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66"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ACE6B-9FFA-409A-8CAC-F44ECBC79F8C}" type="doc">
      <dgm:prSet loTypeId="urn:microsoft.com/office/officeart/2005/8/layout/process1" loCatId="process" qsTypeId="urn:microsoft.com/office/officeart/2005/8/quickstyle/simple1" qsCatId="simple" csTypeId="urn:microsoft.com/office/officeart/2005/8/colors/accent1_2" csCatId="accent1" phldr="1"/>
      <dgm:spPr/>
    </dgm:pt>
    <dgm:pt modelId="{CACE0A30-22BD-4028-8BA0-D4BEF9A43AEE}">
      <dgm:prSet phldrT="[Text]"/>
      <dgm:spPr/>
      <dgm:t>
        <a:bodyPr/>
        <a:lstStyle/>
        <a:p>
          <a:r>
            <a:rPr lang="en-IN" b="1" u="sng" dirty="0"/>
            <a:t>Data Cleaning</a:t>
          </a:r>
        </a:p>
      </dgm:t>
    </dgm:pt>
    <dgm:pt modelId="{FB5B8470-5E60-4DAF-9719-88AFD0C6AFF6}" type="parTrans" cxnId="{355B52EA-BE63-4B1F-8745-B8D99830D8E6}">
      <dgm:prSet/>
      <dgm:spPr/>
      <dgm:t>
        <a:bodyPr/>
        <a:lstStyle/>
        <a:p>
          <a:endParaRPr lang="en-IN"/>
        </a:p>
      </dgm:t>
    </dgm:pt>
    <dgm:pt modelId="{90009A34-82C4-49FE-8175-B7713F80E1B6}" type="sibTrans" cxnId="{355B52EA-BE63-4B1F-8745-B8D99830D8E6}">
      <dgm:prSet/>
      <dgm:spPr>
        <a:solidFill>
          <a:schemeClr val="tx1"/>
        </a:solidFill>
      </dgm:spPr>
      <dgm:t>
        <a:bodyPr/>
        <a:lstStyle/>
        <a:p>
          <a:endParaRPr lang="en-IN"/>
        </a:p>
      </dgm:t>
    </dgm:pt>
    <dgm:pt modelId="{5BAF52C3-9A03-435D-A5AB-91CDE22A91CD}">
      <dgm:prSet phldrT="[Text]"/>
      <dgm:spPr/>
      <dgm:t>
        <a:bodyPr/>
        <a:lstStyle/>
        <a:p>
          <a:r>
            <a:rPr lang="en-IN" b="1" u="sng" dirty="0"/>
            <a:t>Data Analysis</a:t>
          </a:r>
        </a:p>
      </dgm:t>
    </dgm:pt>
    <dgm:pt modelId="{3BDB322D-C140-496F-8A9C-A578B9A566C5}" type="parTrans" cxnId="{64AF600B-4E61-4842-9D20-F8988F9CD3D2}">
      <dgm:prSet/>
      <dgm:spPr/>
      <dgm:t>
        <a:bodyPr/>
        <a:lstStyle/>
        <a:p>
          <a:endParaRPr lang="en-IN"/>
        </a:p>
      </dgm:t>
    </dgm:pt>
    <dgm:pt modelId="{6376AD8A-F215-4B30-8FC1-D692C6BD8F99}" type="sibTrans" cxnId="{64AF600B-4E61-4842-9D20-F8988F9CD3D2}">
      <dgm:prSet/>
      <dgm:spPr>
        <a:solidFill>
          <a:schemeClr val="tx1"/>
        </a:solidFill>
      </dgm:spPr>
      <dgm:t>
        <a:bodyPr/>
        <a:lstStyle/>
        <a:p>
          <a:endParaRPr lang="en-IN"/>
        </a:p>
      </dgm:t>
    </dgm:pt>
    <dgm:pt modelId="{BDE1AE81-3B44-4D8E-A6C6-128DCD1EFACE}">
      <dgm:prSet phldrT="[Text]"/>
      <dgm:spPr/>
      <dgm:t>
        <a:bodyPr/>
        <a:lstStyle/>
        <a:p>
          <a:r>
            <a:rPr lang="en-IN" b="1" u="sng" dirty="0"/>
            <a:t>Model Training</a:t>
          </a:r>
        </a:p>
      </dgm:t>
    </dgm:pt>
    <dgm:pt modelId="{10C60C1D-6CB5-4B52-9A23-CC5C13957DAD}" type="parTrans" cxnId="{C1D6CE90-14B5-4312-B9F9-3693499D46DB}">
      <dgm:prSet/>
      <dgm:spPr/>
      <dgm:t>
        <a:bodyPr/>
        <a:lstStyle/>
        <a:p>
          <a:endParaRPr lang="en-IN"/>
        </a:p>
      </dgm:t>
    </dgm:pt>
    <dgm:pt modelId="{9010724E-909C-49F5-A2B4-09E180130713}" type="sibTrans" cxnId="{C1D6CE90-14B5-4312-B9F9-3693499D46DB}">
      <dgm:prSet/>
      <dgm:spPr/>
      <dgm:t>
        <a:bodyPr/>
        <a:lstStyle/>
        <a:p>
          <a:endParaRPr lang="en-IN"/>
        </a:p>
      </dgm:t>
    </dgm:pt>
    <dgm:pt modelId="{2C8F60BE-728B-4DAA-B1BA-84C0330CFD25}" type="pres">
      <dgm:prSet presAssocID="{CE5ACE6B-9FFA-409A-8CAC-F44ECBC79F8C}" presName="Name0" presStyleCnt="0">
        <dgm:presLayoutVars>
          <dgm:dir/>
          <dgm:resizeHandles val="exact"/>
        </dgm:presLayoutVars>
      </dgm:prSet>
      <dgm:spPr/>
    </dgm:pt>
    <dgm:pt modelId="{AEFC19E6-63B8-40BF-9D80-5AED55BE2F33}" type="pres">
      <dgm:prSet presAssocID="{CACE0A30-22BD-4028-8BA0-D4BEF9A43AEE}" presName="node" presStyleLbl="node1" presStyleIdx="0" presStyleCnt="3" custScaleX="118107" custLinFactX="-69697" custLinFactNeighborX="-100000" custLinFactNeighborY="6649">
        <dgm:presLayoutVars>
          <dgm:bulletEnabled val="1"/>
        </dgm:presLayoutVars>
      </dgm:prSet>
      <dgm:spPr/>
    </dgm:pt>
    <dgm:pt modelId="{CB60AFF6-B124-496E-A91C-B82F826A8CC1}" type="pres">
      <dgm:prSet presAssocID="{90009A34-82C4-49FE-8175-B7713F80E1B6}" presName="sibTrans" presStyleLbl="sibTrans2D1" presStyleIdx="0" presStyleCnt="2"/>
      <dgm:spPr/>
    </dgm:pt>
    <dgm:pt modelId="{B986049C-2DE3-43D3-BA93-FBEC0D5E328D}" type="pres">
      <dgm:prSet presAssocID="{90009A34-82C4-49FE-8175-B7713F80E1B6}" presName="connectorText" presStyleLbl="sibTrans2D1" presStyleIdx="0" presStyleCnt="2"/>
      <dgm:spPr/>
    </dgm:pt>
    <dgm:pt modelId="{05BC58C1-433A-485A-90F3-711488E06934}" type="pres">
      <dgm:prSet presAssocID="{5BAF52C3-9A03-435D-A5AB-91CDE22A91CD}" presName="node" presStyleLbl="node1" presStyleIdx="1" presStyleCnt="3" custScaleX="122244" custLinFactNeighborX="1325">
        <dgm:presLayoutVars>
          <dgm:bulletEnabled val="1"/>
        </dgm:presLayoutVars>
      </dgm:prSet>
      <dgm:spPr/>
    </dgm:pt>
    <dgm:pt modelId="{B07392FC-4DC5-4AC1-B5B5-1B514756AEE3}" type="pres">
      <dgm:prSet presAssocID="{6376AD8A-F215-4B30-8FC1-D692C6BD8F99}" presName="sibTrans" presStyleLbl="sibTrans2D1" presStyleIdx="1" presStyleCnt="2"/>
      <dgm:spPr/>
    </dgm:pt>
    <dgm:pt modelId="{2AE3564C-886A-48DE-BC0A-F01B76557170}" type="pres">
      <dgm:prSet presAssocID="{6376AD8A-F215-4B30-8FC1-D692C6BD8F99}" presName="connectorText" presStyleLbl="sibTrans2D1" presStyleIdx="1" presStyleCnt="2"/>
      <dgm:spPr/>
    </dgm:pt>
    <dgm:pt modelId="{BBA99B38-946D-445E-BC04-54500DC14902}" type="pres">
      <dgm:prSet presAssocID="{BDE1AE81-3B44-4D8E-A6C6-128DCD1EFACE}" presName="node" presStyleLbl="node1" presStyleIdx="2" presStyleCnt="3" custLinFactNeighborX="7063" custLinFactNeighborY="-9526">
        <dgm:presLayoutVars>
          <dgm:bulletEnabled val="1"/>
        </dgm:presLayoutVars>
      </dgm:prSet>
      <dgm:spPr/>
    </dgm:pt>
  </dgm:ptLst>
  <dgm:cxnLst>
    <dgm:cxn modelId="{64AF600B-4E61-4842-9D20-F8988F9CD3D2}" srcId="{CE5ACE6B-9FFA-409A-8CAC-F44ECBC79F8C}" destId="{5BAF52C3-9A03-435D-A5AB-91CDE22A91CD}" srcOrd="1" destOrd="0" parTransId="{3BDB322D-C140-496F-8A9C-A578B9A566C5}" sibTransId="{6376AD8A-F215-4B30-8FC1-D692C6BD8F99}"/>
    <dgm:cxn modelId="{100E3B1B-8605-4C9E-9488-7AC80CAEC2B1}" type="presOf" srcId="{90009A34-82C4-49FE-8175-B7713F80E1B6}" destId="{CB60AFF6-B124-496E-A91C-B82F826A8CC1}" srcOrd="0" destOrd="0" presId="urn:microsoft.com/office/officeart/2005/8/layout/process1"/>
    <dgm:cxn modelId="{D5D7FD29-A324-46F8-AC98-43158034E431}" type="presOf" srcId="{CACE0A30-22BD-4028-8BA0-D4BEF9A43AEE}" destId="{AEFC19E6-63B8-40BF-9D80-5AED55BE2F33}" srcOrd="0" destOrd="0" presId="urn:microsoft.com/office/officeart/2005/8/layout/process1"/>
    <dgm:cxn modelId="{CAF9F447-6641-4934-B815-EF554ABBEAD3}" type="presOf" srcId="{90009A34-82C4-49FE-8175-B7713F80E1B6}" destId="{B986049C-2DE3-43D3-BA93-FBEC0D5E328D}" srcOrd="1" destOrd="0" presId="urn:microsoft.com/office/officeart/2005/8/layout/process1"/>
    <dgm:cxn modelId="{B6875D49-2CFE-441F-8D4A-ACE090336EC6}" type="presOf" srcId="{6376AD8A-F215-4B30-8FC1-D692C6BD8F99}" destId="{2AE3564C-886A-48DE-BC0A-F01B76557170}" srcOrd="1" destOrd="0" presId="urn:microsoft.com/office/officeart/2005/8/layout/process1"/>
    <dgm:cxn modelId="{51685172-E6A7-4A6A-BDCB-A72BCB62A1D8}" type="presOf" srcId="{5BAF52C3-9A03-435D-A5AB-91CDE22A91CD}" destId="{05BC58C1-433A-485A-90F3-711488E06934}" srcOrd="0" destOrd="0" presId="urn:microsoft.com/office/officeart/2005/8/layout/process1"/>
    <dgm:cxn modelId="{26BAC352-96CC-4AD6-ABB0-E34A37574329}" type="presOf" srcId="{6376AD8A-F215-4B30-8FC1-D692C6BD8F99}" destId="{B07392FC-4DC5-4AC1-B5B5-1B514756AEE3}" srcOrd="0" destOrd="0" presId="urn:microsoft.com/office/officeart/2005/8/layout/process1"/>
    <dgm:cxn modelId="{0A4D6D59-4140-4A84-823E-BBEAE79087CA}" type="presOf" srcId="{CE5ACE6B-9FFA-409A-8CAC-F44ECBC79F8C}" destId="{2C8F60BE-728B-4DAA-B1BA-84C0330CFD25}" srcOrd="0" destOrd="0" presId="urn:microsoft.com/office/officeart/2005/8/layout/process1"/>
    <dgm:cxn modelId="{C1D6CE90-14B5-4312-B9F9-3693499D46DB}" srcId="{CE5ACE6B-9FFA-409A-8CAC-F44ECBC79F8C}" destId="{BDE1AE81-3B44-4D8E-A6C6-128DCD1EFACE}" srcOrd="2" destOrd="0" parTransId="{10C60C1D-6CB5-4B52-9A23-CC5C13957DAD}" sibTransId="{9010724E-909C-49F5-A2B4-09E180130713}"/>
    <dgm:cxn modelId="{65769695-60A4-458D-960F-301A729910DB}" type="presOf" srcId="{BDE1AE81-3B44-4D8E-A6C6-128DCD1EFACE}" destId="{BBA99B38-946D-445E-BC04-54500DC14902}" srcOrd="0" destOrd="0" presId="urn:microsoft.com/office/officeart/2005/8/layout/process1"/>
    <dgm:cxn modelId="{355B52EA-BE63-4B1F-8745-B8D99830D8E6}" srcId="{CE5ACE6B-9FFA-409A-8CAC-F44ECBC79F8C}" destId="{CACE0A30-22BD-4028-8BA0-D4BEF9A43AEE}" srcOrd="0" destOrd="0" parTransId="{FB5B8470-5E60-4DAF-9719-88AFD0C6AFF6}" sibTransId="{90009A34-82C4-49FE-8175-B7713F80E1B6}"/>
    <dgm:cxn modelId="{EFDC4786-23FD-4F76-9DD0-BC4B0FB9674A}" type="presParOf" srcId="{2C8F60BE-728B-4DAA-B1BA-84C0330CFD25}" destId="{AEFC19E6-63B8-40BF-9D80-5AED55BE2F33}" srcOrd="0" destOrd="0" presId="urn:microsoft.com/office/officeart/2005/8/layout/process1"/>
    <dgm:cxn modelId="{E32E738C-5C46-4AC5-A684-0B12A56A325D}" type="presParOf" srcId="{2C8F60BE-728B-4DAA-B1BA-84C0330CFD25}" destId="{CB60AFF6-B124-496E-A91C-B82F826A8CC1}" srcOrd="1" destOrd="0" presId="urn:microsoft.com/office/officeart/2005/8/layout/process1"/>
    <dgm:cxn modelId="{A333D635-2C32-477A-A7F4-E2F3743662F7}" type="presParOf" srcId="{CB60AFF6-B124-496E-A91C-B82F826A8CC1}" destId="{B986049C-2DE3-43D3-BA93-FBEC0D5E328D}" srcOrd="0" destOrd="0" presId="urn:microsoft.com/office/officeart/2005/8/layout/process1"/>
    <dgm:cxn modelId="{67B5F188-B3CC-44C3-A5E7-734AE2FEC427}" type="presParOf" srcId="{2C8F60BE-728B-4DAA-B1BA-84C0330CFD25}" destId="{05BC58C1-433A-485A-90F3-711488E06934}" srcOrd="2" destOrd="0" presId="urn:microsoft.com/office/officeart/2005/8/layout/process1"/>
    <dgm:cxn modelId="{EC156C8C-9370-4B79-95EF-82D28461C0F8}" type="presParOf" srcId="{2C8F60BE-728B-4DAA-B1BA-84C0330CFD25}" destId="{B07392FC-4DC5-4AC1-B5B5-1B514756AEE3}" srcOrd="3" destOrd="0" presId="urn:microsoft.com/office/officeart/2005/8/layout/process1"/>
    <dgm:cxn modelId="{EA03ECE6-7AE2-4A6B-8B38-631EF4812A78}" type="presParOf" srcId="{B07392FC-4DC5-4AC1-B5B5-1B514756AEE3}" destId="{2AE3564C-886A-48DE-BC0A-F01B76557170}" srcOrd="0" destOrd="0" presId="urn:microsoft.com/office/officeart/2005/8/layout/process1"/>
    <dgm:cxn modelId="{CB427D3D-25D9-4F2C-9741-81F164F57F69}" type="presParOf" srcId="{2C8F60BE-728B-4DAA-B1BA-84C0330CFD25}" destId="{BBA99B38-946D-445E-BC04-54500DC1490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19E6-63B8-40BF-9D80-5AED55BE2F33}">
      <dsp:nvSpPr>
        <dsp:cNvPr id="0" name=""/>
        <dsp:cNvSpPr/>
      </dsp:nvSpPr>
      <dsp:spPr>
        <a:xfrm>
          <a:off x="0" y="0"/>
          <a:ext cx="2340052"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Data Cleaning</a:t>
          </a:r>
        </a:p>
      </dsp:txBody>
      <dsp:txXfrm>
        <a:off x="15364" y="15364"/>
        <a:ext cx="2309324" cy="493824"/>
      </dsp:txXfrm>
    </dsp:sp>
    <dsp:sp modelId="{CB60AFF6-B124-496E-A91C-B82F826A8CC1}">
      <dsp:nvSpPr>
        <dsp:cNvPr id="0" name=""/>
        <dsp:cNvSpPr/>
      </dsp:nvSpPr>
      <dsp:spPr>
        <a:xfrm>
          <a:off x="2541260" y="16594"/>
          <a:ext cx="426561" cy="49136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541260" y="114866"/>
        <a:ext cx="298593" cy="294818"/>
      </dsp:txXfrm>
    </dsp:sp>
    <dsp:sp modelId="{05BC58C1-433A-485A-90F3-711488E06934}">
      <dsp:nvSpPr>
        <dsp:cNvPr id="0" name=""/>
        <dsp:cNvSpPr/>
      </dsp:nvSpPr>
      <dsp:spPr>
        <a:xfrm>
          <a:off x="3144884" y="0"/>
          <a:ext cx="2422018"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Data Analysis</a:t>
          </a:r>
        </a:p>
      </dsp:txBody>
      <dsp:txXfrm>
        <a:off x="3160248" y="15364"/>
        <a:ext cx="2391290" cy="493824"/>
      </dsp:txXfrm>
    </dsp:sp>
    <dsp:sp modelId="{B07392FC-4DC5-4AC1-B5B5-1B514756AEE3}">
      <dsp:nvSpPr>
        <dsp:cNvPr id="0" name=""/>
        <dsp:cNvSpPr/>
      </dsp:nvSpPr>
      <dsp:spPr>
        <a:xfrm>
          <a:off x="5762861" y="16594"/>
          <a:ext cx="415430" cy="491362"/>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762861" y="114866"/>
        <a:ext cx="290801" cy="294818"/>
      </dsp:txXfrm>
    </dsp:sp>
    <dsp:sp modelId="{BBA99B38-946D-445E-BC04-54500DC14902}">
      <dsp:nvSpPr>
        <dsp:cNvPr id="0" name=""/>
        <dsp:cNvSpPr/>
      </dsp:nvSpPr>
      <dsp:spPr>
        <a:xfrm>
          <a:off x="6350734" y="0"/>
          <a:ext cx="1981298" cy="5245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Model Training</a:t>
          </a:r>
        </a:p>
      </dsp:txBody>
      <dsp:txXfrm>
        <a:off x="6366098" y="15364"/>
        <a:ext cx="1950570" cy="4938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95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881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855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57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844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974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594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47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95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53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319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3036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9666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5256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184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5004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537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662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362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186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958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115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2583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715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eb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web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28735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a:solidFill>
                  <a:srgbClr val="CC0000"/>
                </a:solidFill>
                <a:latin typeface="Montserrat"/>
                <a:ea typeface="Montserrat"/>
                <a:cs typeface="Montserrat"/>
                <a:sym typeface="Montserrat"/>
              </a:rPr>
              <a:t>Capstone Project-3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Credit Card Default Prediction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r>
              <a:rPr lang="en-IN" sz="2400" b="1" dirty="0">
                <a:solidFill>
                  <a:schemeClr val="lt1"/>
                </a:solidFill>
                <a:latin typeface="Montserrat"/>
                <a:ea typeface="Montserrat"/>
                <a:cs typeface="Montserrat"/>
                <a:sym typeface="Montserrat"/>
              </a:rPr>
              <a:t>Submitted by-</a:t>
            </a:r>
            <a:br>
              <a:rPr lang="en-IN" sz="4400" b="1" dirty="0">
                <a:solidFill>
                  <a:schemeClr val="lt1"/>
                </a:solidFill>
                <a:latin typeface="Montserrat"/>
                <a:ea typeface="Montserrat"/>
                <a:cs typeface="Montserrat"/>
                <a:sym typeface="Montserrat"/>
              </a:rPr>
            </a:br>
            <a:r>
              <a:rPr lang="en-IN" sz="3200" b="1" dirty="0">
                <a:solidFill>
                  <a:srgbClr val="C00000"/>
                </a:solidFill>
                <a:latin typeface="Montserrat"/>
                <a:ea typeface="Montserrat"/>
                <a:cs typeface="Montserrat"/>
                <a:sym typeface="Montserrat"/>
              </a:rPr>
              <a:t>Rinkesh Das</a:t>
            </a:r>
            <a:br>
              <a:rPr lang="en-IN" sz="6000" b="1" dirty="0">
                <a:solidFill>
                  <a:srgbClr val="C00000"/>
                </a:solidFill>
                <a:latin typeface="Montserrat"/>
                <a:ea typeface="Montserrat"/>
                <a:cs typeface="Montserrat"/>
                <a:sym typeface="Montserrat"/>
              </a:rPr>
            </a:br>
            <a:r>
              <a:rPr lang="en-IN" sz="1800" b="1" dirty="0">
                <a:solidFill>
                  <a:srgbClr val="C00000"/>
                </a:solidFill>
                <a:latin typeface="Montserrat"/>
                <a:ea typeface="Montserrat"/>
                <a:cs typeface="Montserrat"/>
                <a:sym typeface="Montserrat"/>
              </a:rPr>
              <a:t>Data Science Trainee, </a:t>
            </a:r>
            <a:r>
              <a:rPr lang="en-IN" sz="1800" b="1" dirty="0" err="1">
                <a:solidFill>
                  <a:srgbClr val="C00000"/>
                </a:solidFill>
                <a:latin typeface="Montserrat"/>
                <a:ea typeface="Montserrat"/>
                <a:cs typeface="Montserrat"/>
                <a:sym typeface="Montserrat"/>
              </a:rPr>
              <a:t>Almabetter</a:t>
            </a:r>
            <a:br>
              <a:rPr lang="en-IN" sz="3600" b="1" dirty="0">
                <a:solidFill>
                  <a:srgbClr val="C00000"/>
                </a:solidFill>
                <a:latin typeface="Montserrat"/>
                <a:ea typeface="Montserrat"/>
                <a:cs typeface="Montserrat"/>
                <a:sym typeface="Montserrat"/>
              </a:rPr>
            </a:br>
            <a:r>
              <a:rPr lang="en-IN" sz="3600" b="1" dirty="0">
                <a:solidFill>
                  <a:srgbClr val="C00000"/>
                </a:solidFill>
                <a:latin typeface="Montserrat"/>
                <a:ea typeface="Montserrat"/>
                <a:cs typeface="Montserrat"/>
                <a:sym typeface="Montserrat"/>
              </a:rPr>
              <a:t>Cohort </a:t>
            </a:r>
            <a:r>
              <a:rPr lang="en-IN" sz="3600" b="1" dirty="0" err="1">
                <a:solidFill>
                  <a:srgbClr val="C00000"/>
                </a:solidFill>
                <a:latin typeface="Montserrat"/>
                <a:ea typeface="Montserrat"/>
                <a:cs typeface="Montserrat"/>
                <a:sym typeface="Montserrat"/>
              </a:rPr>
              <a:t>Kaimur</a:t>
            </a:r>
            <a:br>
              <a:rPr lang="en-IN" sz="3600" b="1" dirty="0">
                <a:solidFill>
                  <a:srgbClr val="C00000"/>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4710006"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Univariate Analysis</a:t>
            </a:r>
          </a:p>
          <a:p>
            <a:pPr>
              <a:buClr>
                <a:schemeClr val="bg2">
                  <a:lumMod val="10000"/>
                </a:schemeClr>
              </a:buClr>
              <a:buFont typeface="Wingdings" panose="05000000000000000000" pitchFamily="2" charset="2"/>
              <a:buChar char="§"/>
            </a:pPr>
            <a:endParaRPr lang="en-IN" sz="1600" b="1" u="sng" dirty="0">
              <a:solidFill>
                <a:schemeClr val="bg2">
                  <a:lumMod val="10000"/>
                </a:schemeClr>
              </a:solidFill>
            </a:endParaRPr>
          </a:p>
          <a:p>
            <a:pPr>
              <a:buClr>
                <a:schemeClr val="bg2">
                  <a:lumMod val="10000"/>
                </a:schemeClr>
              </a:buClr>
              <a:buFont typeface="Wingdings" panose="05000000000000000000" pitchFamily="2" charset="2"/>
              <a:buChar char="§"/>
            </a:pPr>
            <a:r>
              <a:rPr lang="en-IN" sz="1600" b="1" u="sng" dirty="0">
                <a:solidFill>
                  <a:schemeClr val="bg2">
                    <a:lumMod val="10000"/>
                  </a:schemeClr>
                </a:solidFill>
              </a:rPr>
              <a:t>EDUCATION</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majority of the credit card users have received University level education.</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pic>
        <p:nvPicPr>
          <p:cNvPr id="5" name="Picture 4">
            <a:extLst>
              <a:ext uri="{FF2B5EF4-FFF2-40B4-BE49-F238E27FC236}">
                <a16:creationId xmlns:a16="http://schemas.microsoft.com/office/drawing/2014/main" id="{8D461C6A-6428-4B2E-B41E-952D46F0BDA8}"/>
              </a:ext>
            </a:extLst>
          </p:cNvPr>
          <p:cNvPicPr>
            <a:picLocks noChangeAspect="1"/>
          </p:cNvPicPr>
          <p:nvPr/>
        </p:nvPicPr>
        <p:blipFill>
          <a:blip r:embed="rId3"/>
          <a:stretch>
            <a:fillRect/>
          </a:stretch>
        </p:blipFill>
        <p:spPr>
          <a:xfrm>
            <a:off x="5119141" y="1071796"/>
            <a:ext cx="3844977" cy="3889948"/>
          </a:xfrm>
          <a:prstGeom prst="rect">
            <a:avLst/>
          </a:prstGeom>
          <a:effectLst>
            <a:outerShdw blurRad="241300" dist="50800" dir="5400000" algn="ctr" rotWithShape="0">
              <a:srgbClr val="000000">
                <a:alpha val="71000"/>
              </a:srgbClr>
            </a:outerShdw>
          </a:effectLst>
        </p:spPr>
      </p:pic>
    </p:spTree>
    <p:extLst>
      <p:ext uri="{BB962C8B-B14F-4D97-AF65-F5344CB8AC3E}">
        <p14:creationId xmlns:p14="http://schemas.microsoft.com/office/powerpoint/2010/main" val="243706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pic>
        <p:nvPicPr>
          <p:cNvPr id="4" name="Picture 3">
            <a:extLst>
              <a:ext uri="{FF2B5EF4-FFF2-40B4-BE49-F238E27FC236}">
                <a16:creationId xmlns:a16="http://schemas.microsoft.com/office/drawing/2014/main" id="{376BD2F8-2935-4BDD-85B5-7EFB2078C56E}"/>
              </a:ext>
            </a:extLst>
          </p:cNvPr>
          <p:cNvPicPr>
            <a:picLocks noChangeAspect="1"/>
          </p:cNvPicPr>
          <p:nvPr/>
        </p:nvPicPr>
        <p:blipFill>
          <a:blip r:embed="rId3"/>
          <a:stretch>
            <a:fillRect/>
          </a:stretch>
        </p:blipFill>
        <p:spPr>
          <a:xfrm>
            <a:off x="97436" y="1017725"/>
            <a:ext cx="2885607" cy="1986197"/>
          </a:xfrm>
          <a:prstGeom prst="rect">
            <a:avLst/>
          </a:prstGeom>
        </p:spPr>
      </p:pic>
      <p:pic>
        <p:nvPicPr>
          <p:cNvPr id="7" name="Picture 6">
            <a:extLst>
              <a:ext uri="{FF2B5EF4-FFF2-40B4-BE49-F238E27FC236}">
                <a16:creationId xmlns:a16="http://schemas.microsoft.com/office/drawing/2014/main" id="{D30E2C6A-0A6D-4E0F-9A44-25D0D8CFAA92}"/>
              </a:ext>
            </a:extLst>
          </p:cNvPr>
          <p:cNvPicPr>
            <a:picLocks noChangeAspect="1"/>
          </p:cNvPicPr>
          <p:nvPr/>
        </p:nvPicPr>
        <p:blipFill>
          <a:blip r:embed="rId4"/>
          <a:stretch>
            <a:fillRect/>
          </a:stretch>
        </p:blipFill>
        <p:spPr>
          <a:xfrm>
            <a:off x="3031760" y="1017722"/>
            <a:ext cx="3080479" cy="1986197"/>
          </a:xfrm>
          <a:prstGeom prst="rect">
            <a:avLst/>
          </a:prstGeom>
        </p:spPr>
      </p:pic>
      <p:pic>
        <p:nvPicPr>
          <p:cNvPr id="13" name="Picture 12">
            <a:extLst>
              <a:ext uri="{FF2B5EF4-FFF2-40B4-BE49-F238E27FC236}">
                <a16:creationId xmlns:a16="http://schemas.microsoft.com/office/drawing/2014/main" id="{8ED3984B-DA0A-4222-A836-D6DBD4D1F014}"/>
              </a:ext>
            </a:extLst>
          </p:cNvPr>
          <p:cNvPicPr>
            <a:picLocks noChangeAspect="1"/>
          </p:cNvPicPr>
          <p:nvPr/>
        </p:nvPicPr>
        <p:blipFill>
          <a:blip r:embed="rId5"/>
          <a:stretch>
            <a:fillRect/>
          </a:stretch>
        </p:blipFill>
        <p:spPr>
          <a:xfrm>
            <a:off x="6160957" y="1017723"/>
            <a:ext cx="2885608" cy="1986197"/>
          </a:xfrm>
          <a:prstGeom prst="rect">
            <a:avLst/>
          </a:prstGeom>
        </p:spPr>
      </p:pic>
      <p:pic>
        <p:nvPicPr>
          <p:cNvPr id="15" name="Picture 14">
            <a:extLst>
              <a:ext uri="{FF2B5EF4-FFF2-40B4-BE49-F238E27FC236}">
                <a16:creationId xmlns:a16="http://schemas.microsoft.com/office/drawing/2014/main" id="{A32476FA-93FA-4134-8781-6495577FAFB6}"/>
              </a:ext>
            </a:extLst>
          </p:cNvPr>
          <p:cNvPicPr>
            <a:picLocks noChangeAspect="1"/>
          </p:cNvPicPr>
          <p:nvPr/>
        </p:nvPicPr>
        <p:blipFill>
          <a:blip r:embed="rId6"/>
          <a:stretch>
            <a:fillRect/>
          </a:stretch>
        </p:blipFill>
        <p:spPr>
          <a:xfrm>
            <a:off x="161561" y="3032577"/>
            <a:ext cx="2821482" cy="2110923"/>
          </a:xfrm>
          <a:prstGeom prst="rect">
            <a:avLst/>
          </a:prstGeom>
        </p:spPr>
      </p:pic>
      <p:pic>
        <p:nvPicPr>
          <p:cNvPr id="17" name="Picture 16">
            <a:extLst>
              <a:ext uri="{FF2B5EF4-FFF2-40B4-BE49-F238E27FC236}">
                <a16:creationId xmlns:a16="http://schemas.microsoft.com/office/drawing/2014/main" id="{BE5E0B2F-AE6D-44B5-9404-E62DA6D7013C}"/>
              </a:ext>
            </a:extLst>
          </p:cNvPr>
          <p:cNvPicPr>
            <a:picLocks noChangeAspect="1"/>
          </p:cNvPicPr>
          <p:nvPr/>
        </p:nvPicPr>
        <p:blipFill rotWithShape="1">
          <a:blip r:embed="rId7"/>
          <a:srcRect b="1340"/>
          <a:stretch/>
        </p:blipFill>
        <p:spPr>
          <a:xfrm>
            <a:off x="2983043" y="3032574"/>
            <a:ext cx="3129196" cy="2110923"/>
          </a:xfrm>
          <a:prstGeom prst="rect">
            <a:avLst/>
          </a:prstGeom>
        </p:spPr>
      </p:pic>
      <p:pic>
        <p:nvPicPr>
          <p:cNvPr id="19" name="Picture 18">
            <a:extLst>
              <a:ext uri="{FF2B5EF4-FFF2-40B4-BE49-F238E27FC236}">
                <a16:creationId xmlns:a16="http://schemas.microsoft.com/office/drawing/2014/main" id="{3855A7D0-BAB1-4824-9E7B-81F6C7A62B6E}"/>
              </a:ext>
            </a:extLst>
          </p:cNvPr>
          <p:cNvPicPr>
            <a:picLocks noChangeAspect="1"/>
          </p:cNvPicPr>
          <p:nvPr/>
        </p:nvPicPr>
        <p:blipFill>
          <a:blip r:embed="rId8"/>
          <a:stretch>
            <a:fillRect/>
          </a:stretch>
        </p:blipFill>
        <p:spPr>
          <a:xfrm>
            <a:off x="6160957" y="3042856"/>
            <a:ext cx="2885608" cy="2082265"/>
          </a:xfrm>
          <a:prstGeom prst="rect">
            <a:avLst/>
          </a:prstGeom>
        </p:spPr>
      </p:pic>
      <p:pic>
        <p:nvPicPr>
          <p:cNvPr id="21" name="Picture 20">
            <a:extLst>
              <a:ext uri="{FF2B5EF4-FFF2-40B4-BE49-F238E27FC236}">
                <a16:creationId xmlns:a16="http://schemas.microsoft.com/office/drawing/2014/main" id="{F9AA80AA-5C49-41EE-98B7-7C791E42D361}"/>
              </a:ext>
            </a:extLst>
          </p:cNvPr>
          <p:cNvPicPr>
            <a:picLocks noChangeAspect="1"/>
          </p:cNvPicPr>
          <p:nvPr/>
        </p:nvPicPr>
        <p:blipFill rotWithShape="1">
          <a:blip r:embed="rId7"/>
          <a:srcRect b="1340"/>
          <a:stretch/>
        </p:blipFill>
        <p:spPr>
          <a:xfrm>
            <a:off x="3007402" y="3061232"/>
            <a:ext cx="3129196" cy="2082265"/>
          </a:xfrm>
          <a:prstGeom prst="rect">
            <a:avLst/>
          </a:prstGeom>
        </p:spPr>
      </p:pic>
    </p:spTree>
    <p:extLst>
      <p:ext uri="{BB962C8B-B14F-4D97-AF65-F5344CB8AC3E}">
        <p14:creationId xmlns:p14="http://schemas.microsoft.com/office/powerpoint/2010/main" val="46142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Univariate Analysis</a:t>
            </a:r>
          </a:p>
          <a:p>
            <a:pPr marL="114300" indent="0">
              <a:buClr>
                <a:schemeClr val="tx1">
                  <a:lumMod val="75000"/>
                </a:schemeClr>
              </a:buClr>
              <a:buNone/>
            </a:pPr>
            <a:endParaRPr lang="en-IN" sz="2000" b="1" u="sng" dirty="0">
              <a:solidFill>
                <a:schemeClr val="tx1">
                  <a:lumMod val="75000"/>
                </a:schemeClr>
              </a:solidFill>
            </a:endParaRPr>
          </a:p>
          <a:p>
            <a:pPr>
              <a:buClr>
                <a:schemeClr val="bg2">
                  <a:lumMod val="10000"/>
                </a:schemeClr>
              </a:buClr>
              <a:buFont typeface="Wingdings" panose="05000000000000000000" pitchFamily="2" charset="2"/>
              <a:buChar char="§"/>
            </a:pPr>
            <a:r>
              <a:rPr lang="en-IN" sz="1600" b="1" u="sng" dirty="0">
                <a:solidFill>
                  <a:schemeClr val="bg2">
                    <a:lumMod val="10000"/>
                  </a:schemeClr>
                </a:solidFill>
              </a:rPr>
              <a:t>LAST 6 MONTHS PAYMENT</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most of the users have paid their last six month dues on time.</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Tree>
    <p:extLst>
      <p:ext uri="{BB962C8B-B14F-4D97-AF65-F5344CB8AC3E}">
        <p14:creationId xmlns:p14="http://schemas.microsoft.com/office/powerpoint/2010/main" val="149061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4665034"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Bivariate Analysis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u="sng" dirty="0">
                <a:solidFill>
                  <a:schemeClr val="bg2">
                    <a:lumMod val="10000"/>
                  </a:schemeClr>
                </a:solidFill>
              </a:rPr>
              <a:t>DEFAULT % W.R.T. SEX OF THE USER</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female users have a default% of 20.78% against 24.17% default % of male users.</a:t>
            </a:r>
          </a:p>
          <a:p>
            <a:pPr>
              <a:buClr>
                <a:schemeClr val="bg2">
                  <a:lumMod val="10000"/>
                </a:schemeClr>
              </a:buClr>
              <a:buFont typeface="Arial" panose="020B0604020202020204" pitchFamily="34" charset="0"/>
              <a:buChar char="•"/>
            </a:pPr>
            <a:r>
              <a:rPr lang="en-IN" sz="1600" dirty="0">
                <a:solidFill>
                  <a:schemeClr val="bg2">
                    <a:lumMod val="10000"/>
                  </a:schemeClr>
                </a:solidFill>
              </a:rPr>
              <a:t>This suggests that males tend to default on their credit card payments more than females.</a:t>
            </a:r>
          </a:p>
        </p:txBody>
      </p:sp>
      <p:pic>
        <p:nvPicPr>
          <p:cNvPr id="4" name="Picture 3">
            <a:extLst>
              <a:ext uri="{FF2B5EF4-FFF2-40B4-BE49-F238E27FC236}">
                <a16:creationId xmlns:a16="http://schemas.microsoft.com/office/drawing/2014/main" id="{44E6130A-7287-439D-8BAC-A381C1BD87C6}"/>
              </a:ext>
            </a:extLst>
          </p:cNvPr>
          <p:cNvPicPr>
            <a:picLocks noChangeAspect="1"/>
          </p:cNvPicPr>
          <p:nvPr/>
        </p:nvPicPr>
        <p:blipFill>
          <a:blip r:embed="rId3"/>
          <a:stretch>
            <a:fillRect/>
          </a:stretch>
        </p:blipFill>
        <p:spPr>
          <a:xfrm>
            <a:off x="5066516" y="1229093"/>
            <a:ext cx="3657917" cy="3764606"/>
          </a:xfrm>
          <a:prstGeom prst="rect">
            <a:avLst/>
          </a:prstGeom>
          <a:effectLst>
            <a:outerShdw blurRad="279400" dist="50800" dir="7500000" algn="ctr" rotWithShape="0">
              <a:srgbClr val="000000">
                <a:alpha val="65000"/>
              </a:srgbClr>
            </a:outerShdw>
          </a:effectLst>
        </p:spPr>
      </p:pic>
    </p:spTree>
    <p:extLst>
      <p:ext uri="{BB962C8B-B14F-4D97-AF65-F5344CB8AC3E}">
        <p14:creationId xmlns:p14="http://schemas.microsoft.com/office/powerpoint/2010/main" val="265104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4665034"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Bivariate Analysis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u="sng" dirty="0">
                <a:solidFill>
                  <a:schemeClr val="bg2">
                    <a:lumMod val="10000"/>
                  </a:schemeClr>
                </a:solidFill>
              </a:rPr>
              <a:t>DEFAULT % W.R.T. MARITAL STATUS OF THE USER</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married users have a default% of 23.47% against 20.93% default % of singles.</a:t>
            </a:r>
          </a:p>
          <a:p>
            <a:pPr>
              <a:buClr>
                <a:schemeClr val="bg2">
                  <a:lumMod val="10000"/>
                </a:schemeClr>
              </a:buClr>
              <a:buFont typeface="Arial" panose="020B0604020202020204" pitchFamily="34" charset="0"/>
              <a:buChar char="•"/>
            </a:pPr>
            <a:r>
              <a:rPr lang="en-IN" sz="1600" dirty="0">
                <a:solidFill>
                  <a:schemeClr val="bg2">
                    <a:lumMod val="10000"/>
                  </a:schemeClr>
                </a:solidFill>
              </a:rPr>
              <a:t>This suggests that married users tend to default on their credit card payments more than others.</a:t>
            </a:r>
          </a:p>
        </p:txBody>
      </p:sp>
      <p:pic>
        <p:nvPicPr>
          <p:cNvPr id="5" name="Picture 4">
            <a:extLst>
              <a:ext uri="{FF2B5EF4-FFF2-40B4-BE49-F238E27FC236}">
                <a16:creationId xmlns:a16="http://schemas.microsoft.com/office/drawing/2014/main" id="{4A09C9DA-E2D8-4D9D-9DC0-5FB9B2704F16}"/>
              </a:ext>
            </a:extLst>
          </p:cNvPr>
          <p:cNvPicPr>
            <a:picLocks noChangeAspect="1"/>
          </p:cNvPicPr>
          <p:nvPr/>
        </p:nvPicPr>
        <p:blipFill rotWithShape="1">
          <a:blip r:embed="rId3"/>
          <a:srcRect t="1537"/>
          <a:stretch/>
        </p:blipFill>
        <p:spPr>
          <a:xfrm>
            <a:off x="4976734" y="1152475"/>
            <a:ext cx="3764606" cy="3766776"/>
          </a:xfrm>
          <a:prstGeom prst="rect">
            <a:avLst/>
          </a:prstGeom>
          <a:effectLst>
            <a:outerShdw blurRad="190500" dist="50800" dir="7440000" algn="ctr" rotWithShape="0">
              <a:srgbClr val="000000">
                <a:alpha val="67000"/>
              </a:srgbClr>
            </a:outerShdw>
          </a:effectLst>
        </p:spPr>
      </p:pic>
    </p:spTree>
    <p:extLst>
      <p:ext uri="{BB962C8B-B14F-4D97-AF65-F5344CB8AC3E}">
        <p14:creationId xmlns:p14="http://schemas.microsoft.com/office/powerpoint/2010/main" val="277886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4665034"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Bivariate Analysis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u="sng" dirty="0">
                <a:solidFill>
                  <a:schemeClr val="bg2">
                    <a:lumMod val="10000"/>
                  </a:schemeClr>
                </a:solidFill>
              </a:rPr>
              <a:t>DEFAULT % W.R.T. EDUCATION OF THE USER</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high school </a:t>
            </a:r>
            <a:r>
              <a:rPr lang="en-IN" sz="1600" dirty="0" err="1">
                <a:solidFill>
                  <a:schemeClr val="bg2">
                    <a:lumMod val="10000"/>
                  </a:schemeClr>
                </a:solidFill>
              </a:rPr>
              <a:t>passouts</a:t>
            </a:r>
            <a:r>
              <a:rPr lang="en-IN" sz="1600" dirty="0">
                <a:solidFill>
                  <a:schemeClr val="bg2">
                    <a:lumMod val="10000"/>
                  </a:schemeClr>
                </a:solidFill>
              </a:rPr>
              <a:t> have a default% of 25.16% against 23.73% and 19.23% default % of University </a:t>
            </a:r>
            <a:r>
              <a:rPr lang="en-IN" sz="1600" dirty="0" err="1">
                <a:solidFill>
                  <a:schemeClr val="bg2">
                    <a:lumMod val="10000"/>
                  </a:schemeClr>
                </a:solidFill>
              </a:rPr>
              <a:t>passouts</a:t>
            </a:r>
            <a:r>
              <a:rPr lang="en-IN" sz="1600" dirty="0">
                <a:solidFill>
                  <a:schemeClr val="bg2">
                    <a:lumMod val="10000"/>
                  </a:schemeClr>
                </a:solidFill>
              </a:rPr>
              <a:t> and graduates.</a:t>
            </a:r>
          </a:p>
          <a:p>
            <a:pPr>
              <a:buClr>
                <a:schemeClr val="bg2">
                  <a:lumMod val="10000"/>
                </a:schemeClr>
              </a:buClr>
              <a:buFont typeface="Arial" panose="020B0604020202020204" pitchFamily="34" charset="0"/>
              <a:buChar char="•"/>
            </a:pPr>
            <a:r>
              <a:rPr lang="en-IN" sz="1600" dirty="0">
                <a:solidFill>
                  <a:schemeClr val="bg2">
                    <a:lumMod val="10000"/>
                  </a:schemeClr>
                </a:solidFill>
              </a:rPr>
              <a:t>This suggests that users who have studied till high school level tend to default on their credit card payments more than others. </a:t>
            </a:r>
          </a:p>
        </p:txBody>
      </p:sp>
      <p:pic>
        <p:nvPicPr>
          <p:cNvPr id="5" name="Picture 4">
            <a:extLst>
              <a:ext uri="{FF2B5EF4-FFF2-40B4-BE49-F238E27FC236}">
                <a16:creationId xmlns:a16="http://schemas.microsoft.com/office/drawing/2014/main" id="{4AE16801-86D6-4010-AC7F-35816CDD3044}"/>
              </a:ext>
            </a:extLst>
          </p:cNvPr>
          <p:cNvPicPr>
            <a:picLocks noChangeAspect="1"/>
          </p:cNvPicPr>
          <p:nvPr/>
        </p:nvPicPr>
        <p:blipFill>
          <a:blip r:embed="rId3"/>
          <a:stretch>
            <a:fillRect/>
          </a:stretch>
        </p:blipFill>
        <p:spPr>
          <a:xfrm>
            <a:off x="5098176" y="1039361"/>
            <a:ext cx="3734124" cy="3772227"/>
          </a:xfrm>
          <a:prstGeom prst="rect">
            <a:avLst/>
          </a:prstGeom>
          <a:effectLst>
            <a:outerShdw blurRad="203200" dist="50800" dir="7440000" algn="ctr" rotWithShape="0">
              <a:srgbClr val="000000">
                <a:alpha val="64000"/>
              </a:srgbClr>
            </a:outerShdw>
          </a:effectLst>
        </p:spPr>
      </p:pic>
    </p:spTree>
    <p:extLst>
      <p:ext uri="{BB962C8B-B14F-4D97-AF65-F5344CB8AC3E}">
        <p14:creationId xmlns:p14="http://schemas.microsoft.com/office/powerpoint/2010/main" val="268173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Conclusions after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IN" b="1" dirty="0">
                <a:solidFill>
                  <a:schemeClr val="bg2">
                    <a:lumMod val="10000"/>
                  </a:schemeClr>
                </a:solidFill>
              </a:rPr>
              <a:t>The number of females that use credit cards is more than that of males.</a:t>
            </a:r>
          </a:p>
          <a:p>
            <a:pPr>
              <a:buClr>
                <a:schemeClr val="bg2">
                  <a:lumMod val="10000"/>
                </a:schemeClr>
              </a:buClr>
              <a:buFont typeface="Arial" panose="020B0604020202020204" pitchFamily="34" charset="0"/>
              <a:buChar char="•"/>
            </a:pPr>
            <a:r>
              <a:rPr lang="en-IN" b="1" dirty="0">
                <a:solidFill>
                  <a:schemeClr val="bg2">
                    <a:lumMod val="10000"/>
                  </a:schemeClr>
                </a:solidFill>
              </a:rPr>
              <a:t>Single people use credit card more than others.</a:t>
            </a:r>
          </a:p>
          <a:p>
            <a:pPr>
              <a:buClr>
                <a:schemeClr val="bg2">
                  <a:lumMod val="10000"/>
                </a:schemeClr>
              </a:buClr>
              <a:buFont typeface="Arial" panose="020B0604020202020204" pitchFamily="34" charset="0"/>
              <a:buChar char="•"/>
            </a:pPr>
            <a:r>
              <a:rPr lang="en-IN" b="1" dirty="0">
                <a:solidFill>
                  <a:schemeClr val="bg2">
                    <a:lumMod val="10000"/>
                  </a:schemeClr>
                </a:solidFill>
              </a:rPr>
              <a:t>Majority of the credit card users have received University level education</a:t>
            </a:r>
          </a:p>
          <a:p>
            <a:pPr>
              <a:buClr>
                <a:schemeClr val="bg2">
                  <a:lumMod val="10000"/>
                </a:schemeClr>
              </a:buClr>
              <a:buFont typeface="Arial" panose="020B0604020202020204" pitchFamily="34" charset="0"/>
              <a:buChar char="•"/>
            </a:pPr>
            <a:r>
              <a:rPr lang="en-IN" b="1" dirty="0">
                <a:solidFill>
                  <a:schemeClr val="bg2">
                    <a:lumMod val="10000"/>
                  </a:schemeClr>
                </a:solidFill>
              </a:rPr>
              <a:t>Most of the users have paid their last six month dues on time.</a:t>
            </a:r>
          </a:p>
          <a:p>
            <a:pPr>
              <a:buClr>
                <a:schemeClr val="bg2">
                  <a:lumMod val="10000"/>
                </a:schemeClr>
              </a:buClr>
              <a:buFont typeface="Arial" panose="020B0604020202020204" pitchFamily="34" charset="0"/>
              <a:buChar char="•"/>
            </a:pPr>
            <a:r>
              <a:rPr lang="en-IN" b="1" dirty="0">
                <a:solidFill>
                  <a:schemeClr val="bg2">
                    <a:lumMod val="10000"/>
                  </a:schemeClr>
                </a:solidFill>
              </a:rPr>
              <a:t>Males tend to default on their credit card payments more than females.</a:t>
            </a:r>
          </a:p>
          <a:p>
            <a:pPr>
              <a:buClr>
                <a:schemeClr val="bg2">
                  <a:lumMod val="10000"/>
                </a:schemeClr>
              </a:buClr>
              <a:buFont typeface="Arial" panose="020B0604020202020204" pitchFamily="34" charset="0"/>
              <a:buChar char="•"/>
            </a:pPr>
            <a:r>
              <a:rPr lang="en-IN" b="1" dirty="0">
                <a:solidFill>
                  <a:schemeClr val="bg2">
                    <a:lumMod val="10000"/>
                  </a:schemeClr>
                </a:solidFill>
              </a:rPr>
              <a:t>Married users tend to default on their credit card payments more than others.</a:t>
            </a:r>
          </a:p>
          <a:p>
            <a:pPr>
              <a:buClr>
                <a:schemeClr val="bg2">
                  <a:lumMod val="10000"/>
                </a:schemeClr>
              </a:buClr>
              <a:buFont typeface="Arial" panose="020B0604020202020204" pitchFamily="34" charset="0"/>
              <a:buChar char="•"/>
            </a:pPr>
            <a:r>
              <a:rPr lang="en-IN" b="1" dirty="0">
                <a:solidFill>
                  <a:schemeClr val="bg2">
                    <a:lumMod val="10000"/>
                  </a:schemeClr>
                </a:solidFill>
              </a:rPr>
              <a:t>The users who have studied till high school level tend to default on their credit card payments more than others.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Tree>
    <p:extLst>
      <p:ext uri="{BB962C8B-B14F-4D97-AF65-F5344CB8AC3E}">
        <p14:creationId xmlns:p14="http://schemas.microsoft.com/office/powerpoint/2010/main" val="57699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Correlation among variables</a:t>
            </a:r>
            <a:endParaRPr sz="3200" b="1" u="sng" dirty="0">
              <a:solidFill>
                <a:srgbClr val="C00000"/>
              </a:solidFill>
              <a:latin typeface="+mj-lt"/>
              <a:ea typeface="Montserrat"/>
              <a:cs typeface="Montserrat"/>
              <a:sym typeface="Montserrat"/>
            </a:endParaRPr>
          </a:p>
        </p:txBody>
      </p:sp>
      <p:pic>
        <p:nvPicPr>
          <p:cNvPr id="4" name="Picture 3">
            <a:extLst>
              <a:ext uri="{FF2B5EF4-FFF2-40B4-BE49-F238E27FC236}">
                <a16:creationId xmlns:a16="http://schemas.microsoft.com/office/drawing/2014/main" id="{6C71CC79-A9DC-42D7-B58D-54AE58E91002}"/>
              </a:ext>
            </a:extLst>
          </p:cNvPr>
          <p:cNvPicPr>
            <a:picLocks noChangeAspect="1"/>
          </p:cNvPicPr>
          <p:nvPr/>
        </p:nvPicPr>
        <p:blipFill>
          <a:blip r:embed="rId3"/>
          <a:stretch>
            <a:fillRect/>
          </a:stretch>
        </p:blipFill>
        <p:spPr>
          <a:xfrm>
            <a:off x="354469" y="1017725"/>
            <a:ext cx="8435061" cy="3831593"/>
          </a:xfrm>
          <a:prstGeom prst="rect">
            <a:avLst/>
          </a:prstGeom>
        </p:spPr>
      </p:pic>
    </p:spTree>
    <p:extLst>
      <p:ext uri="{BB962C8B-B14F-4D97-AF65-F5344CB8AC3E}">
        <p14:creationId xmlns:p14="http://schemas.microsoft.com/office/powerpoint/2010/main" val="143689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One Hot Encoding</a:t>
            </a: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One hot encoding algorithm is an encoding system of Sci-kit learn library. One Hot Encoding is used to convert numerical categorical variables into binary vectors.</a:t>
            </a:r>
          </a:p>
          <a:p>
            <a:pPr>
              <a:buClr>
                <a:schemeClr val="bg2">
                  <a:lumMod val="10000"/>
                </a:schemeClr>
              </a:buClr>
              <a:buFont typeface="Arial" panose="020B0604020202020204" pitchFamily="34" charset="0"/>
              <a:buChar char="•"/>
            </a:pPr>
            <a:r>
              <a:rPr lang="en-US" sz="1600" dirty="0">
                <a:solidFill>
                  <a:schemeClr val="bg2">
                    <a:lumMod val="10000"/>
                  </a:schemeClr>
                </a:solidFill>
                <a:latin typeface="+mn-lt"/>
              </a:rPr>
              <a:t>The categorical variables in the dataset were encoded.</a:t>
            </a:r>
          </a:p>
          <a:p>
            <a:pPr>
              <a:buClr>
                <a:schemeClr val="bg2">
                  <a:lumMod val="10000"/>
                </a:schemeClr>
              </a:buClr>
              <a:buFont typeface="Arial" panose="020B0604020202020204" pitchFamily="34" charset="0"/>
              <a:buChar char="•"/>
            </a:pPr>
            <a:r>
              <a:rPr lang="en-US" sz="1600" dirty="0">
                <a:solidFill>
                  <a:schemeClr val="bg2">
                    <a:lumMod val="10000"/>
                  </a:schemeClr>
                </a:solidFill>
                <a:latin typeface="+mn-lt"/>
              </a:rPr>
              <a:t>Finally, we had a dataset which consisted of 84 columns.</a:t>
            </a:r>
            <a:endParaRPr lang="en-IN"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pic>
        <p:nvPicPr>
          <p:cNvPr id="4" name="Picture 3">
            <a:extLst>
              <a:ext uri="{FF2B5EF4-FFF2-40B4-BE49-F238E27FC236}">
                <a16:creationId xmlns:a16="http://schemas.microsoft.com/office/drawing/2014/main" id="{F9B354BC-DC3F-4416-8F24-D618784FDF76}"/>
              </a:ext>
            </a:extLst>
          </p:cNvPr>
          <p:cNvPicPr>
            <a:picLocks noChangeAspect="1"/>
          </p:cNvPicPr>
          <p:nvPr/>
        </p:nvPicPr>
        <p:blipFill>
          <a:blip r:embed="rId3"/>
          <a:stretch>
            <a:fillRect/>
          </a:stretch>
        </p:blipFill>
        <p:spPr>
          <a:xfrm>
            <a:off x="727023" y="2590483"/>
            <a:ext cx="3747541" cy="2107992"/>
          </a:xfrm>
          <a:prstGeom prst="rect">
            <a:avLst/>
          </a:prstGeom>
          <a:effectLst>
            <a:outerShdw blurRad="266700" dist="50800" dir="5400000" algn="ctr" rotWithShape="0">
              <a:srgbClr val="000000">
                <a:alpha val="69000"/>
              </a:srgbClr>
            </a:outerShdw>
          </a:effectLst>
        </p:spPr>
      </p:pic>
    </p:spTree>
    <p:extLst>
      <p:ext uri="{BB962C8B-B14F-4D97-AF65-F5344CB8AC3E}">
        <p14:creationId xmlns:p14="http://schemas.microsoft.com/office/powerpoint/2010/main" val="80404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SMOTE</a:t>
            </a: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US" sz="1600" b="1" i="0" dirty="0">
                <a:solidFill>
                  <a:schemeClr val="bg2">
                    <a:lumMod val="10000"/>
                  </a:schemeClr>
                </a:solidFill>
                <a:effectLst/>
                <a:latin typeface="+mn-lt"/>
              </a:rPr>
              <a:t>Synthetic Minority Oversampling Technique</a:t>
            </a:r>
            <a:r>
              <a:rPr lang="en-US" sz="1600" b="0" i="0" dirty="0">
                <a:solidFill>
                  <a:schemeClr val="bg2">
                    <a:lumMod val="10000"/>
                  </a:schemeClr>
                </a:solidFill>
                <a:effectLst/>
                <a:latin typeface="+mn-lt"/>
              </a:rPr>
              <a:t> or </a:t>
            </a:r>
            <a:r>
              <a:rPr lang="en-US" sz="1600" b="1" i="0" dirty="0">
                <a:solidFill>
                  <a:schemeClr val="bg2">
                    <a:lumMod val="10000"/>
                  </a:schemeClr>
                </a:solidFill>
                <a:effectLst/>
                <a:latin typeface="+mn-lt"/>
              </a:rPr>
              <a:t>SMOTE</a:t>
            </a:r>
            <a:r>
              <a:rPr lang="en-US" sz="1600" b="0" i="0" dirty="0">
                <a:solidFill>
                  <a:schemeClr val="bg2">
                    <a:lumMod val="10000"/>
                  </a:schemeClr>
                </a:solidFill>
                <a:effectLst/>
                <a:latin typeface="+mn-lt"/>
              </a:rPr>
              <a:t> </a:t>
            </a:r>
            <a:r>
              <a:rPr lang="en-US" sz="1600" dirty="0">
                <a:solidFill>
                  <a:schemeClr val="bg2">
                    <a:lumMod val="10000"/>
                  </a:schemeClr>
                </a:solidFill>
                <a:latin typeface="+mn-lt"/>
              </a:rPr>
              <a:t>is a</a:t>
            </a:r>
            <a:r>
              <a:rPr lang="en-US" sz="1600" b="0" i="0" dirty="0">
                <a:solidFill>
                  <a:schemeClr val="bg2">
                    <a:lumMod val="10000"/>
                  </a:schemeClr>
                </a:solidFill>
                <a:effectLst/>
                <a:latin typeface="+mn-lt"/>
              </a:rPr>
              <a:t> type of data augmentation approach that involves synthesizing new examples from the existing minority examples or in simple words, oversampling the minority class.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pic>
        <p:nvPicPr>
          <p:cNvPr id="4" name="Picture 3">
            <a:extLst>
              <a:ext uri="{FF2B5EF4-FFF2-40B4-BE49-F238E27FC236}">
                <a16:creationId xmlns:a16="http://schemas.microsoft.com/office/drawing/2014/main" id="{350F7D02-307C-4E50-ABBC-9A46F8176DC9}"/>
              </a:ext>
            </a:extLst>
          </p:cNvPr>
          <p:cNvPicPr>
            <a:picLocks noChangeAspect="1"/>
          </p:cNvPicPr>
          <p:nvPr/>
        </p:nvPicPr>
        <p:blipFill>
          <a:blip r:embed="rId3"/>
          <a:stretch>
            <a:fillRect/>
          </a:stretch>
        </p:blipFill>
        <p:spPr>
          <a:xfrm>
            <a:off x="831953" y="2368446"/>
            <a:ext cx="3290475" cy="2049828"/>
          </a:xfrm>
          <a:prstGeom prst="rect">
            <a:avLst/>
          </a:prstGeom>
          <a:effectLst>
            <a:outerShdw blurRad="292100" dist="50800" dir="5400000" algn="ctr" rotWithShape="0">
              <a:srgbClr val="000000">
                <a:alpha val="67000"/>
              </a:srgbClr>
            </a:outerShdw>
          </a:effectLst>
        </p:spPr>
      </p:pic>
    </p:spTree>
    <p:extLst>
      <p:ext uri="{BB962C8B-B14F-4D97-AF65-F5344CB8AC3E}">
        <p14:creationId xmlns:p14="http://schemas.microsoft.com/office/powerpoint/2010/main" val="40980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200" b="1" u="sng" dirty="0">
                <a:solidFill>
                  <a:srgbClr val="C00000"/>
                </a:solidFill>
                <a:latin typeface="+mj-lt"/>
                <a:ea typeface="Montserrat"/>
                <a:cs typeface="Montserrat"/>
                <a:sym typeface="Montserrat"/>
              </a:rPr>
              <a:t>Outline</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p:txBody>
          <a:bodyPr/>
          <a:lstStyle/>
          <a:p>
            <a:pPr>
              <a:buClr>
                <a:schemeClr val="bg2">
                  <a:lumMod val="10000"/>
                </a:schemeClr>
              </a:buClr>
              <a:buFont typeface="Arial" panose="020B0604020202020204" pitchFamily="34" charset="0"/>
              <a:buChar char="•"/>
            </a:pPr>
            <a:r>
              <a:rPr lang="en-IN" sz="2000" b="1" dirty="0">
                <a:solidFill>
                  <a:schemeClr val="bg2">
                    <a:lumMod val="10000"/>
                  </a:schemeClr>
                </a:solidFill>
              </a:rPr>
              <a:t>Problem Statement</a:t>
            </a:r>
          </a:p>
          <a:p>
            <a:pPr>
              <a:buClr>
                <a:schemeClr val="bg2">
                  <a:lumMod val="10000"/>
                </a:schemeClr>
              </a:buClr>
              <a:buFont typeface="Arial" panose="020B0604020202020204" pitchFamily="34" charset="0"/>
              <a:buChar char="•"/>
            </a:pPr>
            <a:r>
              <a:rPr lang="en-IN" sz="2000" b="1" dirty="0">
                <a:solidFill>
                  <a:schemeClr val="bg2">
                    <a:lumMod val="10000"/>
                  </a:schemeClr>
                </a:solidFill>
              </a:rPr>
              <a:t>Data Description</a:t>
            </a:r>
          </a:p>
          <a:p>
            <a:pPr>
              <a:buClr>
                <a:schemeClr val="bg2">
                  <a:lumMod val="10000"/>
                </a:schemeClr>
              </a:buClr>
              <a:buFont typeface="Arial" panose="020B0604020202020204" pitchFamily="34" charset="0"/>
              <a:buChar char="•"/>
            </a:pPr>
            <a:r>
              <a:rPr lang="en-IN" sz="2000" b="1" dirty="0">
                <a:solidFill>
                  <a:schemeClr val="bg2">
                    <a:lumMod val="10000"/>
                  </a:schemeClr>
                </a:solidFill>
              </a:rPr>
              <a:t>Data Cleaning</a:t>
            </a:r>
          </a:p>
          <a:p>
            <a:pPr>
              <a:buClr>
                <a:schemeClr val="bg2">
                  <a:lumMod val="10000"/>
                </a:schemeClr>
              </a:buClr>
              <a:buFont typeface="Arial" panose="020B0604020202020204" pitchFamily="34" charset="0"/>
              <a:buChar char="•"/>
            </a:pPr>
            <a:r>
              <a:rPr lang="en-IN" sz="2000" b="1" dirty="0">
                <a:solidFill>
                  <a:schemeClr val="bg2">
                    <a:lumMod val="10000"/>
                  </a:schemeClr>
                </a:solidFill>
              </a:rPr>
              <a:t>Exploratory Data Analysis (EDA)</a:t>
            </a:r>
          </a:p>
          <a:p>
            <a:pPr>
              <a:buClr>
                <a:schemeClr val="bg2">
                  <a:lumMod val="10000"/>
                </a:schemeClr>
              </a:buClr>
              <a:buFont typeface="Arial" panose="020B0604020202020204" pitchFamily="34" charset="0"/>
              <a:buChar char="•"/>
            </a:pPr>
            <a:r>
              <a:rPr lang="en-IN" sz="2000" b="1" dirty="0">
                <a:solidFill>
                  <a:schemeClr val="bg2">
                    <a:lumMod val="10000"/>
                  </a:schemeClr>
                </a:solidFill>
              </a:rPr>
              <a:t>SMOTE</a:t>
            </a:r>
          </a:p>
          <a:p>
            <a:pPr>
              <a:buClr>
                <a:schemeClr val="bg2">
                  <a:lumMod val="10000"/>
                </a:schemeClr>
              </a:buClr>
              <a:buFont typeface="Arial" panose="020B0604020202020204" pitchFamily="34" charset="0"/>
              <a:buChar char="•"/>
            </a:pPr>
            <a:r>
              <a:rPr lang="en-IN" sz="2000" b="1" dirty="0">
                <a:solidFill>
                  <a:schemeClr val="bg2">
                    <a:lumMod val="10000"/>
                  </a:schemeClr>
                </a:solidFill>
              </a:rPr>
              <a:t>Model Training and Implementation</a:t>
            </a:r>
          </a:p>
          <a:p>
            <a:pPr>
              <a:buClr>
                <a:schemeClr val="bg2">
                  <a:lumMod val="10000"/>
                </a:schemeClr>
              </a:buClr>
              <a:buFont typeface="Arial" panose="020B0604020202020204" pitchFamily="34" charset="0"/>
              <a:buChar char="•"/>
            </a:pPr>
            <a:r>
              <a:rPr lang="en-IN" sz="2000" b="1" dirty="0">
                <a:solidFill>
                  <a:schemeClr val="bg2">
                    <a:lumMod val="10000"/>
                  </a:schemeClr>
                </a:solidFill>
              </a:rPr>
              <a:t>Model Evaluation</a:t>
            </a:r>
          </a:p>
          <a:p>
            <a:pPr>
              <a:buClr>
                <a:schemeClr val="bg2">
                  <a:lumMod val="10000"/>
                </a:schemeClr>
              </a:buClr>
              <a:buFont typeface="Arial" panose="020B0604020202020204" pitchFamily="34" charset="0"/>
              <a:buChar char="•"/>
            </a:pPr>
            <a:r>
              <a:rPr lang="en-IN" sz="2000" b="1" dirty="0">
                <a:solidFill>
                  <a:schemeClr val="bg2">
                    <a:lumMod val="10000"/>
                  </a:schemeClr>
                </a:solidFill>
              </a:rPr>
              <a:t>Model Validation</a:t>
            </a:r>
          </a:p>
          <a:p>
            <a:pPr>
              <a:buClr>
                <a:schemeClr val="bg2">
                  <a:lumMod val="10000"/>
                </a:schemeClr>
              </a:buClr>
              <a:buFont typeface="Arial" panose="020B0604020202020204" pitchFamily="34" charset="0"/>
              <a:buChar char="•"/>
            </a:pPr>
            <a:r>
              <a:rPr lang="en-IN" sz="2000" b="1" dirty="0">
                <a:solidFill>
                  <a:schemeClr val="bg2">
                    <a:lumMod val="10000"/>
                  </a:schemeClr>
                </a:solidFill>
              </a:rPr>
              <a:t>Challenges faced</a:t>
            </a:r>
          </a:p>
          <a:p>
            <a:pPr marL="11430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IN"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SMOTE</a:t>
            </a: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US" sz="1600" dirty="0">
                <a:solidFill>
                  <a:schemeClr val="bg2">
                    <a:lumMod val="10000"/>
                  </a:schemeClr>
                </a:solidFill>
              </a:rPr>
              <a:t>It was observed that the dataset was highly imbalanced with 23364 and 6336 values for each of the class.</a:t>
            </a:r>
          </a:p>
          <a:p>
            <a:pPr>
              <a:buClr>
                <a:schemeClr val="bg2">
                  <a:lumMod val="10000"/>
                </a:schemeClr>
              </a:buClr>
              <a:buFont typeface="Arial" panose="020B0604020202020204" pitchFamily="34" charset="0"/>
              <a:buChar char="•"/>
            </a:pPr>
            <a:r>
              <a:rPr lang="en-US" sz="1600" dirty="0">
                <a:solidFill>
                  <a:schemeClr val="bg2">
                    <a:lumMod val="10000"/>
                  </a:schemeClr>
                </a:solidFill>
              </a:rPr>
              <a:t>So SMOTE was applied.</a:t>
            </a:r>
          </a:p>
          <a:p>
            <a:pPr>
              <a:buClr>
                <a:schemeClr val="bg2">
                  <a:lumMod val="10000"/>
                </a:schemeClr>
              </a:buClr>
              <a:buFont typeface="Arial" panose="020B0604020202020204" pitchFamily="34" charset="0"/>
              <a:buChar char="•"/>
            </a:pPr>
            <a:r>
              <a:rPr lang="en-US" sz="1600" dirty="0">
                <a:solidFill>
                  <a:schemeClr val="bg2">
                    <a:lumMod val="10000"/>
                  </a:schemeClr>
                </a:solidFill>
              </a:rPr>
              <a:t>After the oversampling the number of values in both the classes was 23364.</a:t>
            </a:r>
            <a:endParaRPr lang="en-IN" sz="1600" dirty="0">
              <a:solidFill>
                <a:schemeClr val="bg2">
                  <a:lumMod val="10000"/>
                </a:schemeClr>
              </a:solidFill>
            </a:endParaRPr>
          </a:p>
        </p:txBody>
      </p:sp>
      <p:pic>
        <p:nvPicPr>
          <p:cNvPr id="5" name="Picture 4">
            <a:extLst>
              <a:ext uri="{FF2B5EF4-FFF2-40B4-BE49-F238E27FC236}">
                <a16:creationId xmlns:a16="http://schemas.microsoft.com/office/drawing/2014/main" id="{167C0F4E-5FFE-4ABA-B038-E8FFD93144B5}"/>
              </a:ext>
            </a:extLst>
          </p:cNvPr>
          <p:cNvPicPr>
            <a:picLocks noChangeAspect="1"/>
          </p:cNvPicPr>
          <p:nvPr/>
        </p:nvPicPr>
        <p:blipFill>
          <a:blip r:embed="rId3"/>
          <a:stretch>
            <a:fillRect/>
          </a:stretch>
        </p:blipFill>
        <p:spPr>
          <a:xfrm>
            <a:off x="194872" y="2735705"/>
            <a:ext cx="3244261" cy="2097520"/>
          </a:xfrm>
          <a:prstGeom prst="rect">
            <a:avLst/>
          </a:prstGeom>
          <a:effectLst>
            <a:outerShdw blurRad="190500" dist="50800" dir="5400000" algn="ctr" rotWithShape="0">
              <a:srgbClr val="000000">
                <a:alpha val="65000"/>
              </a:srgbClr>
            </a:outerShdw>
          </a:effectLst>
        </p:spPr>
      </p:pic>
      <p:pic>
        <p:nvPicPr>
          <p:cNvPr id="7" name="Picture 6">
            <a:extLst>
              <a:ext uri="{FF2B5EF4-FFF2-40B4-BE49-F238E27FC236}">
                <a16:creationId xmlns:a16="http://schemas.microsoft.com/office/drawing/2014/main" id="{36DA16EB-02E1-4F81-B710-26DCBCF79248}"/>
              </a:ext>
            </a:extLst>
          </p:cNvPr>
          <p:cNvPicPr>
            <a:picLocks noChangeAspect="1"/>
          </p:cNvPicPr>
          <p:nvPr/>
        </p:nvPicPr>
        <p:blipFill>
          <a:blip r:embed="rId4"/>
          <a:stretch>
            <a:fillRect/>
          </a:stretch>
        </p:blipFill>
        <p:spPr>
          <a:xfrm>
            <a:off x="5726728" y="2735705"/>
            <a:ext cx="3237643" cy="2112760"/>
          </a:xfrm>
          <a:prstGeom prst="rect">
            <a:avLst/>
          </a:prstGeom>
          <a:effectLst>
            <a:outerShdw blurRad="190500" dist="50800" dir="5400000" algn="ctr" rotWithShape="0">
              <a:srgbClr val="000000">
                <a:alpha val="75000"/>
              </a:srgbClr>
            </a:outerShdw>
          </a:effectLst>
        </p:spPr>
      </p:pic>
      <p:sp>
        <p:nvSpPr>
          <p:cNvPr id="8" name="Arrow: Left 7">
            <a:extLst>
              <a:ext uri="{FF2B5EF4-FFF2-40B4-BE49-F238E27FC236}">
                <a16:creationId xmlns:a16="http://schemas.microsoft.com/office/drawing/2014/main" id="{183B15FB-6986-4F52-9353-359F436F8F0A}"/>
              </a:ext>
            </a:extLst>
          </p:cNvPr>
          <p:cNvSpPr/>
          <p:nvPr/>
        </p:nvSpPr>
        <p:spPr>
          <a:xfrm>
            <a:off x="3468237" y="2831786"/>
            <a:ext cx="768701" cy="187377"/>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ACF42392-F554-4587-927A-1094F6E5093C}"/>
              </a:ext>
            </a:extLst>
          </p:cNvPr>
          <p:cNvSpPr/>
          <p:nvPr/>
        </p:nvSpPr>
        <p:spPr>
          <a:xfrm>
            <a:off x="4961744" y="3725057"/>
            <a:ext cx="764984" cy="19866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6A166FD-7BB3-4CAB-85FC-76AC1E8A31F5}"/>
              </a:ext>
            </a:extLst>
          </p:cNvPr>
          <p:cNvSpPr/>
          <p:nvPr/>
        </p:nvSpPr>
        <p:spPr>
          <a:xfrm>
            <a:off x="4396905" y="2756915"/>
            <a:ext cx="1210034" cy="337117"/>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t>Before</a:t>
            </a:r>
            <a:endParaRPr lang="en-IN" sz="1800" b="1" u="sng" dirty="0"/>
          </a:p>
        </p:txBody>
      </p:sp>
      <p:sp>
        <p:nvSpPr>
          <p:cNvPr id="11" name="Rectangle: Rounded Corners 10">
            <a:extLst>
              <a:ext uri="{FF2B5EF4-FFF2-40B4-BE49-F238E27FC236}">
                <a16:creationId xmlns:a16="http://schemas.microsoft.com/office/drawing/2014/main" id="{4D7375E1-E831-4C2C-8AE8-B322506DAC66}"/>
              </a:ext>
            </a:extLst>
          </p:cNvPr>
          <p:cNvSpPr/>
          <p:nvPr/>
        </p:nvSpPr>
        <p:spPr>
          <a:xfrm>
            <a:off x="3612630" y="3677087"/>
            <a:ext cx="1217043" cy="33711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t>After</a:t>
            </a:r>
            <a:endParaRPr lang="en-IN" sz="1800" b="1" u="sng" dirty="0"/>
          </a:p>
        </p:txBody>
      </p:sp>
    </p:spTree>
    <p:extLst>
      <p:ext uri="{BB962C8B-B14F-4D97-AF65-F5344CB8AC3E}">
        <p14:creationId xmlns:p14="http://schemas.microsoft.com/office/powerpoint/2010/main" val="5668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Training and Implementation</a:t>
            </a:r>
            <a:endParaRPr sz="3200" b="1" u="sng" dirty="0">
              <a:solidFill>
                <a:srgbClr val="C00000"/>
              </a:solidFill>
              <a:latin typeface="+mj-lt"/>
              <a:ea typeface="Montserrat"/>
              <a:cs typeface="Montserrat"/>
              <a:sym typeface="Montserrat"/>
            </a:endParaRPr>
          </a:p>
        </p:txBody>
      </p:sp>
      <p:sp>
        <p:nvSpPr>
          <p:cNvPr id="3" name="Text Placeholder 2">
            <a:extLst>
              <a:ext uri="{FF2B5EF4-FFF2-40B4-BE49-F238E27FC236}">
                <a16:creationId xmlns:a16="http://schemas.microsoft.com/office/drawing/2014/main" id="{FBF73542-33BA-42F0-8654-08EA9C777FB3}"/>
              </a:ext>
            </a:extLst>
          </p:cNvPr>
          <p:cNvSpPr>
            <a:spLocks noGrp="1"/>
          </p:cNvSpPr>
          <p:nvPr>
            <p:ph type="body" idx="1"/>
          </p:nvPr>
        </p:nvSpPr>
        <p:spPr>
          <a:xfrm>
            <a:off x="311700" y="1152474"/>
            <a:ext cx="3999900" cy="3891716"/>
          </a:xfrm>
        </p:spPr>
        <p:txBody>
          <a:bodyPr/>
          <a:lstStyle/>
          <a:p>
            <a:pPr>
              <a:buClr>
                <a:schemeClr val="bg2">
                  <a:lumMod val="10000"/>
                </a:schemeClr>
              </a:buClr>
            </a:pPr>
            <a:r>
              <a:rPr lang="en-US" sz="2000" b="1" u="sng" dirty="0">
                <a:solidFill>
                  <a:schemeClr val="bg2">
                    <a:lumMod val="10000"/>
                  </a:schemeClr>
                </a:solidFill>
              </a:rPr>
              <a:t>Models used for training</a:t>
            </a:r>
          </a:p>
          <a:p>
            <a:pPr marL="939800" lvl="1" indent="-342900">
              <a:buClr>
                <a:schemeClr val="bg2">
                  <a:lumMod val="10000"/>
                </a:schemeClr>
              </a:buClr>
              <a:buFont typeface="+mj-lt"/>
              <a:buAutoNum type="arabicPeriod"/>
            </a:pPr>
            <a:r>
              <a:rPr lang="en-US" sz="1600" b="1" dirty="0">
                <a:solidFill>
                  <a:schemeClr val="bg2">
                    <a:lumMod val="10000"/>
                  </a:schemeClr>
                </a:solidFill>
              </a:rPr>
              <a:t>Logistic Regression</a:t>
            </a:r>
          </a:p>
          <a:p>
            <a:pPr marL="939800" lvl="1" indent="-342900">
              <a:buClr>
                <a:schemeClr val="bg2">
                  <a:lumMod val="10000"/>
                </a:schemeClr>
              </a:buClr>
              <a:buFont typeface="+mj-lt"/>
              <a:buAutoNum type="arabicPeriod"/>
            </a:pPr>
            <a:r>
              <a:rPr lang="en-US" sz="1600" b="1" dirty="0">
                <a:solidFill>
                  <a:schemeClr val="bg2">
                    <a:lumMod val="10000"/>
                  </a:schemeClr>
                </a:solidFill>
              </a:rPr>
              <a:t>Random Forest Classifier</a:t>
            </a:r>
          </a:p>
          <a:p>
            <a:pPr marL="939800" lvl="1" indent="-342900">
              <a:buClr>
                <a:schemeClr val="bg2">
                  <a:lumMod val="10000"/>
                </a:schemeClr>
              </a:buClr>
              <a:buFont typeface="+mj-lt"/>
              <a:buAutoNum type="arabicPeriod"/>
            </a:pPr>
            <a:r>
              <a:rPr lang="en-US" sz="1600" b="1" dirty="0">
                <a:solidFill>
                  <a:schemeClr val="bg2">
                    <a:lumMod val="10000"/>
                  </a:schemeClr>
                </a:solidFill>
              </a:rPr>
              <a:t>Gaussian Naïve Bayes</a:t>
            </a:r>
          </a:p>
          <a:p>
            <a:pPr marL="939800" lvl="1" indent="-342900">
              <a:buClr>
                <a:schemeClr val="bg2">
                  <a:lumMod val="10000"/>
                </a:schemeClr>
              </a:buClr>
              <a:buFont typeface="+mj-lt"/>
              <a:buAutoNum type="arabicPeriod"/>
            </a:pPr>
            <a:r>
              <a:rPr lang="en-US" sz="1600" b="1" dirty="0">
                <a:solidFill>
                  <a:schemeClr val="bg2">
                    <a:lumMod val="10000"/>
                  </a:schemeClr>
                </a:solidFill>
              </a:rPr>
              <a:t>XG Boost</a:t>
            </a:r>
          </a:p>
          <a:p>
            <a:pPr marL="939800" lvl="1" indent="-342900">
              <a:buClr>
                <a:schemeClr val="bg2">
                  <a:lumMod val="10000"/>
                </a:schemeClr>
              </a:buClr>
              <a:buFont typeface="+mj-lt"/>
              <a:buAutoNum type="arabicPeriod"/>
            </a:pPr>
            <a:r>
              <a:rPr lang="en-US" sz="1600" b="1" dirty="0">
                <a:solidFill>
                  <a:schemeClr val="bg2">
                    <a:lumMod val="10000"/>
                  </a:schemeClr>
                </a:solidFill>
              </a:rPr>
              <a:t>Decision Tree Classifier</a:t>
            </a:r>
          </a:p>
          <a:p>
            <a:pPr marL="939800" lvl="1" indent="-342900">
              <a:buClr>
                <a:schemeClr val="bg2">
                  <a:lumMod val="10000"/>
                </a:schemeClr>
              </a:buClr>
              <a:buFont typeface="+mj-lt"/>
              <a:buAutoNum type="arabicPeriod"/>
            </a:pPr>
            <a:r>
              <a:rPr lang="en-US" sz="1600" b="1" dirty="0">
                <a:solidFill>
                  <a:schemeClr val="bg2">
                    <a:lumMod val="10000"/>
                  </a:schemeClr>
                </a:solidFill>
              </a:rPr>
              <a:t>KNN</a:t>
            </a:r>
          </a:p>
          <a:p>
            <a:pPr marL="939800" lvl="1" indent="-342900">
              <a:buClr>
                <a:schemeClr val="bg2">
                  <a:lumMod val="10000"/>
                </a:schemeClr>
              </a:buClr>
              <a:buFont typeface="+mj-lt"/>
              <a:buAutoNum type="arabicPeriod"/>
            </a:pPr>
            <a:r>
              <a:rPr lang="en-US" sz="1600" b="1" dirty="0">
                <a:solidFill>
                  <a:schemeClr val="bg2">
                    <a:lumMod val="10000"/>
                  </a:schemeClr>
                </a:solidFill>
              </a:rPr>
              <a:t>SVC</a:t>
            </a:r>
            <a:endParaRPr lang="en-IN" sz="1600" b="1" dirty="0">
              <a:solidFill>
                <a:schemeClr val="bg2">
                  <a:lumMod val="10000"/>
                </a:schemeClr>
              </a:solidFill>
            </a:endParaRPr>
          </a:p>
        </p:txBody>
      </p:sp>
      <p:sp>
        <p:nvSpPr>
          <p:cNvPr id="4" name="Text Placeholder 3">
            <a:extLst>
              <a:ext uri="{FF2B5EF4-FFF2-40B4-BE49-F238E27FC236}">
                <a16:creationId xmlns:a16="http://schemas.microsoft.com/office/drawing/2014/main" id="{9FEC87BF-258E-4BB8-81E9-1BA204AAAA05}"/>
              </a:ext>
            </a:extLst>
          </p:cNvPr>
          <p:cNvSpPr>
            <a:spLocks noGrp="1"/>
          </p:cNvSpPr>
          <p:nvPr>
            <p:ph type="body" idx="2"/>
          </p:nvPr>
        </p:nvSpPr>
        <p:spPr>
          <a:xfrm>
            <a:off x="4832400" y="1152474"/>
            <a:ext cx="3999900" cy="3891715"/>
          </a:xfrm>
        </p:spPr>
        <p:txBody>
          <a:bodyPr/>
          <a:lstStyle/>
          <a:p>
            <a:pPr>
              <a:buClr>
                <a:schemeClr val="bg2">
                  <a:lumMod val="10000"/>
                </a:schemeClr>
              </a:buClr>
            </a:pPr>
            <a:r>
              <a:rPr lang="en-US" sz="2000" b="1" u="sng" dirty="0">
                <a:solidFill>
                  <a:schemeClr val="bg2">
                    <a:lumMod val="10000"/>
                  </a:schemeClr>
                </a:solidFill>
              </a:rPr>
              <a:t>Metrics used for evaluation</a:t>
            </a:r>
          </a:p>
          <a:p>
            <a:pPr marL="1054100" lvl="1" indent="-457200">
              <a:buClr>
                <a:schemeClr val="bg2">
                  <a:lumMod val="10000"/>
                </a:schemeClr>
              </a:buClr>
              <a:buFont typeface="+mj-lt"/>
              <a:buAutoNum type="arabicPeriod"/>
            </a:pPr>
            <a:r>
              <a:rPr lang="en-IN" sz="1600" b="1" dirty="0">
                <a:solidFill>
                  <a:schemeClr val="bg2">
                    <a:lumMod val="10000"/>
                  </a:schemeClr>
                </a:solidFill>
              </a:rPr>
              <a:t>Accuracy Score</a:t>
            </a:r>
          </a:p>
          <a:p>
            <a:pPr marL="1054100" lvl="1" indent="-457200">
              <a:buClr>
                <a:schemeClr val="bg2">
                  <a:lumMod val="10000"/>
                </a:schemeClr>
              </a:buClr>
              <a:buFont typeface="+mj-lt"/>
              <a:buAutoNum type="arabicPeriod"/>
            </a:pPr>
            <a:r>
              <a:rPr lang="en-IN" sz="1600" b="1" dirty="0">
                <a:solidFill>
                  <a:schemeClr val="bg2">
                    <a:lumMod val="10000"/>
                  </a:schemeClr>
                </a:solidFill>
              </a:rPr>
              <a:t>Precision Score</a:t>
            </a:r>
          </a:p>
          <a:p>
            <a:pPr marL="1054100" lvl="1" indent="-457200">
              <a:buClr>
                <a:schemeClr val="bg2">
                  <a:lumMod val="10000"/>
                </a:schemeClr>
              </a:buClr>
              <a:buFont typeface="+mj-lt"/>
              <a:buAutoNum type="arabicPeriod"/>
            </a:pPr>
            <a:r>
              <a:rPr lang="en-IN" sz="1600" b="1" dirty="0">
                <a:solidFill>
                  <a:schemeClr val="bg2">
                    <a:lumMod val="10000"/>
                  </a:schemeClr>
                </a:solidFill>
              </a:rPr>
              <a:t>Recall Score</a:t>
            </a:r>
          </a:p>
          <a:p>
            <a:pPr marL="1054100" lvl="1" indent="-457200">
              <a:buClr>
                <a:schemeClr val="bg2">
                  <a:lumMod val="10000"/>
                </a:schemeClr>
              </a:buClr>
              <a:buFont typeface="+mj-lt"/>
              <a:buAutoNum type="arabicPeriod"/>
            </a:pPr>
            <a:r>
              <a:rPr lang="en-IN" sz="1600" b="1" dirty="0">
                <a:solidFill>
                  <a:schemeClr val="bg2">
                    <a:lumMod val="10000"/>
                  </a:schemeClr>
                </a:solidFill>
              </a:rPr>
              <a:t>F1 Score</a:t>
            </a:r>
          </a:p>
        </p:txBody>
      </p:sp>
    </p:spTree>
    <p:extLst>
      <p:ext uri="{BB962C8B-B14F-4D97-AF65-F5344CB8AC3E}">
        <p14:creationId xmlns:p14="http://schemas.microsoft.com/office/powerpoint/2010/main" val="248726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Evaluation</a:t>
            </a:r>
            <a:endParaRPr sz="3200" b="1" u="sng" dirty="0">
              <a:solidFill>
                <a:srgbClr val="C00000"/>
              </a:solidFill>
              <a:latin typeface="+mj-lt"/>
              <a:ea typeface="Montserrat"/>
              <a:cs typeface="Montserrat"/>
              <a:sym typeface="Montserrat"/>
            </a:endParaRPr>
          </a:p>
        </p:txBody>
      </p:sp>
      <p:sp>
        <p:nvSpPr>
          <p:cNvPr id="6" name="Text Placeholder 5">
            <a:extLst>
              <a:ext uri="{FF2B5EF4-FFF2-40B4-BE49-F238E27FC236}">
                <a16:creationId xmlns:a16="http://schemas.microsoft.com/office/drawing/2014/main" id="{3110BD12-8049-46FF-8977-D6C1B6CE3066}"/>
              </a:ext>
            </a:extLst>
          </p:cNvPr>
          <p:cNvSpPr>
            <a:spLocks noGrp="1"/>
          </p:cNvSpPr>
          <p:nvPr>
            <p:ph type="body" idx="1"/>
          </p:nvPr>
        </p:nvSpPr>
        <p:spPr/>
        <p:txBody>
          <a:bodyPr/>
          <a:lstStyle/>
          <a:p>
            <a:pPr>
              <a:buClr>
                <a:schemeClr val="bg2">
                  <a:lumMod val="10000"/>
                </a:schemeClr>
              </a:buClr>
            </a:pPr>
            <a:r>
              <a:rPr lang="en-US" sz="2000" b="1" u="sng" dirty="0">
                <a:solidFill>
                  <a:schemeClr val="bg2">
                    <a:lumMod val="10000"/>
                  </a:schemeClr>
                </a:solidFill>
              </a:rPr>
              <a:t>Model Performance on the train dataset</a:t>
            </a:r>
            <a:endParaRPr lang="en-IN" sz="2000" b="1" u="sng" dirty="0">
              <a:solidFill>
                <a:schemeClr val="bg2">
                  <a:lumMod val="10000"/>
                </a:schemeClr>
              </a:solidFill>
            </a:endParaRPr>
          </a:p>
        </p:txBody>
      </p:sp>
      <p:graphicFrame>
        <p:nvGraphicFramePr>
          <p:cNvPr id="3" name="Table 3">
            <a:extLst>
              <a:ext uri="{FF2B5EF4-FFF2-40B4-BE49-F238E27FC236}">
                <a16:creationId xmlns:a16="http://schemas.microsoft.com/office/drawing/2014/main" id="{E2EDC950-A9FF-4D95-A652-B48CF599575F}"/>
              </a:ext>
            </a:extLst>
          </p:cNvPr>
          <p:cNvGraphicFramePr>
            <a:graphicFrameLocks noGrp="1"/>
          </p:cNvGraphicFramePr>
          <p:nvPr>
            <p:extLst>
              <p:ext uri="{D42A27DB-BD31-4B8C-83A1-F6EECF244321}">
                <p14:modId xmlns:p14="http://schemas.microsoft.com/office/powerpoint/2010/main" val="4111352274"/>
              </p:ext>
            </p:extLst>
          </p:nvPr>
        </p:nvGraphicFramePr>
        <p:xfrm>
          <a:off x="532151" y="1731755"/>
          <a:ext cx="8079698" cy="2966720"/>
        </p:xfrm>
        <a:graphic>
          <a:graphicData uri="http://schemas.openxmlformats.org/drawingml/2006/table">
            <a:tbl>
              <a:tblPr firstRow="1" bandRow="1">
                <a:effectLst>
                  <a:outerShdw blurRad="203200" dist="50800" dir="5400000" algn="ctr" rotWithShape="0">
                    <a:srgbClr val="000000">
                      <a:alpha val="68000"/>
                    </a:srgbClr>
                  </a:outerShdw>
                </a:effectLst>
                <a:tableStyleId>{5C22544A-7EE6-4342-B048-85BDC9FD1C3A}</a:tableStyleId>
              </a:tblPr>
              <a:tblGrid>
                <a:gridCol w="2548327">
                  <a:extLst>
                    <a:ext uri="{9D8B030D-6E8A-4147-A177-3AD203B41FA5}">
                      <a16:colId xmlns:a16="http://schemas.microsoft.com/office/drawing/2014/main" val="3786146861"/>
                    </a:ext>
                  </a:extLst>
                </a:gridCol>
                <a:gridCol w="1266669">
                  <a:extLst>
                    <a:ext uri="{9D8B030D-6E8A-4147-A177-3AD203B41FA5}">
                      <a16:colId xmlns:a16="http://schemas.microsoft.com/office/drawing/2014/main" val="2949152201"/>
                    </a:ext>
                  </a:extLst>
                </a:gridCol>
                <a:gridCol w="1274164">
                  <a:extLst>
                    <a:ext uri="{9D8B030D-6E8A-4147-A177-3AD203B41FA5}">
                      <a16:colId xmlns:a16="http://schemas.microsoft.com/office/drawing/2014/main" val="4162381159"/>
                    </a:ext>
                  </a:extLst>
                </a:gridCol>
                <a:gridCol w="1596453">
                  <a:extLst>
                    <a:ext uri="{9D8B030D-6E8A-4147-A177-3AD203B41FA5}">
                      <a16:colId xmlns:a16="http://schemas.microsoft.com/office/drawing/2014/main" val="3221527647"/>
                    </a:ext>
                  </a:extLst>
                </a:gridCol>
                <a:gridCol w="1394085">
                  <a:extLst>
                    <a:ext uri="{9D8B030D-6E8A-4147-A177-3AD203B41FA5}">
                      <a16:colId xmlns:a16="http://schemas.microsoft.com/office/drawing/2014/main" val="4082572976"/>
                    </a:ext>
                  </a:extLst>
                </a:gridCol>
              </a:tblGrid>
              <a:tr h="370840">
                <a:tc>
                  <a:txBody>
                    <a:bodyPr/>
                    <a:lstStyle/>
                    <a:p>
                      <a:r>
                        <a:rPr lang="en-US" sz="1800" u="sng" dirty="0"/>
                        <a:t>Model</a:t>
                      </a:r>
                      <a:endParaRPr lang="en-IN" sz="1800" u="sng" dirty="0"/>
                    </a:p>
                  </a:txBody>
                  <a:tcPr>
                    <a:solidFill>
                      <a:schemeClr val="bg1">
                        <a:lumMod val="60000"/>
                        <a:lumOff val="40000"/>
                      </a:schemeClr>
                    </a:solidFill>
                  </a:tcPr>
                </a:tc>
                <a:tc>
                  <a:txBody>
                    <a:bodyPr/>
                    <a:lstStyle/>
                    <a:p>
                      <a:r>
                        <a:rPr lang="en-US" sz="1800" u="sng" dirty="0"/>
                        <a:t>Accuracy</a:t>
                      </a:r>
                      <a:endParaRPr lang="en-IN" sz="1800" u="sng" dirty="0"/>
                    </a:p>
                  </a:txBody>
                  <a:tcPr>
                    <a:solidFill>
                      <a:schemeClr val="bg1">
                        <a:lumMod val="60000"/>
                        <a:lumOff val="40000"/>
                      </a:schemeClr>
                    </a:solidFill>
                  </a:tcPr>
                </a:tc>
                <a:tc>
                  <a:txBody>
                    <a:bodyPr/>
                    <a:lstStyle/>
                    <a:p>
                      <a:r>
                        <a:rPr lang="en-US" sz="1800" u="sng" dirty="0"/>
                        <a:t>Precision</a:t>
                      </a:r>
                      <a:endParaRPr lang="en-IN" sz="1800" u="sng" dirty="0"/>
                    </a:p>
                  </a:txBody>
                  <a:tcPr>
                    <a:solidFill>
                      <a:schemeClr val="bg1">
                        <a:lumMod val="60000"/>
                        <a:lumOff val="40000"/>
                      </a:schemeClr>
                    </a:solidFill>
                  </a:tcPr>
                </a:tc>
                <a:tc>
                  <a:txBody>
                    <a:bodyPr/>
                    <a:lstStyle/>
                    <a:p>
                      <a:r>
                        <a:rPr lang="en-US" sz="1800" u="sng" dirty="0"/>
                        <a:t>Recall Score</a:t>
                      </a:r>
                      <a:endParaRPr lang="en-IN" sz="1800" u="sng" dirty="0"/>
                    </a:p>
                  </a:txBody>
                  <a:tcPr>
                    <a:solidFill>
                      <a:schemeClr val="bg1">
                        <a:lumMod val="60000"/>
                        <a:lumOff val="40000"/>
                      </a:schemeClr>
                    </a:solidFill>
                  </a:tcPr>
                </a:tc>
                <a:tc>
                  <a:txBody>
                    <a:bodyPr/>
                    <a:lstStyle/>
                    <a:p>
                      <a:r>
                        <a:rPr lang="en-US" sz="1800" u="sng" dirty="0"/>
                        <a:t>F1 Score</a:t>
                      </a:r>
                      <a:endParaRPr lang="en-IN" sz="1800" u="sng" dirty="0"/>
                    </a:p>
                  </a:txBody>
                  <a:tcPr>
                    <a:solidFill>
                      <a:schemeClr val="bg1">
                        <a:lumMod val="60000"/>
                        <a:lumOff val="40000"/>
                      </a:schemeClr>
                    </a:solidFill>
                  </a:tcPr>
                </a:tc>
                <a:extLst>
                  <a:ext uri="{0D108BD9-81ED-4DB2-BD59-A6C34878D82A}">
                    <a16:rowId xmlns:a16="http://schemas.microsoft.com/office/drawing/2014/main" val="2779119966"/>
                  </a:ext>
                </a:extLst>
              </a:tr>
              <a:tr h="370840">
                <a:tc>
                  <a:txBody>
                    <a:bodyPr/>
                    <a:lstStyle/>
                    <a:p>
                      <a:r>
                        <a:rPr lang="en-US" sz="1600" b="1" dirty="0">
                          <a:solidFill>
                            <a:schemeClr val="bg2">
                              <a:lumMod val="10000"/>
                            </a:schemeClr>
                          </a:solidFill>
                          <a:latin typeface="+mn-lt"/>
                        </a:rPr>
                        <a:t>Logistic Regression</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0.626906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0.604835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0.714836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dirty="0">
                          <a:solidFill>
                            <a:schemeClr val="bg2">
                              <a:lumMod val="10000"/>
                            </a:schemeClr>
                          </a:solidFill>
                          <a:effectLst/>
                          <a:latin typeface="+mn-lt"/>
                        </a:rPr>
                        <a:t>0.656367</a:t>
                      </a:r>
                    </a:p>
                  </a:txBody>
                  <a:tcPr anchor="ctr">
                    <a:solidFill>
                      <a:schemeClr val="bg1">
                        <a:lumMod val="20000"/>
                        <a:lumOff val="80000"/>
                      </a:schemeClr>
                    </a:solidFill>
                  </a:tcPr>
                </a:tc>
                <a:extLst>
                  <a:ext uri="{0D108BD9-81ED-4DB2-BD59-A6C34878D82A}">
                    <a16:rowId xmlns:a16="http://schemas.microsoft.com/office/drawing/2014/main" val="2387752534"/>
                  </a:ext>
                </a:extLst>
              </a:tr>
              <a:tr h="370840">
                <a:tc>
                  <a:txBody>
                    <a:bodyPr/>
                    <a:lstStyle/>
                    <a:p>
                      <a:r>
                        <a:rPr lang="en-US" sz="1600" b="1" dirty="0">
                          <a:solidFill>
                            <a:schemeClr val="bg2">
                              <a:lumMod val="10000"/>
                            </a:schemeClr>
                          </a:solidFill>
                          <a:latin typeface="+mn-lt"/>
                        </a:rPr>
                        <a:t>Random Forest</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1.000000</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3629097857"/>
                  </a:ext>
                </a:extLst>
              </a:tr>
              <a:tr h="370840">
                <a:tc>
                  <a:txBody>
                    <a:bodyPr/>
                    <a:lstStyle/>
                    <a:p>
                      <a:r>
                        <a:rPr lang="en-US" sz="1600" b="1" dirty="0">
                          <a:solidFill>
                            <a:schemeClr val="bg2">
                              <a:lumMod val="10000"/>
                            </a:schemeClr>
                          </a:solidFill>
                          <a:latin typeface="+mn-lt"/>
                        </a:rPr>
                        <a:t>Gaussian Naïve Bayes</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0.600637</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0.556115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0.909315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0.690151</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754347080"/>
                  </a:ext>
                </a:extLst>
              </a:tr>
              <a:tr h="370840">
                <a:tc>
                  <a:txBody>
                    <a:bodyPr/>
                    <a:lstStyle/>
                    <a:p>
                      <a:r>
                        <a:rPr lang="en-US" sz="1600" b="1" dirty="0">
                          <a:solidFill>
                            <a:schemeClr val="bg2">
                              <a:lumMod val="10000"/>
                            </a:schemeClr>
                          </a:solidFill>
                          <a:latin typeface="+mn-lt"/>
                        </a:rPr>
                        <a:t>XG Boost</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i="0" u="none" strike="noStrike" cap="none" dirty="0">
                          <a:solidFill>
                            <a:schemeClr val="bg2">
                              <a:lumMod val="10000"/>
                            </a:schemeClr>
                          </a:solidFill>
                          <a:effectLst/>
                          <a:latin typeface="+mn-lt"/>
                          <a:ea typeface="+mn-ea"/>
                          <a:cs typeface="+mn-cs"/>
                          <a:sym typeface="Arial"/>
                        </a:rPr>
                        <a:t>1</a:t>
                      </a:r>
                      <a:r>
                        <a:rPr lang="en-IN" sz="1600" b="1" i="0" u="none" strike="noStrike" cap="none" dirty="0">
                          <a:solidFill>
                            <a:schemeClr val="bg2">
                              <a:lumMod val="10000"/>
                            </a:schemeClr>
                          </a:solidFill>
                          <a:effectLst/>
                          <a:latin typeface="+mn-lt"/>
                          <a:ea typeface="+mn-ea"/>
                          <a:cs typeface="+mn-cs"/>
                          <a:sym typeface="Arial"/>
                        </a:rPr>
                        <a:t>.000000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1.000000</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3197492325"/>
                  </a:ext>
                </a:extLst>
              </a:tr>
              <a:tr h="370840">
                <a:tc>
                  <a:txBody>
                    <a:bodyPr/>
                    <a:lstStyle/>
                    <a:p>
                      <a:r>
                        <a:rPr lang="en-US" sz="1600" b="1" dirty="0">
                          <a:solidFill>
                            <a:schemeClr val="bg2">
                              <a:lumMod val="10000"/>
                            </a:schemeClr>
                          </a:solidFill>
                          <a:latin typeface="+mn-lt"/>
                        </a:rPr>
                        <a:t>Decision Tree Classifier</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0.954925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0.962192</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0.947675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0.954879</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395609833"/>
                  </a:ext>
                </a:extLst>
              </a:tr>
              <a:tr h="370840">
                <a:tc>
                  <a:txBody>
                    <a:bodyPr/>
                    <a:lstStyle/>
                    <a:p>
                      <a:r>
                        <a:rPr lang="en-US" sz="1600" b="1" dirty="0">
                          <a:solidFill>
                            <a:schemeClr val="bg2">
                              <a:lumMod val="10000"/>
                            </a:schemeClr>
                          </a:solidFill>
                          <a:latin typeface="+mn-lt"/>
                        </a:rPr>
                        <a:t>KNN</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1.000000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1.000000</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531206661"/>
                  </a:ext>
                </a:extLst>
              </a:tr>
              <a:tr h="370840">
                <a:tc>
                  <a:txBody>
                    <a:bodyPr/>
                    <a:lstStyle/>
                    <a:p>
                      <a:r>
                        <a:rPr lang="en-US" sz="1600" b="1" dirty="0">
                          <a:solidFill>
                            <a:schemeClr val="bg2">
                              <a:lumMod val="10000"/>
                            </a:schemeClr>
                          </a:solidFill>
                          <a:latin typeface="+mn-lt"/>
                        </a:rPr>
                        <a:t>SVC</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US" sz="1600" b="1" dirty="0">
                          <a:solidFill>
                            <a:schemeClr val="bg2">
                              <a:lumMod val="10000"/>
                            </a:schemeClr>
                          </a:solidFill>
                          <a:latin typeface="+mn-lt"/>
                        </a:rPr>
                        <a:t>0.653603</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0.615967</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0.804933</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0.697885</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46084007"/>
                  </a:ext>
                </a:extLst>
              </a:tr>
            </a:tbl>
          </a:graphicData>
        </a:graphic>
      </p:graphicFrame>
    </p:spTree>
    <p:extLst>
      <p:ext uri="{BB962C8B-B14F-4D97-AF65-F5344CB8AC3E}">
        <p14:creationId xmlns:p14="http://schemas.microsoft.com/office/powerpoint/2010/main" val="154458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Evaluation</a:t>
            </a:r>
            <a:endParaRPr sz="3200" b="1" u="sng" dirty="0">
              <a:solidFill>
                <a:srgbClr val="C00000"/>
              </a:solidFill>
              <a:latin typeface="+mj-lt"/>
              <a:ea typeface="Montserrat"/>
              <a:cs typeface="Montserrat"/>
              <a:sym typeface="Montserrat"/>
            </a:endParaRPr>
          </a:p>
        </p:txBody>
      </p:sp>
      <p:sp>
        <p:nvSpPr>
          <p:cNvPr id="6" name="Text Placeholder 5">
            <a:extLst>
              <a:ext uri="{FF2B5EF4-FFF2-40B4-BE49-F238E27FC236}">
                <a16:creationId xmlns:a16="http://schemas.microsoft.com/office/drawing/2014/main" id="{3110BD12-8049-46FF-8977-D6C1B6CE3066}"/>
              </a:ext>
            </a:extLst>
          </p:cNvPr>
          <p:cNvSpPr>
            <a:spLocks noGrp="1"/>
          </p:cNvSpPr>
          <p:nvPr>
            <p:ph type="body" idx="1"/>
          </p:nvPr>
        </p:nvSpPr>
        <p:spPr>
          <a:xfrm>
            <a:off x="311700" y="1122494"/>
            <a:ext cx="8520600" cy="3416400"/>
          </a:xfrm>
        </p:spPr>
        <p:txBody>
          <a:bodyPr/>
          <a:lstStyle/>
          <a:p>
            <a:pPr>
              <a:buClr>
                <a:schemeClr val="bg2">
                  <a:lumMod val="10000"/>
                </a:schemeClr>
              </a:buClr>
            </a:pPr>
            <a:r>
              <a:rPr lang="en-US" sz="2000" b="1" u="sng" dirty="0">
                <a:solidFill>
                  <a:schemeClr val="bg2">
                    <a:lumMod val="10000"/>
                  </a:schemeClr>
                </a:solidFill>
              </a:rPr>
              <a:t>Model Performance on the test dataset</a:t>
            </a:r>
            <a:endParaRPr lang="en-IN" sz="2000" b="1" u="sng" dirty="0">
              <a:solidFill>
                <a:schemeClr val="bg2">
                  <a:lumMod val="10000"/>
                </a:schemeClr>
              </a:solidFill>
            </a:endParaRPr>
          </a:p>
        </p:txBody>
      </p:sp>
      <p:graphicFrame>
        <p:nvGraphicFramePr>
          <p:cNvPr id="3" name="Table 3">
            <a:extLst>
              <a:ext uri="{FF2B5EF4-FFF2-40B4-BE49-F238E27FC236}">
                <a16:creationId xmlns:a16="http://schemas.microsoft.com/office/drawing/2014/main" id="{E2EDC950-A9FF-4D95-A652-B48CF599575F}"/>
              </a:ext>
            </a:extLst>
          </p:cNvPr>
          <p:cNvGraphicFramePr>
            <a:graphicFrameLocks noGrp="1"/>
          </p:cNvGraphicFramePr>
          <p:nvPr>
            <p:extLst>
              <p:ext uri="{D42A27DB-BD31-4B8C-83A1-F6EECF244321}">
                <p14:modId xmlns:p14="http://schemas.microsoft.com/office/powerpoint/2010/main" val="365843503"/>
              </p:ext>
            </p:extLst>
          </p:nvPr>
        </p:nvGraphicFramePr>
        <p:xfrm>
          <a:off x="532151" y="1731755"/>
          <a:ext cx="8079698" cy="2966720"/>
        </p:xfrm>
        <a:graphic>
          <a:graphicData uri="http://schemas.openxmlformats.org/drawingml/2006/table">
            <a:tbl>
              <a:tblPr firstRow="1" bandRow="1">
                <a:effectLst>
                  <a:outerShdw blurRad="177800" dist="50800" dir="5400000" algn="ctr" rotWithShape="0">
                    <a:srgbClr val="000000">
                      <a:alpha val="64000"/>
                    </a:srgbClr>
                  </a:outerShdw>
                </a:effectLst>
                <a:tableStyleId>{5C22544A-7EE6-4342-B048-85BDC9FD1C3A}</a:tableStyleId>
              </a:tblPr>
              <a:tblGrid>
                <a:gridCol w="2548327">
                  <a:extLst>
                    <a:ext uri="{9D8B030D-6E8A-4147-A177-3AD203B41FA5}">
                      <a16:colId xmlns:a16="http://schemas.microsoft.com/office/drawing/2014/main" val="3786146861"/>
                    </a:ext>
                  </a:extLst>
                </a:gridCol>
                <a:gridCol w="1266669">
                  <a:extLst>
                    <a:ext uri="{9D8B030D-6E8A-4147-A177-3AD203B41FA5}">
                      <a16:colId xmlns:a16="http://schemas.microsoft.com/office/drawing/2014/main" val="2949152201"/>
                    </a:ext>
                  </a:extLst>
                </a:gridCol>
                <a:gridCol w="1274164">
                  <a:extLst>
                    <a:ext uri="{9D8B030D-6E8A-4147-A177-3AD203B41FA5}">
                      <a16:colId xmlns:a16="http://schemas.microsoft.com/office/drawing/2014/main" val="4162381159"/>
                    </a:ext>
                  </a:extLst>
                </a:gridCol>
                <a:gridCol w="1596453">
                  <a:extLst>
                    <a:ext uri="{9D8B030D-6E8A-4147-A177-3AD203B41FA5}">
                      <a16:colId xmlns:a16="http://schemas.microsoft.com/office/drawing/2014/main" val="3221527647"/>
                    </a:ext>
                  </a:extLst>
                </a:gridCol>
                <a:gridCol w="1394085">
                  <a:extLst>
                    <a:ext uri="{9D8B030D-6E8A-4147-A177-3AD203B41FA5}">
                      <a16:colId xmlns:a16="http://schemas.microsoft.com/office/drawing/2014/main" val="4082572976"/>
                    </a:ext>
                  </a:extLst>
                </a:gridCol>
              </a:tblGrid>
              <a:tr h="370840">
                <a:tc>
                  <a:txBody>
                    <a:bodyPr/>
                    <a:lstStyle/>
                    <a:p>
                      <a:r>
                        <a:rPr lang="en-US" sz="1800" u="sng" dirty="0"/>
                        <a:t>Model</a:t>
                      </a:r>
                      <a:endParaRPr lang="en-IN" sz="1800" u="sng" dirty="0"/>
                    </a:p>
                  </a:txBody>
                  <a:tcPr>
                    <a:solidFill>
                      <a:schemeClr val="bg1">
                        <a:lumMod val="60000"/>
                        <a:lumOff val="40000"/>
                      </a:schemeClr>
                    </a:solidFill>
                  </a:tcPr>
                </a:tc>
                <a:tc>
                  <a:txBody>
                    <a:bodyPr/>
                    <a:lstStyle/>
                    <a:p>
                      <a:r>
                        <a:rPr lang="en-US" sz="1800" u="sng" dirty="0"/>
                        <a:t>Accuracy</a:t>
                      </a:r>
                      <a:endParaRPr lang="en-IN" sz="1800" u="sng" dirty="0"/>
                    </a:p>
                  </a:txBody>
                  <a:tcPr>
                    <a:solidFill>
                      <a:schemeClr val="bg1">
                        <a:lumMod val="60000"/>
                        <a:lumOff val="40000"/>
                      </a:schemeClr>
                    </a:solidFill>
                  </a:tcPr>
                </a:tc>
                <a:tc>
                  <a:txBody>
                    <a:bodyPr/>
                    <a:lstStyle/>
                    <a:p>
                      <a:r>
                        <a:rPr lang="en-US" sz="1800" u="sng" dirty="0"/>
                        <a:t>Precision</a:t>
                      </a:r>
                      <a:endParaRPr lang="en-IN" sz="1800" u="sng" dirty="0"/>
                    </a:p>
                  </a:txBody>
                  <a:tcPr>
                    <a:solidFill>
                      <a:schemeClr val="bg1">
                        <a:lumMod val="60000"/>
                        <a:lumOff val="40000"/>
                      </a:schemeClr>
                    </a:solidFill>
                  </a:tcPr>
                </a:tc>
                <a:tc>
                  <a:txBody>
                    <a:bodyPr/>
                    <a:lstStyle/>
                    <a:p>
                      <a:r>
                        <a:rPr lang="en-US" sz="1800" u="sng" dirty="0"/>
                        <a:t>Recall Score</a:t>
                      </a:r>
                      <a:endParaRPr lang="en-IN" sz="1800" u="sng" dirty="0"/>
                    </a:p>
                  </a:txBody>
                  <a:tcPr>
                    <a:solidFill>
                      <a:schemeClr val="bg1">
                        <a:lumMod val="60000"/>
                        <a:lumOff val="40000"/>
                      </a:schemeClr>
                    </a:solidFill>
                  </a:tcPr>
                </a:tc>
                <a:tc>
                  <a:txBody>
                    <a:bodyPr/>
                    <a:lstStyle/>
                    <a:p>
                      <a:r>
                        <a:rPr lang="en-US" sz="1800" u="sng" dirty="0"/>
                        <a:t>F1 Score</a:t>
                      </a:r>
                      <a:endParaRPr lang="en-IN" sz="1800" u="sng" dirty="0"/>
                    </a:p>
                  </a:txBody>
                  <a:tcPr>
                    <a:solidFill>
                      <a:schemeClr val="bg1">
                        <a:lumMod val="60000"/>
                        <a:lumOff val="40000"/>
                      </a:schemeClr>
                    </a:solidFill>
                  </a:tcPr>
                </a:tc>
                <a:extLst>
                  <a:ext uri="{0D108BD9-81ED-4DB2-BD59-A6C34878D82A}">
                    <a16:rowId xmlns:a16="http://schemas.microsoft.com/office/drawing/2014/main" val="2779119966"/>
                  </a:ext>
                </a:extLst>
              </a:tr>
              <a:tr h="370840">
                <a:tc>
                  <a:txBody>
                    <a:bodyPr/>
                    <a:lstStyle/>
                    <a:p>
                      <a:r>
                        <a:rPr lang="en-US" sz="1600" b="1" dirty="0">
                          <a:solidFill>
                            <a:schemeClr val="bg2">
                              <a:lumMod val="10000"/>
                            </a:schemeClr>
                          </a:solidFill>
                          <a:latin typeface="+mn-lt"/>
                        </a:rPr>
                        <a:t>Logistic Regression</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0.624438</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0.604756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0.718382</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0.656690</a:t>
                      </a:r>
                      <a:endParaRPr lang="en-IN" sz="1600" b="1" dirty="0">
                        <a:solidFill>
                          <a:schemeClr val="bg2">
                            <a:lumMod val="10000"/>
                          </a:schemeClr>
                        </a:solidFill>
                        <a:effectLst/>
                        <a:latin typeface="+mn-lt"/>
                      </a:endParaRPr>
                    </a:p>
                  </a:txBody>
                  <a:tcPr anchor="ctr">
                    <a:solidFill>
                      <a:schemeClr val="bg1">
                        <a:lumMod val="20000"/>
                        <a:lumOff val="80000"/>
                      </a:schemeClr>
                    </a:solidFill>
                  </a:tcPr>
                </a:tc>
                <a:extLst>
                  <a:ext uri="{0D108BD9-81ED-4DB2-BD59-A6C34878D82A}">
                    <a16:rowId xmlns:a16="http://schemas.microsoft.com/office/drawing/2014/main" val="2387752534"/>
                  </a:ext>
                </a:extLst>
              </a:tr>
              <a:tr h="370840">
                <a:tc>
                  <a:txBody>
                    <a:bodyPr/>
                    <a:lstStyle/>
                    <a:p>
                      <a:r>
                        <a:rPr lang="en-US" sz="1600" b="1" dirty="0">
                          <a:solidFill>
                            <a:schemeClr val="bg2">
                              <a:lumMod val="10000"/>
                            </a:schemeClr>
                          </a:solidFill>
                          <a:latin typeface="+mn-lt"/>
                        </a:rPr>
                        <a:t>Random Forest</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0.845388</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0.859626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0.825594</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0.842266</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3629097857"/>
                  </a:ext>
                </a:extLst>
              </a:tr>
              <a:tr h="370840">
                <a:tc>
                  <a:txBody>
                    <a:bodyPr/>
                    <a:lstStyle/>
                    <a:p>
                      <a:r>
                        <a:rPr lang="en-US" sz="1600" b="1" dirty="0">
                          <a:solidFill>
                            <a:schemeClr val="bg2">
                              <a:lumMod val="10000"/>
                            </a:schemeClr>
                          </a:solidFill>
                          <a:latin typeface="+mn-lt"/>
                        </a:rPr>
                        <a:t>Gaussian Naïve Bayes</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0.591697</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0.556300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0.906056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0.689352</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754347080"/>
                  </a:ext>
                </a:extLst>
              </a:tr>
              <a:tr h="370840">
                <a:tc>
                  <a:txBody>
                    <a:bodyPr/>
                    <a:lstStyle/>
                    <a:p>
                      <a:r>
                        <a:rPr lang="en-US" sz="1600" b="1" dirty="0">
                          <a:solidFill>
                            <a:schemeClr val="bg2">
                              <a:lumMod val="10000"/>
                            </a:schemeClr>
                          </a:solidFill>
                          <a:latin typeface="+mn-lt"/>
                        </a:rPr>
                        <a:t>XG Boost</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0.862615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0.872336</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0.849561</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0.860798</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3197492325"/>
                  </a:ext>
                </a:extLst>
              </a:tr>
              <a:tr h="370840">
                <a:tc>
                  <a:txBody>
                    <a:bodyPr/>
                    <a:lstStyle/>
                    <a:p>
                      <a:r>
                        <a:rPr lang="en-US" sz="1600" b="1" dirty="0">
                          <a:solidFill>
                            <a:schemeClr val="bg2">
                              <a:lumMod val="10000"/>
                            </a:schemeClr>
                          </a:solidFill>
                          <a:latin typeface="+mn-lt"/>
                        </a:rPr>
                        <a:t>Decision Tree Classifier</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0.751979</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0.751549</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0.752835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0.752192</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395609833"/>
                  </a:ext>
                </a:extLst>
              </a:tr>
              <a:tr h="370840">
                <a:tc>
                  <a:txBody>
                    <a:bodyPr/>
                    <a:lstStyle/>
                    <a:p>
                      <a:r>
                        <a:rPr lang="en-US" sz="1600" b="1" dirty="0">
                          <a:solidFill>
                            <a:schemeClr val="bg2">
                              <a:lumMod val="10000"/>
                            </a:schemeClr>
                          </a:solidFill>
                          <a:latin typeface="+mn-lt"/>
                        </a:rPr>
                        <a:t>KNN</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0.822170</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0.761508</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0.938155</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0.840652</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531206661"/>
                  </a:ext>
                </a:extLst>
              </a:tr>
              <a:tr h="370840">
                <a:tc>
                  <a:txBody>
                    <a:bodyPr/>
                    <a:lstStyle/>
                    <a:p>
                      <a:r>
                        <a:rPr lang="en-US" sz="1600" b="1" dirty="0">
                          <a:solidFill>
                            <a:schemeClr val="bg2">
                              <a:lumMod val="10000"/>
                            </a:schemeClr>
                          </a:solidFill>
                          <a:latin typeface="+mn-lt"/>
                        </a:rPr>
                        <a:t>SVC</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0.642949</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0.608901</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0.799272</a:t>
                      </a:r>
                      <a:endParaRPr lang="en-IN" sz="1600" b="1" dirty="0">
                        <a:solidFill>
                          <a:schemeClr val="bg2">
                            <a:lumMod val="10000"/>
                          </a:schemeClr>
                        </a:solidFill>
                        <a:latin typeface="+mn-lt"/>
                      </a:endParaRPr>
                    </a:p>
                  </a:txBody>
                  <a:tcPr>
                    <a:solidFill>
                      <a:schemeClr val="bg1">
                        <a:lumMod val="20000"/>
                        <a:lumOff val="80000"/>
                      </a:schemeClr>
                    </a:solidFill>
                  </a:tcPr>
                </a:tc>
                <a:tc>
                  <a:txBody>
                    <a:bodyPr/>
                    <a:lstStyle/>
                    <a:p>
                      <a:pPr algn="ctr"/>
                      <a:r>
                        <a:rPr lang="en-IN" sz="1600" b="1" i="0" u="none" strike="noStrike" cap="none" dirty="0">
                          <a:solidFill>
                            <a:schemeClr val="bg2">
                              <a:lumMod val="10000"/>
                            </a:schemeClr>
                          </a:solidFill>
                          <a:effectLst/>
                          <a:latin typeface="+mn-lt"/>
                          <a:ea typeface="+mn-ea"/>
                          <a:cs typeface="+mn-cs"/>
                          <a:sym typeface="Arial"/>
                        </a:rPr>
                        <a:t>0.691219</a:t>
                      </a:r>
                      <a:endParaRPr lang="en-IN" sz="1600" b="1" dirty="0">
                        <a:solidFill>
                          <a:schemeClr val="bg2">
                            <a:lumMod val="10000"/>
                          </a:schemeClr>
                        </a:solidFill>
                        <a:latin typeface="+mn-lt"/>
                      </a:endParaRPr>
                    </a:p>
                  </a:txBody>
                  <a:tcPr>
                    <a:solidFill>
                      <a:schemeClr val="bg1">
                        <a:lumMod val="20000"/>
                        <a:lumOff val="80000"/>
                      </a:schemeClr>
                    </a:solidFill>
                  </a:tcPr>
                </a:tc>
                <a:extLst>
                  <a:ext uri="{0D108BD9-81ED-4DB2-BD59-A6C34878D82A}">
                    <a16:rowId xmlns:a16="http://schemas.microsoft.com/office/drawing/2014/main" val="146084007"/>
                  </a:ext>
                </a:extLst>
              </a:tr>
            </a:tbl>
          </a:graphicData>
        </a:graphic>
      </p:graphicFrame>
    </p:spTree>
    <p:extLst>
      <p:ext uri="{BB962C8B-B14F-4D97-AF65-F5344CB8AC3E}">
        <p14:creationId xmlns:p14="http://schemas.microsoft.com/office/powerpoint/2010/main" val="200216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Model Validation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US" sz="1600" b="1" i="0" dirty="0">
                <a:solidFill>
                  <a:schemeClr val="bg2">
                    <a:lumMod val="10000"/>
                  </a:schemeClr>
                </a:solidFill>
                <a:effectLst/>
                <a:latin typeface="+mn-lt"/>
              </a:rPr>
              <a:t>While validating the models more importance should be given to 'recall scores' since the priority of the banks is to identify a potential defaulter. Whereas if a user is wrongly detected as a potential defaulter there will not be much problem.</a:t>
            </a:r>
          </a:p>
          <a:p>
            <a:pPr>
              <a:buClr>
                <a:schemeClr val="bg2">
                  <a:lumMod val="10000"/>
                </a:schemeClr>
              </a:buClr>
              <a:buFont typeface="Arial" panose="020B0604020202020204" pitchFamily="34" charset="0"/>
              <a:buChar char="•"/>
            </a:pPr>
            <a:r>
              <a:rPr lang="en-US" sz="1600" b="1" dirty="0">
                <a:solidFill>
                  <a:schemeClr val="bg2">
                    <a:lumMod val="10000"/>
                  </a:schemeClr>
                </a:solidFill>
                <a:latin typeface="+mn-lt"/>
              </a:rPr>
              <a:t>Some of the models perform bad on both the train and test data. (Logistic Regression, SVC). They seem to be underfitting the train data.</a:t>
            </a:r>
          </a:p>
          <a:p>
            <a:pPr>
              <a:buClr>
                <a:schemeClr val="bg2">
                  <a:lumMod val="10000"/>
                </a:schemeClr>
              </a:buClr>
              <a:buFont typeface="Arial" panose="020B0604020202020204" pitchFamily="34" charset="0"/>
              <a:buChar char="•"/>
            </a:pPr>
            <a:r>
              <a:rPr lang="en-US" sz="1600" b="1" dirty="0">
                <a:solidFill>
                  <a:schemeClr val="bg2">
                    <a:lumMod val="10000"/>
                  </a:schemeClr>
                </a:solidFill>
                <a:latin typeface="+mn-lt"/>
              </a:rPr>
              <a:t>Some of the models perform good on train data but not so good on the train data. (Decision Tree Classifier). They seem to be overfitting the train data.</a:t>
            </a:r>
          </a:p>
          <a:p>
            <a:pPr>
              <a:buClr>
                <a:schemeClr val="bg2">
                  <a:lumMod val="10000"/>
                </a:schemeClr>
              </a:buClr>
              <a:buFont typeface="Arial" panose="020B0604020202020204" pitchFamily="34" charset="0"/>
              <a:buChar char="•"/>
            </a:pPr>
            <a:r>
              <a:rPr lang="en-US" sz="1600" b="1" i="0" dirty="0">
                <a:solidFill>
                  <a:schemeClr val="bg2">
                    <a:lumMod val="10000"/>
                  </a:schemeClr>
                </a:solidFill>
                <a:effectLst/>
                <a:latin typeface="+mn-lt"/>
              </a:rPr>
              <a:t>Random Forest, XG Boost, </a:t>
            </a:r>
            <a:r>
              <a:rPr lang="en-US" sz="1600" b="1" dirty="0">
                <a:solidFill>
                  <a:schemeClr val="bg2">
                    <a:lumMod val="10000"/>
                  </a:schemeClr>
                </a:solidFill>
                <a:latin typeface="+mn-lt"/>
              </a:rPr>
              <a:t>Gaussian Naïve Bayes</a:t>
            </a:r>
            <a:r>
              <a:rPr lang="en-IN" sz="1600" b="1" dirty="0">
                <a:solidFill>
                  <a:schemeClr val="bg2">
                    <a:lumMod val="10000"/>
                  </a:schemeClr>
                </a:solidFill>
                <a:latin typeface="+mn-lt"/>
              </a:rPr>
              <a:t> </a:t>
            </a:r>
            <a:r>
              <a:rPr lang="en-US" sz="1600" b="1" i="0" dirty="0">
                <a:solidFill>
                  <a:schemeClr val="bg2">
                    <a:lumMod val="10000"/>
                  </a:schemeClr>
                </a:solidFill>
                <a:effectLst/>
                <a:latin typeface="+mn-lt"/>
              </a:rPr>
              <a:t>gives us decent recall scores that are 0.82, 0.84, 0.89 respectively. Whereas KNN gives a very good recall score of 0.94.</a:t>
            </a:r>
          </a:p>
          <a:p>
            <a:pPr algn="l">
              <a:buClr>
                <a:schemeClr val="bg2">
                  <a:lumMod val="10000"/>
                </a:schemeClr>
              </a:buClr>
              <a:buFont typeface="Arial" panose="020B0604020202020204" pitchFamily="34" charset="0"/>
              <a:buChar char="•"/>
            </a:pPr>
            <a:r>
              <a:rPr lang="en-US" sz="1600" b="1" i="0" dirty="0">
                <a:solidFill>
                  <a:schemeClr val="bg2">
                    <a:lumMod val="10000"/>
                  </a:schemeClr>
                </a:solidFill>
                <a:effectLst/>
                <a:latin typeface="+mn-lt"/>
              </a:rPr>
              <a:t>So we can select KNN as the optimum model for our problem statement.</a:t>
            </a:r>
          </a:p>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spTree>
    <p:extLst>
      <p:ext uri="{BB962C8B-B14F-4D97-AF65-F5344CB8AC3E}">
        <p14:creationId xmlns:p14="http://schemas.microsoft.com/office/powerpoint/2010/main" val="415026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Challenges Faced</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Comprehending the problem statement and knowing the business implications.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on which visualisation to use in order to know the relationship between the variables in a better way.</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Handling the imbalance in the dataset.</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the ML models and their hyperparameters to make predictions.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Choosing the evaluation metrics to evaluate the models.</a:t>
            </a:r>
          </a:p>
          <a:p>
            <a:pPr>
              <a:buClr>
                <a:schemeClr val="bg2">
                  <a:lumMod val="10000"/>
                </a:schemeClr>
              </a:buClr>
              <a:buFont typeface="Arial" panose="020B0604020202020204" pitchFamily="34" charset="0"/>
              <a:buChar char="•"/>
            </a:pPr>
            <a:r>
              <a:rPr lang="en-IN" b="1" dirty="0">
                <a:solidFill>
                  <a:schemeClr val="bg2">
                    <a:lumMod val="10000"/>
                  </a:schemeClr>
                </a:solidFill>
                <a:latin typeface="+mn-lt"/>
              </a:rPr>
              <a:t>Monitor the model performance and validate the optimum model for the problem.</a:t>
            </a:r>
          </a:p>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spTree>
    <p:extLst>
      <p:ext uri="{BB962C8B-B14F-4D97-AF65-F5344CB8AC3E}">
        <p14:creationId xmlns:p14="http://schemas.microsoft.com/office/powerpoint/2010/main" val="129533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2">
                  <a:lumMod val="10000"/>
                </a:schemeClr>
              </a:buClr>
              <a:buFont typeface="Arial" panose="020B0604020202020204" pitchFamily="34" charset="0"/>
              <a:buChar char="•"/>
            </a:pPr>
            <a:endParaRPr lang="en-IN" sz="1600" dirty="0">
              <a:solidFill>
                <a:schemeClr val="bg2">
                  <a:lumMod val="10000"/>
                </a:schemeClr>
              </a:solidFill>
              <a:latin typeface="+mn-lt"/>
            </a:endParaRPr>
          </a:p>
        </p:txBody>
      </p:sp>
      <p:pic>
        <p:nvPicPr>
          <p:cNvPr id="6" name="Picture 5">
            <a:extLst>
              <a:ext uri="{FF2B5EF4-FFF2-40B4-BE49-F238E27FC236}">
                <a16:creationId xmlns:a16="http://schemas.microsoft.com/office/drawing/2014/main" id="{1EED9952-17FF-4AA8-8DEE-C36A018EC2D7}"/>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2344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Credit Card Default</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Arial" panose="020B0604020202020204" pitchFamily="34" charset="0"/>
              </a:rPr>
              <a:t>A </a:t>
            </a:r>
            <a:r>
              <a:rPr lang="en-US" sz="1600" b="1" i="0" dirty="0">
                <a:solidFill>
                  <a:schemeClr val="bg2">
                    <a:lumMod val="10000"/>
                  </a:schemeClr>
                </a:solidFill>
                <a:effectLst/>
                <a:latin typeface="Arial" panose="020B0604020202020204" pitchFamily="34" charset="0"/>
              </a:rPr>
              <a:t>credit card</a:t>
            </a:r>
            <a:r>
              <a:rPr lang="en-US" sz="1600" b="0" i="0" dirty="0">
                <a:solidFill>
                  <a:schemeClr val="bg2">
                    <a:lumMod val="10000"/>
                  </a:schemeClr>
                </a:solidFill>
                <a:effectLst/>
                <a:latin typeface="Arial" panose="020B0604020202020204" pitchFamily="34" charset="0"/>
              </a:rPr>
              <a:t> is a </a:t>
            </a:r>
            <a:r>
              <a:rPr lang="en-US" sz="1600" b="0" i="0" strike="noStrike" dirty="0">
                <a:solidFill>
                  <a:schemeClr val="bg2">
                    <a:lumMod val="10000"/>
                  </a:schemeClr>
                </a:solidFill>
                <a:effectLst/>
                <a:latin typeface="Arial" panose="020B0604020202020204" pitchFamily="34" charset="0"/>
              </a:rPr>
              <a:t>payment card </a:t>
            </a:r>
            <a:r>
              <a:rPr lang="en-US" sz="1600" b="0" i="0" dirty="0">
                <a:solidFill>
                  <a:schemeClr val="bg2">
                    <a:lumMod val="10000"/>
                  </a:schemeClr>
                </a:solidFill>
                <a:effectLst/>
                <a:latin typeface="Arial" panose="020B0604020202020204" pitchFamily="34" charset="0"/>
              </a:rPr>
              <a:t>issued to users (cardholders) to enable the cardholder to pay a </a:t>
            </a:r>
            <a:r>
              <a:rPr lang="en-US" sz="1600" b="0" i="0" u="none" strike="noStrike" dirty="0">
                <a:solidFill>
                  <a:schemeClr val="bg2">
                    <a:lumMod val="10000"/>
                  </a:schemeClr>
                </a:solidFill>
                <a:effectLst/>
                <a:latin typeface="Arial" panose="020B0604020202020204" pitchFamily="34" charset="0"/>
              </a:rPr>
              <a:t>merchant</a:t>
            </a:r>
            <a:r>
              <a:rPr lang="en-US" sz="1600" b="0" i="0" dirty="0">
                <a:solidFill>
                  <a:schemeClr val="bg2">
                    <a:lumMod val="10000"/>
                  </a:schemeClr>
                </a:solidFill>
                <a:effectLst/>
                <a:latin typeface="Arial" panose="020B0604020202020204" pitchFamily="34" charset="0"/>
              </a:rPr>
              <a:t> for </a:t>
            </a:r>
            <a:r>
              <a:rPr lang="en-US" sz="1600" b="0" i="0" u="none" strike="noStrike" dirty="0">
                <a:solidFill>
                  <a:schemeClr val="bg2">
                    <a:lumMod val="10000"/>
                  </a:schemeClr>
                </a:solidFill>
                <a:effectLst/>
                <a:latin typeface="Arial" panose="020B0604020202020204" pitchFamily="34" charset="0"/>
              </a:rPr>
              <a:t>goods and services </a:t>
            </a:r>
            <a:r>
              <a:rPr lang="en-US" sz="1600" b="0" i="0" dirty="0">
                <a:solidFill>
                  <a:schemeClr val="bg2">
                    <a:lumMod val="10000"/>
                  </a:schemeClr>
                </a:solidFill>
                <a:effectLst/>
                <a:latin typeface="Arial" panose="020B0604020202020204" pitchFamily="34" charset="0"/>
              </a:rPr>
              <a:t>based on the cardholder's accrued debt (i.e., promise to the card issuer to pay them for the amounts plus the other agreed charges). The payment can be made either in a </a:t>
            </a:r>
            <a:r>
              <a:rPr lang="en-US" sz="1600" dirty="0">
                <a:solidFill>
                  <a:schemeClr val="bg2">
                    <a:lumMod val="10000"/>
                  </a:schemeClr>
                </a:solidFill>
                <a:latin typeface="Arial" panose="020B0604020202020204" pitchFamily="34" charset="0"/>
              </a:rPr>
              <a:t>one-time-mode or in the form of monthly installments.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Credit card default happens when you have become severely delinquent on your credit card payments. Missing credit card payments once or twice does not count as a default. A payment default usually occurs when you fail to pay the Minimum Amount Due on the credit card for 6 consecutive months.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In case of a credit card payment default, the banks have to go through unnecessary trouble and banks are not willing to do so.</a:t>
            </a:r>
            <a:endParaRPr lang="en-US" sz="1600" dirty="0">
              <a:solidFill>
                <a:schemeClr val="bg2">
                  <a:lumMod val="10000"/>
                </a:schemeClr>
              </a:solidFill>
              <a:latin typeface="Arial" panose="020B0604020202020204" pitchFamily="34" charset="0"/>
            </a:endParaRPr>
          </a:p>
          <a:p>
            <a:pPr>
              <a:buClr>
                <a:schemeClr val="bg2">
                  <a:lumMod val="10000"/>
                </a:schemeClr>
              </a:buClr>
              <a:buFont typeface="Arial" panose="020B0604020202020204" pitchFamily="34" charset="0"/>
              <a:buChar char="•"/>
            </a:pPr>
            <a:endParaRPr lang="en-US" sz="1600" b="0" i="0" dirty="0">
              <a:solidFill>
                <a:schemeClr val="bg2">
                  <a:lumMod val="10000"/>
                </a:schemeClr>
              </a:solidFill>
              <a:effectLst/>
              <a:latin typeface="Arial" panose="020B0604020202020204" pitchFamily="34" charset="0"/>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Tree>
    <p:extLst>
      <p:ext uri="{BB962C8B-B14F-4D97-AF65-F5344CB8AC3E}">
        <p14:creationId xmlns:p14="http://schemas.microsoft.com/office/powerpoint/2010/main" val="74767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Problem Statement</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1485794"/>
          </a:xfrm>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Arial" panose="020B0604020202020204" pitchFamily="34" charset="0"/>
              </a:rPr>
              <a:t>Prediction </a:t>
            </a:r>
            <a:r>
              <a:rPr lang="en-US" sz="1600" dirty="0">
                <a:solidFill>
                  <a:schemeClr val="bg2">
                    <a:lumMod val="10000"/>
                  </a:schemeClr>
                </a:solidFill>
                <a:latin typeface="Arial" panose="020B0604020202020204" pitchFamily="34" charset="0"/>
              </a:rPr>
              <a:t>of the possibility o</a:t>
            </a:r>
            <a:r>
              <a:rPr lang="en-US" sz="1600" b="0" i="0" dirty="0">
                <a:solidFill>
                  <a:schemeClr val="bg2">
                    <a:lumMod val="10000"/>
                  </a:schemeClr>
                </a:solidFill>
                <a:effectLst/>
                <a:latin typeface="Arial" panose="020B0604020202020204" pitchFamily="34" charset="0"/>
              </a:rPr>
              <a:t>f the </a:t>
            </a:r>
            <a:r>
              <a:rPr lang="en-US" sz="1600" dirty="0">
                <a:solidFill>
                  <a:schemeClr val="bg2">
                    <a:lumMod val="10000"/>
                  </a:schemeClr>
                </a:solidFill>
                <a:latin typeface="Arial" panose="020B0604020202020204" pitchFamily="34" charset="0"/>
              </a:rPr>
              <a:t>user to default on his/her credit card payment next month.</a:t>
            </a:r>
          </a:p>
          <a:p>
            <a:pPr>
              <a:buClr>
                <a:schemeClr val="bg2">
                  <a:lumMod val="10000"/>
                </a:schemeClr>
              </a:buClr>
              <a:buFont typeface="Arial" panose="020B0604020202020204" pitchFamily="34" charset="0"/>
              <a:buChar char="•"/>
            </a:pPr>
            <a:r>
              <a:rPr lang="en-IN" sz="1600" dirty="0">
                <a:solidFill>
                  <a:schemeClr val="bg2">
                    <a:lumMod val="10000"/>
                  </a:schemeClr>
                </a:solidFill>
              </a:rPr>
              <a:t>Analysis of the factors that determine the possibility of the user defaulting the payment.</a:t>
            </a:r>
          </a:p>
          <a:p>
            <a:pPr>
              <a:buClr>
                <a:schemeClr val="bg2">
                  <a:lumMod val="10000"/>
                </a:schemeClr>
              </a:buClr>
              <a:buFont typeface="Arial" panose="020B0604020202020204" pitchFamily="34" charset="0"/>
              <a:buChar char="•"/>
            </a:pPr>
            <a:r>
              <a:rPr lang="en-IN" sz="1600" dirty="0">
                <a:solidFill>
                  <a:schemeClr val="bg2">
                    <a:lumMod val="10000"/>
                  </a:schemeClr>
                </a:solidFill>
              </a:rPr>
              <a:t>Help the bank identify all the potential defaulters beforehand.</a:t>
            </a:r>
          </a:p>
          <a:p>
            <a:pPr marL="114300" indent="0">
              <a:buClr>
                <a:schemeClr val="bg2">
                  <a:lumMod val="10000"/>
                </a:schemeClr>
              </a:buClr>
              <a:buNone/>
            </a:pPr>
            <a:endParaRPr lang="en-IN" sz="1600" dirty="0">
              <a:solidFill>
                <a:schemeClr val="bg2">
                  <a:lumMod val="10000"/>
                </a:schemeClr>
              </a:solidFill>
            </a:endParaRPr>
          </a:p>
        </p:txBody>
      </p:sp>
      <p:sp>
        <p:nvSpPr>
          <p:cNvPr id="4" name="Rectangle 3">
            <a:extLst>
              <a:ext uri="{FF2B5EF4-FFF2-40B4-BE49-F238E27FC236}">
                <a16:creationId xmlns:a16="http://schemas.microsoft.com/office/drawing/2014/main" id="{4C665B7A-105B-4758-8235-BF388678F109}"/>
              </a:ext>
            </a:extLst>
          </p:cNvPr>
          <p:cNvSpPr/>
          <p:nvPr/>
        </p:nvSpPr>
        <p:spPr>
          <a:xfrm>
            <a:off x="524656" y="2495862"/>
            <a:ext cx="7952282" cy="652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solidFill>
                  <a:srgbClr val="C00000"/>
                </a:solidFill>
                <a:latin typeface="+mj-lt"/>
              </a:rPr>
              <a:t>Objective</a:t>
            </a:r>
          </a:p>
        </p:txBody>
      </p:sp>
      <p:sp>
        <p:nvSpPr>
          <p:cNvPr id="6" name="Rectangle 5">
            <a:extLst>
              <a:ext uri="{FF2B5EF4-FFF2-40B4-BE49-F238E27FC236}">
                <a16:creationId xmlns:a16="http://schemas.microsoft.com/office/drawing/2014/main" id="{B928FB6B-3D11-410B-844C-6DE4960241B7}"/>
              </a:ext>
            </a:extLst>
          </p:cNvPr>
          <p:cNvSpPr/>
          <p:nvPr/>
        </p:nvSpPr>
        <p:spPr>
          <a:xfrm>
            <a:off x="442210" y="3147935"/>
            <a:ext cx="8390090" cy="1851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2">
                  <a:lumMod val="10000"/>
                </a:schemeClr>
              </a:buClr>
              <a:buFont typeface="Arial" panose="020B0604020202020204" pitchFamily="34" charset="0"/>
              <a:buChar char="•"/>
            </a:pPr>
            <a:r>
              <a:rPr lang="en-IN" sz="1600" dirty="0">
                <a:solidFill>
                  <a:schemeClr val="bg2">
                    <a:lumMod val="10000"/>
                  </a:schemeClr>
                </a:solidFill>
                <a:latin typeface="+mn-lt"/>
              </a:rPr>
              <a:t>This project aims at building a machine learning model that predicts the possibility of the user to default on his/her credit card payment next month. For this, relevant data is provided to the model which shows how the defaulting depends on other factors. The model studies the pattern of dependency that the data follows and predicts the future but it is not necessarily true.</a:t>
            </a:r>
          </a:p>
          <a:p>
            <a:endParaRPr lang="en-IN" dirty="0"/>
          </a:p>
        </p:txBody>
      </p:sp>
    </p:spTree>
    <p:extLst>
      <p:ext uri="{BB962C8B-B14F-4D97-AF65-F5344CB8AC3E}">
        <p14:creationId xmlns:p14="http://schemas.microsoft.com/office/powerpoint/2010/main" val="12576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p:txBody>
          <a:bodyPr/>
          <a:lstStyle/>
          <a:p>
            <a:pPr>
              <a:buClr>
                <a:schemeClr val="bg2">
                  <a:lumMod val="10000"/>
                </a:schemeClr>
              </a:buClr>
              <a:buFont typeface="Arial" panose="020B0604020202020204" pitchFamily="34" charset="0"/>
              <a:buChar char="•"/>
            </a:pPr>
            <a:endParaRPr lang="en-US" sz="1600" b="0" i="0" dirty="0">
              <a:solidFill>
                <a:schemeClr val="bg2">
                  <a:lumMod val="10000"/>
                </a:schemeClr>
              </a:solidFill>
              <a:effectLst/>
              <a:latin typeface="Arial" panose="020B0604020202020204" pitchFamily="34" charset="0"/>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
        <p:nvSpPr>
          <p:cNvPr id="4" name="Text Placeholder 12">
            <a:extLst>
              <a:ext uri="{FF2B5EF4-FFF2-40B4-BE49-F238E27FC236}">
                <a16:creationId xmlns:a16="http://schemas.microsoft.com/office/drawing/2014/main" id="{AFFFAF3D-9D96-46FD-8F9F-3E7AD113C3FE}"/>
              </a:ext>
            </a:extLst>
          </p:cNvPr>
          <p:cNvSpPr txBox="1">
            <a:spLocks/>
          </p:cNvSpPr>
          <p:nvPr/>
        </p:nvSpPr>
        <p:spPr>
          <a:xfrm>
            <a:off x="311699" y="1262561"/>
            <a:ext cx="281374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dirty="0">
                <a:solidFill>
                  <a:schemeClr val="bg2">
                    <a:lumMod val="10000"/>
                  </a:schemeClr>
                </a:solidFill>
              </a:rPr>
              <a:t>Observing the dataset.</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dirty="0">
                <a:solidFill>
                  <a:schemeClr val="bg2">
                    <a:lumMod val="10000"/>
                  </a:schemeClr>
                </a:solidFill>
              </a:rPr>
              <a:t>Getting information about the columns and their data types.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r>
              <a:rPr lang="en-IN" sz="1600" b="1" dirty="0">
                <a:solidFill>
                  <a:schemeClr val="bg2">
                    <a:lumMod val="10000"/>
                  </a:schemeClr>
                </a:solidFill>
              </a:rPr>
              <a:t>Checking and removing the null and duplicated values from the dataset.</a:t>
            </a:r>
          </a:p>
        </p:txBody>
      </p:sp>
      <p:sp>
        <p:nvSpPr>
          <p:cNvPr id="5" name="Text Placeholder 13">
            <a:extLst>
              <a:ext uri="{FF2B5EF4-FFF2-40B4-BE49-F238E27FC236}">
                <a16:creationId xmlns:a16="http://schemas.microsoft.com/office/drawing/2014/main" id="{53BF4B3D-9C13-4B08-BDAE-F1EFB00303D6}"/>
              </a:ext>
            </a:extLst>
          </p:cNvPr>
          <p:cNvSpPr txBox="1">
            <a:spLocks/>
          </p:cNvSpPr>
          <p:nvPr/>
        </p:nvSpPr>
        <p:spPr>
          <a:xfrm>
            <a:off x="3389324" y="1380142"/>
            <a:ext cx="2915585"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Examining the patterns of distribution and relations between variables through various plots.</a:t>
            </a:r>
          </a:p>
          <a:p>
            <a:pPr marL="285750" indent="-285750">
              <a:buClr>
                <a:schemeClr val="bg2">
                  <a:lumMod val="10000"/>
                </a:schemeClr>
              </a:buClr>
              <a:buFont typeface="Arial" panose="020B0604020202020204" pitchFamily="34" charset="0"/>
              <a:buChar char="•"/>
            </a:pPr>
            <a:endParaRPr lang="en-IN" sz="1600" b="1" dirty="0">
              <a:solidFill>
                <a:schemeClr val="bg2">
                  <a:lumMod val="10000"/>
                </a:schemeClr>
              </a:solidFill>
            </a:endParaRPr>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Performing Univariate and Bivariate Analysis</a:t>
            </a:r>
          </a:p>
          <a:p>
            <a:pPr>
              <a:buClr>
                <a:schemeClr val="bg2">
                  <a:lumMod val="10000"/>
                </a:schemeClr>
              </a:buClr>
            </a:pPr>
            <a:endParaRPr lang="en-IN" sz="1600" b="1" dirty="0">
              <a:solidFill>
                <a:schemeClr val="bg2">
                  <a:lumMod val="10000"/>
                </a:schemeClr>
              </a:solidFill>
            </a:endParaRPr>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Getting inference from those plots and processing the data accordingly. </a:t>
            </a:r>
          </a:p>
          <a:p>
            <a:pPr marL="285750" indent="-285750">
              <a:buClr>
                <a:schemeClr val="bg2">
                  <a:lumMod val="10000"/>
                </a:schemeClr>
              </a:buClr>
              <a:buFont typeface="Arial" panose="020B0604020202020204" pitchFamily="34" charset="0"/>
              <a:buChar char="•"/>
            </a:pPr>
            <a:endParaRPr lang="en-IN" sz="16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3D6686FE-60F3-4B39-A861-42350DBAF460}"/>
              </a:ext>
            </a:extLst>
          </p:cNvPr>
          <p:cNvGraphicFramePr/>
          <p:nvPr>
            <p:extLst>
              <p:ext uri="{D42A27DB-BD31-4B8C-83A1-F6EECF244321}">
                <p14:modId xmlns:p14="http://schemas.microsoft.com/office/powerpoint/2010/main" val="1362729206"/>
              </p:ext>
            </p:extLst>
          </p:nvPr>
        </p:nvGraphicFramePr>
        <p:xfrm>
          <a:off x="500267" y="627923"/>
          <a:ext cx="8332033" cy="524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B7956793-1A49-41DD-A66C-2CFB271A9BD4}"/>
              </a:ext>
            </a:extLst>
          </p:cNvPr>
          <p:cNvSpPr/>
          <p:nvPr/>
        </p:nvSpPr>
        <p:spPr>
          <a:xfrm>
            <a:off x="6643737" y="1481117"/>
            <a:ext cx="2263515" cy="3214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Training machine learning models on the dataset.</a:t>
            </a:r>
          </a:p>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Testing the performance of the models on the test dataset.</a:t>
            </a:r>
          </a:p>
          <a:p>
            <a:pPr marL="285750" indent="-285750">
              <a:buClr>
                <a:schemeClr val="bg2">
                  <a:lumMod val="10000"/>
                </a:schemeClr>
              </a:buClr>
              <a:buFont typeface="Arial" panose="020B0604020202020204" pitchFamily="34" charset="0"/>
              <a:buChar char="•"/>
            </a:pPr>
            <a:endParaRPr lang="en-IN" sz="1600" b="1" dirty="0"/>
          </a:p>
          <a:p>
            <a:pPr marL="285750" indent="-285750">
              <a:buClr>
                <a:schemeClr val="bg2">
                  <a:lumMod val="10000"/>
                </a:schemeClr>
              </a:buClr>
              <a:buFont typeface="Arial" panose="020B0604020202020204" pitchFamily="34" charset="0"/>
              <a:buChar char="•"/>
            </a:pPr>
            <a:r>
              <a:rPr lang="en-IN" sz="1600" b="1" dirty="0">
                <a:solidFill>
                  <a:schemeClr val="bg2">
                    <a:lumMod val="10000"/>
                  </a:schemeClr>
                </a:solidFill>
              </a:rPr>
              <a:t>Validating the models with the use of metrics.</a:t>
            </a:r>
          </a:p>
          <a:p>
            <a:pPr>
              <a:buClr>
                <a:schemeClr val="bg2">
                  <a:lumMod val="10000"/>
                </a:schemeClr>
              </a:buClr>
            </a:pPr>
            <a:endParaRPr lang="en-IN" sz="1600" b="1" dirty="0"/>
          </a:p>
        </p:txBody>
      </p:sp>
    </p:spTree>
    <p:extLst>
      <p:ext uri="{BB962C8B-B14F-4D97-AF65-F5344CB8AC3E}">
        <p14:creationId xmlns:p14="http://schemas.microsoft.com/office/powerpoint/2010/main" val="427810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Data Description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buClr>
                <a:schemeClr val="bg2">
                  <a:lumMod val="10000"/>
                </a:schemeClr>
              </a:buClr>
              <a:buFont typeface="Wingdings" panose="05000000000000000000" pitchFamily="2" charset="2"/>
              <a:buChar char="Ø"/>
            </a:pPr>
            <a:r>
              <a:rPr lang="en-US" sz="1600" b="1" i="0" u="sng" dirty="0">
                <a:solidFill>
                  <a:schemeClr val="bg2">
                    <a:lumMod val="10000"/>
                  </a:schemeClr>
                </a:solidFill>
                <a:effectLst/>
                <a:latin typeface="+mn-lt"/>
              </a:rPr>
              <a:t>Attribute Information:</a:t>
            </a:r>
            <a:endParaRPr lang="en-US" sz="1600" b="0" i="0" u="sng" dirty="0">
              <a:solidFill>
                <a:schemeClr val="bg2">
                  <a:lumMod val="10000"/>
                </a:schemeClr>
              </a:solidFill>
              <a:effectLst/>
              <a:latin typeface="+mn-lt"/>
            </a:endParaRP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This research employed a binary variable, default payment (Yes = 1, No = 0), as the response variable. This study reviewed the literature and used the following 23 variables as explanatory variables: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X1: Amount of the given credit (NT dollar): it includes both the individual consumer credit and his/her family (supplementary) credit.</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X2: Gender (1 = male; 2 = female).</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X3: Education (1 = graduate school; 2 = university; 3 = high school; 4 = others).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X4: Marital status (1 = married; 2 = single; 3 = others).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X5: Age (year).</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X6 - X11: History of past payment. We tracked the past monthly payment records (from April to September, 2005) as follows: X6 = the repayment status in September, 2005; </a:t>
            </a:r>
            <a:endParaRPr lang="en-US" sz="1600" b="0" i="0" dirty="0">
              <a:solidFill>
                <a:schemeClr val="bg2">
                  <a:lumMod val="10000"/>
                </a:schemeClr>
              </a:solidFill>
              <a:effectLst/>
              <a:latin typeface="Arial" panose="020B0604020202020204" pitchFamily="34" charset="0"/>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Tree>
    <p:extLst>
      <p:ext uri="{BB962C8B-B14F-4D97-AF65-F5344CB8AC3E}">
        <p14:creationId xmlns:p14="http://schemas.microsoft.com/office/powerpoint/2010/main" val="131873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Data Description</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8520600" cy="3546000"/>
          </a:xfrm>
        </p:spPr>
        <p:txBody>
          <a:bodyPr/>
          <a:lstStyle/>
          <a:p>
            <a:pPr algn="l">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p>
          <a:p>
            <a:pPr algn="l">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X12-X17: Amount of bill statement (NT dollar). X12 = amount of bill statement in September, 2005; X13 = amount of bill statement in August, 2005; . . .; X17 = amount of bill statement in April, 2005.</a:t>
            </a:r>
          </a:p>
          <a:p>
            <a:pPr algn="l">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mn-lt"/>
              </a:rPr>
              <a:t>X18-X23: Amount of previous payment (NT dollar). X18 = amount paid in September, 2005; X19 = amount paid in August, 2005; . . .;X23 = amount paid in April, 2005.</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spTree>
    <p:extLst>
      <p:ext uri="{BB962C8B-B14F-4D97-AF65-F5344CB8AC3E}">
        <p14:creationId xmlns:p14="http://schemas.microsoft.com/office/powerpoint/2010/main" val="278215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Data Cleaning</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700" y="1152475"/>
            <a:ext cx="4852411" cy="3416400"/>
          </a:xfrm>
        </p:spPr>
        <p:txBody>
          <a:bodyPr/>
          <a:lstStyle/>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Arial" panose="020B0604020202020204" pitchFamily="34" charset="0"/>
              </a:rPr>
              <a:t>The dataset contains 30000 rows and 25 columns.</a:t>
            </a:r>
          </a:p>
          <a:p>
            <a:pPr>
              <a:buClr>
                <a:schemeClr val="bg2">
                  <a:lumMod val="10000"/>
                </a:schemeClr>
              </a:buClr>
              <a:buFont typeface="Arial" panose="020B0604020202020204" pitchFamily="34" charset="0"/>
              <a:buChar char="•"/>
            </a:pPr>
            <a:r>
              <a:rPr lang="en-US" sz="1600" dirty="0">
                <a:solidFill>
                  <a:schemeClr val="bg2">
                    <a:lumMod val="10000"/>
                  </a:schemeClr>
                </a:solidFill>
                <a:latin typeface="Arial" panose="020B0604020202020204" pitchFamily="34" charset="0"/>
              </a:rPr>
              <a:t>All the features are numerical features.</a:t>
            </a:r>
          </a:p>
          <a:p>
            <a:pPr>
              <a:buClr>
                <a:schemeClr val="bg2">
                  <a:lumMod val="10000"/>
                </a:schemeClr>
              </a:buClr>
              <a:buFont typeface="Arial" panose="020B0604020202020204" pitchFamily="34" charset="0"/>
              <a:buChar char="•"/>
            </a:pPr>
            <a:r>
              <a:rPr lang="en-US" sz="1600" b="0" i="0" dirty="0">
                <a:solidFill>
                  <a:schemeClr val="bg2">
                    <a:lumMod val="10000"/>
                  </a:schemeClr>
                </a:solidFill>
                <a:effectLst/>
                <a:latin typeface="Arial" panose="020B0604020202020204" pitchFamily="34" charset="0"/>
              </a:rPr>
              <a:t>The dataset do</a:t>
            </a:r>
            <a:r>
              <a:rPr lang="en-US" sz="1600" dirty="0">
                <a:solidFill>
                  <a:schemeClr val="bg2">
                    <a:lumMod val="10000"/>
                  </a:schemeClr>
                </a:solidFill>
                <a:latin typeface="Arial" panose="020B0604020202020204" pitchFamily="34" charset="0"/>
              </a:rPr>
              <a:t>es not contain any null or duplicate values.</a:t>
            </a:r>
            <a:endParaRPr lang="en-US" sz="1600" b="0" i="0" dirty="0">
              <a:solidFill>
                <a:schemeClr val="bg2">
                  <a:lumMod val="10000"/>
                </a:schemeClr>
              </a:solidFill>
              <a:effectLst/>
              <a:latin typeface="Arial" panose="020B0604020202020204" pitchFamily="34" charset="0"/>
            </a:endParaRPr>
          </a:p>
          <a:p>
            <a:pPr>
              <a:buClr>
                <a:schemeClr val="bg2">
                  <a:lumMod val="10000"/>
                </a:schemeClr>
              </a:buClr>
              <a:buFont typeface="Arial" panose="020B0604020202020204" pitchFamily="34" charset="0"/>
              <a:buChar char="•"/>
            </a:pPr>
            <a:endParaRPr lang="en-US" sz="1600" b="0" i="0" dirty="0">
              <a:solidFill>
                <a:schemeClr val="bg2">
                  <a:lumMod val="10000"/>
                </a:schemeClr>
              </a:solidFill>
              <a:effectLst/>
              <a:latin typeface="Arial" panose="020B0604020202020204" pitchFamily="34" charset="0"/>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pic>
        <p:nvPicPr>
          <p:cNvPr id="4" name="Picture 3">
            <a:extLst>
              <a:ext uri="{FF2B5EF4-FFF2-40B4-BE49-F238E27FC236}">
                <a16:creationId xmlns:a16="http://schemas.microsoft.com/office/drawing/2014/main" id="{E6E4D0AF-F8F1-49CE-9AC4-4916069AD9C2}"/>
              </a:ext>
            </a:extLst>
          </p:cNvPr>
          <p:cNvPicPr>
            <a:picLocks noChangeAspect="1"/>
          </p:cNvPicPr>
          <p:nvPr/>
        </p:nvPicPr>
        <p:blipFill>
          <a:blip r:embed="rId3"/>
          <a:stretch>
            <a:fillRect/>
          </a:stretch>
        </p:blipFill>
        <p:spPr>
          <a:xfrm>
            <a:off x="6391791" y="1017725"/>
            <a:ext cx="2514818" cy="2969659"/>
          </a:xfrm>
          <a:prstGeom prst="rect">
            <a:avLst/>
          </a:prstGeom>
          <a:effectLst>
            <a:outerShdw blurRad="393700" dist="50800" dir="5400000" algn="ctr" rotWithShape="0">
              <a:srgbClr val="000000">
                <a:alpha val="67000"/>
              </a:srgbClr>
            </a:outerShdw>
          </a:effectLst>
        </p:spPr>
      </p:pic>
      <p:pic>
        <p:nvPicPr>
          <p:cNvPr id="6" name="Picture 5">
            <a:extLst>
              <a:ext uri="{FF2B5EF4-FFF2-40B4-BE49-F238E27FC236}">
                <a16:creationId xmlns:a16="http://schemas.microsoft.com/office/drawing/2014/main" id="{CFA9C803-88D0-448C-85B4-AA4D2F07C32A}"/>
              </a:ext>
            </a:extLst>
          </p:cNvPr>
          <p:cNvPicPr>
            <a:picLocks noChangeAspect="1"/>
          </p:cNvPicPr>
          <p:nvPr/>
        </p:nvPicPr>
        <p:blipFill>
          <a:blip r:embed="rId4"/>
          <a:stretch>
            <a:fillRect/>
          </a:stretch>
        </p:blipFill>
        <p:spPr>
          <a:xfrm>
            <a:off x="6391791" y="4062025"/>
            <a:ext cx="2545301" cy="883997"/>
          </a:xfrm>
          <a:prstGeom prst="rect">
            <a:avLst/>
          </a:prstGeom>
          <a:effectLst>
            <a:outerShdw blurRad="165100" dist="50800" dir="8220000" algn="ctr" rotWithShape="0">
              <a:srgbClr val="000000">
                <a:alpha val="71000"/>
              </a:srgbClr>
            </a:outerShdw>
          </a:effectLst>
        </p:spPr>
      </p:pic>
    </p:spTree>
    <p:extLst>
      <p:ext uri="{BB962C8B-B14F-4D97-AF65-F5344CB8AC3E}">
        <p14:creationId xmlns:p14="http://schemas.microsoft.com/office/powerpoint/2010/main" val="5134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3200" b="1" u="sng" dirty="0">
                <a:solidFill>
                  <a:srgbClr val="C00000"/>
                </a:solidFill>
                <a:latin typeface="+mj-lt"/>
                <a:ea typeface="Montserrat"/>
                <a:cs typeface="Montserrat"/>
                <a:sym typeface="Montserrat"/>
              </a:rPr>
              <a:t>Exploratory Data Analysis (EDA)</a:t>
            </a:r>
            <a:endParaRPr sz="3200" b="1" u="sng" dirty="0">
              <a:solidFill>
                <a:srgbClr val="C00000"/>
              </a:solidFill>
              <a:latin typeface="+mj-lt"/>
              <a:ea typeface="Montserrat"/>
              <a:cs typeface="Montserrat"/>
              <a:sym typeface="Montserrat"/>
            </a:endParaRPr>
          </a:p>
        </p:txBody>
      </p:sp>
      <p:sp>
        <p:nvSpPr>
          <p:cNvPr id="2" name="Text Placeholder 1">
            <a:extLst>
              <a:ext uri="{FF2B5EF4-FFF2-40B4-BE49-F238E27FC236}">
                <a16:creationId xmlns:a16="http://schemas.microsoft.com/office/drawing/2014/main" id="{9DD8CEC7-23E4-4FAA-8EE2-E24DC04F9927}"/>
              </a:ext>
            </a:extLst>
          </p:cNvPr>
          <p:cNvSpPr>
            <a:spLocks noGrp="1"/>
          </p:cNvSpPr>
          <p:nvPr>
            <p:ph type="body" idx="1"/>
          </p:nvPr>
        </p:nvSpPr>
        <p:spPr>
          <a:xfrm>
            <a:off x="311699" y="1152475"/>
            <a:ext cx="5084759" cy="3546000"/>
          </a:xfrm>
        </p:spPr>
        <p:txBody>
          <a:bodyPr/>
          <a:lstStyle/>
          <a:p>
            <a:pPr>
              <a:buClr>
                <a:schemeClr val="tx1">
                  <a:lumMod val="75000"/>
                </a:schemeClr>
              </a:buClr>
              <a:buFont typeface="Wingdings" panose="05000000000000000000" pitchFamily="2" charset="2"/>
              <a:buChar char="Ø"/>
            </a:pPr>
            <a:r>
              <a:rPr lang="en-IN" sz="2000" b="1" u="sng" dirty="0">
                <a:solidFill>
                  <a:schemeClr val="tx1">
                    <a:lumMod val="75000"/>
                  </a:schemeClr>
                </a:solidFill>
              </a:rPr>
              <a:t>Univariate Analysis</a:t>
            </a:r>
          </a:p>
          <a:p>
            <a:pPr>
              <a:buClr>
                <a:schemeClr val="bg2">
                  <a:lumMod val="10000"/>
                </a:schemeClr>
              </a:buClr>
              <a:buFont typeface="Wingdings" panose="05000000000000000000" pitchFamily="2" charset="2"/>
              <a:buChar char="§"/>
            </a:pPr>
            <a:r>
              <a:rPr lang="en-IN" sz="1600" b="1" u="sng" dirty="0">
                <a:solidFill>
                  <a:schemeClr val="bg2">
                    <a:lumMod val="10000"/>
                  </a:schemeClr>
                </a:solidFill>
              </a:rPr>
              <a:t>SEX</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the number of females that use credit cards is more than that of males.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Wingdings" panose="05000000000000000000" pitchFamily="2" charset="2"/>
              <a:buChar char="§"/>
            </a:pPr>
            <a:r>
              <a:rPr lang="en-IN" sz="1600" b="1" u="sng" dirty="0">
                <a:solidFill>
                  <a:schemeClr val="bg2">
                    <a:lumMod val="10000"/>
                  </a:schemeClr>
                </a:solidFill>
              </a:rPr>
              <a:t>MARRIAGE</a:t>
            </a:r>
          </a:p>
          <a:p>
            <a:pPr>
              <a:buClr>
                <a:schemeClr val="bg2">
                  <a:lumMod val="10000"/>
                </a:schemeClr>
              </a:buClr>
              <a:buFont typeface="Arial" panose="020B0604020202020204" pitchFamily="34" charset="0"/>
              <a:buChar char="•"/>
            </a:pPr>
            <a:r>
              <a:rPr lang="en-IN" sz="1600" dirty="0">
                <a:solidFill>
                  <a:schemeClr val="bg2">
                    <a:lumMod val="10000"/>
                  </a:schemeClr>
                </a:solidFill>
              </a:rPr>
              <a:t>It is observed that single people use credit card more than others.</a:t>
            </a: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a:p>
            <a:pPr>
              <a:buClr>
                <a:schemeClr val="bg2">
                  <a:lumMod val="10000"/>
                </a:schemeClr>
              </a:buClr>
              <a:buFont typeface="Arial" panose="020B0604020202020204" pitchFamily="34" charset="0"/>
              <a:buChar char="•"/>
            </a:pPr>
            <a:endParaRPr lang="en-IN" sz="1600" dirty="0">
              <a:solidFill>
                <a:schemeClr val="bg2">
                  <a:lumMod val="10000"/>
                </a:schemeClr>
              </a:solidFill>
            </a:endParaRPr>
          </a:p>
        </p:txBody>
      </p:sp>
      <p:pic>
        <p:nvPicPr>
          <p:cNvPr id="4" name="Picture 3">
            <a:extLst>
              <a:ext uri="{FF2B5EF4-FFF2-40B4-BE49-F238E27FC236}">
                <a16:creationId xmlns:a16="http://schemas.microsoft.com/office/drawing/2014/main" id="{CDF92D4A-5AA0-40F6-B908-BEFF8FFBAE7B}"/>
              </a:ext>
            </a:extLst>
          </p:cNvPr>
          <p:cNvPicPr>
            <a:picLocks noChangeAspect="1"/>
          </p:cNvPicPr>
          <p:nvPr/>
        </p:nvPicPr>
        <p:blipFill>
          <a:blip r:embed="rId3"/>
          <a:stretch>
            <a:fillRect/>
          </a:stretch>
        </p:blipFill>
        <p:spPr>
          <a:xfrm>
            <a:off x="6003560" y="1017725"/>
            <a:ext cx="2915358" cy="2017783"/>
          </a:xfrm>
          <a:prstGeom prst="rect">
            <a:avLst/>
          </a:prstGeom>
          <a:effectLst>
            <a:outerShdw blurRad="228600" dist="50800" dir="5400000" algn="ctr" rotWithShape="0">
              <a:srgbClr val="000000">
                <a:alpha val="73000"/>
              </a:srgbClr>
            </a:outerShdw>
          </a:effectLst>
        </p:spPr>
      </p:pic>
      <p:pic>
        <p:nvPicPr>
          <p:cNvPr id="6" name="Picture 5">
            <a:extLst>
              <a:ext uri="{FF2B5EF4-FFF2-40B4-BE49-F238E27FC236}">
                <a16:creationId xmlns:a16="http://schemas.microsoft.com/office/drawing/2014/main" id="{31B9CAE7-027D-4BD0-8053-99F89E2E9776}"/>
              </a:ext>
            </a:extLst>
          </p:cNvPr>
          <p:cNvPicPr>
            <a:picLocks noChangeAspect="1"/>
          </p:cNvPicPr>
          <p:nvPr/>
        </p:nvPicPr>
        <p:blipFill>
          <a:blip r:embed="rId4"/>
          <a:stretch>
            <a:fillRect/>
          </a:stretch>
        </p:blipFill>
        <p:spPr>
          <a:xfrm>
            <a:off x="6003560" y="3116883"/>
            <a:ext cx="2915358" cy="2017783"/>
          </a:xfrm>
          <a:prstGeom prst="rect">
            <a:avLst/>
          </a:prstGeom>
          <a:effectLst>
            <a:outerShdw blurRad="228600" dist="50800" dir="5400000" algn="ctr" rotWithShape="0">
              <a:srgbClr val="000000">
                <a:alpha val="70000"/>
              </a:srgbClr>
            </a:outerShdw>
          </a:effectLst>
        </p:spPr>
      </p:pic>
    </p:spTree>
    <p:extLst>
      <p:ext uri="{BB962C8B-B14F-4D97-AF65-F5344CB8AC3E}">
        <p14:creationId xmlns:p14="http://schemas.microsoft.com/office/powerpoint/2010/main" val="262344332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1661</Words>
  <Application>Microsoft Office PowerPoint</Application>
  <PresentationFormat>On-screen Show (16:9)</PresentationFormat>
  <Paragraphs>300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Montserrat</vt:lpstr>
      <vt:lpstr>Wingdings</vt:lpstr>
      <vt:lpstr>Arial</vt:lpstr>
      <vt:lpstr>Simple Light</vt:lpstr>
      <vt:lpstr>           Capstone Project-3 Credit Card Default Prediction  Submitted by- Rinkesh Das Data Science Trainee, Almabetter Cohort Kaimur </vt:lpstr>
      <vt:lpstr>   Outline</vt:lpstr>
      <vt:lpstr>   Credit Card Default</vt:lpstr>
      <vt:lpstr>   Problem Statement</vt:lpstr>
      <vt:lpstr>PowerPoint Presentation</vt:lpstr>
      <vt:lpstr>   Data Description</vt:lpstr>
      <vt:lpstr>   Data Description</vt:lpstr>
      <vt:lpstr>   Data Cleaning</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Exploratory Data Analysis (EDA)</vt:lpstr>
      <vt:lpstr>   Conclusions after EDA</vt:lpstr>
      <vt:lpstr>   Correlation among variables</vt:lpstr>
      <vt:lpstr>   One Hot Encoding</vt:lpstr>
      <vt:lpstr>   SMOTE</vt:lpstr>
      <vt:lpstr>   SMOTE</vt:lpstr>
      <vt:lpstr>   Model Training and Implementation</vt:lpstr>
      <vt:lpstr>   Model Evaluation</vt:lpstr>
      <vt:lpstr>   Model Evaluation</vt:lpstr>
      <vt:lpstr>   Model Validation</vt:lpstr>
      <vt:lpstr>   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Credit Card Default Prediction  Submitted by- Rinkesh Das Data Science Trainee, Almabetter Cohort Kaimur </dc:title>
  <cp:lastModifiedBy>Rinkesh</cp:lastModifiedBy>
  <cp:revision>11</cp:revision>
  <dcterms:modified xsi:type="dcterms:W3CDTF">2023-01-14T06:14:43Z</dcterms:modified>
</cp:coreProperties>
</file>