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90" r:id="rId3"/>
    <p:sldId id="258" r:id="rId4"/>
    <p:sldId id="259" r:id="rId5"/>
    <p:sldId id="260" r:id="rId6"/>
    <p:sldId id="261" r:id="rId7"/>
    <p:sldId id="262" r:id="rId8"/>
    <p:sldId id="263" r:id="rId9"/>
    <p:sldId id="286" r:id="rId10"/>
    <p:sldId id="264" r:id="rId11"/>
    <p:sldId id="265" r:id="rId12"/>
    <p:sldId id="279" r:id="rId13"/>
    <p:sldId id="292" r:id="rId14"/>
    <p:sldId id="282" r:id="rId15"/>
    <p:sldId id="283" r:id="rId16"/>
    <p:sldId id="266" r:id="rId17"/>
    <p:sldId id="270" r:id="rId18"/>
    <p:sldId id="267" r:id="rId19"/>
    <p:sldId id="268" r:id="rId20"/>
    <p:sldId id="271" r:id="rId21"/>
    <p:sldId id="276" r:id="rId22"/>
    <p:sldId id="273" r:id="rId23"/>
    <p:sldId id="274" r:id="rId24"/>
    <p:sldId id="277" r:id="rId25"/>
    <p:sldId id="275" r:id="rId26"/>
    <p:sldId id="280" r:id="rId27"/>
    <p:sldId id="272" r:id="rId28"/>
    <p:sldId id="278" r:id="rId29"/>
    <p:sldId id="281" r:id="rId30"/>
    <p:sldId id="284" r:id="rId31"/>
    <p:sldId id="287" r:id="rId32"/>
    <p:sldId id="285" r:id="rId33"/>
    <p:sldId id="288" r:id="rId34"/>
    <p:sldId id="289" r:id="rId35"/>
    <p:sldId id="291" r:id="rId36"/>
  </p:sldIdLst>
  <p:sldSz cx="9144000" cy="5143500" type="screen16x9"/>
  <p:notesSz cx="6858000" cy="9144000"/>
  <p:embeddedFontLst>
    <p:embeddedFont>
      <p:font typeface="Montserrat"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004"/>
    <a:srgbClr val="110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102" d="100"/>
          <a:sy n="102" d="100"/>
        </p:scale>
        <p:origin x="8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f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4634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lang="en-US"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Submitted by-</a:t>
            </a:r>
            <a:br>
              <a:rPr lang="en-GB" sz="3600" b="1" dirty="0">
                <a:solidFill>
                  <a:schemeClr val="lt1"/>
                </a:solidFill>
                <a:latin typeface="Montserrat"/>
                <a:ea typeface="Montserrat"/>
                <a:cs typeface="Montserrat"/>
                <a:sym typeface="Montserrat"/>
              </a:rPr>
            </a:br>
            <a:r>
              <a:rPr lang="en-GB" sz="3200" b="1" dirty="0">
                <a:solidFill>
                  <a:schemeClr val="tx1"/>
                </a:solidFill>
                <a:latin typeface="Montserrat"/>
                <a:ea typeface="Montserrat"/>
                <a:cs typeface="Montserrat"/>
                <a:sym typeface="Montserrat"/>
              </a:rPr>
              <a:t>Rinkesh Das</a:t>
            </a:r>
            <a:br>
              <a:rPr lang="en-GB" sz="3600" b="1" dirty="0">
                <a:solidFill>
                  <a:schemeClr val="tx1"/>
                </a:solidFill>
                <a:latin typeface="Montserrat"/>
                <a:ea typeface="Montserrat"/>
                <a:cs typeface="Montserrat"/>
                <a:sym typeface="Montserrat"/>
              </a:rPr>
            </a:br>
            <a:r>
              <a:rPr lang="en-GB" sz="1800" b="1" dirty="0">
                <a:solidFill>
                  <a:schemeClr val="tx1"/>
                </a:solidFill>
                <a:latin typeface="Montserrat"/>
                <a:ea typeface="Montserrat"/>
                <a:cs typeface="Montserrat"/>
                <a:sym typeface="Montserrat"/>
              </a:rPr>
              <a:t>Data Science Trainee, </a:t>
            </a:r>
            <a:r>
              <a:rPr lang="en-GB" sz="1800" b="1" dirty="0" err="1">
                <a:solidFill>
                  <a:schemeClr val="tx1"/>
                </a:solidFill>
                <a:latin typeface="Montserrat"/>
                <a:ea typeface="Montserrat"/>
                <a:cs typeface="Montserrat"/>
                <a:sym typeface="Montserrat"/>
              </a:rPr>
              <a:t>Almabetter</a:t>
            </a:r>
            <a:br>
              <a:rPr lang="en-GB" sz="3600" b="1" dirty="0">
                <a:solidFill>
                  <a:schemeClr val="tx1"/>
                </a:solidFill>
                <a:latin typeface="Montserrat"/>
                <a:ea typeface="Montserrat"/>
                <a:cs typeface="Montserrat"/>
                <a:sym typeface="Montserrat"/>
              </a:rPr>
            </a:br>
            <a:r>
              <a:rPr lang="en-GB" sz="3600" b="1" dirty="0">
                <a:solidFill>
                  <a:schemeClr val="tx1"/>
                </a:solidFill>
                <a:latin typeface="Montserrat"/>
                <a:ea typeface="Montserrat"/>
                <a:cs typeface="Montserrat"/>
                <a:sym typeface="Montserrat"/>
              </a:rPr>
              <a:t>Cohort </a:t>
            </a:r>
            <a:r>
              <a:rPr lang="en-GB" sz="3600" b="1" dirty="0" err="1">
                <a:solidFill>
                  <a:schemeClr val="tx1"/>
                </a:solidFill>
                <a:latin typeface="Montserrat"/>
                <a:ea typeface="Montserrat"/>
                <a:cs typeface="Montserrat"/>
                <a:sym typeface="Montserrat"/>
              </a:rPr>
              <a:t>Kaimur</a:t>
            </a: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A633F0-4280-4CF5-92A3-B8CF4ED34384}"/>
              </a:ext>
            </a:extLst>
          </p:cNvPr>
          <p:cNvSpPr>
            <a:spLocks noGrp="1"/>
          </p:cNvSpPr>
          <p:nvPr>
            <p:ph type="body" idx="1"/>
          </p:nvPr>
        </p:nvSpPr>
        <p:spPr>
          <a:xfrm>
            <a:off x="311700" y="571500"/>
            <a:ext cx="4936576" cy="3997375"/>
          </a:xfrm>
        </p:spPr>
        <p:txBody>
          <a:bodyPr/>
          <a:lstStyle/>
          <a:p>
            <a:pPr>
              <a:buClrTx/>
              <a:buFont typeface="+mj-lt"/>
              <a:buAutoNum type="arabicParenR" startAt="3"/>
            </a:pPr>
            <a:endParaRPr lang="en-US" u="sng" dirty="0">
              <a:solidFill>
                <a:srgbClr val="C00000"/>
              </a:solidFill>
            </a:endParaRPr>
          </a:p>
          <a:p>
            <a:pPr>
              <a:buClrTx/>
              <a:buFont typeface="+mj-lt"/>
              <a:buAutoNum type="arabicParenR" startAt="3"/>
            </a:pPr>
            <a:r>
              <a:rPr lang="en-US" u="sng" dirty="0">
                <a:solidFill>
                  <a:srgbClr val="C00000"/>
                </a:solidFill>
              </a:rPr>
              <a:t>Booking Cancellation percentage </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It is observed that about 23% of the bookings are cancelled in Resort Hotel and about 30% of the bookings are cancelled in City Hotel.</a:t>
            </a:r>
          </a:p>
          <a:p>
            <a:pPr>
              <a:buClrTx/>
              <a:buFont typeface="Arial" panose="020B0604020202020204" pitchFamily="34" charset="0"/>
              <a:buChar char="•"/>
            </a:pPr>
            <a:r>
              <a:rPr lang="en-US" sz="1600" dirty="0">
                <a:solidFill>
                  <a:srgbClr val="023004"/>
                </a:solidFill>
              </a:rPr>
              <a:t>Cancellation of bookings have an adverse effect on the profit which in turn affects the growth of the hotel badly.</a:t>
            </a:r>
          </a:p>
          <a:p>
            <a:pPr>
              <a:buClrTx/>
              <a:buFont typeface="Arial" panose="020B0604020202020204" pitchFamily="34" charset="0"/>
              <a:buChar char="•"/>
            </a:pPr>
            <a:endParaRPr lang="en-US" sz="1600" dirty="0">
              <a:solidFill>
                <a:srgbClr val="023004"/>
              </a:solidFill>
            </a:endParaRPr>
          </a:p>
        </p:txBody>
      </p:sp>
      <p:pic>
        <p:nvPicPr>
          <p:cNvPr id="4" name="Picture 3">
            <a:extLst>
              <a:ext uri="{FF2B5EF4-FFF2-40B4-BE49-F238E27FC236}">
                <a16:creationId xmlns:a16="http://schemas.microsoft.com/office/drawing/2014/main" id="{2CAD5E92-AA00-4843-A5B4-267ED9BDD5AE}"/>
              </a:ext>
            </a:extLst>
          </p:cNvPr>
          <p:cNvPicPr>
            <a:picLocks noChangeAspect="1"/>
          </p:cNvPicPr>
          <p:nvPr/>
        </p:nvPicPr>
        <p:blipFill rotWithShape="1">
          <a:blip r:embed="rId2"/>
          <a:srcRect t="1184"/>
          <a:stretch/>
        </p:blipFill>
        <p:spPr>
          <a:xfrm>
            <a:off x="5248276" y="899409"/>
            <a:ext cx="3673584" cy="3662907"/>
          </a:xfrm>
          <a:prstGeom prst="rect">
            <a:avLst/>
          </a:prstGeom>
        </p:spPr>
      </p:pic>
    </p:spTree>
    <p:extLst>
      <p:ext uri="{BB962C8B-B14F-4D97-AF65-F5344CB8AC3E}">
        <p14:creationId xmlns:p14="http://schemas.microsoft.com/office/powerpoint/2010/main" val="203713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A92389-60DC-4A5A-A4ED-656487CB08CE}"/>
              </a:ext>
            </a:extLst>
          </p:cNvPr>
          <p:cNvSpPr>
            <a:spLocks noGrp="1"/>
          </p:cNvSpPr>
          <p:nvPr>
            <p:ph type="body" idx="1"/>
          </p:nvPr>
        </p:nvSpPr>
        <p:spPr>
          <a:xfrm>
            <a:off x="311700" y="523875"/>
            <a:ext cx="4869900" cy="4045000"/>
          </a:xfrm>
        </p:spPr>
        <p:txBody>
          <a:bodyPr/>
          <a:lstStyle/>
          <a:p>
            <a:pPr>
              <a:buClrTx/>
              <a:buFont typeface="+mj-lt"/>
              <a:buAutoNum type="arabicParenR" startAt="4"/>
            </a:pPr>
            <a:r>
              <a:rPr lang="en-US" u="sng" dirty="0">
                <a:solidFill>
                  <a:srgbClr val="C00000"/>
                </a:solidFill>
              </a:rPr>
              <a:t>Deposit Policies of Hotel</a:t>
            </a:r>
          </a:p>
          <a:p>
            <a:pPr>
              <a:buClrTx/>
              <a:buFont typeface="Arial" panose="020B0604020202020204" pitchFamily="34" charset="0"/>
              <a:buChar char="•"/>
            </a:pPr>
            <a:endParaRPr lang="en-US" u="sng" dirty="0">
              <a:solidFill>
                <a:srgbClr val="C00000"/>
              </a:solidFill>
            </a:endParaRPr>
          </a:p>
          <a:p>
            <a:pPr>
              <a:buClrTx/>
              <a:buFont typeface="Arial" panose="020B0604020202020204" pitchFamily="34" charset="0"/>
              <a:buChar char="•"/>
            </a:pPr>
            <a:r>
              <a:rPr lang="en-US" sz="1600" dirty="0">
                <a:solidFill>
                  <a:srgbClr val="023004"/>
                </a:solidFill>
              </a:rPr>
              <a:t>We observe that most of the bookings are made without any deposit for both the hotels.</a:t>
            </a:r>
          </a:p>
          <a:p>
            <a:pPr>
              <a:buClrTx/>
              <a:buFont typeface="Arial" panose="020B0604020202020204" pitchFamily="34" charset="0"/>
              <a:buChar char="•"/>
            </a:pPr>
            <a:r>
              <a:rPr lang="en-US" sz="1600" dirty="0">
                <a:solidFill>
                  <a:srgbClr val="023004"/>
                </a:solidFill>
              </a:rPr>
              <a:t>This means no advance payment is made prior to the check in of the guest.</a:t>
            </a:r>
          </a:p>
          <a:p>
            <a:pPr>
              <a:buClrTx/>
              <a:buFont typeface="Arial" panose="020B0604020202020204" pitchFamily="34" charset="0"/>
              <a:buChar char="•"/>
            </a:pPr>
            <a:r>
              <a:rPr lang="en-US" sz="1600" dirty="0">
                <a:solidFill>
                  <a:srgbClr val="023004"/>
                </a:solidFill>
              </a:rPr>
              <a:t>Due to this it is very convenient for the guests to cancel the booking as and when they like. This is a major reason behind the high cancellation rates for the hotels.</a:t>
            </a:r>
          </a:p>
          <a:p>
            <a:pPr>
              <a:buClrTx/>
              <a:buFont typeface="Arial" panose="020B0604020202020204" pitchFamily="34" charset="0"/>
              <a:buChar char="•"/>
            </a:pPr>
            <a:r>
              <a:rPr lang="en-US" sz="1600" dirty="0">
                <a:solidFill>
                  <a:srgbClr val="023004"/>
                </a:solidFill>
              </a:rPr>
              <a:t>To tackle this, an alternate deposit policy should be implemented so that unreasonable cancellations can be prevented.</a:t>
            </a:r>
          </a:p>
          <a:p>
            <a:pPr>
              <a:buClrTx/>
              <a:buFont typeface="Arial" panose="020B0604020202020204" pitchFamily="34" charset="0"/>
              <a:buChar char="•"/>
            </a:pPr>
            <a:endParaRPr lang="en-US" sz="1600" dirty="0">
              <a:solidFill>
                <a:srgbClr val="023004"/>
              </a:solidFill>
            </a:endParaRPr>
          </a:p>
        </p:txBody>
      </p:sp>
      <p:pic>
        <p:nvPicPr>
          <p:cNvPr id="4" name="Picture 3">
            <a:extLst>
              <a:ext uri="{FF2B5EF4-FFF2-40B4-BE49-F238E27FC236}">
                <a16:creationId xmlns:a16="http://schemas.microsoft.com/office/drawing/2014/main" id="{66844790-8A97-4468-90D8-50288484F071}"/>
              </a:ext>
            </a:extLst>
          </p:cNvPr>
          <p:cNvPicPr>
            <a:picLocks noChangeAspect="1"/>
          </p:cNvPicPr>
          <p:nvPr/>
        </p:nvPicPr>
        <p:blipFill>
          <a:blip r:embed="rId2"/>
          <a:stretch>
            <a:fillRect/>
          </a:stretch>
        </p:blipFill>
        <p:spPr>
          <a:xfrm>
            <a:off x="5315196" y="1015581"/>
            <a:ext cx="3693892" cy="3553294"/>
          </a:xfrm>
          <a:prstGeom prst="rect">
            <a:avLst/>
          </a:prstGeom>
        </p:spPr>
      </p:pic>
    </p:spTree>
    <p:extLst>
      <p:ext uri="{BB962C8B-B14F-4D97-AF65-F5344CB8AC3E}">
        <p14:creationId xmlns:p14="http://schemas.microsoft.com/office/powerpoint/2010/main" val="362296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5) </a:t>
            </a:r>
            <a:r>
              <a:rPr lang="en-US" b="1" u="sng" dirty="0"/>
              <a:t>Waiting Time for Customers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4987323" cy="3704338"/>
          </a:xfrm>
        </p:spPr>
        <p:txBody>
          <a:bodyPr/>
          <a:lstStyle/>
          <a:p>
            <a:pPr>
              <a:buClrTx/>
              <a:buFont typeface="Arial" panose="020B0604020202020204" pitchFamily="34" charset="0"/>
              <a:buChar char="•"/>
            </a:pPr>
            <a:r>
              <a:rPr lang="en-US" sz="1600" b="0" dirty="0">
                <a:solidFill>
                  <a:schemeClr val="bg2">
                    <a:lumMod val="10000"/>
                  </a:schemeClr>
                </a:solidFill>
                <a:effectLst/>
                <a:latin typeface="+mn-lt"/>
              </a:rPr>
              <a:t>Bookings are put in the waiting list for various    reasons. One of the main reasons is lack of      vacant rooms. Waiting time generally reflects     that the hotel is receiving a good number of      bookings. This also might be a deciding factor   for the choice of hotels for a customer.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the average waiting time for a booking is more in case of City Hotel. This might be due to the high number of bookings in the hotel.</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6" name="Picture 5">
            <a:extLst>
              <a:ext uri="{FF2B5EF4-FFF2-40B4-BE49-F238E27FC236}">
                <a16:creationId xmlns:a16="http://schemas.microsoft.com/office/drawing/2014/main" id="{2DC975BB-1051-4E2B-AC55-90D03EEC84BF}"/>
              </a:ext>
            </a:extLst>
          </p:cNvPr>
          <p:cNvPicPr>
            <a:picLocks noChangeAspect="1"/>
          </p:cNvPicPr>
          <p:nvPr/>
        </p:nvPicPr>
        <p:blipFill rotWithShape="1">
          <a:blip r:embed="rId2"/>
          <a:srcRect t="961"/>
          <a:stretch/>
        </p:blipFill>
        <p:spPr>
          <a:xfrm>
            <a:off x="5299023" y="1152475"/>
            <a:ext cx="3565805" cy="3537171"/>
          </a:xfrm>
          <a:prstGeom prst="rect">
            <a:avLst/>
          </a:prstGeom>
        </p:spPr>
      </p:pic>
    </p:spTree>
    <p:extLst>
      <p:ext uri="{BB962C8B-B14F-4D97-AF65-F5344CB8AC3E}">
        <p14:creationId xmlns:p14="http://schemas.microsoft.com/office/powerpoint/2010/main" val="1384140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6) </a:t>
            </a:r>
            <a:r>
              <a:rPr lang="en-US" b="1" u="sng" dirty="0"/>
              <a:t>Lead Time for Customers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4987323" cy="3704338"/>
          </a:xfrm>
        </p:spPr>
        <p:txBody>
          <a:bodyPr/>
          <a:lstStyle/>
          <a:p>
            <a:pPr>
              <a:buClrTx/>
              <a:buFont typeface="Arial" panose="020B0604020202020204" pitchFamily="34" charset="0"/>
              <a:buChar char="•"/>
            </a:pPr>
            <a:r>
              <a:rPr lang="en-US" sz="1600" b="0" dirty="0">
                <a:solidFill>
                  <a:schemeClr val="bg2">
                    <a:lumMod val="10000"/>
                  </a:schemeClr>
                </a:solidFill>
                <a:effectLst/>
                <a:latin typeface="+mn-lt"/>
              </a:rPr>
              <a:t>Lead time refers to the time interval between the booking and arrival of the guest. More lead time suggests that the Hotel remains mostly full and so guests have to make advance bookings.</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the average lead time for a booking is more in case of resort Hotel. This might be due to the high number of bookings in the hotel.</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3" name="Picture 2">
            <a:extLst>
              <a:ext uri="{FF2B5EF4-FFF2-40B4-BE49-F238E27FC236}">
                <a16:creationId xmlns:a16="http://schemas.microsoft.com/office/drawing/2014/main" id="{C9B61B2D-7AF5-4B31-AC96-B2A8BDE432CF}"/>
              </a:ext>
            </a:extLst>
          </p:cNvPr>
          <p:cNvPicPr>
            <a:picLocks noChangeAspect="1"/>
          </p:cNvPicPr>
          <p:nvPr/>
        </p:nvPicPr>
        <p:blipFill>
          <a:blip r:embed="rId2"/>
          <a:stretch>
            <a:fillRect/>
          </a:stretch>
        </p:blipFill>
        <p:spPr>
          <a:xfrm>
            <a:off x="5359347" y="1017726"/>
            <a:ext cx="3669445" cy="3704338"/>
          </a:xfrm>
          <a:prstGeom prst="rect">
            <a:avLst/>
          </a:prstGeom>
        </p:spPr>
      </p:pic>
    </p:spTree>
    <p:extLst>
      <p:ext uri="{BB962C8B-B14F-4D97-AF65-F5344CB8AC3E}">
        <p14:creationId xmlns:p14="http://schemas.microsoft.com/office/powerpoint/2010/main" val="281836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7) </a:t>
            </a:r>
            <a:r>
              <a:rPr lang="en-US" b="1" u="sng" dirty="0"/>
              <a:t>Rooms mismatch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302117" cy="3416400"/>
          </a:xfrm>
        </p:spPr>
        <p:txBody>
          <a:bodyPr/>
          <a:lstStyle/>
          <a:p>
            <a:pPr marL="114300" indent="0">
              <a:buClrTx/>
              <a:buNone/>
            </a:pPr>
            <a:endParaRPr lang="en-US" sz="1600" dirty="0">
              <a:solidFill>
                <a:srgbClr val="023004"/>
              </a:solidFill>
              <a:latin typeface="+mn-lt"/>
            </a:endParaRPr>
          </a:p>
          <a:p>
            <a:pPr>
              <a:buClrTx/>
              <a:buFont typeface="Arial" panose="020B0604020202020204" pitchFamily="34" charset="0"/>
              <a:buChar char="•"/>
            </a:pPr>
            <a:r>
              <a:rPr lang="en-US" sz="1600" b="0" dirty="0">
                <a:solidFill>
                  <a:schemeClr val="bg2">
                    <a:lumMod val="10000"/>
                  </a:schemeClr>
                </a:solidFill>
                <a:effectLst/>
                <a:latin typeface="+mn-lt"/>
              </a:rPr>
              <a:t>When the customer books a room in a hotel he/she specifies the type of room he/she wants.                Sometimes due to some reasons a different room   type is assigned to the customer which leads to      dissatisfaction.</a:t>
            </a:r>
          </a:p>
          <a:p>
            <a:pPr>
              <a:buClrTx/>
              <a:buFont typeface="Arial" panose="020B0604020202020204" pitchFamily="34" charset="0"/>
              <a:buChar char="•"/>
            </a:pPr>
            <a:r>
              <a:rPr lang="en-US" sz="1600" dirty="0">
                <a:solidFill>
                  <a:srgbClr val="023004"/>
                </a:solidFill>
              </a:rPr>
              <a:t>It is observed that Resort Hotel has higher room mismatch percentage as compared to City Hotel.</a:t>
            </a:r>
          </a:p>
        </p:txBody>
      </p:sp>
      <p:pic>
        <p:nvPicPr>
          <p:cNvPr id="5" name="Picture 4">
            <a:extLst>
              <a:ext uri="{FF2B5EF4-FFF2-40B4-BE49-F238E27FC236}">
                <a16:creationId xmlns:a16="http://schemas.microsoft.com/office/drawing/2014/main" id="{35D3A92C-2F6F-4DC4-80A4-0A21605123A2}"/>
              </a:ext>
            </a:extLst>
          </p:cNvPr>
          <p:cNvPicPr>
            <a:picLocks noChangeAspect="1"/>
          </p:cNvPicPr>
          <p:nvPr/>
        </p:nvPicPr>
        <p:blipFill>
          <a:blip r:embed="rId2"/>
          <a:stretch>
            <a:fillRect/>
          </a:stretch>
        </p:blipFill>
        <p:spPr>
          <a:xfrm>
            <a:off x="5613817" y="1269019"/>
            <a:ext cx="3326213" cy="3299856"/>
          </a:xfrm>
          <a:prstGeom prst="rect">
            <a:avLst/>
          </a:prstGeom>
        </p:spPr>
      </p:pic>
    </p:spTree>
    <p:extLst>
      <p:ext uri="{BB962C8B-B14F-4D97-AF65-F5344CB8AC3E}">
        <p14:creationId xmlns:p14="http://schemas.microsoft.com/office/powerpoint/2010/main" val="352728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8) </a:t>
            </a:r>
            <a:r>
              <a:rPr lang="en-US" b="1" u="sng" dirty="0"/>
              <a:t>Repeat guest % in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When a hotel provides satisfactory service the        customers tend to come back to the hotel         frequently. This increases the Repeat guests %. This is a sign of good service of the Hotel.</a:t>
            </a:r>
          </a:p>
          <a:p>
            <a:pPr>
              <a:buClr>
                <a:schemeClr val="bg1">
                  <a:lumMod val="50000"/>
                </a:schemeClr>
              </a:buClr>
              <a:buFont typeface="Arial" panose="020B0604020202020204" pitchFamily="34" charset="0"/>
              <a:buChar char="•"/>
            </a:pPr>
            <a:endParaRPr lang="en-US" sz="1600" dirty="0">
              <a:solidFill>
                <a:schemeClr val="bg2">
                  <a:lumMod val="10000"/>
                </a:schemeClr>
              </a:solidFill>
              <a:latin typeface="+mn-lt"/>
            </a:endParaRPr>
          </a:p>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It is observed that Resort Hotel has a higher Repeat guests % than City Hotel.</a:t>
            </a:r>
            <a:endParaRPr lang="en-US" sz="1600" b="0" dirty="0">
              <a:solidFill>
                <a:schemeClr val="bg2">
                  <a:lumMod val="10000"/>
                </a:schemeClr>
              </a:solidFill>
              <a:effectLst/>
              <a:latin typeface="+mn-lt"/>
            </a:endParaRPr>
          </a:p>
          <a:p>
            <a:pPr>
              <a:buClr>
                <a:schemeClr val="bg1">
                  <a:lumMod val="50000"/>
                </a:schemeClr>
              </a:buClr>
              <a:buFont typeface="Arial" panose="020B0604020202020204" pitchFamily="34" charset="0"/>
              <a:buChar char="•"/>
            </a:pP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CC61102D-5F38-4851-8892-452AEF40423B}"/>
              </a:ext>
            </a:extLst>
          </p:cNvPr>
          <p:cNvPicPr>
            <a:picLocks noChangeAspect="1"/>
          </p:cNvPicPr>
          <p:nvPr/>
        </p:nvPicPr>
        <p:blipFill>
          <a:blip r:embed="rId2"/>
          <a:stretch>
            <a:fillRect/>
          </a:stretch>
        </p:blipFill>
        <p:spPr>
          <a:xfrm>
            <a:off x="5366621" y="1218868"/>
            <a:ext cx="3402625" cy="3283614"/>
          </a:xfrm>
          <a:prstGeom prst="rect">
            <a:avLst/>
          </a:prstGeom>
        </p:spPr>
      </p:pic>
    </p:spTree>
    <p:extLst>
      <p:ext uri="{BB962C8B-B14F-4D97-AF65-F5344CB8AC3E}">
        <p14:creationId xmlns:p14="http://schemas.microsoft.com/office/powerpoint/2010/main" val="327465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E6E4-F7AD-4B65-A40B-C3ABD4145A0F}"/>
              </a:ext>
            </a:extLst>
          </p:cNvPr>
          <p:cNvSpPr>
            <a:spLocks noGrp="1"/>
          </p:cNvSpPr>
          <p:nvPr>
            <p:ph type="title"/>
          </p:nvPr>
        </p:nvSpPr>
        <p:spPr/>
        <p:txBody>
          <a:bodyPr/>
          <a:lstStyle/>
          <a:p>
            <a:pPr algn="ctr"/>
            <a:r>
              <a:rPr lang="en-US" b="1" dirty="0"/>
              <a:t> </a:t>
            </a:r>
            <a:r>
              <a:rPr lang="en-US" b="1" u="sng" dirty="0"/>
              <a:t>Distribution of bookings</a:t>
            </a:r>
          </a:p>
        </p:txBody>
      </p:sp>
      <p:sp>
        <p:nvSpPr>
          <p:cNvPr id="3" name="Text Placeholder 2">
            <a:extLst>
              <a:ext uri="{FF2B5EF4-FFF2-40B4-BE49-F238E27FC236}">
                <a16:creationId xmlns:a16="http://schemas.microsoft.com/office/drawing/2014/main" id="{61B50E53-DF63-4BC6-9465-66FBEC7B2F94}"/>
              </a:ext>
            </a:extLst>
          </p:cNvPr>
          <p:cNvSpPr>
            <a:spLocks noGrp="1"/>
          </p:cNvSpPr>
          <p:nvPr>
            <p:ph type="body" idx="1"/>
          </p:nvPr>
        </p:nvSpPr>
        <p:spPr>
          <a:xfrm>
            <a:off x="311700" y="1152475"/>
            <a:ext cx="5779204" cy="3416400"/>
          </a:xfrm>
        </p:spPr>
        <p:txBody>
          <a:bodyPr/>
          <a:lstStyle/>
          <a:p>
            <a:pPr marL="114300" indent="0">
              <a:buClrTx/>
              <a:buNone/>
            </a:pPr>
            <a:r>
              <a:rPr lang="en-US" dirty="0">
                <a:solidFill>
                  <a:srgbClr val="C00000"/>
                </a:solidFill>
              </a:rPr>
              <a:t>(a) </a:t>
            </a:r>
            <a:r>
              <a:rPr lang="en-US" u="sng" dirty="0">
                <a:solidFill>
                  <a:srgbClr val="C00000"/>
                </a:solidFill>
              </a:rPr>
              <a:t>Distribution w.r.t years</a:t>
            </a:r>
          </a:p>
          <a:p>
            <a:pPr>
              <a:buClrTx/>
              <a:buFont typeface="Arial" panose="020B0604020202020204" pitchFamily="34" charset="0"/>
              <a:buChar char="•"/>
            </a:pPr>
            <a:endParaRPr lang="en-US" sz="1600" dirty="0">
              <a:solidFill>
                <a:schemeClr val="bg1"/>
              </a:solidFill>
            </a:endParaRPr>
          </a:p>
          <a:p>
            <a:pPr>
              <a:buClrTx/>
              <a:buFont typeface="Arial" panose="020B0604020202020204" pitchFamily="34" charset="0"/>
              <a:buChar char="•"/>
            </a:pPr>
            <a:r>
              <a:rPr lang="en-US" sz="1600" dirty="0">
                <a:solidFill>
                  <a:schemeClr val="bg1"/>
                </a:solidFill>
              </a:rPr>
              <a:t>Analysis shows that about 48% of the bookings were made in the year 2016 followed by 2017 with 36% and the least number of bookings were made in 2015 (about 15%).</a:t>
            </a:r>
          </a:p>
          <a:p>
            <a:pPr>
              <a:buClrTx/>
              <a:buFont typeface="Arial" panose="020B0604020202020204" pitchFamily="34" charset="0"/>
              <a:buChar char="•"/>
            </a:pPr>
            <a:r>
              <a:rPr lang="en-US" sz="1600" dirty="0">
                <a:solidFill>
                  <a:schemeClr val="bg1"/>
                </a:solidFill>
              </a:rPr>
              <a:t>Thus 2016 proved to be a favorable year for the hotels.</a:t>
            </a:r>
          </a:p>
          <a:p>
            <a:pPr>
              <a:buClrTx/>
              <a:buFont typeface="Arial" panose="020B0604020202020204" pitchFamily="34" charset="0"/>
              <a:buChar char="•"/>
            </a:pPr>
            <a:endParaRPr lang="en-US" sz="1600" dirty="0">
              <a:solidFill>
                <a:srgbClr val="023004"/>
              </a:solidFill>
            </a:endParaRPr>
          </a:p>
        </p:txBody>
      </p:sp>
      <p:pic>
        <p:nvPicPr>
          <p:cNvPr id="6" name="Picture 5">
            <a:extLst>
              <a:ext uri="{FF2B5EF4-FFF2-40B4-BE49-F238E27FC236}">
                <a16:creationId xmlns:a16="http://schemas.microsoft.com/office/drawing/2014/main" id="{73C54005-09FC-4EDA-AC44-C84A6B3AE80D}"/>
              </a:ext>
            </a:extLst>
          </p:cNvPr>
          <p:cNvPicPr>
            <a:picLocks noChangeAspect="1"/>
          </p:cNvPicPr>
          <p:nvPr/>
        </p:nvPicPr>
        <p:blipFill>
          <a:blip r:embed="rId2"/>
          <a:stretch>
            <a:fillRect/>
          </a:stretch>
        </p:blipFill>
        <p:spPr>
          <a:xfrm>
            <a:off x="6333560" y="1220763"/>
            <a:ext cx="2810440" cy="2545305"/>
          </a:xfrm>
          <a:prstGeom prst="rect">
            <a:avLst/>
          </a:prstGeom>
        </p:spPr>
      </p:pic>
    </p:spTree>
    <p:extLst>
      <p:ext uri="{BB962C8B-B14F-4D97-AF65-F5344CB8AC3E}">
        <p14:creationId xmlns:p14="http://schemas.microsoft.com/office/powerpoint/2010/main" val="152321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D1933E-F5E2-46C0-A1A5-AB3B81A6F673}"/>
              </a:ext>
            </a:extLst>
          </p:cNvPr>
          <p:cNvSpPr>
            <a:spLocks noGrp="1"/>
          </p:cNvSpPr>
          <p:nvPr>
            <p:ph type="body" idx="1"/>
          </p:nvPr>
        </p:nvSpPr>
        <p:spPr>
          <a:xfrm>
            <a:off x="311700" y="534154"/>
            <a:ext cx="8520600" cy="4034721"/>
          </a:xfrm>
        </p:spPr>
        <p:txBody>
          <a:bodyPr/>
          <a:lstStyle/>
          <a:p>
            <a:endParaRPr lang="en-US" dirty="0"/>
          </a:p>
        </p:txBody>
      </p:sp>
      <p:pic>
        <p:nvPicPr>
          <p:cNvPr id="4" name="Picture 3">
            <a:extLst>
              <a:ext uri="{FF2B5EF4-FFF2-40B4-BE49-F238E27FC236}">
                <a16:creationId xmlns:a16="http://schemas.microsoft.com/office/drawing/2014/main" id="{2A8BD122-4EB2-47C2-9CD5-25D23568F940}"/>
              </a:ext>
            </a:extLst>
          </p:cNvPr>
          <p:cNvPicPr>
            <a:picLocks noChangeAspect="1"/>
          </p:cNvPicPr>
          <p:nvPr/>
        </p:nvPicPr>
        <p:blipFill>
          <a:blip r:embed="rId2"/>
          <a:stretch>
            <a:fillRect/>
          </a:stretch>
        </p:blipFill>
        <p:spPr>
          <a:xfrm>
            <a:off x="891914" y="922296"/>
            <a:ext cx="7105337" cy="3282446"/>
          </a:xfrm>
          <a:prstGeom prst="rect">
            <a:avLst/>
          </a:prstGeom>
        </p:spPr>
      </p:pic>
    </p:spTree>
    <p:extLst>
      <p:ext uri="{BB962C8B-B14F-4D97-AF65-F5344CB8AC3E}">
        <p14:creationId xmlns:p14="http://schemas.microsoft.com/office/powerpoint/2010/main" val="5165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7FBCFD-0520-4B81-9614-40FC1CFFE583}"/>
              </a:ext>
            </a:extLst>
          </p:cNvPr>
          <p:cNvSpPr>
            <a:spLocks noGrp="1"/>
          </p:cNvSpPr>
          <p:nvPr>
            <p:ph type="body" idx="1"/>
          </p:nvPr>
        </p:nvSpPr>
        <p:spPr>
          <a:xfrm>
            <a:off x="311700" y="525101"/>
            <a:ext cx="5482518" cy="4043774"/>
          </a:xfrm>
        </p:spPr>
        <p:txBody>
          <a:bodyPr/>
          <a:lstStyle/>
          <a:p>
            <a:pPr marL="114300" indent="0">
              <a:buClrTx/>
              <a:buNone/>
            </a:pPr>
            <a:r>
              <a:rPr lang="en-US" dirty="0">
                <a:solidFill>
                  <a:srgbClr val="C00000"/>
                </a:solidFill>
              </a:rPr>
              <a:t>(b)  </a:t>
            </a:r>
            <a:r>
              <a:rPr lang="en-US" u="sng" dirty="0">
                <a:solidFill>
                  <a:srgbClr val="C00000"/>
                </a:solidFill>
              </a:rPr>
              <a:t>Distribution w.r.t  months of a year</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observe that the most number of bookings in a year were made in August (about 13%) followed by July(about 11%) and the least number of bookings were made in January(5%).</a:t>
            </a:r>
          </a:p>
          <a:p>
            <a:pPr>
              <a:buClrTx/>
              <a:buFont typeface="Arial" panose="020B0604020202020204" pitchFamily="34" charset="0"/>
              <a:buChar char="•"/>
            </a:pPr>
            <a:r>
              <a:rPr lang="en-US" sz="1600" dirty="0">
                <a:solidFill>
                  <a:srgbClr val="023004"/>
                </a:solidFill>
              </a:rPr>
              <a:t>Thus August seems to be a favorable month for the hotels. </a:t>
            </a:r>
          </a:p>
          <a:p>
            <a:pPr>
              <a:buClrTx/>
              <a:buFont typeface="Arial" panose="020B0604020202020204" pitchFamily="34" charset="0"/>
              <a:buChar char="•"/>
            </a:pPr>
            <a:r>
              <a:rPr lang="en-US" sz="1600" dirty="0">
                <a:solidFill>
                  <a:srgbClr val="023004"/>
                </a:solidFill>
              </a:rPr>
              <a:t>Further we will try to observe this data with respect to different hotels.</a:t>
            </a:r>
          </a:p>
        </p:txBody>
      </p:sp>
      <p:pic>
        <p:nvPicPr>
          <p:cNvPr id="4" name="Picture 3">
            <a:extLst>
              <a:ext uri="{FF2B5EF4-FFF2-40B4-BE49-F238E27FC236}">
                <a16:creationId xmlns:a16="http://schemas.microsoft.com/office/drawing/2014/main" id="{5408BDB1-8297-4C31-B71B-22B4B049C867}"/>
              </a:ext>
            </a:extLst>
          </p:cNvPr>
          <p:cNvPicPr>
            <a:picLocks noChangeAspect="1"/>
          </p:cNvPicPr>
          <p:nvPr/>
        </p:nvPicPr>
        <p:blipFill>
          <a:blip r:embed="rId2"/>
          <a:stretch>
            <a:fillRect/>
          </a:stretch>
        </p:blipFill>
        <p:spPr>
          <a:xfrm>
            <a:off x="5794218" y="684091"/>
            <a:ext cx="3220737" cy="3017670"/>
          </a:xfrm>
          <a:prstGeom prst="rect">
            <a:avLst/>
          </a:prstGeom>
        </p:spPr>
      </p:pic>
    </p:spTree>
    <p:extLst>
      <p:ext uri="{BB962C8B-B14F-4D97-AF65-F5344CB8AC3E}">
        <p14:creationId xmlns:p14="http://schemas.microsoft.com/office/powerpoint/2010/main" val="489171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956DB1-F48E-4855-8E07-D67C3E1C3DCC}"/>
              </a:ext>
            </a:extLst>
          </p:cNvPr>
          <p:cNvSpPr>
            <a:spLocks noGrp="1"/>
          </p:cNvSpPr>
          <p:nvPr>
            <p:ph type="body" idx="1"/>
          </p:nvPr>
        </p:nvSpPr>
        <p:spPr>
          <a:xfrm>
            <a:off x="311700" y="570368"/>
            <a:ext cx="4925085" cy="3998507"/>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Here too, we observe the same thing that for both the hotels, August and January are the most and the least favorable months respectively.</a:t>
            </a:r>
          </a:p>
          <a:p>
            <a:pPr>
              <a:buClrTx/>
              <a:buFont typeface="Arial" panose="020B0604020202020204" pitchFamily="34" charset="0"/>
              <a:buChar char="•"/>
            </a:pPr>
            <a:r>
              <a:rPr lang="en-US" sz="1600" dirty="0">
                <a:solidFill>
                  <a:srgbClr val="023004"/>
                </a:solidFill>
              </a:rPr>
              <a:t>Thus the hotels need to come up with some offers and schemes during the month of January to increase engagement with customers.</a:t>
            </a:r>
          </a:p>
          <a:p>
            <a:pPr>
              <a:buClrTx/>
              <a:buFont typeface="Arial" panose="020B0604020202020204" pitchFamily="34" charset="0"/>
              <a:buChar char="•"/>
            </a:pPr>
            <a:r>
              <a:rPr lang="en-US" sz="1600" dirty="0">
                <a:solidFill>
                  <a:srgbClr val="023004"/>
                </a:solidFill>
              </a:rPr>
              <a:t>This will boost the number of bookings and thus the profit of the hotels will also increase.</a:t>
            </a:r>
          </a:p>
          <a:p>
            <a:pPr marL="114300" indent="0">
              <a:buClrTx/>
              <a:buNone/>
            </a:pPr>
            <a:r>
              <a:rPr lang="en-US" sz="1600" dirty="0">
                <a:solidFill>
                  <a:srgbClr val="023004"/>
                </a:solidFill>
              </a:rPr>
              <a:t> </a:t>
            </a:r>
          </a:p>
        </p:txBody>
      </p:sp>
      <p:pic>
        <p:nvPicPr>
          <p:cNvPr id="4" name="Picture 3">
            <a:extLst>
              <a:ext uri="{FF2B5EF4-FFF2-40B4-BE49-F238E27FC236}">
                <a16:creationId xmlns:a16="http://schemas.microsoft.com/office/drawing/2014/main" id="{253E2C8E-6C9E-4249-AC59-B8616948CBD2}"/>
              </a:ext>
            </a:extLst>
          </p:cNvPr>
          <p:cNvPicPr>
            <a:picLocks noChangeAspect="1"/>
          </p:cNvPicPr>
          <p:nvPr/>
        </p:nvPicPr>
        <p:blipFill>
          <a:blip r:embed="rId2"/>
          <a:stretch>
            <a:fillRect/>
          </a:stretch>
        </p:blipFill>
        <p:spPr>
          <a:xfrm>
            <a:off x="5236785" y="667061"/>
            <a:ext cx="3757313" cy="3547627"/>
          </a:xfrm>
          <a:prstGeom prst="rect">
            <a:avLst/>
          </a:prstGeom>
        </p:spPr>
      </p:pic>
    </p:spTree>
    <p:extLst>
      <p:ext uri="{BB962C8B-B14F-4D97-AF65-F5344CB8AC3E}">
        <p14:creationId xmlns:p14="http://schemas.microsoft.com/office/powerpoint/2010/main" val="316755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r>
              <a:rPr lang="en-US" sz="3200" b="1" u="sng" dirty="0"/>
              <a:t>Outline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sz="2400" b="1" dirty="0">
                <a:solidFill>
                  <a:srgbClr val="023004"/>
                </a:solidFill>
              </a:rPr>
              <a:t>Problem Statement</a:t>
            </a:r>
          </a:p>
          <a:p>
            <a:pPr>
              <a:buClrTx/>
              <a:buFont typeface="Arial" panose="020B0604020202020204" pitchFamily="34" charset="0"/>
              <a:buChar char="•"/>
            </a:pPr>
            <a:r>
              <a:rPr lang="en-US" sz="2400" b="1" dirty="0">
                <a:solidFill>
                  <a:srgbClr val="023004"/>
                </a:solidFill>
              </a:rPr>
              <a:t>Data Exploration</a:t>
            </a:r>
          </a:p>
          <a:p>
            <a:pPr>
              <a:buClrTx/>
              <a:buFont typeface="Arial" panose="020B0604020202020204" pitchFamily="34" charset="0"/>
              <a:buChar char="•"/>
            </a:pPr>
            <a:r>
              <a:rPr lang="en-US" sz="2400" b="1" dirty="0">
                <a:solidFill>
                  <a:srgbClr val="023004"/>
                </a:solidFill>
              </a:rPr>
              <a:t>Data Cleaning</a:t>
            </a:r>
          </a:p>
          <a:p>
            <a:pPr>
              <a:buClrTx/>
              <a:buFont typeface="Arial" panose="020B0604020202020204" pitchFamily="34" charset="0"/>
              <a:buChar char="•"/>
            </a:pPr>
            <a:r>
              <a:rPr lang="en-US" sz="2400" b="1" dirty="0">
                <a:solidFill>
                  <a:srgbClr val="023004"/>
                </a:solidFill>
              </a:rPr>
              <a:t>Exploratory Data Analysis (EDA)</a:t>
            </a:r>
          </a:p>
          <a:p>
            <a:pPr>
              <a:buClrTx/>
              <a:buFont typeface="Arial" panose="020B0604020202020204" pitchFamily="34" charset="0"/>
              <a:buChar char="•"/>
            </a:pPr>
            <a:r>
              <a:rPr lang="en-US" sz="2400" b="1">
                <a:solidFill>
                  <a:srgbClr val="023004"/>
                </a:solidFill>
              </a:rPr>
              <a:t>Conclusion</a:t>
            </a:r>
            <a:endParaRPr lang="en-US" sz="2400" b="1" dirty="0">
              <a:solidFill>
                <a:srgbClr val="023004"/>
              </a:solidFill>
            </a:endParaRPr>
          </a:p>
          <a:p>
            <a:pPr>
              <a:buClrTx/>
              <a:buFont typeface="Arial" panose="020B0604020202020204" pitchFamily="34" charset="0"/>
              <a:buChar char="•"/>
            </a:pPr>
            <a:endParaRPr lang="en-US" sz="2400" b="1"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492466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Distribution of Average Daily Rate (ADR)</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ADR is metric widely used in the hospitality industry to indicate the average revenue earned by the hotel for an occupied room. </a:t>
            </a:r>
          </a:p>
          <a:p>
            <a:pPr>
              <a:buClrTx/>
              <a:buFont typeface="Arial" panose="020B0604020202020204" pitchFamily="34" charset="0"/>
              <a:buChar char="•"/>
            </a:pPr>
            <a:r>
              <a:rPr lang="en-US" dirty="0">
                <a:solidFill>
                  <a:srgbClr val="023004"/>
                </a:solidFill>
              </a:rPr>
              <a:t>ADR= (Room Revenue) / (Rooms sold).</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94C891E0-F8FE-4CEE-A978-E2CCD6E127F1}"/>
              </a:ext>
            </a:extLst>
          </p:cNvPr>
          <p:cNvPicPr>
            <a:picLocks noChangeAspect="1"/>
          </p:cNvPicPr>
          <p:nvPr/>
        </p:nvPicPr>
        <p:blipFill rotWithShape="1">
          <a:blip r:embed="rId2"/>
          <a:srcRect b="10656"/>
          <a:stretch/>
        </p:blipFill>
        <p:spPr>
          <a:xfrm>
            <a:off x="2368446" y="2571750"/>
            <a:ext cx="4084819" cy="1913948"/>
          </a:xfrm>
          <a:prstGeom prst="rect">
            <a:avLst/>
          </a:prstGeom>
          <a:effectLst>
            <a:outerShdw blurRad="279400" dist="50800" dir="6900000" algn="ctr" rotWithShape="0">
              <a:srgbClr val="000000">
                <a:alpha val="75000"/>
              </a:srgbClr>
            </a:outerShdw>
          </a:effectLst>
        </p:spPr>
      </p:pic>
    </p:spTree>
    <p:extLst>
      <p:ext uri="{BB962C8B-B14F-4D97-AF65-F5344CB8AC3E}">
        <p14:creationId xmlns:p14="http://schemas.microsoft.com/office/powerpoint/2010/main" val="253302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095408" cy="4044219"/>
          </a:xfrm>
        </p:spPr>
        <p:txBody>
          <a:bodyPr/>
          <a:lstStyle/>
          <a:p>
            <a:pPr marL="114300" indent="0">
              <a:buClrTx/>
              <a:buNone/>
            </a:pPr>
            <a:r>
              <a:rPr lang="en-US" dirty="0">
                <a:solidFill>
                  <a:schemeClr val="tx1"/>
                </a:solidFill>
              </a:rPr>
              <a:t>a) </a:t>
            </a:r>
            <a:r>
              <a:rPr lang="en-US" u="sng" dirty="0">
                <a:solidFill>
                  <a:schemeClr val="tx1"/>
                </a:solidFill>
              </a:rPr>
              <a:t>ADR </a:t>
            </a:r>
            <a:r>
              <a:rPr lang="en-US" u="sng" dirty="0" err="1">
                <a:solidFill>
                  <a:schemeClr val="tx1"/>
                </a:solidFill>
              </a:rPr>
              <a:t>w.r.t.</a:t>
            </a:r>
            <a:r>
              <a:rPr lang="en-US" u="sng" dirty="0">
                <a:solidFill>
                  <a:schemeClr val="tx1"/>
                </a:solidFill>
              </a:rPr>
              <a:t> to the months in a year</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is observed that the highest ADR for Resort and City Hotel is in the month of August and May respectively.</a:t>
            </a:r>
          </a:p>
          <a:p>
            <a:pPr>
              <a:buClrTx/>
              <a:buFont typeface="Arial" panose="020B0604020202020204" pitchFamily="34" charset="0"/>
              <a:buChar char="•"/>
            </a:pPr>
            <a:r>
              <a:rPr lang="en-US" sz="1600" dirty="0">
                <a:solidFill>
                  <a:srgbClr val="023004"/>
                </a:solidFill>
              </a:rPr>
              <a:t>It can also be observed that the Hotels have low ADR in the months of November and January.</a:t>
            </a: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86C74FB2-D834-4772-BF4D-05C83DE17C3A}"/>
              </a:ext>
            </a:extLst>
          </p:cNvPr>
          <p:cNvPicPr>
            <a:picLocks noChangeAspect="1"/>
          </p:cNvPicPr>
          <p:nvPr/>
        </p:nvPicPr>
        <p:blipFill>
          <a:blip r:embed="rId2"/>
          <a:stretch>
            <a:fillRect/>
          </a:stretch>
        </p:blipFill>
        <p:spPr>
          <a:xfrm>
            <a:off x="4871322" y="1214202"/>
            <a:ext cx="4095409" cy="3276465"/>
          </a:xfrm>
          <a:prstGeom prst="rect">
            <a:avLst/>
          </a:prstGeom>
          <a:effectLst>
            <a:outerShdw blurRad="228600" dist="50800" dir="7440000" algn="ctr" rotWithShape="0">
              <a:srgbClr val="000000">
                <a:alpha val="58000"/>
              </a:srgbClr>
            </a:outerShdw>
          </a:effectLst>
        </p:spPr>
      </p:pic>
    </p:spTree>
    <p:extLst>
      <p:ext uri="{BB962C8B-B14F-4D97-AF65-F5344CB8AC3E}">
        <p14:creationId xmlns:p14="http://schemas.microsoft.com/office/powerpoint/2010/main" val="353691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1EE23-76C8-477B-955E-13B34BCC35DB}"/>
              </a:ext>
            </a:extLst>
          </p:cNvPr>
          <p:cNvSpPr>
            <a:spLocks noGrp="1"/>
          </p:cNvSpPr>
          <p:nvPr>
            <p:ph type="title"/>
          </p:nvPr>
        </p:nvSpPr>
        <p:spPr/>
        <p:txBody>
          <a:bodyPr/>
          <a:lstStyle/>
          <a:p>
            <a:pPr algn="ctr"/>
            <a:r>
              <a:rPr lang="en-US" b="1" dirty="0"/>
              <a:t> </a:t>
            </a:r>
            <a:r>
              <a:rPr lang="en-US" b="1" u="sng" dirty="0"/>
              <a:t>Distribution channels</a:t>
            </a:r>
          </a:p>
        </p:txBody>
      </p:sp>
      <p:sp>
        <p:nvSpPr>
          <p:cNvPr id="5" name="Text Placeholder 4">
            <a:extLst>
              <a:ext uri="{FF2B5EF4-FFF2-40B4-BE49-F238E27FC236}">
                <a16:creationId xmlns:a16="http://schemas.microsoft.com/office/drawing/2014/main" id="{58987597-08E1-46CB-A6E3-BB85E6EECB56}"/>
              </a:ext>
            </a:extLst>
          </p:cNvPr>
          <p:cNvSpPr>
            <a:spLocks noGrp="1"/>
          </p:cNvSpPr>
          <p:nvPr>
            <p:ph type="body" idx="1"/>
          </p:nvPr>
        </p:nvSpPr>
        <p:spPr>
          <a:xfrm>
            <a:off x="311700" y="1152475"/>
            <a:ext cx="5271455" cy="3416400"/>
          </a:xfrm>
        </p:spPr>
        <p:txBody>
          <a:bodyPr/>
          <a:lstStyle/>
          <a:p>
            <a:pPr>
              <a:buClrTx/>
              <a:buAutoNum type="alphaLcParenR"/>
            </a:pPr>
            <a:r>
              <a:rPr lang="en-US" u="sng" dirty="0">
                <a:solidFill>
                  <a:schemeClr val="tx1"/>
                </a:solidFill>
              </a:rPr>
              <a:t>Distribution channels preferred by customers</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can be observed that most of the bookings were made through TA/TO i.e. Travel agencies.</a:t>
            </a:r>
          </a:p>
          <a:p>
            <a:pPr>
              <a:buClrTx/>
              <a:buFont typeface="Arial" panose="020B0604020202020204" pitchFamily="34" charset="0"/>
              <a:buChar char="•"/>
            </a:pPr>
            <a:r>
              <a:rPr lang="en-US" sz="1600" dirty="0">
                <a:solidFill>
                  <a:srgbClr val="023004"/>
                </a:solidFill>
              </a:rPr>
              <a:t>Thus the Hotels can contact the Travel agencies for endorsing their hotels through them.</a:t>
            </a:r>
          </a:p>
          <a:p>
            <a:pPr>
              <a:buClrTx/>
              <a:buFont typeface="Arial" panose="020B0604020202020204" pitchFamily="34" charset="0"/>
              <a:buChar char="•"/>
            </a:pPr>
            <a:r>
              <a:rPr lang="en-US" sz="1600" dirty="0">
                <a:solidFill>
                  <a:srgbClr val="023004"/>
                </a:solidFill>
              </a:rPr>
              <a:t>This will help them attract more customers and in turn increase their revenue.</a:t>
            </a:r>
          </a:p>
          <a:p>
            <a:pPr>
              <a:buClrTx/>
              <a:buFont typeface="Arial" panose="020B0604020202020204" pitchFamily="34" charset="0"/>
              <a:buChar char="•"/>
            </a:pPr>
            <a:endParaRPr lang="en-US" sz="1600" dirty="0">
              <a:solidFill>
                <a:srgbClr val="023004"/>
              </a:solidFill>
            </a:endParaRPr>
          </a:p>
        </p:txBody>
      </p:sp>
      <p:pic>
        <p:nvPicPr>
          <p:cNvPr id="3" name="Picture 2">
            <a:extLst>
              <a:ext uri="{FF2B5EF4-FFF2-40B4-BE49-F238E27FC236}">
                <a16:creationId xmlns:a16="http://schemas.microsoft.com/office/drawing/2014/main" id="{7CA3C9DB-96FF-40B1-87A7-CFF8A26D428A}"/>
              </a:ext>
            </a:extLst>
          </p:cNvPr>
          <p:cNvPicPr>
            <a:picLocks noChangeAspect="1"/>
          </p:cNvPicPr>
          <p:nvPr/>
        </p:nvPicPr>
        <p:blipFill>
          <a:blip r:embed="rId2"/>
          <a:stretch>
            <a:fillRect/>
          </a:stretch>
        </p:blipFill>
        <p:spPr>
          <a:xfrm>
            <a:off x="5509610" y="1152475"/>
            <a:ext cx="3537045" cy="3416401"/>
          </a:xfrm>
          <a:prstGeom prst="rect">
            <a:avLst/>
          </a:prstGeom>
        </p:spPr>
      </p:pic>
    </p:spTree>
    <p:extLst>
      <p:ext uri="{BB962C8B-B14F-4D97-AF65-F5344CB8AC3E}">
        <p14:creationId xmlns:p14="http://schemas.microsoft.com/office/powerpoint/2010/main" val="890236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F5ABF7-140A-41D9-88BE-78C987C8B236}"/>
              </a:ext>
            </a:extLst>
          </p:cNvPr>
          <p:cNvSpPr>
            <a:spLocks noGrp="1"/>
          </p:cNvSpPr>
          <p:nvPr>
            <p:ph type="body" idx="1"/>
          </p:nvPr>
        </p:nvSpPr>
        <p:spPr>
          <a:xfrm>
            <a:off x="311699" y="467833"/>
            <a:ext cx="4886133" cy="4101042"/>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is observed that TA/TO have the highest lead time whereas GDS has the lowest lead time.</a:t>
            </a:r>
          </a:p>
          <a:p>
            <a:pPr>
              <a:buClrTx/>
              <a:buFont typeface="Arial" panose="020B0604020202020204" pitchFamily="34" charset="0"/>
              <a:buChar char="•"/>
            </a:pPr>
            <a:r>
              <a:rPr lang="en-US" sz="1600" dirty="0">
                <a:solidFill>
                  <a:srgbClr val="023004"/>
                </a:solidFill>
              </a:rPr>
              <a:t>Thus, we can say that advance bookings are made through TA/TO. Customers who make early bookings prefer TA/TO but for urgent bookings GDS is preferred.</a:t>
            </a:r>
          </a:p>
        </p:txBody>
      </p:sp>
      <p:pic>
        <p:nvPicPr>
          <p:cNvPr id="4" name="Picture 3">
            <a:extLst>
              <a:ext uri="{FF2B5EF4-FFF2-40B4-BE49-F238E27FC236}">
                <a16:creationId xmlns:a16="http://schemas.microsoft.com/office/drawing/2014/main" id="{811ED437-3E6B-4A09-AF25-2264DE5BD5BD}"/>
              </a:ext>
            </a:extLst>
          </p:cNvPr>
          <p:cNvPicPr>
            <a:picLocks noChangeAspect="1"/>
          </p:cNvPicPr>
          <p:nvPr/>
        </p:nvPicPr>
        <p:blipFill>
          <a:blip r:embed="rId2"/>
          <a:stretch>
            <a:fillRect/>
          </a:stretch>
        </p:blipFill>
        <p:spPr>
          <a:xfrm>
            <a:off x="5311723" y="707329"/>
            <a:ext cx="3608756" cy="3265065"/>
          </a:xfrm>
          <a:prstGeom prst="rect">
            <a:avLst/>
          </a:prstGeom>
        </p:spPr>
      </p:pic>
    </p:spTree>
    <p:extLst>
      <p:ext uri="{BB962C8B-B14F-4D97-AF65-F5344CB8AC3E}">
        <p14:creationId xmlns:p14="http://schemas.microsoft.com/office/powerpoint/2010/main" val="252359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524656"/>
            <a:ext cx="4485152" cy="4272196"/>
          </a:xfrm>
        </p:spPr>
        <p:txBody>
          <a:bodyPr/>
          <a:lstStyle/>
          <a:p>
            <a:pPr marL="114300" indent="0">
              <a:buClrTx/>
              <a:buNone/>
            </a:pPr>
            <a:r>
              <a:rPr lang="en-US" dirty="0">
                <a:solidFill>
                  <a:schemeClr val="tx1"/>
                </a:solidFill>
              </a:rPr>
              <a:t>b) </a:t>
            </a:r>
            <a:r>
              <a:rPr lang="en-US" u="sng" dirty="0">
                <a:solidFill>
                  <a:schemeClr val="tx1"/>
                </a:solidFill>
              </a:rPr>
              <a:t>ADR </a:t>
            </a:r>
            <a:r>
              <a:rPr lang="en-US" u="sng" dirty="0" err="1">
                <a:solidFill>
                  <a:schemeClr val="tx1"/>
                </a:solidFill>
              </a:rPr>
              <a:t>w.r.t.</a:t>
            </a:r>
            <a:r>
              <a:rPr lang="en-US" u="sng" dirty="0">
                <a:solidFill>
                  <a:schemeClr val="tx1"/>
                </a:solidFill>
              </a:rPr>
              <a:t> to distribution channels</a:t>
            </a:r>
          </a:p>
          <a:p>
            <a:pPr>
              <a:buClrTx/>
              <a:buFont typeface="Arial" panose="020B0604020202020204" pitchFamily="34" charset="0"/>
              <a:buChar char="•"/>
            </a:pPr>
            <a:endParaRPr lang="en-US" dirty="0">
              <a:solidFill>
                <a:schemeClr val="bg2">
                  <a:lumMod val="10000"/>
                </a:schemeClr>
              </a:solidFill>
            </a:endParaRPr>
          </a:p>
          <a:p>
            <a:pPr>
              <a:buClrTx/>
              <a:buFont typeface="Arial" panose="020B0604020202020204" pitchFamily="34" charset="0"/>
              <a:buChar char="•"/>
            </a:pPr>
            <a:r>
              <a:rPr lang="en-US" sz="1600" dirty="0">
                <a:solidFill>
                  <a:schemeClr val="bg2">
                    <a:lumMod val="10000"/>
                  </a:schemeClr>
                </a:solidFill>
              </a:rPr>
              <a:t>It was observed that City Hotel earns the highest ADR if the bookings are made through GDS.</a:t>
            </a:r>
          </a:p>
          <a:p>
            <a:pPr>
              <a:buClrTx/>
              <a:buFont typeface="Arial" panose="020B0604020202020204" pitchFamily="34" charset="0"/>
              <a:buChar char="•"/>
            </a:pPr>
            <a:r>
              <a:rPr lang="en-US" sz="1600" dirty="0">
                <a:solidFill>
                  <a:schemeClr val="bg2">
                    <a:lumMod val="10000"/>
                  </a:schemeClr>
                </a:solidFill>
              </a:rPr>
              <a:t>Resort Hotel earns the highest ADR if the bookings are made through Direct distribution Channel.</a:t>
            </a: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FEEB7461-CC76-4DF5-BD60-23CD0185103E}"/>
              </a:ext>
            </a:extLst>
          </p:cNvPr>
          <p:cNvPicPr>
            <a:picLocks noChangeAspect="1"/>
          </p:cNvPicPr>
          <p:nvPr/>
        </p:nvPicPr>
        <p:blipFill>
          <a:blip r:embed="rId2"/>
          <a:stretch>
            <a:fillRect/>
          </a:stretch>
        </p:blipFill>
        <p:spPr>
          <a:xfrm>
            <a:off x="4871649" y="804765"/>
            <a:ext cx="4084974" cy="3886614"/>
          </a:xfrm>
          <a:prstGeom prst="rect">
            <a:avLst/>
          </a:prstGeom>
        </p:spPr>
      </p:pic>
    </p:spTree>
    <p:extLst>
      <p:ext uri="{BB962C8B-B14F-4D97-AF65-F5344CB8AC3E}">
        <p14:creationId xmlns:p14="http://schemas.microsoft.com/office/powerpoint/2010/main" val="726541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7F61B8-2D15-4857-B964-6AAA28950098}"/>
              </a:ext>
            </a:extLst>
          </p:cNvPr>
          <p:cNvSpPr>
            <a:spLocks noGrp="1"/>
          </p:cNvSpPr>
          <p:nvPr>
            <p:ph type="body" idx="1"/>
          </p:nvPr>
        </p:nvSpPr>
        <p:spPr>
          <a:xfrm>
            <a:off x="311699" y="520995"/>
            <a:ext cx="5121537" cy="404788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It was observed that the cancellation % of the bookings made through TA/TO is the highest.</a:t>
            </a:r>
          </a:p>
          <a:p>
            <a:pPr>
              <a:buClrTx/>
              <a:buFont typeface="Arial" panose="020B0604020202020204" pitchFamily="34" charset="0"/>
              <a:buChar char="•"/>
            </a:pPr>
            <a:r>
              <a:rPr lang="en-US" sz="1600" dirty="0">
                <a:solidFill>
                  <a:srgbClr val="023004"/>
                </a:solidFill>
              </a:rPr>
              <a:t>Thus the bookings made through TA/TO s are more likely to be cancelled.</a:t>
            </a:r>
          </a:p>
          <a:p>
            <a:pPr>
              <a:buClrTx/>
              <a:buFont typeface="Arial" panose="020B0604020202020204" pitchFamily="34" charset="0"/>
              <a:buChar char="•"/>
            </a:pPr>
            <a:r>
              <a:rPr lang="en-US" sz="1600" dirty="0">
                <a:solidFill>
                  <a:srgbClr val="023004"/>
                </a:solidFill>
              </a:rPr>
              <a:t>This might be due to the high lead time for the bookings made through this distribution channel.</a:t>
            </a:r>
          </a:p>
        </p:txBody>
      </p:sp>
      <p:pic>
        <p:nvPicPr>
          <p:cNvPr id="4" name="Picture 3">
            <a:extLst>
              <a:ext uri="{FF2B5EF4-FFF2-40B4-BE49-F238E27FC236}">
                <a16:creationId xmlns:a16="http://schemas.microsoft.com/office/drawing/2014/main" id="{4A86747E-EF58-4B8B-9668-6F03D682524F}"/>
              </a:ext>
            </a:extLst>
          </p:cNvPr>
          <p:cNvPicPr>
            <a:picLocks noChangeAspect="1"/>
          </p:cNvPicPr>
          <p:nvPr/>
        </p:nvPicPr>
        <p:blipFill rotWithShape="1">
          <a:blip r:embed="rId2"/>
          <a:srcRect r="752"/>
          <a:stretch/>
        </p:blipFill>
        <p:spPr>
          <a:xfrm>
            <a:off x="5326839" y="921865"/>
            <a:ext cx="3567623" cy="3246139"/>
          </a:xfrm>
          <a:prstGeom prst="rect">
            <a:avLst/>
          </a:prstGeom>
        </p:spPr>
      </p:pic>
    </p:spTree>
    <p:extLst>
      <p:ext uri="{BB962C8B-B14F-4D97-AF65-F5344CB8AC3E}">
        <p14:creationId xmlns:p14="http://schemas.microsoft.com/office/powerpoint/2010/main" val="205401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u="sng" dirty="0"/>
              <a:t>Countries from which bookings are made</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International tourists always add to a hotel’s reputation and also overall promotion.</a:t>
            </a:r>
          </a:p>
          <a:p>
            <a:pPr>
              <a:buClrTx/>
              <a:buFont typeface="Arial" panose="020B0604020202020204" pitchFamily="34" charset="0"/>
              <a:buChar char="•"/>
            </a:pPr>
            <a:r>
              <a:rPr lang="en-US" sz="1600" dirty="0">
                <a:solidFill>
                  <a:srgbClr val="023004"/>
                </a:solidFill>
              </a:rPr>
              <a:t>From the data, it is observed that most number of guests come from Portugal, followed by Britain and France and so on.</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F820C7F6-6FB4-4FC2-807A-4665F035498C}"/>
              </a:ext>
            </a:extLst>
          </p:cNvPr>
          <p:cNvPicPr>
            <a:picLocks noChangeAspect="1"/>
          </p:cNvPicPr>
          <p:nvPr/>
        </p:nvPicPr>
        <p:blipFill>
          <a:blip r:embed="rId2"/>
          <a:stretch>
            <a:fillRect/>
          </a:stretch>
        </p:blipFill>
        <p:spPr>
          <a:xfrm>
            <a:off x="4916774" y="1193095"/>
            <a:ext cx="4077324" cy="3505380"/>
          </a:xfrm>
          <a:prstGeom prst="rect">
            <a:avLst/>
          </a:prstGeom>
          <a:effectLst>
            <a:outerShdw blurRad="190500" dist="50800" dir="7440000" algn="ctr" rotWithShape="0">
              <a:srgbClr val="000000">
                <a:alpha val="77000"/>
              </a:srgbClr>
            </a:outerShdw>
          </a:effectLst>
        </p:spPr>
      </p:pic>
      <p:pic>
        <p:nvPicPr>
          <p:cNvPr id="9" name="Picture 8">
            <a:extLst>
              <a:ext uri="{FF2B5EF4-FFF2-40B4-BE49-F238E27FC236}">
                <a16:creationId xmlns:a16="http://schemas.microsoft.com/office/drawing/2014/main" id="{BD9E316B-3C53-403A-9696-A4A327D32993}"/>
              </a:ext>
            </a:extLst>
          </p:cNvPr>
          <p:cNvPicPr>
            <a:picLocks noChangeAspect="1"/>
          </p:cNvPicPr>
          <p:nvPr/>
        </p:nvPicPr>
        <p:blipFill>
          <a:blip r:embed="rId3"/>
          <a:stretch>
            <a:fillRect/>
          </a:stretch>
        </p:blipFill>
        <p:spPr>
          <a:xfrm>
            <a:off x="1629084" y="2929676"/>
            <a:ext cx="2478220" cy="1627850"/>
          </a:xfrm>
          <a:prstGeom prst="rect">
            <a:avLst/>
          </a:prstGeom>
          <a:effectLst>
            <a:outerShdw blurRad="266700" dist="50800" dir="7080000" algn="ctr" rotWithShape="0">
              <a:srgbClr val="000000">
                <a:alpha val="71000"/>
              </a:srgbClr>
            </a:outerShdw>
          </a:effectLst>
        </p:spPr>
      </p:pic>
    </p:spTree>
    <p:extLst>
      <p:ext uri="{BB962C8B-B14F-4D97-AF65-F5344CB8AC3E}">
        <p14:creationId xmlns:p14="http://schemas.microsoft.com/office/powerpoint/2010/main" val="816425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1F278-7AD4-42A4-8BBF-41B652A95F87}"/>
              </a:ext>
            </a:extLst>
          </p:cNvPr>
          <p:cNvSpPr>
            <a:spLocks noGrp="1"/>
          </p:cNvSpPr>
          <p:nvPr>
            <p:ph type="body" idx="1"/>
          </p:nvPr>
        </p:nvSpPr>
        <p:spPr>
          <a:xfrm>
            <a:off x="311700" y="520995"/>
            <a:ext cx="5185333" cy="4047880"/>
          </a:xfrm>
        </p:spPr>
        <p:txBody>
          <a:bodyPr/>
          <a:lstStyle/>
          <a:p>
            <a:pPr marL="114300" indent="0">
              <a:buClrTx/>
              <a:buNone/>
            </a:pPr>
            <a:r>
              <a:rPr lang="en-US" sz="2800" b="1" u="sng" dirty="0">
                <a:solidFill>
                  <a:srgbClr val="C00000"/>
                </a:solidFill>
              </a:rPr>
              <a:t>Customer types </a:t>
            </a:r>
          </a:p>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We see that majority of the customers for City Hotel ( around 45000) as well as Resort Hotel (around 27000) were Transient.</a:t>
            </a:r>
          </a:p>
          <a:p>
            <a:pPr>
              <a:buClrTx/>
              <a:buFont typeface="Arial" panose="020B0604020202020204" pitchFamily="34" charset="0"/>
              <a:buChar char="•"/>
            </a:pPr>
            <a:r>
              <a:rPr lang="en-US" sz="1600" dirty="0">
                <a:solidFill>
                  <a:srgbClr val="023004"/>
                </a:solidFill>
              </a:rPr>
              <a:t>This means most of the customers were tourists or travelers.</a:t>
            </a:r>
          </a:p>
          <a:p>
            <a:pPr>
              <a:buClrTx/>
              <a:buFont typeface="Arial" panose="020B0604020202020204" pitchFamily="34" charset="0"/>
              <a:buChar char="•"/>
            </a:pPr>
            <a:endParaRPr lang="en-US" sz="1600" dirty="0">
              <a:solidFill>
                <a:srgbClr val="023004"/>
              </a:solidFill>
            </a:endParaRPr>
          </a:p>
          <a:p>
            <a:pPr marL="114300" indent="0">
              <a:buClrTx/>
              <a:buNone/>
            </a:pPr>
            <a:endParaRPr lang="en-US" sz="1600" dirty="0">
              <a:solidFill>
                <a:srgbClr val="023004"/>
              </a:solidFill>
            </a:endParaRPr>
          </a:p>
        </p:txBody>
      </p:sp>
      <p:pic>
        <p:nvPicPr>
          <p:cNvPr id="4" name="Picture 3">
            <a:extLst>
              <a:ext uri="{FF2B5EF4-FFF2-40B4-BE49-F238E27FC236}">
                <a16:creationId xmlns:a16="http://schemas.microsoft.com/office/drawing/2014/main" id="{5AFBE638-349D-4565-A7A8-8D484EAA37D4}"/>
              </a:ext>
            </a:extLst>
          </p:cNvPr>
          <p:cNvPicPr>
            <a:picLocks noChangeAspect="1"/>
          </p:cNvPicPr>
          <p:nvPr/>
        </p:nvPicPr>
        <p:blipFill rotWithShape="1">
          <a:blip r:embed="rId2"/>
          <a:srcRect l="994" r="1000"/>
          <a:stretch/>
        </p:blipFill>
        <p:spPr>
          <a:xfrm>
            <a:off x="5329003" y="574625"/>
            <a:ext cx="3657600" cy="3673358"/>
          </a:xfrm>
          <a:prstGeom prst="rect">
            <a:avLst/>
          </a:prstGeom>
        </p:spPr>
      </p:pic>
    </p:spTree>
    <p:extLst>
      <p:ext uri="{BB962C8B-B14F-4D97-AF65-F5344CB8AC3E}">
        <p14:creationId xmlns:p14="http://schemas.microsoft.com/office/powerpoint/2010/main" val="1993757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u="sng" dirty="0"/>
              <a:t>Duration of Stay for Customers in the Hotels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5182195" cy="3416400"/>
          </a:xfrm>
        </p:spPr>
        <p:txBody>
          <a:bodyPr/>
          <a:lstStyle/>
          <a:p>
            <a:pPr>
              <a:buClrTx/>
              <a:buFont typeface="Arial" panose="020B0604020202020204" pitchFamily="34" charset="0"/>
              <a:buChar char="•"/>
            </a:pPr>
            <a:r>
              <a:rPr lang="en-US" sz="1600" dirty="0">
                <a:solidFill>
                  <a:srgbClr val="023004"/>
                </a:solidFill>
              </a:rPr>
              <a:t>It is observed that customers who want to spend more nights opt for Resort Hotel.</a:t>
            </a:r>
          </a:p>
          <a:p>
            <a:pPr>
              <a:buClrTx/>
              <a:buFont typeface="Arial" panose="020B0604020202020204" pitchFamily="34" charset="0"/>
              <a:buChar char="•"/>
            </a:pPr>
            <a:r>
              <a:rPr lang="en-US" sz="1600" dirty="0">
                <a:solidFill>
                  <a:srgbClr val="023004"/>
                </a:solidFill>
              </a:rPr>
              <a:t>Thus, Resort Hotel is more suitable for a long stay as compared to City Hotel.</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3D18E647-9A9D-4B33-B0D0-51081EFDD9E9}"/>
              </a:ext>
            </a:extLst>
          </p:cNvPr>
          <p:cNvPicPr>
            <a:picLocks noChangeAspect="1"/>
          </p:cNvPicPr>
          <p:nvPr/>
        </p:nvPicPr>
        <p:blipFill>
          <a:blip r:embed="rId2"/>
          <a:stretch>
            <a:fillRect/>
          </a:stretch>
        </p:blipFill>
        <p:spPr>
          <a:xfrm>
            <a:off x="1437651" y="2942911"/>
            <a:ext cx="2633346" cy="1755564"/>
          </a:xfrm>
          <a:prstGeom prst="rect">
            <a:avLst/>
          </a:prstGeom>
          <a:effectLst>
            <a:outerShdw blurRad="215900" dist="50800" dir="9420000" algn="ctr" rotWithShape="0">
              <a:srgbClr val="000000">
                <a:alpha val="71000"/>
              </a:srgbClr>
            </a:outerShdw>
          </a:effectLst>
        </p:spPr>
      </p:pic>
      <p:pic>
        <p:nvPicPr>
          <p:cNvPr id="5" name="Picture 4">
            <a:extLst>
              <a:ext uri="{FF2B5EF4-FFF2-40B4-BE49-F238E27FC236}">
                <a16:creationId xmlns:a16="http://schemas.microsoft.com/office/drawing/2014/main" id="{389373B7-589F-4CFC-B77C-D9413266B4EC}"/>
              </a:ext>
            </a:extLst>
          </p:cNvPr>
          <p:cNvPicPr>
            <a:picLocks noChangeAspect="1"/>
          </p:cNvPicPr>
          <p:nvPr/>
        </p:nvPicPr>
        <p:blipFill>
          <a:blip r:embed="rId3"/>
          <a:stretch>
            <a:fillRect/>
          </a:stretch>
        </p:blipFill>
        <p:spPr>
          <a:xfrm>
            <a:off x="5568028" y="1235353"/>
            <a:ext cx="3343624" cy="3415116"/>
          </a:xfrm>
          <a:prstGeom prst="rect">
            <a:avLst/>
          </a:prstGeom>
        </p:spPr>
      </p:pic>
    </p:spTree>
    <p:extLst>
      <p:ext uri="{BB962C8B-B14F-4D97-AF65-F5344CB8AC3E}">
        <p14:creationId xmlns:p14="http://schemas.microsoft.com/office/powerpoint/2010/main" val="4095118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u="sng" dirty="0"/>
              <a:t>Food Choices of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There are various meal choices available in Hotels and those choices determine the per day price of stay in that particular hotels for the guests.</a:t>
            </a:r>
          </a:p>
          <a:p>
            <a:pPr>
              <a:buClrTx/>
              <a:buFont typeface="Arial" panose="020B0604020202020204" pitchFamily="34" charset="0"/>
              <a:buChar char="•"/>
            </a:pPr>
            <a:r>
              <a:rPr lang="en-US" sz="1600" dirty="0">
                <a:solidFill>
                  <a:srgbClr val="023004"/>
                </a:solidFill>
              </a:rPr>
              <a:t>It is observed that most of the guests opt for Bed and Breakfast(BB) followed by Half Board (HB) meal type.</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5" name="Picture 4">
            <a:extLst>
              <a:ext uri="{FF2B5EF4-FFF2-40B4-BE49-F238E27FC236}">
                <a16:creationId xmlns:a16="http://schemas.microsoft.com/office/drawing/2014/main" id="{209D1546-D959-4803-8C45-EA338CE782C6}"/>
              </a:ext>
            </a:extLst>
          </p:cNvPr>
          <p:cNvPicPr>
            <a:picLocks noChangeAspect="1"/>
          </p:cNvPicPr>
          <p:nvPr/>
        </p:nvPicPr>
        <p:blipFill>
          <a:blip r:embed="rId2"/>
          <a:stretch>
            <a:fillRect/>
          </a:stretch>
        </p:blipFill>
        <p:spPr>
          <a:xfrm>
            <a:off x="5134131" y="1152475"/>
            <a:ext cx="3785935" cy="3018124"/>
          </a:xfrm>
          <a:prstGeom prst="rect">
            <a:avLst/>
          </a:prstGeom>
        </p:spPr>
      </p:pic>
    </p:spTree>
    <p:extLst>
      <p:ext uri="{BB962C8B-B14F-4D97-AF65-F5344CB8AC3E}">
        <p14:creationId xmlns:p14="http://schemas.microsoft.com/office/powerpoint/2010/main" val="396410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503-C477-4155-AC48-091FED7425F7}"/>
              </a:ext>
            </a:extLst>
          </p:cNvPr>
          <p:cNvSpPr>
            <a:spLocks noGrp="1"/>
          </p:cNvSpPr>
          <p:nvPr>
            <p:ph type="title"/>
          </p:nvPr>
        </p:nvSpPr>
        <p:spPr>
          <a:xfrm>
            <a:off x="311699" y="445024"/>
            <a:ext cx="8704113" cy="700111"/>
          </a:xfrm>
        </p:spPr>
        <p:txBody>
          <a:bodyPr/>
          <a:lstStyle/>
          <a:p>
            <a:pPr algn="ctr"/>
            <a:r>
              <a:rPr lang="en-US" sz="3200" b="1" u="sng" dirty="0"/>
              <a:t>Hotel Industry</a:t>
            </a:r>
          </a:p>
        </p:txBody>
      </p:sp>
      <p:sp>
        <p:nvSpPr>
          <p:cNvPr id="3" name="Text Placeholder 2">
            <a:extLst>
              <a:ext uri="{FF2B5EF4-FFF2-40B4-BE49-F238E27FC236}">
                <a16:creationId xmlns:a16="http://schemas.microsoft.com/office/drawing/2014/main" id="{355CA74D-D070-4DD3-AA18-18F8034824EC}"/>
              </a:ext>
            </a:extLst>
          </p:cNvPr>
          <p:cNvSpPr>
            <a:spLocks noGrp="1"/>
          </p:cNvSpPr>
          <p:nvPr>
            <p:ph type="body" idx="1"/>
          </p:nvPr>
        </p:nvSpPr>
        <p:spPr>
          <a:xfrm>
            <a:off x="230735" y="1145135"/>
            <a:ext cx="8776529" cy="3423740"/>
          </a:xfrm>
        </p:spPr>
        <p:txBody>
          <a:bodyPr/>
          <a:lstStyle/>
          <a:p>
            <a:pPr>
              <a:buClrTx/>
              <a:buFont typeface="Arial" panose="020B0604020202020204" pitchFamily="34" charset="0"/>
              <a:buChar char="•"/>
            </a:pPr>
            <a:r>
              <a:rPr lang="en-US" sz="1400" dirty="0">
                <a:solidFill>
                  <a:schemeClr val="accent5">
                    <a:lumMod val="50000"/>
                  </a:schemeClr>
                </a:solidFill>
              </a:rPr>
              <a:t>Hotel Industry is an important section of the service sector </a:t>
            </a:r>
          </a:p>
          <a:p>
            <a:pPr marL="114300" indent="0">
              <a:buClrTx/>
              <a:buNone/>
            </a:pPr>
            <a:r>
              <a:rPr lang="en-US" sz="1400" dirty="0">
                <a:solidFill>
                  <a:schemeClr val="accent5">
                    <a:lumMod val="50000"/>
                  </a:schemeClr>
                </a:solidFill>
              </a:rPr>
              <a:t>       that deals with guest accommodation and lodgings. </a:t>
            </a:r>
          </a:p>
          <a:p>
            <a:pPr marL="114300" indent="0">
              <a:buClrTx/>
              <a:buNone/>
            </a:pPr>
            <a:r>
              <a:rPr lang="en-US" sz="1400" dirty="0">
                <a:solidFill>
                  <a:schemeClr val="accent5">
                    <a:lumMod val="50000"/>
                  </a:schemeClr>
                </a:solidFill>
              </a:rPr>
              <a:t>       It includes hotels, motels, inns and guest houses.</a:t>
            </a:r>
          </a:p>
          <a:p>
            <a:pPr>
              <a:buClrTx/>
              <a:buFont typeface="Arial" panose="020B0604020202020204" pitchFamily="34" charset="0"/>
              <a:buChar char="•"/>
            </a:pPr>
            <a:r>
              <a:rPr lang="en-US" sz="1400" dirty="0">
                <a:solidFill>
                  <a:schemeClr val="accent5">
                    <a:lumMod val="50000"/>
                  </a:schemeClr>
                </a:solidFill>
              </a:rPr>
              <a:t>Due to the nature of hotel services it is closely associated with</a:t>
            </a:r>
          </a:p>
          <a:p>
            <a:pPr marL="114300" indent="0">
              <a:buClrTx/>
              <a:buNone/>
            </a:pPr>
            <a:r>
              <a:rPr lang="en-US" sz="1400" dirty="0">
                <a:solidFill>
                  <a:schemeClr val="accent5">
                    <a:lumMod val="50000"/>
                  </a:schemeClr>
                </a:solidFill>
              </a:rPr>
              <a:t>       the travel and tourism industry.</a:t>
            </a:r>
          </a:p>
          <a:p>
            <a:pPr>
              <a:buClrTx/>
              <a:buFont typeface="Arial" panose="020B0604020202020204" pitchFamily="34" charset="0"/>
              <a:buChar char="•"/>
            </a:pPr>
            <a:r>
              <a:rPr lang="en-US" sz="1400" dirty="0">
                <a:solidFill>
                  <a:schemeClr val="accent5">
                    <a:lumMod val="50000"/>
                  </a:schemeClr>
                </a:solidFill>
              </a:rPr>
              <a:t>The hotel industry consists of more than 15% of all the people</a:t>
            </a:r>
          </a:p>
          <a:p>
            <a:pPr marL="114300" indent="0">
              <a:buClrTx/>
              <a:buNone/>
            </a:pPr>
            <a:r>
              <a:rPr lang="en-US" sz="1400" dirty="0">
                <a:solidFill>
                  <a:schemeClr val="accent5">
                    <a:lumMod val="50000"/>
                  </a:schemeClr>
                </a:solidFill>
              </a:rPr>
              <a:t>       who worked in the hospitality sector.</a:t>
            </a:r>
          </a:p>
          <a:p>
            <a:pPr>
              <a:buClrTx/>
              <a:buFont typeface="Arial" panose="020B0604020202020204" pitchFamily="34" charset="0"/>
              <a:buChar char="•"/>
            </a:pPr>
            <a:r>
              <a:rPr lang="en-US" sz="1400" dirty="0">
                <a:solidFill>
                  <a:schemeClr val="accent5">
                    <a:lumMod val="50000"/>
                  </a:schemeClr>
                </a:solidFill>
              </a:rPr>
              <a:t>According to Bureau of Labour Statistics ,hotel industry </a:t>
            </a:r>
          </a:p>
          <a:p>
            <a:pPr marL="114300" indent="0">
              <a:buClrTx/>
              <a:buNone/>
            </a:pPr>
            <a:r>
              <a:rPr lang="en-US" sz="1400" dirty="0">
                <a:solidFill>
                  <a:schemeClr val="accent5">
                    <a:lumMod val="50000"/>
                  </a:schemeClr>
                </a:solidFill>
              </a:rPr>
              <a:t>       employed over 1.8 million people in 2021. This industry </a:t>
            </a:r>
          </a:p>
          <a:p>
            <a:pPr marL="114300" indent="0">
              <a:buClrTx/>
              <a:buNone/>
            </a:pPr>
            <a:r>
              <a:rPr lang="en-US" sz="1400" dirty="0">
                <a:solidFill>
                  <a:schemeClr val="accent5">
                    <a:lumMod val="50000"/>
                  </a:schemeClr>
                </a:solidFill>
              </a:rPr>
              <a:t>       produces approximately 3-4% of the GDP in most of the</a:t>
            </a:r>
          </a:p>
          <a:p>
            <a:pPr marL="114300" indent="0">
              <a:buClrTx/>
              <a:buNone/>
            </a:pPr>
            <a:r>
              <a:rPr lang="en-US" sz="1400" dirty="0">
                <a:solidFill>
                  <a:schemeClr val="accent5">
                    <a:lumMod val="50000"/>
                  </a:schemeClr>
                </a:solidFill>
              </a:rPr>
              <a:t>       world economy and employ approximately 3% of the world’s </a:t>
            </a:r>
          </a:p>
          <a:p>
            <a:pPr marL="114300" indent="0">
              <a:buClrTx/>
              <a:buNone/>
            </a:pPr>
            <a:r>
              <a:rPr lang="en-US" sz="1400" dirty="0">
                <a:solidFill>
                  <a:schemeClr val="accent5">
                    <a:lumMod val="50000"/>
                  </a:schemeClr>
                </a:solidFill>
              </a:rPr>
              <a:t>       total labour force.</a:t>
            </a:r>
          </a:p>
          <a:p>
            <a:pPr>
              <a:buClrTx/>
              <a:buFont typeface="Arial" panose="020B0604020202020204" pitchFamily="34" charset="0"/>
              <a:buChar char="•"/>
            </a:pPr>
            <a:endParaRPr lang="en-US" sz="1400" dirty="0">
              <a:solidFill>
                <a:schemeClr val="bg1">
                  <a:lumMod val="50000"/>
                </a:schemeClr>
              </a:solidFill>
            </a:endParaRPr>
          </a:p>
        </p:txBody>
      </p:sp>
      <p:sp>
        <p:nvSpPr>
          <p:cNvPr id="5" name="Rectangle 4">
            <a:extLst>
              <a:ext uri="{FF2B5EF4-FFF2-40B4-BE49-F238E27FC236}">
                <a16:creationId xmlns:a16="http://schemas.microsoft.com/office/drawing/2014/main" id="{BCABD0EB-2A3C-4166-89D8-926D60305DFB}"/>
              </a:ext>
            </a:extLst>
          </p:cNvPr>
          <p:cNvSpPr/>
          <p:nvPr/>
        </p:nvSpPr>
        <p:spPr>
          <a:xfrm>
            <a:off x="5785503" y="1256232"/>
            <a:ext cx="3221762" cy="16112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2"/>
            </a:solidFill>
          </a:ln>
          <a:effectLst>
            <a:outerShdw blurRad="190500" dist="50800" dir="798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9305F375-8043-41C4-A4DD-123DF4BE3F19}"/>
              </a:ext>
            </a:extLst>
          </p:cNvPr>
          <p:cNvSpPr/>
          <p:nvPr/>
        </p:nvSpPr>
        <p:spPr>
          <a:xfrm>
            <a:off x="5785503" y="3144075"/>
            <a:ext cx="3230310" cy="170138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2"/>
            </a:solidFill>
          </a:ln>
          <a:effectLst>
            <a:outerShdw blurRad="228600" dist="50800" dir="6660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0181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Car Parking Spaces Requirement</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897382" cy="3416400"/>
          </a:xfrm>
        </p:spPr>
        <p:txBody>
          <a:bodyPr/>
          <a:lstStyle/>
          <a:p>
            <a:pPr>
              <a:buClr>
                <a:schemeClr val="bg1">
                  <a:lumMod val="50000"/>
                </a:schemeClr>
              </a:buClr>
              <a:buFont typeface="Arial" panose="020B0604020202020204" pitchFamily="34" charset="0"/>
              <a:buChar char="•"/>
            </a:pPr>
            <a:r>
              <a:rPr lang="en-US" sz="1600" dirty="0">
                <a:solidFill>
                  <a:schemeClr val="bg2">
                    <a:lumMod val="10000"/>
                  </a:schemeClr>
                </a:solidFill>
                <a:latin typeface="+mn-lt"/>
              </a:rPr>
              <a:t>Guests, while making a booking in a hotel have a choice of opting for a carparking space in the Hotel.</a:t>
            </a:r>
          </a:p>
          <a:p>
            <a:pPr>
              <a:buClr>
                <a:schemeClr val="bg1">
                  <a:lumMod val="50000"/>
                </a:schemeClr>
              </a:buClr>
              <a:buFont typeface="Arial" panose="020B0604020202020204" pitchFamily="34" charset="0"/>
              <a:buChar char="•"/>
            </a:pPr>
            <a:r>
              <a:rPr lang="en-US" sz="1600" b="0" dirty="0">
                <a:solidFill>
                  <a:schemeClr val="bg2">
                    <a:lumMod val="10000"/>
                  </a:schemeClr>
                </a:solidFill>
                <a:effectLst/>
                <a:latin typeface="+mn-lt"/>
              </a:rPr>
              <a:t>From the data, it </a:t>
            </a:r>
            <a:r>
              <a:rPr lang="en-US" sz="1600" dirty="0">
                <a:solidFill>
                  <a:schemeClr val="bg2">
                    <a:lumMod val="10000"/>
                  </a:schemeClr>
                </a:solidFill>
                <a:latin typeface="+mn-lt"/>
              </a:rPr>
              <a:t>is observed that most of the guests in both the hotels did not opt for a car parking space. This suggests that most of the guests were tourists.</a:t>
            </a:r>
            <a:endParaRPr lang="en-US" sz="1600" b="0" dirty="0">
              <a:solidFill>
                <a:schemeClr val="bg2">
                  <a:lumMod val="10000"/>
                </a:schemeClr>
              </a:solidFill>
              <a:effectLst/>
              <a:latin typeface="+mn-lt"/>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a:p>
            <a:pPr marL="114300" indent="0">
              <a:buClrTx/>
              <a:buNone/>
            </a:pPr>
            <a:endParaRPr lang="en-US" sz="1600" dirty="0">
              <a:solidFill>
                <a:srgbClr val="D4D4D4"/>
              </a:solidFill>
              <a:latin typeface="Courier New" panose="02070309020205020404" pitchFamily="49" charset="0"/>
            </a:endParaRPr>
          </a:p>
          <a:p>
            <a:pPr marL="114300" indent="0">
              <a:buClrTx/>
              <a:buNone/>
            </a:pPr>
            <a:endParaRPr lang="en-US" sz="1600" b="0" dirty="0">
              <a:solidFill>
                <a:srgbClr val="D4D4D4"/>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3EE2EED4-E29B-4F98-BA5C-3CB5BAAC6E7B}"/>
              </a:ext>
            </a:extLst>
          </p:cNvPr>
          <p:cNvPicPr>
            <a:picLocks noChangeAspect="1"/>
          </p:cNvPicPr>
          <p:nvPr/>
        </p:nvPicPr>
        <p:blipFill>
          <a:blip r:embed="rId2"/>
          <a:stretch>
            <a:fillRect/>
          </a:stretch>
        </p:blipFill>
        <p:spPr>
          <a:xfrm>
            <a:off x="5209083" y="1431561"/>
            <a:ext cx="3713691" cy="3266914"/>
          </a:xfrm>
          <a:prstGeom prst="rect">
            <a:avLst/>
          </a:prstGeom>
          <a:effectLst>
            <a:outerShdw blurRad="215900" dist="50800" dir="6780000" algn="ctr" rotWithShape="0">
              <a:srgbClr val="000000">
                <a:alpha val="61000"/>
              </a:srgbClr>
            </a:outerShdw>
          </a:effectLst>
        </p:spPr>
      </p:pic>
    </p:spTree>
    <p:extLst>
      <p:ext uri="{BB962C8B-B14F-4D97-AF65-F5344CB8AC3E}">
        <p14:creationId xmlns:p14="http://schemas.microsoft.com/office/powerpoint/2010/main" val="336231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457200"/>
            <a:ext cx="8520600" cy="4444584"/>
          </a:xfrm>
        </p:spPr>
        <p:txBody>
          <a:bodyPr/>
          <a:lstStyle/>
          <a:p>
            <a:pPr marL="114300" indent="0">
              <a:buClrTx/>
              <a:buNone/>
            </a:pPr>
            <a:r>
              <a:rPr lang="en-US" sz="2000" b="1" u="sng" dirty="0">
                <a:solidFill>
                  <a:srgbClr val="C00000"/>
                </a:solidFill>
              </a:rPr>
              <a:t>Special requests depending on the type of members in the guests</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r>
              <a:rPr lang="en-US" dirty="0">
                <a:solidFill>
                  <a:srgbClr val="023004"/>
                </a:solidFill>
              </a:rPr>
              <a:t>It is observed that 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pic>
        <p:nvPicPr>
          <p:cNvPr id="8" name="Picture 7">
            <a:extLst>
              <a:ext uri="{FF2B5EF4-FFF2-40B4-BE49-F238E27FC236}">
                <a16:creationId xmlns:a16="http://schemas.microsoft.com/office/drawing/2014/main" id="{7B64ACF1-D5A6-4B6F-9494-3A6D86E32678}"/>
              </a:ext>
            </a:extLst>
          </p:cNvPr>
          <p:cNvPicPr>
            <a:picLocks noChangeAspect="1"/>
          </p:cNvPicPr>
          <p:nvPr/>
        </p:nvPicPr>
        <p:blipFill>
          <a:blip r:embed="rId2"/>
          <a:stretch>
            <a:fillRect/>
          </a:stretch>
        </p:blipFill>
        <p:spPr>
          <a:xfrm>
            <a:off x="0" y="2586456"/>
            <a:ext cx="3041093" cy="2571750"/>
          </a:xfrm>
          <a:prstGeom prst="rect">
            <a:avLst/>
          </a:prstGeom>
          <a:effectLst>
            <a:outerShdw blurRad="177800" dist="50800" dir="7500000" algn="ctr" rotWithShape="0">
              <a:srgbClr val="000000">
                <a:alpha val="65000"/>
              </a:srgbClr>
            </a:outerShdw>
          </a:effectLst>
        </p:spPr>
      </p:pic>
      <p:pic>
        <p:nvPicPr>
          <p:cNvPr id="10" name="Picture 9">
            <a:extLst>
              <a:ext uri="{FF2B5EF4-FFF2-40B4-BE49-F238E27FC236}">
                <a16:creationId xmlns:a16="http://schemas.microsoft.com/office/drawing/2014/main" id="{7515E9A7-69B8-4C55-8CA6-548DE5030BC3}"/>
              </a:ext>
            </a:extLst>
          </p:cNvPr>
          <p:cNvPicPr>
            <a:picLocks noChangeAspect="1"/>
          </p:cNvPicPr>
          <p:nvPr/>
        </p:nvPicPr>
        <p:blipFill>
          <a:blip r:embed="rId3"/>
          <a:stretch>
            <a:fillRect/>
          </a:stretch>
        </p:blipFill>
        <p:spPr>
          <a:xfrm>
            <a:off x="3051453" y="2589680"/>
            <a:ext cx="3041093" cy="2542337"/>
          </a:xfrm>
          <a:prstGeom prst="rect">
            <a:avLst/>
          </a:prstGeom>
          <a:effectLst>
            <a:outerShdw blurRad="254000" dist="50800" dir="5400000" algn="ctr" rotWithShape="0">
              <a:srgbClr val="000000">
                <a:alpha val="69000"/>
              </a:srgbClr>
            </a:outerShdw>
          </a:effectLst>
        </p:spPr>
      </p:pic>
      <p:pic>
        <p:nvPicPr>
          <p:cNvPr id="12" name="Picture 11">
            <a:extLst>
              <a:ext uri="{FF2B5EF4-FFF2-40B4-BE49-F238E27FC236}">
                <a16:creationId xmlns:a16="http://schemas.microsoft.com/office/drawing/2014/main" id="{AEDFE6D4-E437-431E-BE03-F4E7E76F7729}"/>
              </a:ext>
            </a:extLst>
          </p:cNvPr>
          <p:cNvPicPr>
            <a:picLocks noChangeAspect="1"/>
          </p:cNvPicPr>
          <p:nvPr/>
        </p:nvPicPr>
        <p:blipFill>
          <a:blip r:embed="rId4"/>
          <a:stretch>
            <a:fillRect/>
          </a:stretch>
        </p:blipFill>
        <p:spPr>
          <a:xfrm>
            <a:off x="6196522" y="2671726"/>
            <a:ext cx="2845640" cy="2460291"/>
          </a:xfrm>
          <a:prstGeom prst="rect">
            <a:avLst/>
          </a:prstGeom>
          <a:effectLst>
            <a:outerShdw blurRad="279400" dist="50800" dir="7140000" algn="ctr" rotWithShape="0">
              <a:srgbClr val="000000">
                <a:alpha val="60000"/>
              </a:srgbClr>
            </a:outerShdw>
          </a:effectLst>
        </p:spPr>
      </p:pic>
    </p:spTree>
    <p:extLst>
      <p:ext uri="{BB962C8B-B14F-4D97-AF65-F5344CB8AC3E}">
        <p14:creationId xmlns:p14="http://schemas.microsoft.com/office/powerpoint/2010/main" val="232762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C</a:t>
            </a:r>
            <a:r>
              <a:rPr lang="en-US" sz="1800" dirty="0">
                <a:solidFill>
                  <a:srgbClr val="023004"/>
                </a:solidFill>
              </a:rPr>
              <a:t>ustomers prefer Resort Hotel when the number of members in the family are more.</a:t>
            </a:r>
          </a:p>
          <a:p>
            <a:pPr>
              <a:buClrTx/>
              <a:buFont typeface="Arial" panose="020B0604020202020204" pitchFamily="34" charset="0"/>
              <a:buChar char="•"/>
            </a:pPr>
            <a:r>
              <a:rPr lang="en-US" dirty="0">
                <a:solidFill>
                  <a:srgbClr val="023004"/>
                </a:solidFill>
              </a:rPr>
              <a:t>C</a:t>
            </a:r>
            <a:r>
              <a:rPr lang="en-US" sz="1800" dirty="0">
                <a:solidFill>
                  <a:srgbClr val="023004"/>
                </a:solidFill>
              </a:rPr>
              <a:t>ustomers with kids prefer Resort Hotel over City Hotel.</a:t>
            </a:r>
          </a:p>
          <a:p>
            <a:pPr>
              <a:buClrTx/>
              <a:buFont typeface="Arial" panose="020B0604020202020204" pitchFamily="34" charset="0"/>
              <a:buChar char="•"/>
            </a:pPr>
            <a:r>
              <a:rPr lang="en-US" dirty="0">
                <a:solidFill>
                  <a:srgbClr val="023004"/>
                </a:solidFill>
              </a:rPr>
              <a:t>City Hotel has greater cancellation % as compared to Resort Hotel.</a:t>
            </a:r>
          </a:p>
          <a:p>
            <a:pPr>
              <a:buClrTx/>
              <a:buFont typeface="Arial" panose="020B0604020202020204" pitchFamily="34" charset="0"/>
              <a:buChar char="•"/>
            </a:pPr>
            <a:r>
              <a:rPr lang="en-US" sz="1800" dirty="0">
                <a:solidFill>
                  <a:srgbClr val="023004"/>
                </a:solidFill>
              </a:rPr>
              <a:t>Majority of the bookings are </a:t>
            </a:r>
            <a:r>
              <a:rPr lang="en-US" dirty="0">
                <a:solidFill>
                  <a:srgbClr val="023004"/>
                </a:solidFill>
              </a:rPr>
              <a:t>made with </a:t>
            </a:r>
            <a:r>
              <a:rPr lang="en-US" sz="1800" dirty="0">
                <a:solidFill>
                  <a:srgbClr val="023004"/>
                </a:solidFill>
              </a:rPr>
              <a:t>no advance payment made prior to the check in of the guest.</a:t>
            </a:r>
          </a:p>
          <a:p>
            <a:pPr>
              <a:buClrTx/>
              <a:buFont typeface="Arial" panose="020B0604020202020204" pitchFamily="34" charset="0"/>
              <a:buChar char="•"/>
            </a:pPr>
            <a:r>
              <a:rPr lang="en-US" sz="1800" dirty="0">
                <a:solidFill>
                  <a:srgbClr val="023004"/>
                </a:solidFill>
              </a:rPr>
              <a:t>Most number of bookings were made in 2106, followed by 2017 and the least number of bookings wer</a:t>
            </a:r>
            <a:r>
              <a:rPr lang="en-US" dirty="0">
                <a:solidFill>
                  <a:srgbClr val="023004"/>
                </a:solidFill>
              </a:rPr>
              <a:t>e made in 2015.</a:t>
            </a:r>
          </a:p>
          <a:p>
            <a:pPr>
              <a:buClrTx/>
              <a:buFont typeface="Arial" panose="020B0604020202020204" pitchFamily="34" charset="0"/>
              <a:buChar char="•"/>
            </a:pPr>
            <a:r>
              <a:rPr lang="en-US" sz="1800" dirty="0">
                <a:solidFill>
                  <a:srgbClr val="023004"/>
                </a:solidFill>
              </a:rPr>
              <a:t>Most number of bookings were made in the month of August and the least number of bookings were made in the month of January.</a:t>
            </a: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2686006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customers were tourists or travelers.</a:t>
            </a:r>
          </a:p>
          <a:p>
            <a:pPr>
              <a:buClrTx/>
              <a:buFont typeface="Arial" panose="020B0604020202020204" pitchFamily="34" charset="0"/>
              <a:buChar char="•"/>
            </a:pPr>
            <a:r>
              <a:rPr lang="en-US" dirty="0">
                <a:solidFill>
                  <a:srgbClr val="023004"/>
                </a:solidFill>
              </a:rPr>
              <a:t>Most of the bookings were made through travel agents.</a:t>
            </a:r>
          </a:p>
          <a:p>
            <a:pPr>
              <a:buClrTx/>
              <a:buFont typeface="Arial" panose="020B0604020202020204" pitchFamily="34" charset="0"/>
              <a:buChar char="•"/>
            </a:pPr>
            <a:r>
              <a:rPr lang="en-US" sz="1800" dirty="0">
                <a:solidFill>
                  <a:srgbClr val="023004"/>
                </a:solidFill>
              </a:rPr>
              <a:t>Als</a:t>
            </a:r>
            <a:r>
              <a:rPr lang="en-US" dirty="0">
                <a:solidFill>
                  <a:srgbClr val="023004"/>
                </a:solidFill>
              </a:rPr>
              <a:t>o, Travel agents have the highest lead time so in case of urgent bookings GDS is preferred.</a:t>
            </a:r>
          </a:p>
          <a:p>
            <a:pPr>
              <a:buClrTx/>
              <a:buFont typeface="Arial" panose="020B0604020202020204" pitchFamily="34" charset="0"/>
              <a:buChar char="•"/>
            </a:pPr>
            <a:r>
              <a:rPr lang="en-US" dirty="0">
                <a:solidFill>
                  <a:srgbClr val="023004"/>
                </a:solidFill>
              </a:rPr>
              <a:t>Bookings made through travel agents are more likely to be cancelled.</a:t>
            </a:r>
          </a:p>
          <a:p>
            <a:pPr>
              <a:buClrTx/>
              <a:buFont typeface="Arial" panose="020B0604020202020204" pitchFamily="34" charset="0"/>
              <a:buChar char="•"/>
            </a:pPr>
            <a:r>
              <a:rPr lang="en-US" sz="1800" dirty="0">
                <a:solidFill>
                  <a:schemeClr val="bg2">
                    <a:lumMod val="10000"/>
                  </a:schemeClr>
                </a:solidFill>
              </a:rPr>
              <a:t>The highest ADR for Resort and City Hotel is in the month of August and May respectively.</a:t>
            </a:r>
          </a:p>
          <a:p>
            <a:pPr>
              <a:buClrTx/>
              <a:buFont typeface="Arial" panose="020B0604020202020204" pitchFamily="34" charset="0"/>
              <a:buChar char="•"/>
            </a:pPr>
            <a:r>
              <a:rPr lang="en-US" sz="1800" dirty="0">
                <a:solidFill>
                  <a:srgbClr val="023004"/>
                </a:solidFill>
              </a:rPr>
              <a:t>Resort Hotel is more suitable for a long stay as compared to City Hotel.</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waiting time for a booking is more in case of City Hotel.</a:t>
            </a:r>
          </a:p>
          <a:p>
            <a:pPr>
              <a:buClrTx/>
              <a:buFont typeface="Arial" panose="020B0604020202020204" pitchFamily="34" charset="0"/>
              <a:buChar char="•"/>
            </a:pPr>
            <a:r>
              <a:rPr lang="en-US" dirty="0">
                <a:solidFill>
                  <a:srgbClr val="023004"/>
                </a:solidFill>
              </a:rPr>
              <a:t>M</a:t>
            </a:r>
            <a:r>
              <a:rPr lang="en-US" sz="1800" dirty="0">
                <a:solidFill>
                  <a:srgbClr val="023004"/>
                </a:solidFill>
              </a:rPr>
              <a:t>ost number of guests come from Portugal, followed by Britain and France.</a:t>
            </a: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25975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 </a:t>
            </a:r>
            <a:r>
              <a:rPr lang="en-US" b="1" u="sng" dirty="0"/>
              <a:t>Conclusions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0" y="1152475"/>
            <a:ext cx="8520600" cy="3719328"/>
          </a:xfrm>
        </p:spPr>
        <p:txBody>
          <a:bodyPr/>
          <a:lstStyle/>
          <a:p>
            <a:pPr>
              <a:buClrTx/>
              <a:buFont typeface="Arial" panose="020B0604020202020204" pitchFamily="34" charset="0"/>
              <a:buChar char="•"/>
            </a:pPr>
            <a:r>
              <a:rPr lang="en-US" dirty="0">
                <a:solidFill>
                  <a:srgbClr val="023004"/>
                </a:solidFill>
              </a:rPr>
              <a:t>M</a:t>
            </a:r>
            <a:r>
              <a:rPr lang="en-US" sz="1800" dirty="0">
                <a:solidFill>
                  <a:srgbClr val="023004"/>
                </a:solidFill>
              </a:rPr>
              <a:t>ost of the guests opt for Bed and Breakfast(BB) followed by Half Board (HB) meal type.</a:t>
            </a:r>
          </a:p>
          <a:p>
            <a:pPr>
              <a:buClrTx/>
              <a:buFont typeface="Arial" panose="020B0604020202020204" pitchFamily="34" charset="0"/>
              <a:buChar char="•"/>
            </a:pPr>
            <a:r>
              <a:rPr lang="en-US" dirty="0">
                <a:solidFill>
                  <a:srgbClr val="023004"/>
                </a:solidFill>
              </a:rPr>
              <a:t>T</a:t>
            </a:r>
            <a:r>
              <a:rPr lang="en-US" sz="1800" dirty="0">
                <a:solidFill>
                  <a:srgbClr val="023004"/>
                </a:solidFill>
              </a:rPr>
              <a:t>he average no. of special requests made in a booking is higher for Resort Hotel.</a:t>
            </a:r>
          </a:p>
          <a:p>
            <a:pPr>
              <a:buClrTx/>
              <a:buFont typeface="Arial" panose="020B0604020202020204" pitchFamily="34" charset="0"/>
              <a:buChar char="•"/>
            </a:pPr>
            <a:r>
              <a:rPr lang="en-US" dirty="0">
                <a:solidFill>
                  <a:srgbClr val="023004"/>
                </a:solidFill>
              </a:rPr>
              <a:t>The average number of special requests is the highest when there are babies with the guests followed by children and the least number of special requests are made when the guests are adults.</a:t>
            </a:r>
          </a:p>
          <a:p>
            <a:pPr>
              <a:buClrTx/>
              <a:buFont typeface="Arial" panose="020B0604020202020204" pitchFamily="34" charset="0"/>
              <a:buChar char="•"/>
            </a:pPr>
            <a:r>
              <a:rPr lang="en-US" sz="1800" dirty="0">
                <a:solidFill>
                  <a:srgbClr val="023004"/>
                </a:solidFill>
              </a:rPr>
              <a:t>Resort Hotel has higher room mismatch percentage as compared to City Hotel.</a:t>
            </a:r>
          </a:p>
          <a:p>
            <a:pPr>
              <a:buClrTx/>
              <a:buFont typeface="Arial" panose="020B0604020202020204" pitchFamily="34" charset="0"/>
              <a:buChar char="•"/>
            </a:pPr>
            <a:r>
              <a:rPr lang="en-US" dirty="0">
                <a:solidFill>
                  <a:schemeClr val="bg2">
                    <a:lumMod val="10000"/>
                  </a:schemeClr>
                </a:solidFill>
                <a:latin typeface="+mn-lt"/>
              </a:rPr>
              <a:t>M</a:t>
            </a:r>
            <a:r>
              <a:rPr lang="en-US" sz="1800" dirty="0">
                <a:solidFill>
                  <a:schemeClr val="bg2">
                    <a:lumMod val="10000"/>
                  </a:schemeClr>
                </a:solidFill>
                <a:latin typeface="+mn-lt"/>
              </a:rPr>
              <a:t>ost of the guests in both the hotels did not opt for a car parking space. This suggests that most of the guests were tourists.</a:t>
            </a:r>
            <a:endParaRPr lang="en-US" sz="1800" b="0" dirty="0">
              <a:solidFill>
                <a:schemeClr val="bg2">
                  <a:lumMod val="10000"/>
                </a:schemeClr>
              </a:solidFill>
              <a:effectLst/>
              <a:latin typeface="+mn-lt"/>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chemeClr val="bg2">
                  <a:lumMod val="10000"/>
                </a:schemeClr>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sz="1800"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a:p>
            <a:pPr>
              <a:buClrTx/>
              <a:buFont typeface="Arial" panose="020B0604020202020204" pitchFamily="34" charset="0"/>
              <a:buChar char="•"/>
            </a:pPr>
            <a:endParaRPr lang="en-US" dirty="0">
              <a:solidFill>
                <a:srgbClr val="023004"/>
              </a:solidFill>
            </a:endParaRPr>
          </a:p>
        </p:txBody>
      </p:sp>
    </p:spTree>
    <p:extLst>
      <p:ext uri="{BB962C8B-B14F-4D97-AF65-F5344CB8AC3E}">
        <p14:creationId xmlns:p14="http://schemas.microsoft.com/office/powerpoint/2010/main" val="3598992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D0837BA-059D-4B36-B298-929112F1133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453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F95CD2-A65C-4028-815D-C5D318F5E6BA}"/>
              </a:ext>
            </a:extLst>
          </p:cNvPr>
          <p:cNvSpPr>
            <a:spLocks noGrp="1"/>
          </p:cNvSpPr>
          <p:nvPr>
            <p:ph type="body" idx="1"/>
          </p:nvPr>
        </p:nvSpPr>
        <p:spPr>
          <a:xfrm>
            <a:off x="311700" y="504202"/>
            <a:ext cx="8520600" cy="4324172"/>
          </a:xfrm>
        </p:spPr>
        <p:txBody>
          <a:bodyPr/>
          <a:lstStyle/>
          <a:p>
            <a:pPr>
              <a:buClr>
                <a:schemeClr val="accent2"/>
              </a:buClr>
              <a:buFont typeface="Arial" panose="020B0604020202020204" pitchFamily="34" charset="0"/>
              <a:buChar char="•"/>
            </a:pPr>
            <a:r>
              <a:rPr lang="en-US" sz="1400" dirty="0">
                <a:solidFill>
                  <a:schemeClr val="accent5">
                    <a:lumMod val="50000"/>
                  </a:schemeClr>
                </a:solidFill>
              </a:rPr>
              <a:t>The hotel industry in India is expected to reach a value of INR 1,210.87 Bn. By the end of 2023, expanding at a compound annual growth rate of 13%.</a:t>
            </a:r>
          </a:p>
          <a:p>
            <a:pPr>
              <a:buClr>
                <a:schemeClr val="accent2"/>
              </a:buClr>
              <a:buFont typeface="Arial" panose="020B0604020202020204" pitchFamily="34" charset="0"/>
              <a:buChar char="•"/>
            </a:pPr>
            <a:r>
              <a:rPr lang="en-US" sz="1400" dirty="0">
                <a:solidFill>
                  <a:schemeClr val="accent5">
                    <a:lumMod val="50000"/>
                  </a:schemeClr>
                </a:solidFill>
              </a:rPr>
              <a:t>In FY 2020 39 million jobs were created in the tourism sector in India, which was 8% of the total employment in the country.</a:t>
            </a:r>
          </a:p>
          <a:p>
            <a:pPr>
              <a:buClr>
                <a:schemeClr val="accent2"/>
              </a:buClr>
              <a:buFont typeface="Arial" panose="020B0604020202020204" pitchFamily="34" charset="0"/>
              <a:buChar char="•"/>
            </a:pPr>
            <a:r>
              <a:rPr lang="en-US" sz="1400" dirty="0">
                <a:solidFill>
                  <a:schemeClr val="accent5">
                    <a:lumMod val="50000"/>
                  </a:schemeClr>
                </a:solidFill>
              </a:rPr>
              <a:t>So, it becomes essential to analyze the various factors involved in the growth of a hotel in the industry. In order to do that we take the help of the data generated in the hotel which includes various categories associated with the arrival and accommodation of guests in the hotel.</a:t>
            </a:r>
          </a:p>
          <a:p>
            <a:pPr>
              <a:buClr>
                <a:schemeClr val="accent2"/>
              </a:buClr>
              <a:buFont typeface="Arial" panose="020B0604020202020204" pitchFamily="34" charset="0"/>
              <a:buChar char="•"/>
            </a:pPr>
            <a:r>
              <a:rPr lang="en-US" sz="1400" dirty="0">
                <a:solidFill>
                  <a:schemeClr val="accent5">
                    <a:lumMod val="50000"/>
                  </a:schemeClr>
                </a:solidFill>
              </a:rPr>
              <a:t>A detailed analysis of the data helps us to understand and ensure the growth of a Hotel.</a:t>
            </a:r>
          </a:p>
          <a:p>
            <a:pPr marL="114300" indent="0">
              <a:buClr>
                <a:schemeClr val="accent2"/>
              </a:buClr>
              <a:buNone/>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554637C8-3BD2-43D5-895B-D0225CF124BD}"/>
              </a:ext>
            </a:extLst>
          </p:cNvPr>
          <p:cNvPicPr>
            <a:picLocks noChangeAspect="1"/>
          </p:cNvPicPr>
          <p:nvPr/>
        </p:nvPicPr>
        <p:blipFill>
          <a:blip r:embed="rId2"/>
          <a:stretch>
            <a:fillRect/>
          </a:stretch>
        </p:blipFill>
        <p:spPr>
          <a:xfrm>
            <a:off x="2489675" y="2815841"/>
            <a:ext cx="3748755" cy="1918529"/>
          </a:xfrm>
          <a:prstGeom prst="rect">
            <a:avLst/>
          </a:prstGeom>
          <a:effectLst>
            <a:outerShdw blurRad="203200" dist="50800" dir="9960000" algn="ctr" rotWithShape="0">
              <a:srgbClr val="000000">
                <a:alpha val="71000"/>
              </a:srgbClr>
            </a:outerShdw>
          </a:effectLst>
        </p:spPr>
      </p:pic>
    </p:spTree>
    <p:extLst>
      <p:ext uri="{BB962C8B-B14F-4D97-AF65-F5344CB8AC3E}">
        <p14:creationId xmlns:p14="http://schemas.microsoft.com/office/powerpoint/2010/main" val="250763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24C-30C6-4870-B80E-121FDFAE05F9}"/>
              </a:ext>
            </a:extLst>
          </p:cNvPr>
          <p:cNvSpPr>
            <a:spLocks noGrp="1"/>
          </p:cNvSpPr>
          <p:nvPr>
            <p:ph type="title"/>
          </p:nvPr>
        </p:nvSpPr>
        <p:spPr/>
        <p:txBody>
          <a:bodyPr/>
          <a:lstStyle/>
          <a:p>
            <a:pPr algn="ctr"/>
            <a:r>
              <a:rPr lang="en-US" sz="3200" b="1" u="sng" dirty="0"/>
              <a:t>Data Exploration</a:t>
            </a:r>
          </a:p>
        </p:txBody>
      </p:sp>
      <p:sp>
        <p:nvSpPr>
          <p:cNvPr id="3" name="Text Placeholder 2">
            <a:extLst>
              <a:ext uri="{FF2B5EF4-FFF2-40B4-BE49-F238E27FC236}">
                <a16:creationId xmlns:a16="http://schemas.microsoft.com/office/drawing/2014/main" id="{8FC799F2-C496-4D25-A588-9A9C760D4EB9}"/>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first step towards analyzing data is to know about the data and its contents.</a:t>
            </a:r>
          </a:p>
          <a:p>
            <a:pPr>
              <a:buClrTx/>
              <a:buFont typeface="Arial" panose="020B0604020202020204" pitchFamily="34" charset="0"/>
              <a:buChar char="•"/>
            </a:pPr>
            <a:endParaRPr lang="en-US" sz="1400" dirty="0">
              <a:solidFill>
                <a:schemeClr val="accent5">
                  <a:lumMod val="50000"/>
                </a:schemeClr>
              </a:solidFill>
            </a:endParaRPr>
          </a:p>
        </p:txBody>
      </p:sp>
      <p:pic>
        <p:nvPicPr>
          <p:cNvPr id="5" name="Picture 4">
            <a:extLst>
              <a:ext uri="{FF2B5EF4-FFF2-40B4-BE49-F238E27FC236}">
                <a16:creationId xmlns:a16="http://schemas.microsoft.com/office/drawing/2014/main" id="{C3145E89-F449-48ED-B57E-86399024BA57}"/>
              </a:ext>
            </a:extLst>
          </p:cNvPr>
          <p:cNvPicPr>
            <a:picLocks noChangeAspect="1"/>
          </p:cNvPicPr>
          <p:nvPr/>
        </p:nvPicPr>
        <p:blipFill>
          <a:blip r:embed="rId2"/>
          <a:stretch>
            <a:fillRect/>
          </a:stretch>
        </p:blipFill>
        <p:spPr>
          <a:xfrm>
            <a:off x="457421" y="1905712"/>
            <a:ext cx="8374879" cy="2458064"/>
          </a:xfrm>
          <a:prstGeom prst="rect">
            <a:avLst/>
          </a:prstGeom>
          <a:effectLst>
            <a:outerShdw blurRad="304800" dist="50800" dir="10140000" algn="ctr" rotWithShape="0">
              <a:srgbClr val="000000">
                <a:alpha val="67000"/>
              </a:srgbClr>
            </a:outerShdw>
            <a:reflection endPos="0" dist="50800" dir="5400000" sy="-100000" algn="bl" rotWithShape="0"/>
            <a:softEdge rad="0"/>
          </a:effectLst>
        </p:spPr>
      </p:pic>
    </p:spTree>
    <p:extLst>
      <p:ext uri="{BB962C8B-B14F-4D97-AF65-F5344CB8AC3E}">
        <p14:creationId xmlns:p14="http://schemas.microsoft.com/office/powerpoint/2010/main" val="3598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CF63-8E50-4BC5-BDA0-D9F59DFD10FF}"/>
              </a:ext>
            </a:extLst>
          </p:cNvPr>
          <p:cNvSpPr>
            <a:spLocks noGrp="1"/>
          </p:cNvSpPr>
          <p:nvPr>
            <p:ph type="title"/>
          </p:nvPr>
        </p:nvSpPr>
        <p:spPr/>
        <p:txBody>
          <a:bodyPr/>
          <a:lstStyle/>
          <a:p>
            <a:pPr algn="ctr"/>
            <a:r>
              <a:rPr lang="en-US" sz="3200" b="1" u="sng" dirty="0"/>
              <a:t>Data Cleaning</a:t>
            </a:r>
          </a:p>
        </p:txBody>
      </p:sp>
      <p:sp>
        <p:nvSpPr>
          <p:cNvPr id="3" name="Text Placeholder 2">
            <a:extLst>
              <a:ext uri="{FF2B5EF4-FFF2-40B4-BE49-F238E27FC236}">
                <a16:creationId xmlns:a16="http://schemas.microsoft.com/office/drawing/2014/main" id="{B58F955D-5A05-41C4-8BA8-F9176695EF7D}"/>
              </a:ext>
            </a:extLst>
          </p:cNvPr>
          <p:cNvSpPr>
            <a:spLocks noGrp="1"/>
          </p:cNvSpPr>
          <p:nvPr>
            <p:ph type="body" idx="1"/>
          </p:nvPr>
        </p:nvSpPr>
        <p:spPr/>
        <p:txBody>
          <a:bodyPr/>
          <a:lstStyle/>
          <a:p>
            <a:pPr>
              <a:buClrTx/>
              <a:buFont typeface="Arial" panose="020B0604020202020204" pitchFamily="34" charset="0"/>
              <a:buChar char="•"/>
            </a:pPr>
            <a:r>
              <a:rPr lang="en-US" sz="1400" dirty="0">
                <a:solidFill>
                  <a:schemeClr val="accent5">
                    <a:lumMod val="50000"/>
                  </a:schemeClr>
                </a:solidFill>
              </a:rPr>
              <a:t>The data contains some null values which distort the data so the data needs to be cleaned before analysis.</a:t>
            </a:r>
          </a:p>
          <a:p>
            <a:pPr marL="114300" indent="0">
              <a:buClrTx/>
              <a:buNone/>
            </a:pPr>
            <a:r>
              <a:rPr lang="en-US" sz="1400" dirty="0">
                <a:solidFill>
                  <a:schemeClr val="accent5">
                    <a:lumMod val="50000"/>
                  </a:schemeClr>
                </a:solidFill>
              </a:rPr>
              <a:t>       </a:t>
            </a:r>
            <a:r>
              <a:rPr lang="en-US" sz="1400" u="sng" dirty="0">
                <a:solidFill>
                  <a:schemeClr val="tx1"/>
                </a:solidFill>
              </a:rPr>
              <a:t>                                                                                      </a:t>
            </a:r>
            <a:endParaRPr lang="en-US" sz="1400" u="sng" dirty="0">
              <a:solidFill>
                <a:schemeClr val="accent5">
                  <a:lumMod val="50000"/>
                </a:schemeClr>
              </a:solidFill>
            </a:endParaRPr>
          </a:p>
        </p:txBody>
      </p:sp>
      <p:pic>
        <p:nvPicPr>
          <p:cNvPr id="5" name="Picture 4">
            <a:extLst>
              <a:ext uri="{FF2B5EF4-FFF2-40B4-BE49-F238E27FC236}">
                <a16:creationId xmlns:a16="http://schemas.microsoft.com/office/drawing/2014/main" id="{11E2250B-6549-416C-A308-2CB67B0B8523}"/>
              </a:ext>
            </a:extLst>
          </p:cNvPr>
          <p:cNvPicPr>
            <a:picLocks noChangeAspect="1"/>
          </p:cNvPicPr>
          <p:nvPr/>
        </p:nvPicPr>
        <p:blipFill rotWithShape="1">
          <a:blip r:embed="rId2"/>
          <a:srcRect t="-1806" b="16683"/>
          <a:stretch/>
        </p:blipFill>
        <p:spPr>
          <a:xfrm>
            <a:off x="311700" y="1750326"/>
            <a:ext cx="3048425" cy="3067940"/>
          </a:xfrm>
          <a:prstGeom prst="rect">
            <a:avLst/>
          </a:prstGeom>
          <a:effectLst>
            <a:outerShdw blurRad="88900" dist="50800" dir="7440000" algn="ctr" rotWithShape="0">
              <a:srgbClr val="000000">
                <a:alpha val="65000"/>
              </a:srgbClr>
            </a:outerShdw>
          </a:effectLst>
        </p:spPr>
      </p:pic>
      <p:pic>
        <p:nvPicPr>
          <p:cNvPr id="7" name="Picture 6">
            <a:extLst>
              <a:ext uri="{FF2B5EF4-FFF2-40B4-BE49-F238E27FC236}">
                <a16:creationId xmlns:a16="http://schemas.microsoft.com/office/drawing/2014/main" id="{1F1C5487-9838-474E-81BB-6E211FEFED23}"/>
              </a:ext>
            </a:extLst>
          </p:cNvPr>
          <p:cNvPicPr>
            <a:picLocks noChangeAspect="1"/>
          </p:cNvPicPr>
          <p:nvPr/>
        </p:nvPicPr>
        <p:blipFill rotWithShape="1">
          <a:blip r:embed="rId3"/>
          <a:srcRect b="10716"/>
          <a:stretch/>
        </p:blipFill>
        <p:spPr>
          <a:xfrm>
            <a:off x="5852243" y="1750326"/>
            <a:ext cx="2772162" cy="3067940"/>
          </a:xfrm>
          <a:prstGeom prst="rect">
            <a:avLst/>
          </a:prstGeom>
          <a:effectLst>
            <a:outerShdw blurRad="203200" dist="50800" dir="9600000" algn="ctr" rotWithShape="0">
              <a:srgbClr val="000000">
                <a:alpha val="60000"/>
              </a:srgbClr>
            </a:outerShdw>
          </a:effectLst>
        </p:spPr>
      </p:pic>
      <p:sp>
        <p:nvSpPr>
          <p:cNvPr id="10" name="Rectangle 9">
            <a:extLst>
              <a:ext uri="{FF2B5EF4-FFF2-40B4-BE49-F238E27FC236}">
                <a16:creationId xmlns:a16="http://schemas.microsoft.com/office/drawing/2014/main" id="{2E5B3FF4-CD97-4916-B05D-E3B78C5072A4}"/>
              </a:ext>
            </a:extLst>
          </p:cNvPr>
          <p:cNvSpPr/>
          <p:nvPr/>
        </p:nvSpPr>
        <p:spPr>
          <a:xfrm>
            <a:off x="3940196" y="2033900"/>
            <a:ext cx="1553124" cy="35892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u="sng" dirty="0">
                <a:solidFill>
                  <a:schemeClr val="tx1"/>
                </a:solidFill>
              </a:rPr>
              <a:t>Before Cleaning</a:t>
            </a:r>
          </a:p>
        </p:txBody>
      </p:sp>
      <p:cxnSp>
        <p:nvCxnSpPr>
          <p:cNvPr id="12" name="Straight Arrow Connector 11">
            <a:extLst>
              <a:ext uri="{FF2B5EF4-FFF2-40B4-BE49-F238E27FC236}">
                <a16:creationId xmlns:a16="http://schemas.microsoft.com/office/drawing/2014/main" id="{FFB480BB-B762-41F5-A726-43EC0ED1688F}"/>
              </a:ext>
            </a:extLst>
          </p:cNvPr>
          <p:cNvCxnSpPr>
            <a:cxnSpLocks/>
          </p:cNvCxnSpPr>
          <p:nvPr/>
        </p:nvCxnSpPr>
        <p:spPr>
          <a:xfrm flipH="1">
            <a:off x="3461046" y="2213361"/>
            <a:ext cx="457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A86A736-ACE9-4179-8C3C-EBC25A8E6B0C}"/>
              </a:ext>
            </a:extLst>
          </p:cNvPr>
          <p:cNvSpPr/>
          <p:nvPr/>
        </p:nvSpPr>
        <p:spPr>
          <a:xfrm>
            <a:off x="3940196" y="3015708"/>
            <a:ext cx="1477838" cy="258540"/>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After Cleaning</a:t>
            </a:r>
          </a:p>
        </p:txBody>
      </p:sp>
      <p:cxnSp>
        <p:nvCxnSpPr>
          <p:cNvPr id="17" name="Straight Arrow Connector 16">
            <a:extLst>
              <a:ext uri="{FF2B5EF4-FFF2-40B4-BE49-F238E27FC236}">
                <a16:creationId xmlns:a16="http://schemas.microsoft.com/office/drawing/2014/main" id="{51B4D9FB-5A9A-4135-BF04-D302E725591B}"/>
              </a:ext>
            </a:extLst>
          </p:cNvPr>
          <p:cNvCxnSpPr/>
          <p:nvPr/>
        </p:nvCxnSpPr>
        <p:spPr>
          <a:xfrm>
            <a:off x="5493320" y="3144852"/>
            <a:ext cx="457200"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48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CEFA-A59C-4CB5-A063-B59C51B7564E}"/>
              </a:ext>
            </a:extLst>
          </p:cNvPr>
          <p:cNvSpPr>
            <a:spLocks noGrp="1"/>
          </p:cNvSpPr>
          <p:nvPr>
            <p:ph type="title"/>
          </p:nvPr>
        </p:nvSpPr>
        <p:spPr/>
        <p:txBody>
          <a:bodyPr/>
          <a:lstStyle/>
          <a:p>
            <a:pPr algn="ctr"/>
            <a:r>
              <a:rPr lang="en-US" sz="3200" b="1" u="sng" dirty="0"/>
              <a:t>Data Analysis</a:t>
            </a:r>
          </a:p>
        </p:txBody>
      </p:sp>
      <p:sp>
        <p:nvSpPr>
          <p:cNvPr id="3" name="Text Placeholder 2">
            <a:extLst>
              <a:ext uri="{FF2B5EF4-FFF2-40B4-BE49-F238E27FC236}">
                <a16:creationId xmlns:a16="http://schemas.microsoft.com/office/drawing/2014/main" id="{60D5EDA0-1E85-4765-869A-28CAE5E52C94}"/>
              </a:ext>
            </a:extLst>
          </p:cNvPr>
          <p:cNvSpPr>
            <a:spLocks noGrp="1"/>
          </p:cNvSpPr>
          <p:nvPr>
            <p:ph type="body" idx="1"/>
          </p:nvPr>
        </p:nvSpPr>
        <p:spPr>
          <a:xfrm>
            <a:off x="311700" y="1663907"/>
            <a:ext cx="5317576" cy="2904967"/>
          </a:xfrm>
        </p:spPr>
        <p:txBody>
          <a:bodyPr/>
          <a:lstStyle/>
          <a:p>
            <a:pPr>
              <a:buClrTx/>
              <a:buFont typeface="+mj-lt"/>
              <a:buAutoNum type="arabicParenR"/>
            </a:pPr>
            <a:r>
              <a:rPr lang="en-US" u="sng" dirty="0">
                <a:solidFill>
                  <a:schemeClr val="tx2">
                    <a:lumMod val="25000"/>
                  </a:schemeClr>
                </a:solidFill>
              </a:rPr>
              <a:t>Number of Bookings in Hotels.</a:t>
            </a:r>
          </a:p>
          <a:p>
            <a:pPr marL="114300" indent="0">
              <a:buClrTx/>
              <a:buNone/>
            </a:pPr>
            <a:endParaRPr lang="en-US" u="sng" dirty="0">
              <a:solidFill>
                <a:schemeClr val="tx2">
                  <a:lumMod val="25000"/>
                </a:schemeClr>
              </a:solidFill>
            </a:endParaRPr>
          </a:p>
          <a:p>
            <a:pPr>
              <a:buClrTx/>
              <a:buFont typeface="Arial" panose="020B0604020202020204" pitchFamily="34" charset="0"/>
              <a:buChar char="•"/>
            </a:pPr>
            <a:r>
              <a:rPr lang="en-US" sz="1600" dirty="0">
                <a:solidFill>
                  <a:srgbClr val="023004"/>
                </a:solidFill>
              </a:rPr>
              <a:t>We see that about 61% of the bookings were made in City Hotel and about  39% were made in Resort Hotel.</a:t>
            </a:r>
          </a:p>
          <a:p>
            <a:pPr>
              <a:buClrTx/>
              <a:buFont typeface="Arial" panose="020B0604020202020204" pitchFamily="34" charset="0"/>
              <a:buChar char="•"/>
            </a:pPr>
            <a:r>
              <a:rPr lang="en-US" sz="1600" dirty="0">
                <a:solidFill>
                  <a:srgbClr val="023004"/>
                </a:solidFill>
              </a:rPr>
              <a:t>Thus we see that customers prefer City Hotel over Resort Hotel. </a:t>
            </a:r>
          </a:p>
          <a:p>
            <a:pPr>
              <a:buClrTx/>
              <a:buFont typeface="Arial" panose="020B0604020202020204" pitchFamily="34" charset="0"/>
              <a:buChar char="•"/>
            </a:pPr>
            <a:r>
              <a:rPr lang="en-US" sz="1600" dirty="0">
                <a:solidFill>
                  <a:srgbClr val="023004"/>
                </a:solidFill>
              </a:rPr>
              <a:t>The reasons for this will be clear upon further analysis.</a:t>
            </a:r>
          </a:p>
          <a:p>
            <a:pPr>
              <a:buClrTx/>
              <a:buFont typeface="Arial" panose="020B0604020202020204" pitchFamily="34" charset="0"/>
              <a:buChar char="•"/>
            </a:pPr>
            <a:endParaRPr lang="en-US" sz="1400" u="sng" dirty="0">
              <a:solidFill>
                <a:schemeClr val="bg2">
                  <a:lumMod val="10000"/>
                </a:schemeClr>
              </a:solidFill>
            </a:endParaRPr>
          </a:p>
          <a:p>
            <a:pPr marL="114300" indent="0">
              <a:buClrTx/>
              <a:buNone/>
            </a:pPr>
            <a:endParaRPr lang="en-US" u="sng" dirty="0">
              <a:solidFill>
                <a:schemeClr val="bg2">
                  <a:lumMod val="10000"/>
                </a:schemeClr>
              </a:solidFill>
            </a:endParaRPr>
          </a:p>
          <a:p>
            <a:pPr>
              <a:buClrTx/>
              <a:buFont typeface="Arial" panose="020B0604020202020204" pitchFamily="34" charset="0"/>
              <a:buChar char="•"/>
            </a:pPr>
            <a:endParaRPr lang="en-US" u="sng" dirty="0">
              <a:solidFill>
                <a:schemeClr val="bg2">
                  <a:lumMod val="10000"/>
                </a:schemeClr>
              </a:solidFill>
            </a:endParaRPr>
          </a:p>
        </p:txBody>
      </p:sp>
      <p:pic>
        <p:nvPicPr>
          <p:cNvPr id="6" name="Picture 5">
            <a:extLst>
              <a:ext uri="{FF2B5EF4-FFF2-40B4-BE49-F238E27FC236}">
                <a16:creationId xmlns:a16="http://schemas.microsoft.com/office/drawing/2014/main" id="{E876CDC7-022C-42CC-9A01-F5FCB42861B0}"/>
              </a:ext>
            </a:extLst>
          </p:cNvPr>
          <p:cNvPicPr>
            <a:picLocks noChangeAspect="1"/>
          </p:cNvPicPr>
          <p:nvPr/>
        </p:nvPicPr>
        <p:blipFill>
          <a:blip r:embed="rId2"/>
          <a:stretch>
            <a:fillRect/>
          </a:stretch>
        </p:blipFill>
        <p:spPr>
          <a:xfrm>
            <a:off x="5629276" y="1399979"/>
            <a:ext cx="3333082" cy="2984644"/>
          </a:xfrm>
          <a:prstGeom prst="rect">
            <a:avLst/>
          </a:prstGeom>
        </p:spPr>
      </p:pic>
      <p:sp>
        <p:nvSpPr>
          <p:cNvPr id="7" name="Rectangle 6">
            <a:extLst>
              <a:ext uri="{FF2B5EF4-FFF2-40B4-BE49-F238E27FC236}">
                <a16:creationId xmlns:a16="http://schemas.microsoft.com/office/drawing/2014/main" id="{5675565E-3A0D-4EFA-955D-9FE3818E31D8}"/>
              </a:ext>
            </a:extLst>
          </p:cNvPr>
          <p:cNvSpPr/>
          <p:nvPr/>
        </p:nvSpPr>
        <p:spPr>
          <a:xfrm>
            <a:off x="479685" y="1094282"/>
            <a:ext cx="5014210" cy="569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C00000"/>
                </a:solidFill>
              </a:rPr>
              <a:t>1) Comparison between Hotels</a:t>
            </a:r>
          </a:p>
        </p:txBody>
      </p:sp>
    </p:spTree>
    <p:extLst>
      <p:ext uri="{BB962C8B-B14F-4D97-AF65-F5344CB8AC3E}">
        <p14:creationId xmlns:p14="http://schemas.microsoft.com/office/powerpoint/2010/main" val="67036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17479D-D814-403A-B3F6-E05CBB8C6BF9}"/>
              </a:ext>
            </a:extLst>
          </p:cNvPr>
          <p:cNvSpPr>
            <a:spLocks noGrp="1"/>
          </p:cNvSpPr>
          <p:nvPr>
            <p:ph type="body" idx="1"/>
          </p:nvPr>
        </p:nvSpPr>
        <p:spPr>
          <a:xfrm>
            <a:off x="311700" y="533400"/>
            <a:ext cx="5727150" cy="4286250"/>
          </a:xfrm>
        </p:spPr>
        <p:txBody>
          <a:bodyPr/>
          <a:lstStyle/>
          <a:p>
            <a:pPr>
              <a:buClrTx/>
              <a:buFont typeface="Arial" panose="020B0604020202020204" pitchFamily="34" charset="0"/>
              <a:buChar char="•"/>
            </a:pPr>
            <a:endParaRPr lang="en-US" sz="1600" dirty="0">
              <a:solidFill>
                <a:srgbClr val="023004"/>
              </a:solidFill>
            </a:endParaRPr>
          </a:p>
          <a:p>
            <a:pPr>
              <a:buClrTx/>
              <a:buFont typeface="Arial" panose="020B0604020202020204" pitchFamily="34" charset="0"/>
              <a:buChar char="•"/>
            </a:pPr>
            <a:r>
              <a:rPr lang="en-US" sz="1600" dirty="0">
                <a:solidFill>
                  <a:srgbClr val="023004"/>
                </a:solidFill>
              </a:rPr>
              <a:t>On further analysis we observe that the average number of kids per booking is higher for Resort Hotel.</a:t>
            </a:r>
          </a:p>
          <a:p>
            <a:pPr>
              <a:buClrTx/>
              <a:buFont typeface="Arial" panose="020B0604020202020204" pitchFamily="34" charset="0"/>
              <a:buChar char="•"/>
            </a:pPr>
            <a:r>
              <a:rPr lang="en-US" sz="1600" dirty="0">
                <a:solidFill>
                  <a:srgbClr val="023004"/>
                </a:solidFill>
              </a:rPr>
              <a:t>Also the average number of total family members per booking is higher for Resort Hotel.</a:t>
            </a:r>
          </a:p>
          <a:p>
            <a:pPr>
              <a:buClrTx/>
              <a:buFont typeface="Arial" panose="020B0604020202020204" pitchFamily="34" charset="0"/>
              <a:buChar char="•"/>
            </a:pPr>
            <a:r>
              <a:rPr lang="en-US" sz="1600" dirty="0">
                <a:solidFill>
                  <a:srgbClr val="023004"/>
                </a:solidFill>
              </a:rPr>
              <a:t>Thus, customers prefer Resort Hotel when the number of members in the family are more.</a:t>
            </a:r>
          </a:p>
          <a:p>
            <a:pPr>
              <a:buClrTx/>
              <a:buFont typeface="Arial" panose="020B0604020202020204" pitchFamily="34" charset="0"/>
              <a:buChar char="•"/>
            </a:pPr>
            <a:r>
              <a:rPr lang="en-US" sz="1600" dirty="0">
                <a:solidFill>
                  <a:srgbClr val="023004"/>
                </a:solidFill>
              </a:rPr>
              <a:t>The high average number of kids per booking for Resort Hotel shows that customers with kids prefer Resort Hotel over City Hotel. This might be because Resort Hotel is more child friendly.</a:t>
            </a:r>
          </a:p>
        </p:txBody>
      </p:sp>
      <p:pic>
        <p:nvPicPr>
          <p:cNvPr id="4" name="Picture 3">
            <a:extLst>
              <a:ext uri="{FF2B5EF4-FFF2-40B4-BE49-F238E27FC236}">
                <a16:creationId xmlns:a16="http://schemas.microsoft.com/office/drawing/2014/main" id="{098B78F8-C76E-4496-8FB1-095124EAD7B6}"/>
              </a:ext>
            </a:extLst>
          </p:cNvPr>
          <p:cNvPicPr>
            <a:picLocks noChangeAspect="1"/>
          </p:cNvPicPr>
          <p:nvPr/>
        </p:nvPicPr>
        <p:blipFill>
          <a:blip r:embed="rId2"/>
          <a:stretch>
            <a:fillRect/>
          </a:stretch>
        </p:blipFill>
        <p:spPr>
          <a:xfrm>
            <a:off x="6233700" y="2830626"/>
            <a:ext cx="2250733" cy="2218732"/>
          </a:xfrm>
          <a:prstGeom prst="rect">
            <a:avLst/>
          </a:prstGeom>
        </p:spPr>
      </p:pic>
      <p:pic>
        <p:nvPicPr>
          <p:cNvPr id="8" name="Picture 7">
            <a:extLst>
              <a:ext uri="{FF2B5EF4-FFF2-40B4-BE49-F238E27FC236}">
                <a16:creationId xmlns:a16="http://schemas.microsoft.com/office/drawing/2014/main" id="{7AD41DDC-6F38-4473-81ED-34AC0BC5EB2B}"/>
              </a:ext>
            </a:extLst>
          </p:cNvPr>
          <p:cNvPicPr>
            <a:picLocks noChangeAspect="1"/>
          </p:cNvPicPr>
          <p:nvPr/>
        </p:nvPicPr>
        <p:blipFill rotWithShape="1">
          <a:blip r:embed="rId3"/>
          <a:srcRect b="1701"/>
          <a:stretch/>
        </p:blipFill>
        <p:spPr>
          <a:xfrm>
            <a:off x="6347392" y="533400"/>
            <a:ext cx="2137041" cy="2097374"/>
          </a:xfrm>
          <a:prstGeom prst="rect">
            <a:avLst/>
          </a:prstGeom>
        </p:spPr>
      </p:pic>
    </p:spTree>
    <p:extLst>
      <p:ext uri="{BB962C8B-B14F-4D97-AF65-F5344CB8AC3E}">
        <p14:creationId xmlns:p14="http://schemas.microsoft.com/office/powerpoint/2010/main" val="355406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1FD7-F8DE-47A3-A8CB-542AE43B37F9}"/>
              </a:ext>
            </a:extLst>
          </p:cNvPr>
          <p:cNvSpPr>
            <a:spLocks noGrp="1"/>
          </p:cNvSpPr>
          <p:nvPr>
            <p:ph type="title"/>
          </p:nvPr>
        </p:nvSpPr>
        <p:spPr/>
        <p:txBody>
          <a:bodyPr/>
          <a:lstStyle/>
          <a:p>
            <a:pPr algn="ctr"/>
            <a:r>
              <a:rPr lang="en-US" b="1" dirty="0"/>
              <a:t>2) </a:t>
            </a:r>
            <a:r>
              <a:rPr lang="en-US" b="1" u="sng" dirty="0"/>
              <a:t>Special Requests made by the guests</a:t>
            </a:r>
          </a:p>
        </p:txBody>
      </p:sp>
      <p:sp>
        <p:nvSpPr>
          <p:cNvPr id="4" name="Text Placeholder 3">
            <a:extLst>
              <a:ext uri="{FF2B5EF4-FFF2-40B4-BE49-F238E27FC236}">
                <a16:creationId xmlns:a16="http://schemas.microsoft.com/office/drawing/2014/main" id="{C65ACC52-A799-42D2-A66E-8E29F33D153E}"/>
              </a:ext>
            </a:extLst>
          </p:cNvPr>
          <p:cNvSpPr>
            <a:spLocks noGrp="1"/>
          </p:cNvSpPr>
          <p:nvPr>
            <p:ph type="body" idx="1"/>
          </p:nvPr>
        </p:nvSpPr>
        <p:spPr>
          <a:xfrm>
            <a:off x="311701" y="1152475"/>
            <a:ext cx="4605074" cy="3416400"/>
          </a:xfrm>
        </p:spPr>
        <p:txBody>
          <a:bodyPr/>
          <a:lstStyle/>
          <a:p>
            <a:pPr>
              <a:buClrTx/>
              <a:buFont typeface="Arial" panose="020B0604020202020204" pitchFamily="34" charset="0"/>
              <a:buChar char="•"/>
            </a:pPr>
            <a:r>
              <a:rPr lang="en-US" sz="1600" dirty="0">
                <a:solidFill>
                  <a:srgbClr val="023004"/>
                </a:solidFill>
              </a:rPr>
              <a:t>Sometimes there are some special requests made by the guests during the stay. Hotels that try to fulfill these requests are more favorable.</a:t>
            </a:r>
          </a:p>
          <a:p>
            <a:pPr>
              <a:buClrTx/>
              <a:buFont typeface="Arial" panose="020B0604020202020204" pitchFamily="34" charset="0"/>
              <a:buChar char="•"/>
            </a:pPr>
            <a:r>
              <a:rPr lang="en-US" sz="1600" dirty="0">
                <a:solidFill>
                  <a:srgbClr val="023004"/>
                </a:solidFill>
              </a:rPr>
              <a:t>It is observed that the average no. of special requests made in a booking is higher for Resort Hotel.</a:t>
            </a:r>
          </a:p>
          <a:p>
            <a:pPr marL="114300" indent="0">
              <a:buClrTx/>
              <a:buNone/>
            </a:pPr>
            <a:endParaRPr lang="en-US" dirty="0">
              <a:solidFill>
                <a:srgbClr val="023004"/>
              </a:solidFill>
            </a:endParaRPr>
          </a:p>
        </p:txBody>
      </p:sp>
      <p:pic>
        <p:nvPicPr>
          <p:cNvPr id="5" name="Picture 4">
            <a:extLst>
              <a:ext uri="{FF2B5EF4-FFF2-40B4-BE49-F238E27FC236}">
                <a16:creationId xmlns:a16="http://schemas.microsoft.com/office/drawing/2014/main" id="{48353C2B-825A-4C07-9335-43098EC9EAE4}"/>
              </a:ext>
            </a:extLst>
          </p:cNvPr>
          <p:cNvPicPr>
            <a:picLocks noChangeAspect="1"/>
          </p:cNvPicPr>
          <p:nvPr/>
        </p:nvPicPr>
        <p:blipFill>
          <a:blip r:embed="rId2"/>
          <a:stretch>
            <a:fillRect/>
          </a:stretch>
        </p:blipFill>
        <p:spPr>
          <a:xfrm>
            <a:off x="5718747" y="1152474"/>
            <a:ext cx="3170420" cy="2767453"/>
          </a:xfrm>
          <a:prstGeom prst="rect">
            <a:avLst/>
          </a:prstGeom>
          <a:effectLst>
            <a:outerShdw blurRad="393700" dist="50800" dir="7680000" algn="ctr" rotWithShape="0">
              <a:srgbClr val="000000">
                <a:alpha val="69000"/>
              </a:srgbClr>
            </a:outerShdw>
          </a:effectLst>
        </p:spPr>
      </p:pic>
    </p:spTree>
    <p:extLst>
      <p:ext uri="{BB962C8B-B14F-4D97-AF65-F5344CB8AC3E}">
        <p14:creationId xmlns:p14="http://schemas.microsoft.com/office/powerpoint/2010/main" val="72379838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2107</Words>
  <Application>Microsoft Office PowerPoint</Application>
  <PresentationFormat>On-screen Show (16:9)</PresentationFormat>
  <Paragraphs>202</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Courier New</vt:lpstr>
      <vt:lpstr>Arial</vt:lpstr>
      <vt:lpstr>Montserrat</vt:lpstr>
      <vt:lpstr>Simple Light</vt:lpstr>
      <vt:lpstr>            Capstone Project Hotel Booking Analysis  Submitted by- Rinkesh Das Data Science Trainee, Almabetter Cohort Kaimur  </vt:lpstr>
      <vt:lpstr>Outline</vt:lpstr>
      <vt:lpstr>Hotel Industry</vt:lpstr>
      <vt:lpstr>PowerPoint Presentation</vt:lpstr>
      <vt:lpstr>Data Exploration</vt:lpstr>
      <vt:lpstr>Data Cleaning</vt:lpstr>
      <vt:lpstr>Data Analysis</vt:lpstr>
      <vt:lpstr>PowerPoint Presentation</vt:lpstr>
      <vt:lpstr>2) Special Requests made by the guests</vt:lpstr>
      <vt:lpstr>PowerPoint Presentation</vt:lpstr>
      <vt:lpstr>PowerPoint Presentation</vt:lpstr>
      <vt:lpstr>5) Waiting Time for Customers</vt:lpstr>
      <vt:lpstr>6) Lead Time for Customers</vt:lpstr>
      <vt:lpstr>7) Rooms mismatch in hotels</vt:lpstr>
      <vt:lpstr>8) Repeat guest % in hotels</vt:lpstr>
      <vt:lpstr> Distribution of bookings</vt:lpstr>
      <vt:lpstr>PowerPoint Presentation</vt:lpstr>
      <vt:lpstr>PowerPoint Presentation</vt:lpstr>
      <vt:lpstr>PowerPoint Presentation</vt:lpstr>
      <vt:lpstr> Distribution of Average Daily Rate (ADR)</vt:lpstr>
      <vt:lpstr>PowerPoint Presentation</vt:lpstr>
      <vt:lpstr> Distribution channels</vt:lpstr>
      <vt:lpstr>PowerPoint Presentation</vt:lpstr>
      <vt:lpstr>PowerPoint Presentation</vt:lpstr>
      <vt:lpstr>PowerPoint Presentation</vt:lpstr>
      <vt:lpstr>Countries from which bookings are made</vt:lpstr>
      <vt:lpstr>PowerPoint Presentation</vt:lpstr>
      <vt:lpstr>Duration of Stay for Customers in the Hotels</vt:lpstr>
      <vt:lpstr>Food Choices of the guests</vt:lpstr>
      <vt:lpstr> Car Parking Spaces Requirement</vt:lpstr>
      <vt:lpstr>PowerPoint Presentation</vt:lpstr>
      <vt:lpstr> Conclusions</vt:lpstr>
      <vt:lpstr> Conclusions</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By- Rinkesh R. Das   </dc:title>
  <dc:creator>Rinkesh Das</dc:creator>
  <cp:lastModifiedBy>Rinkesh</cp:lastModifiedBy>
  <cp:revision>14</cp:revision>
  <dcterms:modified xsi:type="dcterms:W3CDTF">2023-01-19T19:18:03Z</dcterms:modified>
</cp:coreProperties>
</file>