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7" r:id="rId8"/>
    <p:sldId id="264"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B333C9-C3BA-4440-82EF-9E966CEA1E15}" type="datetimeFigureOut">
              <a:rPr lang="en-US" smtClean="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270396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333C9-C3BA-4440-82EF-9E966CEA1E15}" type="datetimeFigureOut">
              <a:rPr lang="en-US" smtClean="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3978267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333C9-C3BA-4440-82EF-9E966CEA1E15}" type="datetimeFigureOut">
              <a:rPr lang="en-US" smtClean="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954958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333C9-C3BA-4440-82EF-9E966CEA1E15}" type="datetimeFigureOut">
              <a:rPr lang="en-US" smtClean="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63640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B333C9-C3BA-4440-82EF-9E966CEA1E15}" type="datetimeFigureOut">
              <a:rPr lang="en-US" smtClean="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251816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B333C9-C3BA-4440-82EF-9E966CEA1E15}" type="datetimeFigureOut">
              <a:rPr lang="en-US" smtClean="0"/>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1558343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B333C9-C3BA-4440-82EF-9E966CEA1E15}" type="datetimeFigureOut">
              <a:rPr lang="en-US" smtClean="0"/>
              <a:t>4/3/2021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363055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B333C9-C3BA-4440-82EF-9E966CEA1E15}" type="datetimeFigureOut">
              <a:rPr lang="en-US" smtClean="0"/>
              <a:t>4/3/2021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2960358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333C9-C3BA-4440-82EF-9E966CEA1E15}" type="datetimeFigureOut">
              <a:rPr lang="en-US" smtClean="0"/>
              <a:t>4/3/2021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427889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B333C9-C3BA-4440-82EF-9E966CEA1E15}" type="datetimeFigureOut">
              <a:rPr lang="en-US" smtClean="0"/>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385058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B333C9-C3BA-4440-82EF-9E966CEA1E15}" type="datetimeFigureOut">
              <a:rPr lang="en-US" smtClean="0"/>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197415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333C9-C3BA-4440-82EF-9E966CEA1E15}" type="datetimeFigureOut">
              <a:rPr lang="en-US" smtClean="0"/>
              <a:t>4/3/2021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190F75-9650-4050-BB1C-DD4168351F7E}" type="slidenum">
              <a:rPr lang="en-US" smtClean="0"/>
              <a:t>‹#›</a:t>
            </a:fld>
            <a:endParaRPr lang="en-US" dirty="0"/>
          </a:p>
        </p:txBody>
      </p:sp>
    </p:spTree>
    <p:extLst>
      <p:ext uri="{BB962C8B-B14F-4D97-AF65-F5344CB8AC3E}">
        <p14:creationId xmlns:p14="http://schemas.microsoft.com/office/powerpoint/2010/main" val="3570669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fargate/pricing/" TargetMode="External"/><Relationship Id="rId2" Type="http://schemas.openxmlformats.org/officeDocument/2006/relationships/hyperlink" Target="https://aws.amazon.com/ec2/spot/pricing/"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0499" y="762000"/>
            <a:ext cx="8691290" cy="1754326"/>
          </a:xfrm>
          <a:prstGeom prst="rect">
            <a:avLst/>
          </a:prstGeom>
        </p:spPr>
        <p:txBody>
          <a:bodyPr wrap="none">
            <a:spAutoFit/>
          </a:bodyPr>
          <a:lstStyle/>
          <a:p>
            <a:pPr algn="ctr"/>
            <a:r>
              <a:rPr lang="en-US" sz="5400" b="1" dirty="0"/>
              <a:t>EC2 Spot Fleet Vs </a:t>
            </a:r>
            <a:r>
              <a:rPr lang="en-US" sz="5400" b="1" dirty="0" smtClean="0"/>
              <a:t>ECS Fargate </a:t>
            </a:r>
          </a:p>
          <a:p>
            <a:pPr algn="ctr"/>
            <a:r>
              <a:rPr lang="en-US" sz="5400" b="1" dirty="0" smtClean="0"/>
              <a:t>Build</a:t>
            </a:r>
            <a:endParaRPr lang="en-US" sz="5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495800"/>
            <a:ext cx="99060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Amazon Elastic Container Service | AWS News Bl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4343400"/>
            <a:ext cx="1447800" cy="11720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Jenkins Artwo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0844" y="2652618"/>
            <a:ext cx="990600" cy="137077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a:off x="3276600" y="3886200"/>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01444" y="3794794"/>
            <a:ext cx="1223156" cy="8534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867400" y="6248400"/>
            <a:ext cx="2898614" cy="369332"/>
          </a:xfrm>
          <a:prstGeom prst="rect">
            <a:avLst/>
          </a:prstGeom>
        </p:spPr>
        <p:txBody>
          <a:bodyPr wrap="none">
            <a:spAutoFit/>
          </a:bodyPr>
          <a:lstStyle/>
          <a:p>
            <a:r>
              <a:rPr lang="en-US" dirty="0" smtClean="0"/>
              <a:t>Prepared By : Pratap R Padhy</a:t>
            </a:r>
            <a:endParaRPr lang="en-US" dirty="0"/>
          </a:p>
        </p:txBody>
      </p:sp>
    </p:spTree>
    <p:extLst>
      <p:ext uri="{BB962C8B-B14F-4D97-AF65-F5344CB8AC3E}">
        <p14:creationId xmlns:p14="http://schemas.microsoft.com/office/powerpoint/2010/main" val="117481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1999"/>
            <a:ext cx="8077200" cy="4524315"/>
          </a:xfrm>
          <a:prstGeom prst="rect">
            <a:avLst/>
          </a:prstGeom>
        </p:spPr>
        <p:txBody>
          <a:bodyPr wrap="square">
            <a:spAutoFit/>
          </a:bodyPr>
          <a:lstStyle/>
          <a:p>
            <a:r>
              <a:rPr lang="en-US" sz="3600" b="1" u="sng" dirty="0" smtClean="0"/>
              <a:t>Agenda</a:t>
            </a:r>
          </a:p>
          <a:p>
            <a:endParaRPr lang="en-US" sz="2800" dirty="0" smtClean="0"/>
          </a:p>
          <a:p>
            <a:pPr marL="457200" indent="-457200">
              <a:buFont typeface="Arial" panose="020B0604020202020204" pitchFamily="34" charset="0"/>
              <a:buChar char="•"/>
            </a:pPr>
            <a:r>
              <a:rPr lang="en-US" sz="2800" dirty="0" smtClean="0"/>
              <a:t>What is Spot Instances</a:t>
            </a:r>
          </a:p>
          <a:p>
            <a:pPr marL="457200" indent="-457200">
              <a:buFont typeface="Arial" panose="020B0604020202020204" pitchFamily="34" charset="0"/>
              <a:buChar char="•"/>
            </a:pPr>
            <a:r>
              <a:rPr lang="en-US" sz="2800" dirty="0" smtClean="0"/>
              <a:t>Spot Instances: Pros and Cons</a:t>
            </a:r>
          </a:p>
          <a:p>
            <a:pPr marL="457200" indent="-457200">
              <a:buFont typeface="Arial" panose="020B0604020202020204" pitchFamily="34" charset="0"/>
              <a:buChar char="•"/>
            </a:pPr>
            <a:r>
              <a:rPr lang="en-US" sz="2800" dirty="0" smtClean="0"/>
              <a:t>Jenkins Build using Spot Instance – Current State</a:t>
            </a:r>
          </a:p>
          <a:p>
            <a:pPr marL="457200" indent="-457200">
              <a:buFont typeface="Arial" panose="020B0604020202020204" pitchFamily="34" charset="0"/>
              <a:buChar char="•"/>
            </a:pPr>
            <a:r>
              <a:rPr lang="en-US" sz="2800" dirty="0" smtClean="0"/>
              <a:t>What is AWS Fargate?</a:t>
            </a:r>
          </a:p>
          <a:p>
            <a:pPr marL="457200" indent="-457200">
              <a:buFont typeface="Arial" panose="020B0604020202020204" pitchFamily="34" charset="0"/>
              <a:buChar char="•"/>
            </a:pPr>
            <a:r>
              <a:rPr lang="en-US" sz="2800" dirty="0" smtClean="0"/>
              <a:t>Fargate: Pros and Cons</a:t>
            </a:r>
          </a:p>
          <a:p>
            <a:pPr marL="457200" indent="-457200">
              <a:buFont typeface="Arial" panose="020B0604020202020204" pitchFamily="34" charset="0"/>
              <a:buChar char="•"/>
            </a:pPr>
            <a:r>
              <a:rPr lang="en-US" sz="2800" dirty="0" smtClean="0"/>
              <a:t>Jenkins Build using ECS – Proposed</a:t>
            </a:r>
          </a:p>
          <a:p>
            <a:pPr marL="457200" indent="-457200">
              <a:buFont typeface="Arial" panose="020B0604020202020204" pitchFamily="34" charset="0"/>
              <a:buChar char="•"/>
            </a:pPr>
            <a:r>
              <a:rPr lang="en-US" sz="2800" dirty="0" smtClean="0"/>
              <a:t>Price</a:t>
            </a:r>
          </a:p>
          <a:p>
            <a:pPr marL="457200" indent="-457200">
              <a:buFont typeface="Arial" panose="020B0604020202020204" pitchFamily="34" charset="0"/>
              <a:buChar char="•"/>
            </a:pPr>
            <a:r>
              <a:rPr lang="en-US" sz="2800" dirty="0" smtClean="0"/>
              <a:t>Reference</a:t>
            </a:r>
            <a:endParaRPr lang="en-US" sz="2800" dirty="0"/>
          </a:p>
        </p:txBody>
      </p:sp>
    </p:spTree>
    <p:extLst>
      <p:ext uri="{BB962C8B-B14F-4D97-AF65-F5344CB8AC3E}">
        <p14:creationId xmlns:p14="http://schemas.microsoft.com/office/powerpoint/2010/main" val="344062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4027449" cy="584775"/>
          </a:xfrm>
          <a:prstGeom prst="rect">
            <a:avLst/>
          </a:prstGeom>
        </p:spPr>
        <p:txBody>
          <a:bodyPr wrap="none">
            <a:spAutoFit/>
          </a:bodyPr>
          <a:lstStyle/>
          <a:p>
            <a:r>
              <a:rPr lang="en-US" sz="3200" b="1" dirty="0" smtClean="0"/>
              <a:t>What is Spot </a:t>
            </a:r>
            <a:r>
              <a:rPr lang="en-US" sz="3200" b="1" dirty="0"/>
              <a:t>Instances</a:t>
            </a:r>
          </a:p>
        </p:txBody>
      </p:sp>
      <p:sp>
        <p:nvSpPr>
          <p:cNvPr id="3" name="Rectangle 2"/>
          <p:cNvSpPr/>
          <p:nvPr/>
        </p:nvSpPr>
        <p:spPr>
          <a:xfrm>
            <a:off x="502625" y="1047690"/>
            <a:ext cx="5059975" cy="400110"/>
          </a:xfrm>
          <a:prstGeom prst="rect">
            <a:avLst/>
          </a:prstGeom>
        </p:spPr>
        <p:txBody>
          <a:bodyPr wrap="none">
            <a:spAutoFit/>
          </a:bodyPr>
          <a:lstStyle/>
          <a:p>
            <a:r>
              <a:rPr lang="en-US" sz="2000" dirty="0"/>
              <a:t>AWS has three tiers of EC2 instances. They are:</a:t>
            </a:r>
          </a:p>
        </p:txBody>
      </p:sp>
      <p:sp>
        <p:nvSpPr>
          <p:cNvPr id="4" name="Rectangle 3"/>
          <p:cNvSpPr/>
          <p:nvPr/>
        </p:nvSpPr>
        <p:spPr>
          <a:xfrm>
            <a:off x="533400" y="1600200"/>
            <a:ext cx="8458200" cy="5016758"/>
          </a:xfrm>
          <a:prstGeom prst="rect">
            <a:avLst/>
          </a:prstGeom>
        </p:spPr>
        <p:txBody>
          <a:bodyPr wrap="square">
            <a:spAutoFit/>
          </a:bodyPr>
          <a:lstStyle/>
          <a:p>
            <a:pPr marL="285750" indent="-285750">
              <a:buFont typeface="Arial" panose="020B0604020202020204" pitchFamily="34" charset="0"/>
              <a:buChar char="•"/>
            </a:pPr>
            <a:r>
              <a:rPr lang="en-US" sz="2000" b="1" dirty="0"/>
              <a:t>On-Demand Instances</a:t>
            </a:r>
            <a:r>
              <a:rPr lang="en-US" sz="2000" dirty="0"/>
              <a:t>: This is generally the default option when you create an EC2 instance. Most of the time, when you see any EC2 pricing online, it refers to the On-Demand pricing. On-Demand instances are the most expensive because you have no commitment to AWS. You can terminate the instance at any time and only pay for how long you use the instance.</a:t>
            </a:r>
          </a:p>
          <a:p>
            <a:pPr marL="285750" indent="-285750">
              <a:buFont typeface="Arial" panose="020B0604020202020204" pitchFamily="34" charset="0"/>
              <a:buChar char="•"/>
            </a:pPr>
            <a:r>
              <a:rPr lang="en-US" sz="2000" b="1" dirty="0"/>
              <a:t>Reserved Instances (RIs)</a:t>
            </a:r>
            <a:r>
              <a:rPr lang="en-US" sz="2000" dirty="0"/>
              <a:t>: RIs are a billing construct instead of being an actual EC2 instance tier. RIs can be significantly (40-60%) cheaper than On-Demand instances. However, in return for the discount, you have to make a long term commitment (1-year or 3-year).</a:t>
            </a:r>
          </a:p>
          <a:p>
            <a:pPr marL="285750" indent="-285750">
              <a:buFont typeface="Arial" panose="020B0604020202020204" pitchFamily="34" charset="0"/>
              <a:buChar char="•"/>
            </a:pPr>
            <a:r>
              <a:rPr lang="en-US" sz="2000" b="1" dirty="0"/>
              <a:t>Spot Instances</a:t>
            </a:r>
            <a:r>
              <a:rPr lang="en-US" sz="2000" dirty="0"/>
              <a:t>: AWS has a lot of spare compute capacity (unused EC2 instances) which they offer as Spot Instances. Spot Instances are generally the cheapest option (50%-80% lower than On-Demand) amongst the three. However, since Spot Instance availability is predicated upon the demand, Amazon provides no guarantee that once you get a Spot Instance you can run it indefinitely. This is the biggest difference between On-Demand and Spot Instances.</a:t>
            </a:r>
          </a:p>
        </p:txBody>
      </p:sp>
    </p:spTree>
    <p:extLst>
      <p:ext uri="{BB962C8B-B14F-4D97-AF65-F5344CB8AC3E}">
        <p14:creationId xmlns:p14="http://schemas.microsoft.com/office/powerpoint/2010/main" val="2428637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5244513" cy="584775"/>
          </a:xfrm>
          <a:prstGeom prst="rect">
            <a:avLst/>
          </a:prstGeom>
        </p:spPr>
        <p:txBody>
          <a:bodyPr wrap="none">
            <a:spAutoFit/>
          </a:bodyPr>
          <a:lstStyle/>
          <a:p>
            <a:r>
              <a:rPr lang="en-US" sz="3200" b="1" dirty="0"/>
              <a:t>Spot Instances: Pros and Cons</a:t>
            </a:r>
          </a:p>
        </p:txBody>
      </p:sp>
      <p:sp>
        <p:nvSpPr>
          <p:cNvPr id="3" name="Rectangle 2"/>
          <p:cNvSpPr/>
          <p:nvPr/>
        </p:nvSpPr>
        <p:spPr>
          <a:xfrm>
            <a:off x="685800" y="914400"/>
            <a:ext cx="8077200" cy="3477875"/>
          </a:xfrm>
          <a:prstGeom prst="rect">
            <a:avLst/>
          </a:prstGeom>
        </p:spPr>
        <p:txBody>
          <a:bodyPr wrap="square">
            <a:spAutoFit/>
          </a:bodyPr>
          <a:lstStyle/>
          <a:p>
            <a:r>
              <a:rPr lang="en-US" sz="2000" b="1" u="sng" dirty="0"/>
              <a:t>Pro: Spot Instances are cheap</a:t>
            </a:r>
            <a:r>
              <a:rPr lang="en-US" sz="2000" u="sng" dirty="0"/>
              <a:t>: </a:t>
            </a:r>
            <a:endParaRPr lang="en-US" sz="2000" u="sng" dirty="0" smtClean="0"/>
          </a:p>
          <a:p>
            <a:pPr marL="342900" indent="-342900">
              <a:buFont typeface="Arial" panose="020B0604020202020204" pitchFamily="34" charset="0"/>
              <a:buChar char="•"/>
            </a:pPr>
            <a:r>
              <a:rPr lang="en-US" sz="2000" dirty="0" smtClean="0"/>
              <a:t>Spot </a:t>
            </a:r>
            <a:r>
              <a:rPr lang="en-US" sz="2000" dirty="0"/>
              <a:t>instances can be almost 90% cheaper than On-Demand prices and 30-60% cheaper than Reserved Instances. This can lead to significant savings when it comes to your EC2 infrastructure expenses</a:t>
            </a:r>
            <a:r>
              <a:rPr lang="en-US" sz="2000" dirty="0" smtClean="0"/>
              <a:t>.</a:t>
            </a:r>
          </a:p>
          <a:p>
            <a:endParaRPr lang="en-US" sz="2000" dirty="0"/>
          </a:p>
          <a:p>
            <a:r>
              <a:rPr lang="en-US" sz="2000" b="1" u="sng" dirty="0"/>
              <a:t>Con: Spot Instances can get terminated</a:t>
            </a:r>
            <a:r>
              <a:rPr lang="en-US" sz="2000" u="sng" dirty="0"/>
              <a:t>: </a:t>
            </a:r>
            <a:endParaRPr lang="en-US" sz="2000" u="sng" dirty="0" smtClean="0"/>
          </a:p>
          <a:p>
            <a:pPr marL="342900" indent="-342900">
              <a:buFont typeface="Arial" panose="020B0604020202020204" pitchFamily="34" charset="0"/>
              <a:buChar char="•"/>
            </a:pPr>
            <a:r>
              <a:rPr lang="en-US" sz="2000" dirty="0" smtClean="0"/>
              <a:t>AWS </a:t>
            </a:r>
            <a:r>
              <a:rPr lang="en-US" sz="2000" dirty="0"/>
              <a:t>can terminate your Spot Instances with a 2-minute termination warning. This requires that the applications using Spot Instances need to fault-tolerant.</a:t>
            </a:r>
          </a:p>
          <a:p>
            <a:pPr marL="342900" indent="-342900">
              <a:buFont typeface="Arial" panose="020B0604020202020204" pitchFamily="34" charset="0"/>
              <a:buChar char="•"/>
            </a:pPr>
            <a:r>
              <a:rPr lang="en-US" sz="2000" dirty="0"/>
              <a:t>A lot of applications hesitate to use Spot Instances </a:t>
            </a:r>
            <a:r>
              <a:rPr lang="en-US" sz="2000" dirty="0" smtClean="0"/>
              <a:t>because using </a:t>
            </a:r>
            <a:r>
              <a:rPr lang="en-US" sz="2000" dirty="0"/>
              <a:t>Spot Instances can end up make the application more unreliable.</a:t>
            </a:r>
          </a:p>
        </p:txBody>
      </p:sp>
    </p:spTree>
    <p:extLst>
      <p:ext uri="{BB962C8B-B14F-4D97-AF65-F5344CB8AC3E}">
        <p14:creationId xmlns:p14="http://schemas.microsoft.com/office/powerpoint/2010/main" val="2428637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Programmer, software developer, software engineer, web developer, web  development icon - Download on Iconfin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625" y="944422"/>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itbucket Icon of Flat style - Available in SVG, PNG, EPS, AI &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625" y="2295764"/>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17697" y="3902667"/>
            <a:ext cx="1101503" cy="947757"/>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8" name="Picture 10" descr="AWS VPC orange icon | Free 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3837" y="3552676"/>
            <a:ext cx="750726" cy="75072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Jenkins Artwo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1528" y="4013253"/>
            <a:ext cx="511320" cy="70755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17697" y="162580"/>
            <a:ext cx="7402476" cy="523220"/>
          </a:xfrm>
          <a:prstGeom prst="rect">
            <a:avLst/>
          </a:prstGeom>
        </p:spPr>
        <p:txBody>
          <a:bodyPr wrap="none">
            <a:spAutoFit/>
          </a:bodyPr>
          <a:lstStyle/>
          <a:p>
            <a:r>
              <a:rPr lang="en-US" sz="2800" b="1" u="sng" dirty="0" smtClean="0"/>
              <a:t>Jenkins Build using Spot Instance – Current State</a:t>
            </a:r>
            <a:endParaRPr lang="en-US" sz="2800" b="1" u="sng" dirty="0"/>
          </a:p>
        </p:txBody>
      </p:sp>
      <p:sp>
        <p:nvSpPr>
          <p:cNvPr id="36" name="Rounded Rectangle 35"/>
          <p:cNvSpPr/>
          <p:nvPr/>
        </p:nvSpPr>
        <p:spPr>
          <a:xfrm>
            <a:off x="3150643" y="1077139"/>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14" descr="Deployment, management, copy, aws, cloudformation icon - Free downloa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8800" y="2685709"/>
            <a:ext cx="673645" cy="673645"/>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p:cNvSpPr/>
          <p:nvPr/>
        </p:nvSpPr>
        <p:spPr>
          <a:xfrm>
            <a:off x="3439372" y="1222920"/>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50985" y="863403"/>
            <a:ext cx="408834" cy="514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Rectangle 48"/>
          <p:cNvSpPr/>
          <p:nvPr/>
        </p:nvSpPr>
        <p:spPr>
          <a:xfrm>
            <a:off x="3581400" y="1367531"/>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50" name="Picture 16" descr="SonarQube Logos and Usage | SonarQub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74080" y="1346310"/>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8" descr="How to setup sonatype nexus 3 repository manager using docker | by Ghanima  | 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48428" y="1273649"/>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55" name="Rounded Rectangle 54"/>
          <p:cNvSpPr/>
          <p:nvPr/>
        </p:nvSpPr>
        <p:spPr>
          <a:xfrm>
            <a:off x="3186824" y="2270631"/>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ounded Rectangle 56"/>
          <p:cNvSpPr/>
          <p:nvPr/>
        </p:nvSpPr>
        <p:spPr>
          <a:xfrm>
            <a:off x="3475553" y="2416412"/>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87166" y="2056895"/>
            <a:ext cx="408834" cy="514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Rectangle 58"/>
          <p:cNvSpPr/>
          <p:nvPr/>
        </p:nvSpPr>
        <p:spPr>
          <a:xfrm>
            <a:off x="3617581" y="2561023"/>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60" name="Picture 16" descr="SonarQube Logos and Usage | SonarQub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10261" y="2539802"/>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8" descr="How to setup sonatype nexus 3 repository manager using docker | by Ghanima  | 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84609" y="2467141"/>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62" name="Rounded Rectangle 61"/>
          <p:cNvSpPr/>
          <p:nvPr/>
        </p:nvSpPr>
        <p:spPr>
          <a:xfrm>
            <a:off x="3186824" y="3413992"/>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p:cNvSpPr/>
          <p:nvPr/>
        </p:nvSpPr>
        <p:spPr>
          <a:xfrm>
            <a:off x="3475553" y="3559773"/>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87166" y="3200256"/>
            <a:ext cx="408834" cy="514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Rectangle 65"/>
          <p:cNvSpPr/>
          <p:nvPr/>
        </p:nvSpPr>
        <p:spPr>
          <a:xfrm>
            <a:off x="3617581" y="3704384"/>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67" name="Picture 16" descr="SonarQube Logos and Usage | SonarQub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10261" y="3683163"/>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8" descr="How to setup sonatype nexus 3 repository manager using docker | by Ghanima  | 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84609" y="3610502"/>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69" name="Rounded Rectangle 68"/>
          <p:cNvSpPr/>
          <p:nvPr/>
        </p:nvSpPr>
        <p:spPr>
          <a:xfrm>
            <a:off x="3218807" y="4498649"/>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ounded Rectangle 70"/>
          <p:cNvSpPr/>
          <p:nvPr/>
        </p:nvSpPr>
        <p:spPr>
          <a:xfrm>
            <a:off x="3507536" y="4644430"/>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19149" y="4284913"/>
            <a:ext cx="408834" cy="514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Rectangle 72"/>
          <p:cNvSpPr/>
          <p:nvPr/>
        </p:nvSpPr>
        <p:spPr>
          <a:xfrm>
            <a:off x="3649564" y="4789041"/>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74" name="Picture 16" descr="SonarQube Logos and Usage | SonarQub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2244" y="4767820"/>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8" descr="How to setup sonatype nexus 3 repository manager using docker | by Ghanima  | 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16592" y="4695159"/>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4369953" y="5297269"/>
            <a:ext cx="353291" cy="646331"/>
          </a:xfrm>
          <a:prstGeom prst="rect">
            <a:avLst/>
          </a:prstGeom>
        </p:spPr>
        <p:txBody>
          <a:bodyPr wrap="square">
            <a:spAutoFit/>
          </a:bodyPr>
          <a:lstStyle/>
          <a:p>
            <a:r>
              <a:rPr lang="en-US" dirty="0" smtClean="0"/>
              <a:t>.</a:t>
            </a:r>
          </a:p>
          <a:p>
            <a:r>
              <a:rPr lang="en-US" dirty="0" smtClean="0"/>
              <a:t>.</a:t>
            </a:r>
          </a:p>
        </p:txBody>
      </p:sp>
      <p:pic>
        <p:nvPicPr>
          <p:cNvPr id="77" name="Picture 10" descr="AWS VPC orange icon | Free SV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04023" y="850982"/>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10" descr="AWS VPC orange icon | Free SV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46133" y="2078630"/>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0" descr="AWS VPC orange icon | Free SV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95829" y="3189924"/>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AWS VPC orange icon | Free SV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29198" y="4288633"/>
            <a:ext cx="493239" cy="493239"/>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V="1">
            <a:off x="1447800" y="3189924"/>
            <a:ext cx="457200" cy="493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362200" y="1782622"/>
            <a:ext cx="780248" cy="928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9" name="Straight Arrow Connector 2048"/>
          <p:cNvCxnSpPr>
            <a:endCxn id="55" idx="1"/>
          </p:cNvCxnSpPr>
          <p:nvPr/>
        </p:nvCxnSpPr>
        <p:spPr>
          <a:xfrm flipV="1">
            <a:off x="2502445" y="2688307"/>
            <a:ext cx="684379" cy="172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3" name="Straight Arrow Connector 2052"/>
          <p:cNvCxnSpPr>
            <a:endCxn id="62" idx="1"/>
          </p:cNvCxnSpPr>
          <p:nvPr/>
        </p:nvCxnSpPr>
        <p:spPr>
          <a:xfrm>
            <a:off x="2362200" y="3200256"/>
            <a:ext cx="824624" cy="631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2214664" y="3287494"/>
            <a:ext cx="978088" cy="1733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5" name="Rectangle 2064"/>
          <p:cNvSpPr/>
          <p:nvPr/>
        </p:nvSpPr>
        <p:spPr>
          <a:xfrm>
            <a:off x="7086600" y="685800"/>
            <a:ext cx="749588" cy="493463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7" name="Rectangle 2066"/>
          <p:cNvSpPr/>
          <p:nvPr/>
        </p:nvSpPr>
        <p:spPr>
          <a:xfrm rot="5400000">
            <a:off x="5705520" y="2858968"/>
            <a:ext cx="3548985" cy="584775"/>
          </a:xfrm>
          <a:prstGeom prst="rect">
            <a:avLst/>
          </a:prstGeom>
        </p:spPr>
        <p:txBody>
          <a:bodyPr wrap="none">
            <a:spAutoFit/>
          </a:bodyPr>
          <a:lstStyle/>
          <a:p>
            <a:r>
              <a:rPr lang="en-US" sz="3200" dirty="0" smtClean="0"/>
              <a:t>Deployment Servers</a:t>
            </a:r>
            <a:endParaRPr lang="en-US" sz="3200" dirty="0"/>
          </a:p>
        </p:txBody>
      </p:sp>
      <p:cxnSp>
        <p:nvCxnSpPr>
          <p:cNvPr id="99" name="Straight Arrow Connector 98"/>
          <p:cNvCxnSpPr/>
          <p:nvPr/>
        </p:nvCxnSpPr>
        <p:spPr>
          <a:xfrm flipV="1">
            <a:off x="5891583" y="2714864"/>
            <a:ext cx="119501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5867400" y="1444473"/>
            <a:ext cx="119501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5891583" y="3733799"/>
            <a:ext cx="119501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5903581" y="4876800"/>
            <a:ext cx="119501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3" name="Straight Arrow Connector 2072"/>
          <p:cNvCxnSpPr>
            <a:stCxn id="2054" idx="2"/>
            <a:endCxn id="2056" idx="0"/>
          </p:cNvCxnSpPr>
          <p:nvPr/>
        </p:nvCxnSpPr>
        <p:spPr>
          <a:xfrm>
            <a:off x="640725" y="1782622"/>
            <a:ext cx="0" cy="5131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5" name="Straight Arrow Connector 2074"/>
          <p:cNvCxnSpPr>
            <a:stCxn id="2056" idx="2"/>
            <a:endCxn id="2" idx="0"/>
          </p:cNvCxnSpPr>
          <p:nvPr/>
        </p:nvCxnSpPr>
        <p:spPr>
          <a:xfrm>
            <a:off x="640725" y="3133964"/>
            <a:ext cx="27724" cy="7687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76" name="Rectangle 2075"/>
          <p:cNvSpPr/>
          <p:nvPr/>
        </p:nvSpPr>
        <p:spPr>
          <a:xfrm>
            <a:off x="0" y="4800600"/>
            <a:ext cx="1231747" cy="307777"/>
          </a:xfrm>
          <a:prstGeom prst="rect">
            <a:avLst/>
          </a:prstGeom>
        </p:spPr>
        <p:txBody>
          <a:bodyPr wrap="none">
            <a:spAutoFit/>
          </a:bodyPr>
          <a:lstStyle/>
          <a:p>
            <a:r>
              <a:rPr lang="en-US" sz="1400" dirty="0" smtClean="0"/>
              <a:t>Common Prod</a:t>
            </a:r>
            <a:endParaRPr lang="en-US" sz="1400" dirty="0"/>
          </a:p>
        </p:txBody>
      </p:sp>
      <p:sp>
        <p:nvSpPr>
          <p:cNvPr id="2077" name="Rectangle 2076"/>
          <p:cNvSpPr/>
          <p:nvPr/>
        </p:nvSpPr>
        <p:spPr>
          <a:xfrm>
            <a:off x="3475553" y="835223"/>
            <a:ext cx="1662571" cy="307777"/>
          </a:xfrm>
          <a:prstGeom prst="rect">
            <a:avLst/>
          </a:prstGeom>
        </p:spPr>
        <p:txBody>
          <a:bodyPr wrap="none">
            <a:spAutoFit/>
          </a:bodyPr>
          <a:lstStyle/>
          <a:p>
            <a:r>
              <a:rPr lang="en-US" sz="1400" dirty="0" smtClean="0"/>
              <a:t>Enterprise Non Prod</a:t>
            </a:r>
            <a:endParaRPr lang="en-US" sz="1400" dirty="0"/>
          </a:p>
        </p:txBody>
      </p:sp>
      <p:sp>
        <p:nvSpPr>
          <p:cNvPr id="2078" name="Rectangle 2077"/>
          <p:cNvSpPr/>
          <p:nvPr/>
        </p:nvSpPr>
        <p:spPr>
          <a:xfrm>
            <a:off x="3581400" y="1981200"/>
            <a:ext cx="830997" cy="307777"/>
          </a:xfrm>
          <a:prstGeom prst="rect">
            <a:avLst/>
          </a:prstGeom>
        </p:spPr>
        <p:txBody>
          <a:bodyPr wrap="none">
            <a:spAutoFit/>
          </a:bodyPr>
          <a:lstStyle/>
          <a:p>
            <a:r>
              <a:rPr lang="en-US" sz="1400" dirty="0" smtClean="0"/>
              <a:t>NonProd</a:t>
            </a:r>
            <a:endParaRPr lang="en-US" sz="1400" dirty="0"/>
          </a:p>
        </p:txBody>
      </p:sp>
      <p:sp>
        <p:nvSpPr>
          <p:cNvPr id="2079" name="Rectangle 2078"/>
          <p:cNvSpPr/>
          <p:nvPr/>
        </p:nvSpPr>
        <p:spPr>
          <a:xfrm>
            <a:off x="3657600" y="3124200"/>
            <a:ext cx="409086" cy="307777"/>
          </a:xfrm>
          <a:prstGeom prst="rect">
            <a:avLst/>
          </a:prstGeom>
        </p:spPr>
        <p:txBody>
          <a:bodyPr wrap="none">
            <a:spAutoFit/>
          </a:bodyPr>
          <a:lstStyle/>
          <a:p>
            <a:r>
              <a:rPr lang="en-US" sz="1400" dirty="0" smtClean="0"/>
              <a:t>QA</a:t>
            </a:r>
            <a:endParaRPr lang="en-US" sz="1400" dirty="0"/>
          </a:p>
        </p:txBody>
      </p:sp>
      <p:sp>
        <p:nvSpPr>
          <p:cNvPr id="32" name="Rectangle 31"/>
          <p:cNvSpPr/>
          <p:nvPr/>
        </p:nvSpPr>
        <p:spPr>
          <a:xfrm>
            <a:off x="3535982" y="4264223"/>
            <a:ext cx="465897" cy="307777"/>
          </a:xfrm>
          <a:prstGeom prst="rect">
            <a:avLst/>
          </a:prstGeom>
        </p:spPr>
        <p:txBody>
          <a:bodyPr wrap="none">
            <a:spAutoFit/>
          </a:bodyPr>
          <a:lstStyle/>
          <a:p>
            <a:r>
              <a:rPr lang="en-US" sz="1400" dirty="0" smtClean="0"/>
              <a:t>Dev</a:t>
            </a:r>
            <a:endParaRPr lang="en-US" sz="1400" dirty="0"/>
          </a:p>
        </p:txBody>
      </p:sp>
      <p:sp>
        <p:nvSpPr>
          <p:cNvPr id="33" name="Rectangle 32"/>
          <p:cNvSpPr/>
          <p:nvPr/>
        </p:nvSpPr>
        <p:spPr>
          <a:xfrm>
            <a:off x="291528" y="6262071"/>
            <a:ext cx="8090472" cy="369332"/>
          </a:xfrm>
          <a:prstGeom prst="rect">
            <a:avLst/>
          </a:prstGeom>
        </p:spPr>
        <p:txBody>
          <a:bodyPr wrap="square">
            <a:spAutoFit/>
          </a:bodyPr>
          <a:lstStyle/>
          <a:p>
            <a:r>
              <a:rPr lang="en-US" dirty="0" smtClean="0"/>
              <a:t>Note : The spot fleet run all time, never destroyed</a:t>
            </a:r>
            <a:endParaRPr lang="en-US" dirty="0"/>
          </a:p>
        </p:txBody>
      </p:sp>
    </p:spTree>
    <p:extLst>
      <p:ext uri="{BB962C8B-B14F-4D97-AF65-F5344CB8AC3E}">
        <p14:creationId xmlns:p14="http://schemas.microsoft.com/office/powerpoint/2010/main" val="242863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200" cy="2123658"/>
          </a:xfrm>
          <a:prstGeom prst="rect">
            <a:avLst/>
          </a:prstGeom>
        </p:spPr>
        <p:txBody>
          <a:bodyPr wrap="square">
            <a:spAutoFit/>
          </a:bodyPr>
          <a:lstStyle/>
          <a:p>
            <a:r>
              <a:rPr lang="en-US" sz="2400" b="1" dirty="0" smtClean="0"/>
              <a:t>What is AWS Fargate?</a:t>
            </a:r>
          </a:p>
          <a:p>
            <a:r>
              <a:rPr lang="en-US" dirty="0" smtClean="0"/>
              <a:t>	</a:t>
            </a:r>
          </a:p>
          <a:p>
            <a:r>
              <a:rPr lang="en-US" dirty="0"/>
              <a:t>	</a:t>
            </a:r>
            <a:r>
              <a:rPr lang="en-US" dirty="0" smtClean="0"/>
              <a:t>AWS Fargate is a technology that you can use with Amazon ECS to run containers without having to manage servers or clusters of Amazon EC2 instances. With Fargate, you no longer have to provision, configure, or scale clusters of virtual machines to run containers. This removes the need to choose server types, decide when to scale your clusters, or optimize cluster packing.</a:t>
            </a:r>
            <a:endParaRPr lang="en-US" dirty="0"/>
          </a:p>
        </p:txBody>
      </p:sp>
      <p:sp>
        <p:nvSpPr>
          <p:cNvPr id="3" name="Rectangle 2"/>
          <p:cNvSpPr/>
          <p:nvPr/>
        </p:nvSpPr>
        <p:spPr>
          <a:xfrm>
            <a:off x="1219200" y="3142520"/>
            <a:ext cx="4572000" cy="2862322"/>
          </a:xfrm>
          <a:prstGeom prst="rect">
            <a:avLst/>
          </a:prstGeom>
        </p:spPr>
        <p:txBody>
          <a:bodyPr>
            <a:spAutoFit/>
          </a:bodyPr>
          <a:lstStyle/>
          <a:p>
            <a:r>
              <a:rPr lang="en-US" b="1" dirty="0" smtClean="0"/>
              <a:t>Pro</a:t>
            </a:r>
          </a:p>
          <a:p>
            <a:pPr marL="285750" indent="-285750">
              <a:buFont typeface="Arial" panose="020B0604020202020204" pitchFamily="34" charset="0"/>
              <a:buChar char="•"/>
            </a:pPr>
            <a:r>
              <a:rPr lang="en-US" dirty="0" smtClean="0"/>
              <a:t>Less Complexity</a:t>
            </a:r>
          </a:p>
          <a:p>
            <a:pPr marL="285750" indent="-285750">
              <a:buFont typeface="Arial" panose="020B0604020202020204" pitchFamily="34" charset="0"/>
              <a:buChar char="•"/>
            </a:pPr>
            <a:r>
              <a:rPr lang="en-US" dirty="0" smtClean="0"/>
              <a:t>Better Security</a:t>
            </a:r>
          </a:p>
          <a:p>
            <a:pPr marL="285750" indent="-285750">
              <a:buFont typeface="Arial" panose="020B0604020202020204" pitchFamily="34" charset="0"/>
              <a:buChar char="•"/>
            </a:pPr>
            <a:r>
              <a:rPr lang="en-US" dirty="0" smtClean="0"/>
              <a:t>Lower Costs</a:t>
            </a:r>
          </a:p>
          <a:p>
            <a:pPr marL="285750" indent="-285750">
              <a:buFont typeface="Arial" panose="020B0604020202020204" pitchFamily="34" charset="0"/>
              <a:buChar char="•"/>
            </a:pPr>
            <a:r>
              <a:rPr lang="en-US" dirty="0" smtClean="0"/>
              <a:t>Simplicity</a:t>
            </a:r>
          </a:p>
          <a:p>
            <a:pPr marL="285750" indent="-285750">
              <a:buFont typeface="Arial" panose="020B0604020202020204" pitchFamily="34" charset="0"/>
              <a:buChar char="•"/>
            </a:pPr>
            <a:r>
              <a:rPr lang="en-US" dirty="0" smtClean="0"/>
              <a:t>Better Security</a:t>
            </a:r>
          </a:p>
          <a:p>
            <a:endParaRPr lang="en-US" dirty="0" smtClean="0"/>
          </a:p>
          <a:p>
            <a:r>
              <a:rPr lang="en-US" b="1" dirty="0" smtClean="0"/>
              <a:t>Con</a:t>
            </a:r>
          </a:p>
          <a:p>
            <a:pPr marL="285750" indent="-285750">
              <a:buFont typeface="Arial" panose="020B0604020202020204" pitchFamily="34" charset="0"/>
              <a:buChar char="•"/>
            </a:pPr>
            <a:r>
              <a:rPr lang="en-US" dirty="0" smtClean="0"/>
              <a:t>Less Customization</a:t>
            </a:r>
          </a:p>
          <a:p>
            <a:pPr marL="285750" indent="-285750">
              <a:buFont typeface="Arial" panose="020B0604020202020204" pitchFamily="34" charset="0"/>
              <a:buChar char="•"/>
            </a:pPr>
            <a:r>
              <a:rPr lang="en-US" dirty="0" smtClean="0"/>
              <a:t>Limited Regions Available</a:t>
            </a:r>
            <a:endParaRPr lang="en-US" dirty="0"/>
          </a:p>
        </p:txBody>
      </p:sp>
      <p:sp>
        <p:nvSpPr>
          <p:cNvPr id="4" name="Rectangle 3"/>
          <p:cNvSpPr/>
          <p:nvPr/>
        </p:nvSpPr>
        <p:spPr>
          <a:xfrm>
            <a:off x="304800" y="2667000"/>
            <a:ext cx="3072829" cy="461665"/>
          </a:xfrm>
          <a:prstGeom prst="rect">
            <a:avLst/>
          </a:prstGeom>
        </p:spPr>
        <p:txBody>
          <a:bodyPr wrap="none">
            <a:spAutoFit/>
          </a:bodyPr>
          <a:lstStyle/>
          <a:p>
            <a:r>
              <a:rPr lang="en-US" sz="2400" b="1" dirty="0" smtClean="0"/>
              <a:t>Fargate: Pros and Cons</a:t>
            </a:r>
            <a:endParaRPr lang="en-US" sz="2400" b="1" dirty="0"/>
          </a:p>
        </p:txBody>
      </p:sp>
    </p:spTree>
    <p:extLst>
      <p:ext uri="{BB962C8B-B14F-4D97-AF65-F5344CB8AC3E}">
        <p14:creationId xmlns:p14="http://schemas.microsoft.com/office/powerpoint/2010/main" val="242863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Programmer, software developer, software engineer, web developer, web  development icon - Download on Iconfin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625" y="944422"/>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itbucket Icon of Flat style - Available in SVG, PNG, EPS, AI &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625" y="2295764"/>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17697" y="3902667"/>
            <a:ext cx="1101503" cy="947757"/>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8" name="Picture 10" descr="AWS VPC orange icon | Free 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3837" y="3552676"/>
            <a:ext cx="750726" cy="75072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Jenkins Artwo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1528" y="4013253"/>
            <a:ext cx="511320" cy="70755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17697" y="162580"/>
            <a:ext cx="5347939" cy="523220"/>
          </a:xfrm>
          <a:prstGeom prst="rect">
            <a:avLst/>
          </a:prstGeom>
        </p:spPr>
        <p:txBody>
          <a:bodyPr wrap="none">
            <a:spAutoFit/>
          </a:bodyPr>
          <a:lstStyle/>
          <a:p>
            <a:r>
              <a:rPr lang="en-US" sz="2800" b="1" u="sng" dirty="0" smtClean="0"/>
              <a:t>Jenkins Build using ECS – Proposed</a:t>
            </a:r>
            <a:endParaRPr lang="en-US" sz="2800" b="1" u="sng" dirty="0"/>
          </a:p>
        </p:txBody>
      </p:sp>
      <p:sp>
        <p:nvSpPr>
          <p:cNvPr id="36" name="Rounded Rectangle 35"/>
          <p:cNvSpPr/>
          <p:nvPr/>
        </p:nvSpPr>
        <p:spPr>
          <a:xfrm>
            <a:off x="3150643" y="1077139"/>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3439372" y="1222920"/>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3581400" y="1367531"/>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50" name="Picture 16" descr="SonarQube Logos and Usage | SonarQub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74080" y="1346310"/>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8" descr="How to setup sonatype nexus 3 repository manager using docker | by Ghanima  | 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48428" y="1273649"/>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55" name="Rounded Rectangle 54"/>
          <p:cNvSpPr/>
          <p:nvPr/>
        </p:nvSpPr>
        <p:spPr>
          <a:xfrm>
            <a:off x="3186824" y="2270631"/>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ounded Rectangle 56"/>
          <p:cNvSpPr/>
          <p:nvPr/>
        </p:nvSpPr>
        <p:spPr>
          <a:xfrm>
            <a:off x="3475553" y="2416412"/>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3617581" y="2561023"/>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60" name="Picture 16" descr="SonarQube Logos and Usage | SonarQub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0261" y="2539802"/>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8" descr="How to setup sonatype nexus 3 repository manager using docker | by Ghanima  | 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84609" y="2467141"/>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62" name="Rounded Rectangle 61"/>
          <p:cNvSpPr/>
          <p:nvPr/>
        </p:nvSpPr>
        <p:spPr>
          <a:xfrm>
            <a:off x="3186824" y="3413992"/>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p:cNvSpPr/>
          <p:nvPr/>
        </p:nvSpPr>
        <p:spPr>
          <a:xfrm>
            <a:off x="3475553" y="3559773"/>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3617581" y="3704384"/>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67" name="Picture 16" descr="SonarQube Logos and Usage | SonarQub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0261" y="3683163"/>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8" descr="How to setup sonatype nexus 3 repository manager using docker | by Ghanima  | 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84609" y="3610502"/>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69" name="Rounded Rectangle 68"/>
          <p:cNvSpPr/>
          <p:nvPr/>
        </p:nvSpPr>
        <p:spPr>
          <a:xfrm>
            <a:off x="3218807" y="4498649"/>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ounded Rectangle 70"/>
          <p:cNvSpPr/>
          <p:nvPr/>
        </p:nvSpPr>
        <p:spPr>
          <a:xfrm>
            <a:off x="3507536" y="4644430"/>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3649564" y="4789041"/>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74" name="Picture 16" descr="SonarQube Logos and Usage | SonarQub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42244" y="4767820"/>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8" descr="How to setup sonatype nexus 3 repository manager using docker | by Ghanima  | 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16592" y="4695159"/>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4369953" y="5297269"/>
            <a:ext cx="353291" cy="646331"/>
          </a:xfrm>
          <a:prstGeom prst="rect">
            <a:avLst/>
          </a:prstGeom>
        </p:spPr>
        <p:txBody>
          <a:bodyPr wrap="square">
            <a:spAutoFit/>
          </a:bodyPr>
          <a:lstStyle/>
          <a:p>
            <a:r>
              <a:rPr lang="en-US" dirty="0" smtClean="0"/>
              <a:t>.</a:t>
            </a:r>
          </a:p>
          <a:p>
            <a:r>
              <a:rPr lang="en-US" dirty="0" smtClean="0"/>
              <a:t>.</a:t>
            </a:r>
          </a:p>
        </p:txBody>
      </p:sp>
      <p:pic>
        <p:nvPicPr>
          <p:cNvPr id="77" name="Picture 10" descr="AWS VPC orange icon | Free SV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04023" y="850982"/>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10" descr="AWS VPC orange icon | Free SV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46133" y="2078630"/>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0" descr="AWS VPC orange icon | Free SV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95829" y="3189924"/>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AWS VPC orange icon | Free SV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9198" y="4288633"/>
            <a:ext cx="493239" cy="493239"/>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V="1">
            <a:off x="1447800" y="3189924"/>
            <a:ext cx="457200" cy="493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362200" y="1782622"/>
            <a:ext cx="780248" cy="928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9" name="Straight Arrow Connector 2048"/>
          <p:cNvCxnSpPr>
            <a:endCxn id="55" idx="1"/>
          </p:cNvCxnSpPr>
          <p:nvPr/>
        </p:nvCxnSpPr>
        <p:spPr>
          <a:xfrm flipV="1">
            <a:off x="2502445" y="2688307"/>
            <a:ext cx="684379" cy="172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3" name="Straight Arrow Connector 2052"/>
          <p:cNvCxnSpPr>
            <a:endCxn id="62" idx="1"/>
          </p:cNvCxnSpPr>
          <p:nvPr/>
        </p:nvCxnSpPr>
        <p:spPr>
          <a:xfrm>
            <a:off x="2362200" y="3200256"/>
            <a:ext cx="824624" cy="631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2214664" y="3287494"/>
            <a:ext cx="978088" cy="1733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5" name="Rectangle 2064"/>
          <p:cNvSpPr/>
          <p:nvPr/>
        </p:nvSpPr>
        <p:spPr>
          <a:xfrm>
            <a:off x="6438037" y="722607"/>
            <a:ext cx="749588" cy="493463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7" name="Rectangle 2066"/>
          <p:cNvSpPr/>
          <p:nvPr/>
        </p:nvSpPr>
        <p:spPr>
          <a:xfrm rot="5400000">
            <a:off x="5038338" y="2897536"/>
            <a:ext cx="3548985" cy="584775"/>
          </a:xfrm>
          <a:prstGeom prst="rect">
            <a:avLst/>
          </a:prstGeom>
        </p:spPr>
        <p:txBody>
          <a:bodyPr wrap="none">
            <a:spAutoFit/>
          </a:bodyPr>
          <a:lstStyle/>
          <a:p>
            <a:r>
              <a:rPr lang="en-US" sz="3200" dirty="0" smtClean="0"/>
              <a:t>Deployment Servers</a:t>
            </a:r>
            <a:endParaRPr lang="en-US" sz="3200" dirty="0"/>
          </a:p>
        </p:txBody>
      </p:sp>
      <p:cxnSp>
        <p:nvCxnSpPr>
          <p:cNvPr id="2073" name="Straight Arrow Connector 2072"/>
          <p:cNvCxnSpPr>
            <a:stCxn id="2054" idx="2"/>
            <a:endCxn id="2056" idx="0"/>
          </p:cNvCxnSpPr>
          <p:nvPr/>
        </p:nvCxnSpPr>
        <p:spPr>
          <a:xfrm>
            <a:off x="640725" y="1782622"/>
            <a:ext cx="0" cy="5131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5" name="Straight Arrow Connector 2074"/>
          <p:cNvCxnSpPr>
            <a:stCxn id="2056" idx="2"/>
            <a:endCxn id="2" idx="0"/>
          </p:cNvCxnSpPr>
          <p:nvPr/>
        </p:nvCxnSpPr>
        <p:spPr>
          <a:xfrm>
            <a:off x="640725" y="3133964"/>
            <a:ext cx="27724" cy="7687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76" name="Rectangle 2075"/>
          <p:cNvSpPr/>
          <p:nvPr/>
        </p:nvSpPr>
        <p:spPr>
          <a:xfrm>
            <a:off x="0" y="4800600"/>
            <a:ext cx="1231747" cy="307777"/>
          </a:xfrm>
          <a:prstGeom prst="rect">
            <a:avLst/>
          </a:prstGeom>
        </p:spPr>
        <p:txBody>
          <a:bodyPr wrap="none">
            <a:spAutoFit/>
          </a:bodyPr>
          <a:lstStyle/>
          <a:p>
            <a:r>
              <a:rPr lang="en-US" sz="1400" dirty="0" smtClean="0"/>
              <a:t>Common Prod</a:t>
            </a:r>
            <a:endParaRPr lang="en-US" sz="1400" dirty="0"/>
          </a:p>
        </p:txBody>
      </p:sp>
      <p:sp>
        <p:nvSpPr>
          <p:cNvPr id="2077" name="Rectangle 2076"/>
          <p:cNvSpPr/>
          <p:nvPr/>
        </p:nvSpPr>
        <p:spPr>
          <a:xfrm>
            <a:off x="3475553" y="835223"/>
            <a:ext cx="1662571" cy="307777"/>
          </a:xfrm>
          <a:prstGeom prst="rect">
            <a:avLst/>
          </a:prstGeom>
        </p:spPr>
        <p:txBody>
          <a:bodyPr wrap="none">
            <a:spAutoFit/>
          </a:bodyPr>
          <a:lstStyle/>
          <a:p>
            <a:r>
              <a:rPr lang="en-US" sz="1400" dirty="0" smtClean="0"/>
              <a:t>Enterprise Non Prod</a:t>
            </a:r>
            <a:endParaRPr lang="en-US" sz="1400" dirty="0"/>
          </a:p>
        </p:txBody>
      </p:sp>
      <p:sp>
        <p:nvSpPr>
          <p:cNvPr id="2078" name="Rectangle 2077"/>
          <p:cNvSpPr/>
          <p:nvPr/>
        </p:nvSpPr>
        <p:spPr>
          <a:xfrm>
            <a:off x="3581400" y="1981200"/>
            <a:ext cx="830997" cy="307777"/>
          </a:xfrm>
          <a:prstGeom prst="rect">
            <a:avLst/>
          </a:prstGeom>
        </p:spPr>
        <p:txBody>
          <a:bodyPr wrap="none">
            <a:spAutoFit/>
          </a:bodyPr>
          <a:lstStyle/>
          <a:p>
            <a:r>
              <a:rPr lang="en-US" sz="1400" dirty="0" smtClean="0"/>
              <a:t>NonProd</a:t>
            </a:r>
            <a:endParaRPr lang="en-US" sz="1400" dirty="0"/>
          </a:p>
        </p:txBody>
      </p:sp>
      <p:sp>
        <p:nvSpPr>
          <p:cNvPr id="2079" name="Rectangle 2078"/>
          <p:cNvSpPr/>
          <p:nvPr/>
        </p:nvSpPr>
        <p:spPr>
          <a:xfrm>
            <a:off x="3657600" y="3124200"/>
            <a:ext cx="409086" cy="307777"/>
          </a:xfrm>
          <a:prstGeom prst="rect">
            <a:avLst/>
          </a:prstGeom>
        </p:spPr>
        <p:txBody>
          <a:bodyPr wrap="none">
            <a:spAutoFit/>
          </a:bodyPr>
          <a:lstStyle/>
          <a:p>
            <a:r>
              <a:rPr lang="en-US" sz="1400" dirty="0" smtClean="0"/>
              <a:t>QA</a:t>
            </a:r>
            <a:endParaRPr lang="en-US" sz="1400" dirty="0"/>
          </a:p>
        </p:txBody>
      </p:sp>
      <p:sp>
        <p:nvSpPr>
          <p:cNvPr id="32" name="Rectangle 31"/>
          <p:cNvSpPr/>
          <p:nvPr/>
        </p:nvSpPr>
        <p:spPr>
          <a:xfrm>
            <a:off x="3535982" y="4264223"/>
            <a:ext cx="465897" cy="307777"/>
          </a:xfrm>
          <a:prstGeom prst="rect">
            <a:avLst/>
          </a:prstGeom>
        </p:spPr>
        <p:txBody>
          <a:bodyPr wrap="none">
            <a:spAutoFit/>
          </a:bodyPr>
          <a:lstStyle/>
          <a:p>
            <a:r>
              <a:rPr lang="en-US" sz="1400" dirty="0" smtClean="0"/>
              <a:t>Dev</a:t>
            </a:r>
            <a:endParaRPr lang="en-US" sz="1400" dirty="0"/>
          </a:p>
        </p:txBody>
      </p:sp>
      <p:sp>
        <p:nvSpPr>
          <p:cNvPr id="33" name="Rectangle 32"/>
          <p:cNvSpPr/>
          <p:nvPr/>
        </p:nvSpPr>
        <p:spPr>
          <a:xfrm>
            <a:off x="291528" y="6262071"/>
            <a:ext cx="8090472" cy="369332"/>
          </a:xfrm>
          <a:prstGeom prst="rect">
            <a:avLst/>
          </a:prstGeom>
        </p:spPr>
        <p:txBody>
          <a:bodyPr wrap="square">
            <a:spAutoFit/>
          </a:bodyPr>
          <a:lstStyle/>
          <a:p>
            <a:r>
              <a:rPr lang="en-US" dirty="0" smtClean="0"/>
              <a:t>Note : Container will be destroyed after the build complete</a:t>
            </a:r>
            <a:endParaRPr lang="en-US" dirty="0"/>
          </a:p>
        </p:txBody>
      </p:sp>
      <p:pic>
        <p:nvPicPr>
          <p:cNvPr id="63" name="Picture 2" descr="Download @dankohn The Logo Files Are Attached - Aws Ecr Logo Png - Full  Size PNG Image - PNGki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05000" y="1981200"/>
            <a:ext cx="381000" cy="46905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ECS Terminology for Kubernetes Users | by Lee Gaines | Medium"/>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58591" y="2685709"/>
            <a:ext cx="912145" cy="57294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stCxn id="63" idx="2"/>
          </p:cNvCxnSpPr>
          <p:nvPr/>
        </p:nvCxnSpPr>
        <p:spPr>
          <a:xfrm>
            <a:off x="2095500" y="2450255"/>
            <a:ext cx="0" cy="264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rot="18660405">
            <a:off x="1043212" y="3059589"/>
            <a:ext cx="1042273" cy="430887"/>
          </a:xfrm>
          <a:prstGeom prst="rect">
            <a:avLst/>
          </a:prstGeom>
        </p:spPr>
        <p:txBody>
          <a:bodyPr wrap="none">
            <a:spAutoFit/>
          </a:bodyPr>
          <a:lstStyle/>
          <a:p>
            <a:pPr algn="ctr"/>
            <a:r>
              <a:rPr lang="en-US" sz="1100" dirty="0" smtClean="0"/>
              <a:t>Create Jenkins </a:t>
            </a:r>
          </a:p>
          <a:p>
            <a:pPr algn="ctr"/>
            <a:r>
              <a:rPr lang="en-US" sz="1100" dirty="0" smtClean="0"/>
              <a:t>Slave ECS Task</a:t>
            </a:r>
            <a:endParaRPr lang="en-US" sz="1100" dirty="0"/>
          </a:p>
        </p:txBody>
      </p:sp>
      <p:sp>
        <p:nvSpPr>
          <p:cNvPr id="81" name="Rectangle 80"/>
          <p:cNvSpPr/>
          <p:nvPr/>
        </p:nvSpPr>
        <p:spPr>
          <a:xfrm rot="18698549">
            <a:off x="2088946" y="2126480"/>
            <a:ext cx="1033553" cy="276999"/>
          </a:xfrm>
          <a:prstGeom prst="rect">
            <a:avLst/>
          </a:prstGeom>
        </p:spPr>
        <p:txBody>
          <a:bodyPr wrap="none">
            <a:spAutoFit/>
          </a:bodyPr>
          <a:lstStyle/>
          <a:p>
            <a:r>
              <a:rPr lang="en-US" sz="1200" dirty="0" smtClean="0"/>
              <a:t>Start ECS task</a:t>
            </a:r>
            <a:endParaRPr lang="en-US" sz="1200" dirty="0"/>
          </a:p>
        </p:txBody>
      </p:sp>
      <p:sp>
        <p:nvSpPr>
          <p:cNvPr id="82" name="Rectangle 81"/>
          <p:cNvSpPr/>
          <p:nvPr/>
        </p:nvSpPr>
        <p:spPr>
          <a:xfrm>
            <a:off x="1920611" y="3124200"/>
            <a:ext cx="730777" cy="307777"/>
          </a:xfrm>
          <a:prstGeom prst="rect">
            <a:avLst/>
          </a:prstGeom>
        </p:spPr>
        <p:txBody>
          <a:bodyPr wrap="none">
            <a:spAutoFit/>
          </a:bodyPr>
          <a:lstStyle/>
          <a:p>
            <a:r>
              <a:rPr lang="en-US" sz="1400" dirty="0" smtClean="0"/>
              <a:t>ECS API</a:t>
            </a:r>
            <a:endParaRPr lang="en-US" sz="1400" dirty="0"/>
          </a:p>
        </p:txBody>
      </p:sp>
      <p:cxnSp>
        <p:nvCxnSpPr>
          <p:cNvPr id="6" name="Straight Arrow Connector 5"/>
          <p:cNvCxnSpPr>
            <a:stCxn id="36" idx="3"/>
          </p:cNvCxnSpPr>
          <p:nvPr/>
        </p:nvCxnSpPr>
        <p:spPr>
          <a:xfrm flipV="1">
            <a:off x="5867400" y="1494814"/>
            <a:ext cx="5706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5867400" y="2590800"/>
            <a:ext cx="5706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867400" y="3809660"/>
            <a:ext cx="5706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5898265" y="4861482"/>
            <a:ext cx="5706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065" idx="3"/>
          </p:cNvCxnSpPr>
          <p:nvPr/>
        </p:nvCxnSpPr>
        <p:spPr>
          <a:xfrm>
            <a:off x="7187625" y="3189924"/>
            <a:ext cx="7383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863076" y="3686916"/>
            <a:ext cx="1037848" cy="584775"/>
          </a:xfrm>
          <a:prstGeom prst="rect">
            <a:avLst/>
          </a:prstGeom>
        </p:spPr>
        <p:txBody>
          <a:bodyPr wrap="none">
            <a:spAutoFit/>
          </a:bodyPr>
          <a:lstStyle/>
          <a:p>
            <a:pPr algn="ctr"/>
            <a:r>
              <a:rPr lang="en-US" sz="1600" dirty="0" smtClean="0"/>
              <a:t>Fargate </a:t>
            </a:r>
          </a:p>
          <a:p>
            <a:pPr algn="ctr"/>
            <a:r>
              <a:rPr lang="en-US" sz="1600" dirty="0" smtClean="0"/>
              <a:t>Destroyed</a:t>
            </a:r>
            <a:endParaRPr lang="en-US" sz="1600" dirty="0"/>
          </a:p>
        </p:txBody>
      </p:sp>
      <p:pic>
        <p:nvPicPr>
          <p:cNvPr id="4100" name="Picture 4" descr="AWS Fargate: Introduction to AWS Elastic Container Service | Edurek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82223" y="760954"/>
            <a:ext cx="718972" cy="711854"/>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4" descr="AWS Fargate: Introduction to AWS Elastic Container Service | Edurek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10200" y="1878947"/>
            <a:ext cx="718972" cy="71185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AWS Fargate: Introduction to AWS Elastic Container Service | Edurek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86400" y="3080616"/>
            <a:ext cx="718972" cy="71185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4" descr="AWS Fargate: Introduction to AWS Elastic Container Service | Edurek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46746" y="4252562"/>
            <a:ext cx="718972" cy="71185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descr="AWS Fargate: Introduction to AWS Elastic Container Service | Edureka"/>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13203" y="2750171"/>
            <a:ext cx="1052721" cy="104229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No Symbol Prohibition Sign - Free vector graphic on Pixabay"/>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98076" y="2679650"/>
            <a:ext cx="967848" cy="96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10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970137" cy="461665"/>
          </a:xfrm>
          <a:prstGeom prst="rect">
            <a:avLst/>
          </a:prstGeom>
        </p:spPr>
        <p:txBody>
          <a:bodyPr wrap="none">
            <a:spAutoFit/>
          </a:bodyPr>
          <a:lstStyle/>
          <a:p>
            <a:r>
              <a:rPr lang="en-US" sz="2400" b="1" u="sng" dirty="0" smtClean="0"/>
              <a:t>Price :</a:t>
            </a:r>
            <a:endParaRPr lang="en-US" sz="2400" b="1" u="sng" dirty="0"/>
          </a:p>
        </p:txBody>
      </p:sp>
      <p:sp>
        <p:nvSpPr>
          <p:cNvPr id="3" name="Rectangle 2"/>
          <p:cNvSpPr/>
          <p:nvPr/>
        </p:nvSpPr>
        <p:spPr>
          <a:xfrm>
            <a:off x="609600" y="842665"/>
            <a:ext cx="4801314" cy="1200329"/>
          </a:xfrm>
          <a:prstGeom prst="rect">
            <a:avLst/>
          </a:prstGeom>
        </p:spPr>
        <p:txBody>
          <a:bodyPr wrap="none">
            <a:spAutoFit/>
          </a:bodyPr>
          <a:lstStyle/>
          <a:p>
            <a:r>
              <a:rPr lang="en-US" b="1" dirty="0" smtClean="0"/>
              <a:t>EC2 Spot Fleet :</a:t>
            </a:r>
          </a:p>
          <a:p>
            <a:r>
              <a:rPr lang="en-US" dirty="0" smtClean="0"/>
              <a:t>GP : t2.micro	, 1 CPU</a:t>
            </a:r>
          </a:p>
          <a:p>
            <a:r>
              <a:rPr lang="en-US" dirty="0" smtClean="0"/>
              <a:t>UNIX : $0.0035 per Hour (</a:t>
            </a:r>
            <a:r>
              <a:rPr lang="en-US" b="1" dirty="0" smtClean="0"/>
              <a:t>2.52 per Month</a:t>
            </a:r>
            <a:r>
              <a:rPr lang="en-US" dirty="0" smtClean="0"/>
              <a:t>)	</a:t>
            </a:r>
          </a:p>
          <a:p>
            <a:r>
              <a:rPr lang="en-US" dirty="0" smtClean="0"/>
              <a:t>Window : $0.0081 per Hour</a:t>
            </a:r>
            <a:endParaRPr lang="en-US" dirty="0"/>
          </a:p>
        </p:txBody>
      </p:sp>
      <p:sp>
        <p:nvSpPr>
          <p:cNvPr id="4" name="Rectangle 3"/>
          <p:cNvSpPr/>
          <p:nvPr/>
        </p:nvSpPr>
        <p:spPr>
          <a:xfrm>
            <a:off x="609600" y="5257800"/>
            <a:ext cx="4253793" cy="1200329"/>
          </a:xfrm>
          <a:prstGeom prst="rect">
            <a:avLst/>
          </a:prstGeom>
        </p:spPr>
        <p:txBody>
          <a:bodyPr wrap="none">
            <a:spAutoFit/>
          </a:bodyPr>
          <a:lstStyle/>
          <a:p>
            <a:r>
              <a:rPr lang="en-US" dirty="0" smtClean="0"/>
              <a:t>Ref :</a:t>
            </a:r>
          </a:p>
          <a:p>
            <a:r>
              <a:rPr lang="en-US" dirty="0" smtClean="0">
                <a:hlinkClick r:id="rId2"/>
              </a:rPr>
              <a:t>https://aws.amazon.com/ec2/spot/pricing/</a:t>
            </a:r>
            <a:endParaRPr lang="en-US" dirty="0" smtClean="0"/>
          </a:p>
          <a:p>
            <a:r>
              <a:rPr lang="en-US" dirty="0" smtClean="0">
                <a:hlinkClick r:id="rId3"/>
              </a:rPr>
              <a:t>https://aws.amazon.com/fargate/pricing/</a:t>
            </a:r>
            <a:endParaRPr lang="en-US" dirty="0" smtClean="0"/>
          </a:p>
          <a:p>
            <a:endParaRPr lang="en-US" dirty="0"/>
          </a:p>
        </p:txBody>
      </p:sp>
      <p:sp>
        <p:nvSpPr>
          <p:cNvPr id="5" name="Rectangle 4"/>
          <p:cNvSpPr/>
          <p:nvPr/>
        </p:nvSpPr>
        <p:spPr>
          <a:xfrm>
            <a:off x="621388" y="2042994"/>
            <a:ext cx="7772400" cy="369332"/>
          </a:xfrm>
          <a:prstGeom prst="rect">
            <a:avLst/>
          </a:prstGeom>
        </p:spPr>
        <p:txBody>
          <a:bodyPr wrap="square">
            <a:spAutoFit/>
          </a:bodyPr>
          <a:lstStyle/>
          <a:p>
            <a:r>
              <a:rPr lang="en-US" b="1" dirty="0" smtClean="0"/>
              <a:t>Fargate :</a:t>
            </a:r>
          </a:p>
        </p:txBody>
      </p:sp>
      <p:sp>
        <p:nvSpPr>
          <p:cNvPr id="6" name="Rectangle 5"/>
          <p:cNvSpPr/>
          <p:nvPr/>
        </p:nvSpPr>
        <p:spPr>
          <a:xfrm>
            <a:off x="621388" y="2379876"/>
            <a:ext cx="7515932" cy="923330"/>
          </a:xfrm>
          <a:prstGeom prst="rect">
            <a:avLst/>
          </a:prstGeom>
        </p:spPr>
        <p:txBody>
          <a:bodyPr wrap="square">
            <a:spAutoFit/>
          </a:bodyPr>
          <a:lstStyle/>
          <a:p>
            <a:r>
              <a:rPr lang="en-US" dirty="0"/>
              <a:t>Total vCPU charges = # of Tasks x # vCPUs x price per CPU-second x CPU duration per day (seconds) x # of days</a:t>
            </a:r>
          </a:p>
          <a:p>
            <a:r>
              <a:rPr lang="en-US" dirty="0"/>
              <a:t>Total vCPU charges = 5 x 1 x 0.000011244 x 600 x 30 = </a:t>
            </a:r>
            <a:r>
              <a:rPr lang="en-US" b="1" dirty="0"/>
              <a:t>$1.01</a:t>
            </a:r>
          </a:p>
        </p:txBody>
      </p:sp>
      <p:graphicFrame>
        <p:nvGraphicFramePr>
          <p:cNvPr id="7" name="Table 6"/>
          <p:cNvGraphicFramePr>
            <a:graphicFrameLocks noGrp="1"/>
          </p:cNvGraphicFramePr>
          <p:nvPr>
            <p:extLst>
              <p:ext uri="{D42A27DB-BD31-4B8C-83A1-F6EECF244321}">
                <p14:modId xmlns:p14="http://schemas.microsoft.com/office/powerpoint/2010/main" val="1186152316"/>
              </p:ext>
            </p:extLst>
          </p:nvPr>
        </p:nvGraphicFramePr>
        <p:xfrm>
          <a:off x="1600200" y="3429000"/>
          <a:ext cx="4101393" cy="952500"/>
        </p:xfrm>
        <a:graphic>
          <a:graphicData uri="http://schemas.openxmlformats.org/drawingml/2006/table">
            <a:tbl>
              <a:tblPr>
                <a:tableStyleId>{5C22544A-7EE6-4342-B048-85BDC9FD1C3A}</a:tableStyleId>
              </a:tblPr>
              <a:tblGrid>
                <a:gridCol w="1367131"/>
                <a:gridCol w="1367131"/>
                <a:gridCol w="1367131"/>
              </a:tblGrid>
              <a:tr h="190500">
                <a:tc>
                  <a:txBody>
                    <a:bodyPr/>
                    <a:lstStyle/>
                    <a:p>
                      <a:pPr algn="l" fontAlgn="b"/>
                      <a:r>
                        <a:rPr lang="en-US" sz="1100" u="none" strike="noStrike">
                          <a:effectLst/>
                        </a:rPr>
                        <a:t>EC2 Fleet</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hr/$</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month/$</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unix</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0.0035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2.52</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window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0.0081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5.8</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Fargate</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1.01</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8" name="Rectangle 7"/>
          <p:cNvSpPr/>
          <p:nvPr/>
        </p:nvSpPr>
        <p:spPr>
          <a:xfrm>
            <a:off x="609600" y="4611469"/>
            <a:ext cx="8229600" cy="646331"/>
          </a:xfrm>
          <a:prstGeom prst="rect">
            <a:avLst/>
          </a:prstGeom>
        </p:spPr>
        <p:txBody>
          <a:bodyPr wrap="square">
            <a:spAutoFit/>
          </a:bodyPr>
          <a:lstStyle/>
          <a:p>
            <a:r>
              <a:rPr lang="en-US" dirty="0"/>
              <a:t>Note : With the new strategies </a:t>
            </a:r>
            <a:r>
              <a:rPr lang="en-US" dirty="0" err="1"/>
              <a:t>Farget</a:t>
            </a:r>
            <a:r>
              <a:rPr lang="en-US" dirty="0"/>
              <a:t> will run per build ONLY, it will not run </a:t>
            </a:r>
            <a:r>
              <a:rPr lang="en-US" dirty="0" smtClean="0"/>
              <a:t>continuously.</a:t>
            </a:r>
            <a:endParaRPr lang="en-US" dirty="0"/>
          </a:p>
        </p:txBody>
      </p:sp>
    </p:spTree>
    <p:extLst>
      <p:ext uri="{BB962C8B-B14F-4D97-AF65-F5344CB8AC3E}">
        <p14:creationId xmlns:p14="http://schemas.microsoft.com/office/powerpoint/2010/main" val="242863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305800" cy="2400657"/>
          </a:xfrm>
          <a:prstGeom prst="rect">
            <a:avLst/>
          </a:prstGeom>
        </p:spPr>
        <p:txBody>
          <a:bodyPr wrap="square">
            <a:spAutoFit/>
          </a:bodyPr>
          <a:lstStyle/>
          <a:p>
            <a:r>
              <a:rPr lang="en-US" sz="2400" b="1" u="sng" dirty="0" smtClean="0"/>
              <a:t>Reference : </a:t>
            </a:r>
          </a:p>
          <a:p>
            <a:endParaRPr lang="en-US" dirty="0" smtClean="0"/>
          </a:p>
          <a:p>
            <a:r>
              <a:rPr lang="en-US" dirty="0" smtClean="0"/>
              <a:t>https://aws.amazon.com/blogs/compute/cost-optimize-your-jenkins-ci-cd-pipelines-using-ec2-spot-instances/</a:t>
            </a:r>
          </a:p>
          <a:p>
            <a:r>
              <a:rPr lang="en-US" dirty="0" smtClean="0"/>
              <a:t>https://tomgregory.com/jenkins-jobs-in-aws-ecs-with-slave-agents/</a:t>
            </a:r>
          </a:p>
          <a:p>
            <a:r>
              <a:rPr lang="en-US" dirty="0" smtClean="0"/>
              <a:t>https://plugins.jenkins.io/amazon-ecs/</a:t>
            </a:r>
          </a:p>
          <a:p>
            <a:r>
              <a:rPr lang="en-US" dirty="0" smtClean="0"/>
              <a:t>https://aws.amazon.com/blogs/devops/building-a-serverless-jenkins-environment-on-aws-fargate/</a:t>
            </a:r>
            <a:endParaRPr lang="en-US" dirty="0"/>
          </a:p>
        </p:txBody>
      </p:sp>
    </p:spTree>
    <p:extLst>
      <p:ext uri="{BB962C8B-B14F-4D97-AF65-F5344CB8AC3E}">
        <p14:creationId xmlns:p14="http://schemas.microsoft.com/office/powerpoint/2010/main" val="909423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589</Words>
  <Application>Microsoft Office PowerPoint</Application>
  <PresentationFormat>On-screen Show (4:3)</PresentationFormat>
  <Paragraphs>106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PRATAP PADHY</dc:creator>
  <cp:lastModifiedBy>PRATAP PADHY</cp:lastModifiedBy>
  <cp:revision>21</cp:revision>
  <dcterms:created xsi:type="dcterms:W3CDTF">2021-04-01T15:18:19Z</dcterms:created>
  <dcterms:modified xsi:type="dcterms:W3CDTF">2021-04-04T01:31:21Z</dcterms:modified>
</cp:coreProperties>
</file>