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4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FE0C-DEAF-6C00-6060-B7CE33962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D6408-E174-4B1F-D695-A71554EA3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30A66-A95A-B385-95BB-C980C1E3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BD51-D713-46E4-A0FE-51B1AE042DF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15E76-4468-7587-F8F2-10D5C22F9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DDE85-ECBB-9958-BFA6-CB336CDC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2E41-6AAA-40EF-81A2-8A63F3500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95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AD357-408B-9425-8653-D84E5B11E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193186-2EF5-B52B-AF54-797DD1E04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D9E36-B67E-93A3-50A0-95BD5D5E4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BD51-D713-46E4-A0FE-51B1AE042DF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9A624-4856-F339-7265-FA1CC01A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3E106-A0DC-C808-A95A-52C66C69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2E41-6AAA-40EF-81A2-8A63F3500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98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79031A-5065-BDE3-87BD-F2573D03A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5316C-94A6-CD21-51C0-7380DB11A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9BD01-F2EF-E77B-9BB6-4A3ABA08D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BD51-D713-46E4-A0FE-51B1AE042DF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061D7-7836-B457-8341-AA8BBDC93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6BD88-2B89-B56F-ABFE-A93265C4C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2E41-6AAA-40EF-81A2-8A63F3500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18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CEFDB-5B44-2D28-A038-3F816CF4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7AAE4-A50B-7829-DA03-85EE4E555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38360-9D4C-EAD2-BBE1-A76ACC397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BD51-D713-46E4-A0FE-51B1AE042DF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7501F-2752-7AEE-3A58-C687CC6A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E7502-741D-1CD6-3213-C1F2FDF4E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2E41-6AAA-40EF-81A2-8A63F3500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4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0543-3047-709F-B2E9-B83CB3A7B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B9807-1174-8B19-687A-D6FB9E863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19494-2726-E524-DDDA-49C79837C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BD51-D713-46E4-A0FE-51B1AE042DF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50CAF-D554-B3EE-6CF3-092DC280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327EB-390C-7874-F748-2200F044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2E41-6AAA-40EF-81A2-8A63F3500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95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1362F-860E-760E-4D64-F64B688F4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7F68F-7EBC-2DA3-32C6-53501BB626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CD71F-B8D2-4930-0DD2-D28B1D06D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0929E-EECA-BE20-F684-100AC5EE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BD51-D713-46E4-A0FE-51B1AE042DF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3AAF34-2AE7-2BF8-DEAF-AEAB45402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C0BE8-EA35-8320-E408-DF8B4582A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2E41-6AAA-40EF-81A2-8A63F3500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0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2A2D8-667D-FFC8-C6E0-835C86B13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91050-E237-3C9E-9747-BB3CF124C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BE27DE-CCC0-6540-5E2F-98CE976E9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6B4B1-2D84-8020-D426-5E562B8D6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56E18-2792-B447-1CF9-50A1AAA0C9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621B7-EE26-76E8-37D5-49B658A0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BD51-D713-46E4-A0FE-51B1AE042DF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67041B-5E1F-AB21-8F38-2AE3D07F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51CB26-2F00-0A63-06C6-897F0B3B9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2E41-6AAA-40EF-81A2-8A63F3500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89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776F9-41E5-DB32-916C-6BE8C83E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30EE78-868B-8F94-F75D-02FB61C9B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BD51-D713-46E4-A0FE-51B1AE042DF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20A830-A058-77F1-E17C-1CA5E39AB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19A9E-1FF5-839E-9B7E-A390BA427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2E41-6AAA-40EF-81A2-8A63F3500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08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C18C0A-2DC3-434D-7A43-FB4D1F413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BD51-D713-46E4-A0FE-51B1AE042DF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2E6CAA-CE13-595C-9468-DBBE9BDD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117F7-A8F3-2847-72B6-FAF6274B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2E41-6AAA-40EF-81A2-8A63F3500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D81FF-8C1E-9C0C-377F-F4DC833EB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B2950-7F2E-1AB8-D878-4579EA96A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9DDA3-9DA9-A7DF-AF40-C12551452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F0BF4-8946-2CCC-0192-0A7BC85DC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BD51-D713-46E4-A0FE-51B1AE042DF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E5356-3C4E-7B76-EF02-9D9D804F8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DDF4B-61F4-4CCD-C682-FAEBF0CA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2E41-6AAA-40EF-81A2-8A63F3500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563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F6A5B-64F9-83E5-48DF-55B337FA6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D0E749-FC2C-4AB5-1389-3EBE5FFE23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46AA27-CC7F-18CC-960B-63A118299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84EFE-330E-4A21-80A1-BCBC1300B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1BD51-D713-46E4-A0FE-51B1AE042DF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4F4EA-D7E5-68E0-960E-2A6B2D07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A023A1-A1D4-8B7C-4D4B-78CE6A0AF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02E41-6AAA-40EF-81A2-8A63F3500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12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A56853-E3CB-90E9-61CB-111A8AB2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9A0AA-A21F-A79E-CE2F-374FBC73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81DDB-AB90-0D15-3BDA-989438A20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1BD51-D713-46E4-A0FE-51B1AE042DF8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2BC75-E148-B113-4213-B27E84568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1FE35-D796-CD77-B7C1-84A670835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02E41-6AAA-40EF-81A2-8A63F3500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6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3" Type="http://schemas.openxmlformats.org/officeDocument/2006/relationships/image" Target="../media/image22.sv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5" Type="http://schemas.openxmlformats.org/officeDocument/2006/relationships/image" Target="../media/image24.sv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svg"/><Relationship Id="rId18" Type="http://schemas.openxmlformats.org/officeDocument/2006/relationships/image" Target="../media/image49.png"/><Relationship Id="rId3" Type="http://schemas.openxmlformats.org/officeDocument/2006/relationships/image" Target="../media/image34.svg"/><Relationship Id="rId7" Type="http://schemas.openxmlformats.org/officeDocument/2006/relationships/image" Target="../media/image38.svg"/><Relationship Id="rId12" Type="http://schemas.openxmlformats.org/officeDocument/2006/relationships/image" Target="../media/image43.png"/><Relationship Id="rId17" Type="http://schemas.openxmlformats.org/officeDocument/2006/relationships/image" Target="../media/image48.sv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36.svg"/><Relationship Id="rId15" Type="http://schemas.openxmlformats.org/officeDocument/2006/relationships/image" Target="../media/image46.svg"/><Relationship Id="rId10" Type="http://schemas.openxmlformats.org/officeDocument/2006/relationships/image" Target="../media/image41.png"/><Relationship Id="rId19" Type="http://schemas.openxmlformats.org/officeDocument/2006/relationships/image" Target="../media/image50.svg"/><Relationship Id="rId4" Type="http://schemas.openxmlformats.org/officeDocument/2006/relationships/image" Target="../media/image35.png"/><Relationship Id="rId9" Type="http://schemas.openxmlformats.org/officeDocument/2006/relationships/image" Target="../media/image40.svg"/><Relationship Id="rId1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svg"/><Relationship Id="rId3" Type="http://schemas.openxmlformats.org/officeDocument/2006/relationships/image" Target="../media/image52.svg"/><Relationship Id="rId7" Type="http://schemas.openxmlformats.org/officeDocument/2006/relationships/image" Target="../media/image56.svg"/><Relationship Id="rId12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svg"/><Relationship Id="rId5" Type="http://schemas.openxmlformats.org/officeDocument/2006/relationships/image" Target="../media/image54.sv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6408643-9879-49B4-A587-20594DC9C46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1" r="-1" b="11460"/>
          <a:stretch/>
        </p:blipFill>
        <p:spPr>
          <a:xfrm>
            <a:off x="20" y="551340"/>
            <a:ext cx="9141724" cy="6863475"/>
          </a:xfrm>
          <a:custGeom>
            <a:avLst/>
            <a:gdLst>
              <a:gd name="connsiteX0" fmla="*/ 0 w 9141744"/>
              <a:gd name="connsiteY0" fmla="*/ 0 h 6863485"/>
              <a:gd name="connsiteX1" fmla="*/ 5963051 w 9141744"/>
              <a:gd name="connsiteY1" fmla="*/ 0 h 6863485"/>
              <a:gd name="connsiteX2" fmla="*/ 9141744 w 9141744"/>
              <a:gd name="connsiteY2" fmla="*/ 6863485 h 6863485"/>
              <a:gd name="connsiteX3" fmla="*/ 0 w 9141744"/>
              <a:gd name="connsiteY3" fmla="*/ 6863485 h 6863485"/>
              <a:gd name="connsiteX4" fmla="*/ 0 w 9141744"/>
              <a:gd name="connsiteY4" fmla="*/ 0 h 6863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1744" h="6863485">
                <a:moveTo>
                  <a:pt x="0" y="0"/>
                </a:moveTo>
                <a:lnTo>
                  <a:pt x="5963051" y="0"/>
                </a:lnTo>
                <a:lnTo>
                  <a:pt x="9141744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6FDB68-0A59-488E-8D80-0454FFFEEB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" r="4435" b="-3"/>
          <a:stretch/>
        </p:blipFill>
        <p:spPr>
          <a:xfrm>
            <a:off x="5940920" y="551340"/>
            <a:ext cx="6401647" cy="6852984"/>
          </a:xfrm>
          <a:custGeom>
            <a:avLst/>
            <a:gdLst>
              <a:gd name="connsiteX0" fmla="*/ 354282 w 6401647"/>
              <a:gd name="connsiteY0" fmla="*/ 0 h 6852994"/>
              <a:gd name="connsiteX1" fmla="*/ 6401647 w 6401647"/>
              <a:gd name="connsiteY1" fmla="*/ 0 h 6852994"/>
              <a:gd name="connsiteX2" fmla="*/ 6401647 w 6401647"/>
              <a:gd name="connsiteY2" fmla="*/ 6852994 h 6852994"/>
              <a:gd name="connsiteX3" fmla="*/ 0 w 6401647"/>
              <a:gd name="connsiteY3" fmla="*/ 6852994 h 6852994"/>
              <a:gd name="connsiteX4" fmla="*/ 0 w 6401647"/>
              <a:gd name="connsiteY4" fmla="*/ 6852993 h 6852994"/>
              <a:gd name="connsiteX5" fmla="*/ 3528116 w 6401647"/>
              <a:gd name="connsiteY5" fmla="*/ 6852993 h 685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401647" h="6852994">
                <a:moveTo>
                  <a:pt x="354282" y="0"/>
                </a:moveTo>
                <a:lnTo>
                  <a:pt x="6401647" y="0"/>
                </a:lnTo>
                <a:lnTo>
                  <a:pt x="6401647" y="6852994"/>
                </a:lnTo>
                <a:lnTo>
                  <a:pt x="0" y="6852994"/>
                </a:lnTo>
                <a:lnTo>
                  <a:pt x="0" y="6852993"/>
                </a:lnTo>
                <a:lnTo>
                  <a:pt x="3528116" y="6852993"/>
                </a:lnTo>
                <a:close/>
              </a:path>
            </a:pathLst>
          </a:cu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36F4A4-9038-41AC-AABF-D7A8C3804210}"/>
              </a:ext>
            </a:extLst>
          </p:cNvPr>
          <p:cNvSpPr txBox="1"/>
          <p:nvPr/>
        </p:nvSpPr>
        <p:spPr>
          <a:xfrm>
            <a:off x="0" y="6185650"/>
            <a:ext cx="86599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Artificial intelligence slide template adventures</a:t>
            </a:r>
          </a:p>
        </p:txBody>
      </p:sp>
    </p:spTree>
    <p:extLst>
      <p:ext uri="{BB962C8B-B14F-4D97-AF65-F5344CB8AC3E}">
        <p14:creationId xmlns:p14="http://schemas.microsoft.com/office/powerpoint/2010/main" val="3520163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57FB851-0BB7-CFEB-4ABA-F4706758BFAF}"/>
              </a:ext>
            </a:extLst>
          </p:cNvPr>
          <p:cNvSpPr/>
          <p:nvPr/>
        </p:nvSpPr>
        <p:spPr>
          <a:xfrm>
            <a:off x="4308287" y="1997138"/>
            <a:ext cx="3603615" cy="3603615"/>
          </a:xfrm>
          <a:custGeom>
            <a:avLst/>
            <a:gdLst/>
            <a:ahLst/>
            <a:cxnLst/>
            <a:rect l="l" t="t" r="r" b="b"/>
            <a:pathLst>
              <a:path w="5405423" h="5405423">
                <a:moveTo>
                  <a:pt x="0" y="0"/>
                </a:moveTo>
                <a:lnTo>
                  <a:pt x="5405423" y="0"/>
                </a:lnTo>
                <a:lnTo>
                  <a:pt x="5405423" y="5405424"/>
                </a:lnTo>
                <a:lnTo>
                  <a:pt x="0" y="5405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C93C361C-8D20-738C-1F2D-66DC0F2B689A}"/>
              </a:ext>
            </a:extLst>
          </p:cNvPr>
          <p:cNvGrpSpPr/>
          <p:nvPr/>
        </p:nvGrpSpPr>
        <p:grpSpPr>
          <a:xfrm>
            <a:off x="4791832" y="2480683"/>
            <a:ext cx="2636524" cy="2636524"/>
            <a:chOff x="0" y="0"/>
            <a:chExt cx="812800" cy="812800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8320E07F-94A1-158D-F93E-4E9710950FE7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BEBEB"/>
            </a:solidFill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8AB79A3D-914E-8DAD-DFED-7B08E836C2FE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37"/>
                </a:lnSpc>
              </a:pPr>
              <a:endParaRPr sz="1200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4172946C-8EBA-32FC-AB06-BFC734C1E8BD}"/>
              </a:ext>
            </a:extLst>
          </p:cNvPr>
          <p:cNvGrpSpPr/>
          <p:nvPr/>
        </p:nvGrpSpPr>
        <p:grpSpPr>
          <a:xfrm>
            <a:off x="7669781" y="3069388"/>
            <a:ext cx="299069" cy="299069"/>
            <a:chOff x="0" y="0"/>
            <a:chExt cx="812800" cy="81280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2589409-EF48-3033-BD0C-3FA50DC9128A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F8D389"/>
              </a:solidFill>
              <a:prstDash val="solid"/>
              <a:miter/>
            </a:ln>
          </p:spPr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ED3DA60F-EA2E-D227-03C1-16FA3D4B85B8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37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C2D8B394-7969-DC6E-F190-883349B57FA3}"/>
              </a:ext>
            </a:extLst>
          </p:cNvPr>
          <p:cNvGrpSpPr/>
          <p:nvPr/>
        </p:nvGrpSpPr>
        <p:grpSpPr>
          <a:xfrm>
            <a:off x="6834608" y="2075730"/>
            <a:ext cx="299069" cy="299069"/>
            <a:chOff x="0" y="0"/>
            <a:chExt cx="812800" cy="812800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6D04D962-7EA4-9084-EC09-AF04613D12C0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91DFB1"/>
              </a:solidFill>
              <a:prstDash val="solid"/>
              <a:miter/>
            </a:ln>
          </p:spPr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B1F576F3-4102-25C9-92D0-0EDDAA58A3D1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37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72A4A421-745D-ABD3-D1AC-0F902477A184}"/>
              </a:ext>
            </a:extLst>
          </p:cNvPr>
          <p:cNvGrpSpPr/>
          <p:nvPr/>
        </p:nvGrpSpPr>
        <p:grpSpPr>
          <a:xfrm>
            <a:off x="6831825" y="5225618"/>
            <a:ext cx="299069" cy="299069"/>
            <a:chOff x="0" y="0"/>
            <a:chExt cx="812800" cy="812800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52580E62-2FE2-AB37-84F5-B2B51E4EC4E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FF8379"/>
              </a:solidFill>
              <a:prstDash val="solid"/>
              <a:miter/>
            </a:ln>
          </p:spPr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1C500770-27DB-6A1F-E9C9-521C0F9547D5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37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15" name="Group 15">
            <a:extLst>
              <a:ext uri="{FF2B5EF4-FFF2-40B4-BE49-F238E27FC236}">
                <a16:creationId xmlns:a16="http://schemas.microsoft.com/office/drawing/2014/main" id="{89EE63FC-F689-594B-ACCF-2093CB25BCEF}"/>
              </a:ext>
            </a:extLst>
          </p:cNvPr>
          <p:cNvGrpSpPr/>
          <p:nvPr/>
        </p:nvGrpSpPr>
        <p:grpSpPr>
          <a:xfrm>
            <a:off x="4251850" y="3081408"/>
            <a:ext cx="299069" cy="299069"/>
            <a:chOff x="0" y="0"/>
            <a:chExt cx="812800" cy="812800"/>
          </a:xfrm>
        </p:grpSpPr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21FA139E-8D7E-89EC-2907-A0D650CA134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63B1DB"/>
              </a:solidFill>
              <a:prstDash val="solid"/>
              <a:miter/>
            </a:ln>
          </p:spPr>
        </p:sp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B6219305-995C-DB71-8DCE-9EC3BFD4EE18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37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18" name="Group 18">
            <a:extLst>
              <a:ext uri="{FF2B5EF4-FFF2-40B4-BE49-F238E27FC236}">
                <a16:creationId xmlns:a16="http://schemas.microsoft.com/office/drawing/2014/main" id="{FD74DBFE-9251-8522-2E4B-54CCC4CA1DDD}"/>
              </a:ext>
            </a:extLst>
          </p:cNvPr>
          <p:cNvGrpSpPr/>
          <p:nvPr/>
        </p:nvGrpSpPr>
        <p:grpSpPr>
          <a:xfrm>
            <a:off x="4251850" y="4280721"/>
            <a:ext cx="299069" cy="299069"/>
            <a:chOff x="0" y="0"/>
            <a:chExt cx="812800" cy="812800"/>
          </a:xfrm>
        </p:grpSpPr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780E805B-44CD-4850-4E9E-1AB53147726F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8ED7E8"/>
              </a:solidFill>
              <a:prstDash val="solid"/>
              <a:miter/>
            </a:ln>
          </p:spPr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99BC3E4A-B78D-68BF-3E0F-D05C3FE55F89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37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21" name="Group 21">
            <a:extLst>
              <a:ext uri="{FF2B5EF4-FFF2-40B4-BE49-F238E27FC236}">
                <a16:creationId xmlns:a16="http://schemas.microsoft.com/office/drawing/2014/main" id="{5D25FCEC-42C8-5270-8E2F-064B64D7131C}"/>
              </a:ext>
            </a:extLst>
          </p:cNvPr>
          <p:cNvGrpSpPr/>
          <p:nvPr/>
        </p:nvGrpSpPr>
        <p:grpSpPr>
          <a:xfrm>
            <a:off x="1399230" y="1518321"/>
            <a:ext cx="3395323" cy="1046930"/>
            <a:chOff x="0" y="0"/>
            <a:chExt cx="1467458" cy="452483"/>
          </a:xfrm>
        </p:grpSpPr>
        <p:sp>
          <p:nvSpPr>
            <p:cNvPr id="22" name="Freeform 22">
              <a:extLst>
                <a:ext uri="{FF2B5EF4-FFF2-40B4-BE49-F238E27FC236}">
                  <a16:creationId xmlns:a16="http://schemas.microsoft.com/office/drawing/2014/main" id="{8A12450D-E129-78AF-DE4E-7DD9918FFFB8}"/>
                </a:ext>
              </a:extLst>
            </p:cNvPr>
            <p:cNvSpPr/>
            <p:nvPr/>
          </p:nvSpPr>
          <p:spPr>
            <a:xfrm>
              <a:off x="0" y="0"/>
              <a:ext cx="1467458" cy="452483"/>
            </a:xfrm>
            <a:custGeom>
              <a:avLst/>
              <a:gdLst/>
              <a:ahLst/>
              <a:cxnLst/>
              <a:rect l="l" t="t" r="r" b="b"/>
              <a:pathLst>
                <a:path w="1467458" h="452483">
                  <a:moveTo>
                    <a:pt x="1264258" y="0"/>
                  </a:moveTo>
                  <a:cubicBezTo>
                    <a:pt x="1376482" y="0"/>
                    <a:pt x="1467458" y="101292"/>
                    <a:pt x="1467458" y="226241"/>
                  </a:cubicBezTo>
                  <a:cubicBezTo>
                    <a:pt x="1467458" y="351191"/>
                    <a:pt x="1376482" y="452483"/>
                    <a:pt x="1264258" y="452483"/>
                  </a:cubicBezTo>
                  <a:lnTo>
                    <a:pt x="203200" y="452483"/>
                  </a:lnTo>
                  <a:cubicBezTo>
                    <a:pt x="90976" y="452483"/>
                    <a:pt x="0" y="351191"/>
                    <a:pt x="0" y="226241"/>
                  </a:cubicBezTo>
                  <a:cubicBezTo>
                    <a:pt x="0" y="10129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9397D8"/>
              </a:solidFill>
              <a:prstDash val="solid"/>
              <a:miter/>
            </a:ln>
          </p:spPr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8A16156B-75D8-A94E-1B2B-68E5CF271564}"/>
                </a:ext>
              </a:extLst>
            </p:cNvPr>
            <p:cNvSpPr txBox="1"/>
            <p:nvPr/>
          </p:nvSpPr>
          <p:spPr>
            <a:xfrm>
              <a:off x="0" y="-38100"/>
              <a:ext cx="1467458" cy="49058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37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24" name="Group 24">
            <a:extLst>
              <a:ext uri="{FF2B5EF4-FFF2-40B4-BE49-F238E27FC236}">
                <a16:creationId xmlns:a16="http://schemas.microsoft.com/office/drawing/2014/main" id="{E09100FC-00FD-EF57-A19F-65713DA0640E}"/>
              </a:ext>
            </a:extLst>
          </p:cNvPr>
          <p:cNvGrpSpPr/>
          <p:nvPr/>
        </p:nvGrpSpPr>
        <p:grpSpPr>
          <a:xfrm rot="-10800000">
            <a:off x="4179772" y="1712139"/>
            <a:ext cx="794562" cy="684987"/>
            <a:chOff x="0" y="0"/>
            <a:chExt cx="1290485" cy="1112520"/>
          </a:xfrm>
        </p:grpSpPr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3CAC7D45-4C03-6273-03DD-6D48F7209C80}"/>
                </a:ext>
              </a:extLst>
            </p:cNvPr>
            <p:cNvSpPr/>
            <p:nvPr/>
          </p:nvSpPr>
          <p:spPr>
            <a:xfrm>
              <a:off x="0" y="0"/>
              <a:ext cx="1290485" cy="1113790"/>
            </a:xfrm>
            <a:custGeom>
              <a:avLst/>
              <a:gdLst/>
              <a:ahLst/>
              <a:cxnLst/>
              <a:rect l="l" t="t" r="r" b="b"/>
              <a:pathLst>
                <a:path w="1290485" h="1113790">
                  <a:moveTo>
                    <a:pt x="738035" y="0"/>
                  </a:moveTo>
                  <a:lnTo>
                    <a:pt x="553720" y="0"/>
                  </a:lnTo>
                  <a:cubicBezTo>
                    <a:pt x="247650" y="0"/>
                    <a:pt x="0" y="247650"/>
                    <a:pt x="0" y="553720"/>
                  </a:cubicBezTo>
                  <a:cubicBezTo>
                    <a:pt x="0" y="859790"/>
                    <a:pt x="247650" y="1107440"/>
                    <a:pt x="553720" y="1107440"/>
                  </a:cubicBezTo>
                  <a:lnTo>
                    <a:pt x="738035" y="1113790"/>
                  </a:lnTo>
                  <a:lnTo>
                    <a:pt x="1290485" y="558800"/>
                  </a:lnTo>
                  <a:lnTo>
                    <a:pt x="738035" y="0"/>
                  </a:lnTo>
                  <a:close/>
                </a:path>
              </a:pathLst>
            </a:custGeom>
            <a:solidFill>
              <a:srgbClr val="9397D8"/>
            </a:solidFill>
          </p:spPr>
        </p:sp>
      </p:grpSp>
      <p:grpSp>
        <p:nvGrpSpPr>
          <p:cNvPr id="26" name="Group 26">
            <a:extLst>
              <a:ext uri="{FF2B5EF4-FFF2-40B4-BE49-F238E27FC236}">
                <a16:creationId xmlns:a16="http://schemas.microsoft.com/office/drawing/2014/main" id="{D428FD3C-1630-8844-C62E-167A73A65C06}"/>
              </a:ext>
            </a:extLst>
          </p:cNvPr>
          <p:cNvGrpSpPr/>
          <p:nvPr/>
        </p:nvGrpSpPr>
        <p:grpSpPr>
          <a:xfrm>
            <a:off x="5079293" y="2086604"/>
            <a:ext cx="299069" cy="299069"/>
            <a:chOff x="0" y="0"/>
            <a:chExt cx="812800" cy="812800"/>
          </a:xfrm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421A6DBD-248F-0200-378A-4D843B66019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8"/>
            </a:solidFill>
            <a:ln w="66675" cap="sq">
              <a:solidFill>
                <a:srgbClr val="9397D8"/>
              </a:solidFill>
              <a:prstDash val="solid"/>
              <a:miter/>
            </a:ln>
          </p:spPr>
        </p:sp>
        <p:sp>
          <p:nvSpPr>
            <p:cNvPr id="28" name="TextBox 28">
              <a:extLst>
                <a:ext uri="{FF2B5EF4-FFF2-40B4-BE49-F238E27FC236}">
                  <a16:creationId xmlns:a16="http://schemas.microsoft.com/office/drawing/2014/main" id="{2306B125-9546-0053-CA78-2E61BA7C0923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37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29" name="Group 29">
            <a:extLst>
              <a:ext uri="{FF2B5EF4-FFF2-40B4-BE49-F238E27FC236}">
                <a16:creationId xmlns:a16="http://schemas.microsoft.com/office/drawing/2014/main" id="{E2F43E63-D9EF-70D8-F5A3-2D743848A8F6}"/>
              </a:ext>
            </a:extLst>
          </p:cNvPr>
          <p:cNvGrpSpPr/>
          <p:nvPr/>
        </p:nvGrpSpPr>
        <p:grpSpPr>
          <a:xfrm>
            <a:off x="5079293" y="5207993"/>
            <a:ext cx="299069" cy="299069"/>
            <a:chOff x="0" y="0"/>
            <a:chExt cx="812800" cy="812800"/>
          </a:xfrm>
        </p:grpSpPr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2CB2D514-C526-49EC-D81C-73FB862D807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91E1D5"/>
              </a:solidFill>
              <a:prstDash val="solid"/>
              <a:miter/>
            </a:ln>
          </p:spPr>
        </p:sp>
        <p:sp>
          <p:nvSpPr>
            <p:cNvPr id="31" name="TextBox 31">
              <a:extLst>
                <a:ext uri="{FF2B5EF4-FFF2-40B4-BE49-F238E27FC236}">
                  <a16:creationId xmlns:a16="http://schemas.microsoft.com/office/drawing/2014/main" id="{A2A5470A-892C-0416-6062-6817E6A6BB75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37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32" name="Group 32">
            <a:extLst>
              <a:ext uri="{FF2B5EF4-FFF2-40B4-BE49-F238E27FC236}">
                <a16:creationId xmlns:a16="http://schemas.microsoft.com/office/drawing/2014/main" id="{8E87B063-ECCE-A9E0-9F58-869658E2B745}"/>
              </a:ext>
            </a:extLst>
          </p:cNvPr>
          <p:cNvGrpSpPr/>
          <p:nvPr/>
        </p:nvGrpSpPr>
        <p:grpSpPr>
          <a:xfrm>
            <a:off x="7669781" y="4280721"/>
            <a:ext cx="299069" cy="299069"/>
            <a:chOff x="0" y="0"/>
            <a:chExt cx="812800" cy="812800"/>
          </a:xfrm>
        </p:grpSpPr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4C645681-4999-AB1A-BA15-7724BAB896C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F8B27C"/>
              </a:solidFill>
              <a:prstDash val="solid"/>
              <a:miter/>
            </a:ln>
          </p:spPr>
        </p:sp>
        <p:sp>
          <p:nvSpPr>
            <p:cNvPr id="34" name="TextBox 34">
              <a:extLst>
                <a:ext uri="{FF2B5EF4-FFF2-40B4-BE49-F238E27FC236}">
                  <a16:creationId xmlns:a16="http://schemas.microsoft.com/office/drawing/2014/main" id="{944F0416-3BDD-5BFE-AC2A-12E69C187FCC}"/>
                </a:ext>
              </a:extLst>
            </p:cNvPr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37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35" name="Freeform 35">
            <a:extLst>
              <a:ext uri="{FF2B5EF4-FFF2-40B4-BE49-F238E27FC236}">
                <a16:creationId xmlns:a16="http://schemas.microsoft.com/office/drawing/2014/main" id="{B377C1C8-8CAC-E2BE-806F-7A4E649C52FA}"/>
              </a:ext>
            </a:extLst>
          </p:cNvPr>
          <p:cNvSpPr/>
          <p:nvPr/>
        </p:nvSpPr>
        <p:spPr>
          <a:xfrm>
            <a:off x="4490271" y="1813158"/>
            <a:ext cx="304282" cy="457255"/>
          </a:xfrm>
          <a:custGeom>
            <a:avLst/>
            <a:gdLst/>
            <a:ahLst/>
            <a:cxnLst/>
            <a:rect l="l" t="t" r="r" b="b"/>
            <a:pathLst>
              <a:path w="456423" h="685882">
                <a:moveTo>
                  <a:pt x="0" y="0"/>
                </a:moveTo>
                <a:lnTo>
                  <a:pt x="456423" y="0"/>
                </a:lnTo>
                <a:lnTo>
                  <a:pt x="456423" y="685882"/>
                </a:lnTo>
                <a:lnTo>
                  <a:pt x="0" y="6858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6" name="Freeform 36">
            <a:extLst>
              <a:ext uri="{FF2B5EF4-FFF2-40B4-BE49-F238E27FC236}">
                <a16:creationId xmlns:a16="http://schemas.microsoft.com/office/drawing/2014/main" id="{7522364A-C8DC-DDDD-551A-9F9F803B6D52}"/>
              </a:ext>
            </a:extLst>
          </p:cNvPr>
          <p:cNvSpPr/>
          <p:nvPr/>
        </p:nvSpPr>
        <p:spPr>
          <a:xfrm>
            <a:off x="10355915" y="2632005"/>
            <a:ext cx="549832" cy="549832"/>
          </a:xfrm>
          <a:custGeom>
            <a:avLst/>
            <a:gdLst/>
            <a:ahLst/>
            <a:cxnLst/>
            <a:rect l="l" t="t" r="r" b="b"/>
            <a:pathLst>
              <a:path w="824748" h="824748">
                <a:moveTo>
                  <a:pt x="0" y="0"/>
                </a:moveTo>
                <a:lnTo>
                  <a:pt x="824748" y="0"/>
                </a:lnTo>
                <a:lnTo>
                  <a:pt x="824748" y="824748"/>
                </a:lnTo>
                <a:lnTo>
                  <a:pt x="0" y="8247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37" name="Group 37">
            <a:extLst>
              <a:ext uri="{FF2B5EF4-FFF2-40B4-BE49-F238E27FC236}">
                <a16:creationId xmlns:a16="http://schemas.microsoft.com/office/drawing/2014/main" id="{67EE570E-4794-EAEF-DCA8-6227731D6588}"/>
              </a:ext>
            </a:extLst>
          </p:cNvPr>
          <p:cNvGrpSpPr/>
          <p:nvPr/>
        </p:nvGrpSpPr>
        <p:grpSpPr>
          <a:xfrm>
            <a:off x="578159" y="2711300"/>
            <a:ext cx="3395323" cy="1046930"/>
            <a:chOff x="0" y="0"/>
            <a:chExt cx="1467458" cy="452483"/>
          </a:xfrm>
        </p:grpSpPr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F30C6C45-3624-EA94-FD04-F7F393F252EC}"/>
                </a:ext>
              </a:extLst>
            </p:cNvPr>
            <p:cNvSpPr/>
            <p:nvPr/>
          </p:nvSpPr>
          <p:spPr>
            <a:xfrm>
              <a:off x="0" y="0"/>
              <a:ext cx="1467458" cy="452483"/>
            </a:xfrm>
            <a:custGeom>
              <a:avLst/>
              <a:gdLst/>
              <a:ahLst/>
              <a:cxnLst/>
              <a:rect l="l" t="t" r="r" b="b"/>
              <a:pathLst>
                <a:path w="1467458" h="452483">
                  <a:moveTo>
                    <a:pt x="1264258" y="0"/>
                  </a:moveTo>
                  <a:cubicBezTo>
                    <a:pt x="1376482" y="0"/>
                    <a:pt x="1467458" y="101292"/>
                    <a:pt x="1467458" y="226241"/>
                  </a:cubicBezTo>
                  <a:cubicBezTo>
                    <a:pt x="1467458" y="351191"/>
                    <a:pt x="1376482" y="452483"/>
                    <a:pt x="1264258" y="452483"/>
                  </a:cubicBezTo>
                  <a:lnTo>
                    <a:pt x="203200" y="452483"/>
                  </a:lnTo>
                  <a:cubicBezTo>
                    <a:pt x="90976" y="452483"/>
                    <a:pt x="0" y="351191"/>
                    <a:pt x="0" y="226241"/>
                  </a:cubicBezTo>
                  <a:cubicBezTo>
                    <a:pt x="0" y="10129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63B1DB"/>
              </a:solidFill>
              <a:prstDash val="solid"/>
              <a:miter/>
            </a:ln>
          </p:spPr>
        </p:sp>
        <p:sp>
          <p:nvSpPr>
            <p:cNvPr id="39" name="TextBox 39">
              <a:extLst>
                <a:ext uri="{FF2B5EF4-FFF2-40B4-BE49-F238E27FC236}">
                  <a16:creationId xmlns:a16="http://schemas.microsoft.com/office/drawing/2014/main" id="{CB5AE2AD-11CE-226B-B874-F9C865D57696}"/>
                </a:ext>
              </a:extLst>
            </p:cNvPr>
            <p:cNvSpPr txBox="1"/>
            <p:nvPr/>
          </p:nvSpPr>
          <p:spPr>
            <a:xfrm>
              <a:off x="0" y="-38100"/>
              <a:ext cx="1467458" cy="49058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37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40" name="Group 40">
            <a:extLst>
              <a:ext uri="{FF2B5EF4-FFF2-40B4-BE49-F238E27FC236}">
                <a16:creationId xmlns:a16="http://schemas.microsoft.com/office/drawing/2014/main" id="{17FCCE6E-D50D-A941-0348-5DBF21FDCD78}"/>
              </a:ext>
            </a:extLst>
          </p:cNvPr>
          <p:cNvGrpSpPr/>
          <p:nvPr/>
        </p:nvGrpSpPr>
        <p:grpSpPr>
          <a:xfrm rot="-10800000">
            <a:off x="3358702" y="2905119"/>
            <a:ext cx="794562" cy="684987"/>
            <a:chOff x="0" y="0"/>
            <a:chExt cx="1290485" cy="1112520"/>
          </a:xfrm>
        </p:grpSpPr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E8AEA465-301F-5F2F-4E1B-2F08DB5BC91B}"/>
                </a:ext>
              </a:extLst>
            </p:cNvPr>
            <p:cNvSpPr/>
            <p:nvPr/>
          </p:nvSpPr>
          <p:spPr>
            <a:xfrm>
              <a:off x="0" y="0"/>
              <a:ext cx="1290485" cy="1113790"/>
            </a:xfrm>
            <a:custGeom>
              <a:avLst/>
              <a:gdLst/>
              <a:ahLst/>
              <a:cxnLst/>
              <a:rect l="l" t="t" r="r" b="b"/>
              <a:pathLst>
                <a:path w="1290485" h="1113790">
                  <a:moveTo>
                    <a:pt x="738035" y="0"/>
                  </a:moveTo>
                  <a:lnTo>
                    <a:pt x="553720" y="0"/>
                  </a:lnTo>
                  <a:cubicBezTo>
                    <a:pt x="247650" y="0"/>
                    <a:pt x="0" y="247650"/>
                    <a:pt x="0" y="553720"/>
                  </a:cubicBezTo>
                  <a:cubicBezTo>
                    <a:pt x="0" y="859790"/>
                    <a:pt x="247650" y="1107440"/>
                    <a:pt x="553720" y="1107440"/>
                  </a:cubicBezTo>
                  <a:lnTo>
                    <a:pt x="738035" y="1113790"/>
                  </a:lnTo>
                  <a:lnTo>
                    <a:pt x="1290485" y="558800"/>
                  </a:lnTo>
                  <a:lnTo>
                    <a:pt x="738035" y="0"/>
                  </a:lnTo>
                  <a:close/>
                </a:path>
              </a:pathLst>
            </a:custGeom>
            <a:solidFill>
              <a:srgbClr val="63B1DB"/>
            </a:solidFill>
          </p:spPr>
        </p:sp>
      </p:grpSp>
      <p:grpSp>
        <p:nvGrpSpPr>
          <p:cNvPr id="42" name="Group 42">
            <a:extLst>
              <a:ext uri="{FF2B5EF4-FFF2-40B4-BE49-F238E27FC236}">
                <a16:creationId xmlns:a16="http://schemas.microsoft.com/office/drawing/2014/main" id="{A56CE17D-F8F6-FC9F-E7F2-83CD91227BFB}"/>
              </a:ext>
            </a:extLst>
          </p:cNvPr>
          <p:cNvGrpSpPr/>
          <p:nvPr/>
        </p:nvGrpSpPr>
        <p:grpSpPr>
          <a:xfrm>
            <a:off x="578159" y="3906791"/>
            <a:ext cx="3395323" cy="1046930"/>
            <a:chOff x="0" y="0"/>
            <a:chExt cx="1467458" cy="452483"/>
          </a:xfrm>
        </p:grpSpPr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14D72230-01A5-6856-2281-24343E793582}"/>
                </a:ext>
              </a:extLst>
            </p:cNvPr>
            <p:cNvSpPr/>
            <p:nvPr/>
          </p:nvSpPr>
          <p:spPr>
            <a:xfrm>
              <a:off x="0" y="0"/>
              <a:ext cx="1467458" cy="452483"/>
            </a:xfrm>
            <a:custGeom>
              <a:avLst/>
              <a:gdLst/>
              <a:ahLst/>
              <a:cxnLst/>
              <a:rect l="l" t="t" r="r" b="b"/>
              <a:pathLst>
                <a:path w="1467458" h="452483">
                  <a:moveTo>
                    <a:pt x="1264258" y="0"/>
                  </a:moveTo>
                  <a:cubicBezTo>
                    <a:pt x="1376482" y="0"/>
                    <a:pt x="1467458" y="101292"/>
                    <a:pt x="1467458" y="226241"/>
                  </a:cubicBezTo>
                  <a:cubicBezTo>
                    <a:pt x="1467458" y="351191"/>
                    <a:pt x="1376482" y="452483"/>
                    <a:pt x="1264258" y="452483"/>
                  </a:cubicBezTo>
                  <a:lnTo>
                    <a:pt x="203200" y="452483"/>
                  </a:lnTo>
                  <a:cubicBezTo>
                    <a:pt x="90976" y="452483"/>
                    <a:pt x="0" y="351191"/>
                    <a:pt x="0" y="226241"/>
                  </a:cubicBezTo>
                  <a:cubicBezTo>
                    <a:pt x="0" y="10129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8ED7E8"/>
              </a:solidFill>
              <a:prstDash val="solid"/>
              <a:miter/>
            </a:ln>
          </p:spPr>
        </p:sp>
        <p:sp>
          <p:nvSpPr>
            <p:cNvPr id="44" name="TextBox 44">
              <a:extLst>
                <a:ext uri="{FF2B5EF4-FFF2-40B4-BE49-F238E27FC236}">
                  <a16:creationId xmlns:a16="http://schemas.microsoft.com/office/drawing/2014/main" id="{D16B06F5-1FEF-2E4C-525C-E0CC60542D34}"/>
                </a:ext>
              </a:extLst>
            </p:cNvPr>
            <p:cNvSpPr txBox="1"/>
            <p:nvPr/>
          </p:nvSpPr>
          <p:spPr>
            <a:xfrm>
              <a:off x="0" y="-38100"/>
              <a:ext cx="1467458" cy="49058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37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45" name="Group 45">
            <a:extLst>
              <a:ext uri="{FF2B5EF4-FFF2-40B4-BE49-F238E27FC236}">
                <a16:creationId xmlns:a16="http://schemas.microsoft.com/office/drawing/2014/main" id="{42579F51-FBA1-605D-45BD-0C6F62C1F8E9}"/>
              </a:ext>
            </a:extLst>
          </p:cNvPr>
          <p:cNvGrpSpPr/>
          <p:nvPr/>
        </p:nvGrpSpPr>
        <p:grpSpPr>
          <a:xfrm rot="-10800000">
            <a:off x="3358702" y="4100609"/>
            <a:ext cx="794562" cy="684987"/>
            <a:chOff x="0" y="0"/>
            <a:chExt cx="1290485" cy="1112520"/>
          </a:xfrm>
        </p:grpSpPr>
        <p:sp>
          <p:nvSpPr>
            <p:cNvPr id="46" name="Freeform 46">
              <a:extLst>
                <a:ext uri="{FF2B5EF4-FFF2-40B4-BE49-F238E27FC236}">
                  <a16:creationId xmlns:a16="http://schemas.microsoft.com/office/drawing/2014/main" id="{CFF47183-7A03-651F-DFF1-AE903646DDB1}"/>
                </a:ext>
              </a:extLst>
            </p:cNvPr>
            <p:cNvSpPr/>
            <p:nvPr/>
          </p:nvSpPr>
          <p:spPr>
            <a:xfrm>
              <a:off x="0" y="0"/>
              <a:ext cx="1290485" cy="1113790"/>
            </a:xfrm>
            <a:custGeom>
              <a:avLst/>
              <a:gdLst/>
              <a:ahLst/>
              <a:cxnLst/>
              <a:rect l="l" t="t" r="r" b="b"/>
              <a:pathLst>
                <a:path w="1290485" h="1113790">
                  <a:moveTo>
                    <a:pt x="738035" y="0"/>
                  </a:moveTo>
                  <a:lnTo>
                    <a:pt x="553720" y="0"/>
                  </a:lnTo>
                  <a:cubicBezTo>
                    <a:pt x="247650" y="0"/>
                    <a:pt x="0" y="247650"/>
                    <a:pt x="0" y="553720"/>
                  </a:cubicBezTo>
                  <a:cubicBezTo>
                    <a:pt x="0" y="859790"/>
                    <a:pt x="247650" y="1107440"/>
                    <a:pt x="553720" y="1107440"/>
                  </a:cubicBezTo>
                  <a:lnTo>
                    <a:pt x="738035" y="1113790"/>
                  </a:lnTo>
                  <a:lnTo>
                    <a:pt x="1290485" y="558800"/>
                  </a:lnTo>
                  <a:lnTo>
                    <a:pt x="738035" y="0"/>
                  </a:lnTo>
                  <a:close/>
                </a:path>
              </a:pathLst>
            </a:custGeom>
            <a:solidFill>
              <a:srgbClr val="8ED7E8"/>
            </a:solidFill>
          </p:spPr>
        </p:sp>
      </p:grpSp>
      <p:grpSp>
        <p:nvGrpSpPr>
          <p:cNvPr id="47" name="Group 47">
            <a:extLst>
              <a:ext uri="{FF2B5EF4-FFF2-40B4-BE49-F238E27FC236}">
                <a16:creationId xmlns:a16="http://schemas.microsoft.com/office/drawing/2014/main" id="{08580AC7-B374-A35D-D997-52F980DACFB8}"/>
              </a:ext>
            </a:extLst>
          </p:cNvPr>
          <p:cNvGrpSpPr/>
          <p:nvPr/>
        </p:nvGrpSpPr>
        <p:grpSpPr>
          <a:xfrm>
            <a:off x="1489121" y="5099771"/>
            <a:ext cx="3395323" cy="1046930"/>
            <a:chOff x="0" y="0"/>
            <a:chExt cx="1467458" cy="452483"/>
          </a:xfrm>
        </p:grpSpPr>
        <p:sp>
          <p:nvSpPr>
            <p:cNvPr id="48" name="Freeform 48">
              <a:extLst>
                <a:ext uri="{FF2B5EF4-FFF2-40B4-BE49-F238E27FC236}">
                  <a16:creationId xmlns:a16="http://schemas.microsoft.com/office/drawing/2014/main" id="{9DCA4196-6768-3338-462C-C43AF576D4B4}"/>
                </a:ext>
              </a:extLst>
            </p:cNvPr>
            <p:cNvSpPr/>
            <p:nvPr/>
          </p:nvSpPr>
          <p:spPr>
            <a:xfrm>
              <a:off x="0" y="0"/>
              <a:ext cx="1467458" cy="452483"/>
            </a:xfrm>
            <a:custGeom>
              <a:avLst/>
              <a:gdLst/>
              <a:ahLst/>
              <a:cxnLst/>
              <a:rect l="l" t="t" r="r" b="b"/>
              <a:pathLst>
                <a:path w="1467458" h="452483">
                  <a:moveTo>
                    <a:pt x="1264258" y="0"/>
                  </a:moveTo>
                  <a:cubicBezTo>
                    <a:pt x="1376482" y="0"/>
                    <a:pt x="1467458" y="101292"/>
                    <a:pt x="1467458" y="226241"/>
                  </a:cubicBezTo>
                  <a:cubicBezTo>
                    <a:pt x="1467458" y="351191"/>
                    <a:pt x="1376482" y="452483"/>
                    <a:pt x="1264258" y="452483"/>
                  </a:cubicBezTo>
                  <a:lnTo>
                    <a:pt x="203200" y="452483"/>
                  </a:lnTo>
                  <a:cubicBezTo>
                    <a:pt x="90976" y="452483"/>
                    <a:pt x="0" y="351191"/>
                    <a:pt x="0" y="226241"/>
                  </a:cubicBezTo>
                  <a:cubicBezTo>
                    <a:pt x="0" y="10129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91E1D5"/>
              </a:solidFill>
              <a:prstDash val="solid"/>
              <a:miter/>
            </a:ln>
          </p:spPr>
        </p:sp>
        <p:sp>
          <p:nvSpPr>
            <p:cNvPr id="49" name="TextBox 49">
              <a:extLst>
                <a:ext uri="{FF2B5EF4-FFF2-40B4-BE49-F238E27FC236}">
                  <a16:creationId xmlns:a16="http://schemas.microsoft.com/office/drawing/2014/main" id="{610DC58E-6EE8-3080-6F1E-0A52CF95B476}"/>
                </a:ext>
              </a:extLst>
            </p:cNvPr>
            <p:cNvSpPr txBox="1"/>
            <p:nvPr/>
          </p:nvSpPr>
          <p:spPr>
            <a:xfrm>
              <a:off x="0" y="-38100"/>
              <a:ext cx="1467458" cy="49058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37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50" name="Group 50">
            <a:extLst>
              <a:ext uri="{FF2B5EF4-FFF2-40B4-BE49-F238E27FC236}">
                <a16:creationId xmlns:a16="http://schemas.microsoft.com/office/drawing/2014/main" id="{1E6236A2-F2ED-A96F-FE92-12B231DF7CA9}"/>
              </a:ext>
            </a:extLst>
          </p:cNvPr>
          <p:cNvGrpSpPr/>
          <p:nvPr/>
        </p:nvGrpSpPr>
        <p:grpSpPr>
          <a:xfrm rot="-10800000">
            <a:off x="4269663" y="5293589"/>
            <a:ext cx="794562" cy="684987"/>
            <a:chOff x="0" y="0"/>
            <a:chExt cx="1290485" cy="1112520"/>
          </a:xfrm>
        </p:grpSpPr>
        <p:sp>
          <p:nvSpPr>
            <p:cNvPr id="51" name="Freeform 51">
              <a:extLst>
                <a:ext uri="{FF2B5EF4-FFF2-40B4-BE49-F238E27FC236}">
                  <a16:creationId xmlns:a16="http://schemas.microsoft.com/office/drawing/2014/main" id="{EF634837-EF61-A06F-F255-8E61FB1E726C}"/>
                </a:ext>
              </a:extLst>
            </p:cNvPr>
            <p:cNvSpPr/>
            <p:nvPr/>
          </p:nvSpPr>
          <p:spPr>
            <a:xfrm>
              <a:off x="0" y="0"/>
              <a:ext cx="1290485" cy="1113790"/>
            </a:xfrm>
            <a:custGeom>
              <a:avLst/>
              <a:gdLst/>
              <a:ahLst/>
              <a:cxnLst/>
              <a:rect l="l" t="t" r="r" b="b"/>
              <a:pathLst>
                <a:path w="1290485" h="1113790">
                  <a:moveTo>
                    <a:pt x="738035" y="0"/>
                  </a:moveTo>
                  <a:lnTo>
                    <a:pt x="553720" y="0"/>
                  </a:lnTo>
                  <a:cubicBezTo>
                    <a:pt x="247650" y="0"/>
                    <a:pt x="0" y="247650"/>
                    <a:pt x="0" y="553720"/>
                  </a:cubicBezTo>
                  <a:cubicBezTo>
                    <a:pt x="0" y="859790"/>
                    <a:pt x="247650" y="1107440"/>
                    <a:pt x="553720" y="1107440"/>
                  </a:cubicBezTo>
                  <a:lnTo>
                    <a:pt x="738035" y="1113790"/>
                  </a:lnTo>
                  <a:lnTo>
                    <a:pt x="1290485" y="558800"/>
                  </a:lnTo>
                  <a:lnTo>
                    <a:pt x="738035" y="0"/>
                  </a:lnTo>
                  <a:close/>
                </a:path>
              </a:pathLst>
            </a:custGeom>
            <a:solidFill>
              <a:srgbClr val="91E1D5"/>
            </a:solidFill>
          </p:spPr>
        </p:sp>
      </p:grpSp>
      <p:grpSp>
        <p:nvGrpSpPr>
          <p:cNvPr id="52" name="Group 52">
            <a:extLst>
              <a:ext uri="{FF2B5EF4-FFF2-40B4-BE49-F238E27FC236}">
                <a16:creationId xmlns:a16="http://schemas.microsoft.com/office/drawing/2014/main" id="{78CC4DD2-521C-1E13-4854-45593AF0AD84}"/>
              </a:ext>
            </a:extLst>
          </p:cNvPr>
          <p:cNvGrpSpPr/>
          <p:nvPr/>
        </p:nvGrpSpPr>
        <p:grpSpPr>
          <a:xfrm>
            <a:off x="7438593" y="1518321"/>
            <a:ext cx="3395323" cy="1046930"/>
            <a:chOff x="0" y="0"/>
            <a:chExt cx="1467458" cy="452483"/>
          </a:xfrm>
        </p:grpSpPr>
        <p:sp>
          <p:nvSpPr>
            <p:cNvPr id="53" name="Freeform 53">
              <a:extLst>
                <a:ext uri="{FF2B5EF4-FFF2-40B4-BE49-F238E27FC236}">
                  <a16:creationId xmlns:a16="http://schemas.microsoft.com/office/drawing/2014/main" id="{328E99E4-C494-82B6-3D27-F7FC6464521C}"/>
                </a:ext>
              </a:extLst>
            </p:cNvPr>
            <p:cNvSpPr/>
            <p:nvPr/>
          </p:nvSpPr>
          <p:spPr>
            <a:xfrm>
              <a:off x="0" y="0"/>
              <a:ext cx="1467458" cy="452483"/>
            </a:xfrm>
            <a:custGeom>
              <a:avLst/>
              <a:gdLst/>
              <a:ahLst/>
              <a:cxnLst/>
              <a:rect l="l" t="t" r="r" b="b"/>
              <a:pathLst>
                <a:path w="1467458" h="452483">
                  <a:moveTo>
                    <a:pt x="1264258" y="0"/>
                  </a:moveTo>
                  <a:cubicBezTo>
                    <a:pt x="1376482" y="0"/>
                    <a:pt x="1467458" y="101292"/>
                    <a:pt x="1467458" y="226241"/>
                  </a:cubicBezTo>
                  <a:cubicBezTo>
                    <a:pt x="1467458" y="351191"/>
                    <a:pt x="1376482" y="452483"/>
                    <a:pt x="1264258" y="452483"/>
                  </a:cubicBezTo>
                  <a:lnTo>
                    <a:pt x="203200" y="452483"/>
                  </a:lnTo>
                  <a:cubicBezTo>
                    <a:pt x="90976" y="452483"/>
                    <a:pt x="0" y="351191"/>
                    <a:pt x="0" y="226241"/>
                  </a:cubicBezTo>
                  <a:cubicBezTo>
                    <a:pt x="0" y="10129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91DFB1"/>
              </a:solidFill>
              <a:prstDash val="solid"/>
              <a:miter/>
            </a:ln>
          </p:spPr>
        </p:sp>
        <p:sp>
          <p:nvSpPr>
            <p:cNvPr id="54" name="TextBox 54">
              <a:extLst>
                <a:ext uri="{FF2B5EF4-FFF2-40B4-BE49-F238E27FC236}">
                  <a16:creationId xmlns:a16="http://schemas.microsoft.com/office/drawing/2014/main" id="{30E16A11-94AD-2B8A-C192-D4DE4D654F06}"/>
                </a:ext>
              </a:extLst>
            </p:cNvPr>
            <p:cNvSpPr txBox="1"/>
            <p:nvPr/>
          </p:nvSpPr>
          <p:spPr>
            <a:xfrm>
              <a:off x="0" y="-38100"/>
              <a:ext cx="1467458" cy="49058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37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55" name="Group 55">
            <a:extLst>
              <a:ext uri="{FF2B5EF4-FFF2-40B4-BE49-F238E27FC236}">
                <a16:creationId xmlns:a16="http://schemas.microsoft.com/office/drawing/2014/main" id="{FB6409C4-E4CE-212C-DEB6-A87035A62B32}"/>
              </a:ext>
            </a:extLst>
          </p:cNvPr>
          <p:cNvGrpSpPr/>
          <p:nvPr/>
        </p:nvGrpSpPr>
        <p:grpSpPr>
          <a:xfrm>
            <a:off x="7241627" y="1712139"/>
            <a:ext cx="794562" cy="684987"/>
            <a:chOff x="0" y="0"/>
            <a:chExt cx="1290485" cy="1112520"/>
          </a:xfrm>
        </p:grpSpPr>
        <p:sp>
          <p:nvSpPr>
            <p:cNvPr id="56" name="Freeform 56">
              <a:extLst>
                <a:ext uri="{FF2B5EF4-FFF2-40B4-BE49-F238E27FC236}">
                  <a16:creationId xmlns:a16="http://schemas.microsoft.com/office/drawing/2014/main" id="{7508CBD1-5AA7-C858-80E9-B0AB1C7082E5}"/>
                </a:ext>
              </a:extLst>
            </p:cNvPr>
            <p:cNvSpPr/>
            <p:nvPr/>
          </p:nvSpPr>
          <p:spPr>
            <a:xfrm>
              <a:off x="0" y="0"/>
              <a:ext cx="1290485" cy="1113790"/>
            </a:xfrm>
            <a:custGeom>
              <a:avLst/>
              <a:gdLst/>
              <a:ahLst/>
              <a:cxnLst/>
              <a:rect l="l" t="t" r="r" b="b"/>
              <a:pathLst>
                <a:path w="1290485" h="1113790">
                  <a:moveTo>
                    <a:pt x="738035" y="0"/>
                  </a:moveTo>
                  <a:lnTo>
                    <a:pt x="553720" y="0"/>
                  </a:lnTo>
                  <a:cubicBezTo>
                    <a:pt x="247650" y="0"/>
                    <a:pt x="0" y="247650"/>
                    <a:pt x="0" y="553720"/>
                  </a:cubicBezTo>
                  <a:cubicBezTo>
                    <a:pt x="0" y="859790"/>
                    <a:pt x="247650" y="1107440"/>
                    <a:pt x="553720" y="1107440"/>
                  </a:cubicBezTo>
                  <a:lnTo>
                    <a:pt x="738035" y="1113790"/>
                  </a:lnTo>
                  <a:lnTo>
                    <a:pt x="1290485" y="558800"/>
                  </a:lnTo>
                  <a:lnTo>
                    <a:pt x="738035" y="0"/>
                  </a:lnTo>
                  <a:close/>
                </a:path>
              </a:pathLst>
            </a:custGeom>
            <a:solidFill>
              <a:srgbClr val="91DFB1"/>
            </a:solidFill>
          </p:spPr>
        </p:sp>
      </p:grpSp>
      <p:grpSp>
        <p:nvGrpSpPr>
          <p:cNvPr id="57" name="Group 57">
            <a:extLst>
              <a:ext uri="{FF2B5EF4-FFF2-40B4-BE49-F238E27FC236}">
                <a16:creationId xmlns:a16="http://schemas.microsoft.com/office/drawing/2014/main" id="{999E9FDA-BC43-6267-FB9A-7D2146ABF4D9}"/>
              </a:ext>
            </a:extLst>
          </p:cNvPr>
          <p:cNvGrpSpPr/>
          <p:nvPr/>
        </p:nvGrpSpPr>
        <p:grpSpPr>
          <a:xfrm>
            <a:off x="8261659" y="2724147"/>
            <a:ext cx="3395323" cy="1046930"/>
            <a:chOff x="0" y="0"/>
            <a:chExt cx="1467458" cy="452483"/>
          </a:xfrm>
        </p:grpSpPr>
        <p:sp>
          <p:nvSpPr>
            <p:cNvPr id="58" name="Freeform 58">
              <a:extLst>
                <a:ext uri="{FF2B5EF4-FFF2-40B4-BE49-F238E27FC236}">
                  <a16:creationId xmlns:a16="http://schemas.microsoft.com/office/drawing/2014/main" id="{4A44DBC5-D7B4-F61B-3E23-3AB7F3BB9F5E}"/>
                </a:ext>
              </a:extLst>
            </p:cNvPr>
            <p:cNvSpPr/>
            <p:nvPr/>
          </p:nvSpPr>
          <p:spPr>
            <a:xfrm>
              <a:off x="0" y="0"/>
              <a:ext cx="1467458" cy="452483"/>
            </a:xfrm>
            <a:custGeom>
              <a:avLst/>
              <a:gdLst/>
              <a:ahLst/>
              <a:cxnLst/>
              <a:rect l="l" t="t" r="r" b="b"/>
              <a:pathLst>
                <a:path w="1467458" h="452483">
                  <a:moveTo>
                    <a:pt x="1264258" y="0"/>
                  </a:moveTo>
                  <a:cubicBezTo>
                    <a:pt x="1376482" y="0"/>
                    <a:pt x="1467458" y="101292"/>
                    <a:pt x="1467458" y="226241"/>
                  </a:cubicBezTo>
                  <a:cubicBezTo>
                    <a:pt x="1467458" y="351191"/>
                    <a:pt x="1376482" y="452483"/>
                    <a:pt x="1264258" y="452483"/>
                  </a:cubicBezTo>
                  <a:lnTo>
                    <a:pt x="203200" y="452483"/>
                  </a:lnTo>
                  <a:cubicBezTo>
                    <a:pt x="90976" y="452483"/>
                    <a:pt x="0" y="351191"/>
                    <a:pt x="0" y="226241"/>
                  </a:cubicBezTo>
                  <a:cubicBezTo>
                    <a:pt x="0" y="10129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F8D389"/>
              </a:solidFill>
              <a:prstDash val="solid"/>
              <a:miter/>
            </a:ln>
          </p:spPr>
        </p:sp>
        <p:sp>
          <p:nvSpPr>
            <p:cNvPr id="59" name="TextBox 59">
              <a:extLst>
                <a:ext uri="{FF2B5EF4-FFF2-40B4-BE49-F238E27FC236}">
                  <a16:creationId xmlns:a16="http://schemas.microsoft.com/office/drawing/2014/main" id="{5AB81DC0-8DB5-9396-B96D-69EA2614C04C}"/>
                </a:ext>
              </a:extLst>
            </p:cNvPr>
            <p:cNvSpPr txBox="1"/>
            <p:nvPr/>
          </p:nvSpPr>
          <p:spPr>
            <a:xfrm>
              <a:off x="0" y="-38100"/>
              <a:ext cx="1467458" cy="49058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37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60" name="Group 60">
            <a:extLst>
              <a:ext uri="{FF2B5EF4-FFF2-40B4-BE49-F238E27FC236}">
                <a16:creationId xmlns:a16="http://schemas.microsoft.com/office/drawing/2014/main" id="{3BED5798-CD7E-281F-5784-243172D3BCDD}"/>
              </a:ext>
            </a:extLst>
          </p:cNvPr>
          <p:cNvGrpSpPr/>
          <p:nvPr/>
        </p:nvGrpSpPr>
        <p:grpSpPr>
          <a:xfrm>
            <a:off x="8064693" y="2917965"/>
            <a:ext cx="794562" cy="684987"/>
            <a:chOff x="0" y="0"/>
            <a:chExt cx="1290485" cy="1112520"/>
          </a:xfrm>
        </p:grpSpPr>
        <p:sp>
          <p:nvSpPr>
            <p:cNvPr id="61" name="Freeform 61">
              <a:extLst>
                <a:ext uri="{FF2B5EF4-FFF2-40B4-BE49-F238E27FC236}">
                  <a16:creationId xmlns:a16="http://schemas.microsoft.com/office/drawing/2014/main" id="{CFEF9F6C-06E8-3BA9-5C3A-17CEB4E8AC74}"/>
                </a:ext>
              </a:extLst>
            </p:cNvPr>
            <p:cNvSpPr/>
            <p:nvPr/>
          </p:nvSpPr>
          <p:spPr>
            <a:xfrm>
              <a:off x="0" y="0"/>
              <a:ext cx="1290485" cy="1113790"/>
            </a:xfrm>
            <a:custGeom>
              <a:avLst/>
              <a:gdLst/>
              <a:ahLst/>
              <a:cxnLst/>
              <a:rect l="l" t="t" r="r" b="b"/>
              <a:pathLst>
                <a:path w="1290485" h="1113790">
                  <a:moveTo>
                    <a:pt x="738035" y="0"/>
                  </a:moveTo>
                  <a:lnTo>
                    <a:pt x="553720" y="0"/>
                  </a:lnTo>
                  <a:cubicBezTo>
                    <a:pt x="247650" y="0"/>
                    <a:pt x="0" y="247650"/>
                    <a:pt x="0" y="553720"/>
                  </a:cubicBezTo>
                  <a:cubicBezTo>
                    <a:pt x="0" y="859790"/>
                    <a:pt x="247650" y="1107440"/>
                    <a:pt x="553720" y="1107440"/>
                  </a:cubicBezTo>
                  <a:lnTo>
                    <a:pt x="738035" y="1113790"/>
                  </a:lnTo>
                  <a:lnTo>
                    <a:pt x="1290485" y="558800"/>
                  </a:lnTo>
                  <a:lnTo>
                    <a:pt x="738035" y="0"/>
                  </a:lnTo>
                  <a:close/>
                </a:path>
              </a:pathLst>
            </a:custGeom>
            <a:solidFill>
              <a:srgbClr val="F8D389"/>
            </a:solidFill>
          </p:spPr>
        </p:sp>
      </p:grpSp>
      <p:grpSp>
        <p:nvGrpSpPr>
          <p:cNvPr id="62" name="Group 62">
            <a:extLst>
              <a:ext uri="{FF2B5EF4-FFF2-40B4-BE49-F238E27FC236}">
                <a16:creationId xmlns:a16="http://schemas.microsoft.com/office/drawing/2014/main" id="{E30DF560-9202-38A1-EBF2-1B6ECD77781E}"/>
              </a:ext>
            </a:extLst>
          </p:cNvPr>
          <p:cNvGrpSpPr/>
          <p:nvPr/>
        </p:nvGrpSpPr>
        <p:grpSpPr>
          <a:xfrm>
            <a:off x="8267416" y="3929826"/>
            <a:ext cx="3395323" cy="1046930"/>
            <a:chOff x="0" y="0"/>
            <a:chExt cx="1467458" cy="452483"/>
          </a:xfrm>
        </p:grpSpPr>
        <p:sp>
          <p:nvSpPr>
            <p:cNvPr id="63" name="Freeform 63">
              <a:extLst>
                <a:ext uri="{FF2B5EF4-FFF2-40B4-BE49-F238E27FC236}">
                  <a16:creationId xmlns:a16="http://schemas.microsoft.com/office/drawing/2014/main" id="{F2CBA723-D971-15F8-2FF0-790DAC08653C}"/>
                </a:ext>
              </a:extLst>
            </p:cNvPr>
            <p:cNvSpPr/>
            <p:nvPr/>
          </p:nvSpPr>
          <p:spPr>
            <a:xfrm>
              <a:off x="0" y="0"/>
              <a:ext cx="1467458" cy="452483"/>
            </a:xfrm>
            <a:custGeom>
              <a:avLst/>
              <a:gdLst/>
              <a:ahLst/>
              <a:cxnLst/>
              <a:rect l="l" t="t" r="r" b="b"/>
              <a:pathLst>
                <a:path w="1467458" h="452483">
                  <a:moveTo>
                    <a:pt x="1264258" y="0"/>
                  </a:moveTo>
                  <a:cubicBezTo>
                    <a:pt x="1376482" y="0"/>
                    <a:pt x="1467458" y="101292"/>
                    <a:pt x="1467458" y="226241"/>
                  </a:cubicBezTo>
                  <a:cubicBezTo>
                    <a:pt x="1467458" y="351191"/>
                    <a:pt x="1376482" y="452483"/>
                    <a:pt x="1264258" y="452483"/>
                  </a:cubicBezTo>
                  <a:lnTo>
                    <a:pt x="203200" y="452483"/>
                  </a:lnTo>
                  <a:cubicBezTo>
                    <a:pt x="90976" y="452483"/>
                    <a:pt x="0" y="351191"/>
                    <a:pt x="0" y="226241"/>
                  </a:cubicBezTo>
                  <a:cubicBezTo>
                    <a:pt x="0" y="10129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F8B27C"/>
              </a:solidFill>
              <a:prstDash val="solid"/>
              <a:miter/>
            </a:ln>
          </p:spPr>
        </p:sp>
        <p:sp>
          <p:nvSpPr>
            <p:cNvPr id="64" name="TextBox 64">
              <a:extLst>
                <a:ext uri="{FF2B5EF4-FFF2-40B4-BE49-F238E27FC236}">
                  <a16:creationId xmlns:a16="http://schemas.microsoft.com/office/drawing/2014/main" id="{6132134F-C9FA-6907-1027-73466BED2435}"/>
                </a:ext>
              </a:extLst>
            </p:cNvPr>
            <p:cNvSpPr txBox="1"/>
            <p:nvPr/>
          </p:nvSpPr>
          <p:spPr>
            <a:xfrm>
              <a:off x="0" y="-38100"/>
              <a:ext cx="1467458" cy="49058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37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65" name="Group 65">
            <a:extLst>
              <a:ext uri="{FF2B5EF4-FFF2-40B4-BE49-F238E27FC236}">
                <a16:creationId xmlns:a16="http://schemas.microsoft.com/office/drawing/2014/main" id="{9FFAAC67-E7EB-BF15-797E-FE4F1525E4A4}"/>
              </a:ext>
            </a:extLst>
          </p:cNvPr>
          <p:cNvGrpSpPr/>
          <p:nvPr/>
        </p:nvGrpSpPr>
        <p:grpSpPr>
          <a:xfrm>
            <a:off x="8070450" y="4123645"/>
            <a:ext cx="794562" cy="684987"/>
            <a:chOff x="0" y="0"/>
            <a:chExt cx="1290485" cy="1112520"/>
          </a:xfrm>
        </p:grpSpPr>
        <p:sp>
          <p:nvSpPr>
            <p:cNvPr id="66" name="Freeform 66">
              <a:extLst>
                <a:ext uri="{FF2B5EF4-FFF2-40B4-BE49-F238E27FC236}">
                  <a16:creationId xmlns:a16="http://schemas.microsoft.com/office/drawing/2014/main" id="{A9A52B3C-7809-2E77-37BE-BDC247E0BB8A}"/>
                </a:ext>
              </a:extLst>
            </p:cNvPr>
            <p:cNvSpPr/>
            <p:nvPr/>
          </p:nvSpPr>
          <p:spPr>
            <a:xfrm>
              <a:off x="0" y="0"/>
              <a:ext cx="1290485" cy="1113790"/>
            </a:xfrm>
            <a:custGeom>
              <a:avLst/>
              <a:gdLst/>
              <a:ahLst/>
              <a:cxnLst/>
              <a:rect l="l" t="t" r="r" b="b"/>
              <a:pathLst>
                <a:path w="1290485" h="1113790">
                  <a:moveTo>
                    <a:pt x="738035" y="0"/>
                  </a:moveTo>
                  <a:lnTo>
                    <a:pt x="553720" y="0"/>
                  </a:lnTo>
                  <a:cubicBezTo>
                    <a:pt x="247650" y="0"/>
                    <a:pt x="0" y="247650"/>
                    <a:pt x="0" y="553720"/>
                  </a:cubicBezTo>
                  <a:cubicBezTo>
                    <a:pt x="0" y="859790"/>
                    <a:pt x="247650" y="1107440"/>
                    <a:pt x="553720" y="1107440"/>
                  </a:cubicBezTo>
                  <a:lnTo>
                    <a:pt x="738035" y="1113790"/>
                  </a:lnTo>
                  <a:lnTo>
                    <a:pt x="1290485" y="558800"/>
                  </a:lnTo>
                  <a:lnTo>
                    <a:pt x="738035" y="0"/>
                  </a:lnTo>
                  <a:close/>
                </a:path>
              </a:pathLst>
            </a:custGeom>
            <a:solidFill>
              <a:srgbClr val="F8B27C"/>
            </a:solidFill>
          </p:spPr>
        </p:sp>
      </p:grpSp>
      <p:grpSp>
        <p:nvGrpSpPr>
          <p:cNvPr id="67" name="Group 67">
            <a:extLst>
              <a:ext uri="{FF2B5EF4-FFF2-40B4-BE49-F238E27FC236}">
                <a16:creationId xmlns:a16="http://schemas.microsoft.com/office/drawing/2014/main" id="{A6636AB0-30B3-155E-4CB5-23A5496868B1}"/>
              </a:ext>
            </a:extLst>
          </p:cNvPr>
          <p:cNvGrpSpPr/>
          <p:nvPr/>
        </p:nvGrpSpPr>
        <p:grpSpPr>
          <a:xfrm>
            <a:off x="7467561" y="5117208"/>
            <a:ext cx="3395323" cy="1046930"/>
            <a:chOff x="0" y="0"/>
            <a:chExt cx="1467458" cy="452483"/>
          </a:xfrm>
        </p:grpSpPr>
        <p:sp>
          <p:nvSpPr>
            <p:cNvPr id="68" name="Freeform 68">
              <a:extLst>
                <a:ext uri="{FF2B5EF4-FFF2-40B4-BE49-F238E27FC236}">
                  <a16:creationId xmlns:a16="http://schemas.microsoft.com/office/drawing/2014/main" id="{6E5606CD-B0DB-5267-CAF7-47853ED658E0}"/>
                </a:ext>
              </a:extLst>
            </p:cNvPr>
            <p:cNvSpPr/>
            <p:nvPr/>
          </p:nvSpPr>
          <p:spPr>
            <a:xfrm>
              <a:off x="0" y="0"/>
              <a:ext cx="1467458" cy="452483"/>
            </a:xfrm>
            <a:custGeom>
              <a:avLst/>
              <a:gdLst/>
              <a:ahLst/>
              <a:cxnLst/>
              <a:rect l="l" t="t" r="r" b="b"/>
              <a:pathLst>
                <a:path w="1467458" h="452483">
                  <a:moveTo>
                    <a:pt x="1264258" y="0"/>
                  </a:moveTo>
                  <a:cubicBezTo>
                    <a:pt x="1376482" y="0"/>
                    <a:pt x="1467458" y="101292"/>
                    <a:pt x="1467458" y="226241"/>
                  </a:cubicBezTo>
                  <a:cubicBezTo>
                    <a:pt x="1467458" y="351191"/>
                    <a:pt x="1376482" y="452483"/>
                    <a:pt x="1264258" y="452483"/>
                  </a:cubicBezTo>
                  <a:lnTo>
                    <a:pt x="203200" y="452483"/>
                  </a:lnTo>
                  <a:cubicBezTo>
                    <a:pt x="90976" y="452483"/>
                    <a:pt x="0" y="351191"/>
                    <a:pt x="0" y="226241"/>
                  </a:cubicBezTo>
                  <a:cubicBezTo>
                    <a:pt x="0" y="10129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FF8379"/>
              </a:solidFill>
              <a:prstDash val="solid"/>
              <a:miter/>
            </a:ln>
          </p:spPr>
        </p:sp>
        <p:sp>
          <p:nvSpPr>
            <p:cNvPr id="69" name="TextBox 69">
              <a:extLst>
                <a:ext uri="{FF2B5EF4-FFF2-40B4-BE49-F238E27FC236}">
                  <a16:creationId xmlns:a16="http://schemas.microsoft.com/office/drawing/2014/main" id="{4CD08B9E-8CD0-7F7C-A349-421BDEABDA86}"/>
                </a:ext>
              </a:extLst>
            </p:cNvPr>
            <p:cNvSpPr txBox="1"/>
            <p:nvPr/>
          </p:nvSpPr>
          <p:spPr>
            <a:xfrm>
              <a:off x="0" y="-38100"/>
              <a:ext cx="1467458" cy="490583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837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70" name="Group 70">
            <a:extLst>
              <a:ext uri="{FF2B5EF4-FFF2-40B4-BE49-F238E27FC236}">
                <a16:creationId xmlns:a16="http://schemas.microsoft.com/office/drawing/2014/main" id="{041E096A-843C-AF12-E673-126E5C60A8E3}"/>
              </a:ext>
            </a:extLst>
          </p:cNvPr>
          <p:cNvGrpSpPr/>
          <p:nvPr/>
        </p:nvGrpSpPr>
        <p:grpSpPr>
          <a:xfrm>
            <a:off x="7270594" y="5311025"/>
            <a:ext cx="794562" cy="684987"/>
            <a:chOff x="0" y="0"/>
            <a:chExt cx="1290485" cy="1112520"/>
          </a:xfrm>
        </p:grpSpPr>
        <p:sp>
          <p:nvSpPr>
            <p:cNvPr id="71" name="Freeform 71">
              <a:extLst>
                <a:ext uri="{FF2B5EF4-FFF2-40B4-BE49-F238E27FC236}">
                  <a16:creationId xmlns:a16="http://schemas.microsoft.com/office/drawing/2014/main" id="{7AB846ED-31E4-0398-021F-52CFE390C6BC}"/>
                </a:ext>
              </a:extLst>
            </p:cNvPr>
            <p:cNvSpPr/>
            <p:nvPr/>
          </p:nvSpPr>
          <p:spPr>
            <a:xfrm>
              <a:off x="0" y="0"/>
              <a:ext cx="1290485" cy="1113790"/>
            </a:xfrm>
            <a:custGeom>
              <a:avLst/>
              <a:gdLst/>
              <a:ahLst/>
              <a:cxnLst/>
              <a:rect l="l" t="t" r="r" b="b"/>
              <a:pathLst>
                <a:path w="1290485" h="1113790">
                  <a:moveTo>
                    <a:pt x="738035" y="0"/>
                  </a:moveTo>
                  <a:lnTo>
                    <a:pt x="553720" y="0"/>
                  </a:lnTo>
                  <a:cubicBezTo>
                    <a:pt x="247650" y="0"/>
                    <a:pt x="0" y="247650"/>
                    <a:pt x="0" y="553720"/>
                  </a:cubicBezTo>
                  <a:cubicBezTo>
                    <a:pt x="0" y="859790"/>
                    <a:pt x="247650" y="1107440"/>
                    <a:pt x="553720" y="1107440"/>
                  </a:cubicBezTo>
                  <a:lnTo>
                    <a:pt x="738035" y="1113790"/>
                  </a:lnTo>
                  <a:lnTo>
                    <a:pt x="1290485" y="558800"/>
                  </a:lnTo>
                  <a:lnTo>
                    <a:pt x="738035" y="0"/>
                  </a:lnTo>
                  <a:close/>
                </a:path>
              </a:pathLst>
            </a:custGeom>
            <a:solidFill>
              <a:srgbClr val="FF8379"/>
            </a:solidFill>
          </p:spPr>
        </p:sp>
      </p:grpSp>
      <p:sp>
        <p:nvSpPr>
          <p:cNvPr id="72" name="Freeform 72">
            <a:extLst>
              <a:ext uri="{FF2B5EF4-FFF2-40B4-BE49-F238E27FC236}">
                <a16:creationId xmlns:a16="http://schemas.microsoft.com/office/drawing/2014/main" id="{D61D5CBB-D1ED-F4D1-AAE9-83ADE5293645}"/>
              </a:ext>
            </a:extLst>
          </p:cNvPr>
          <p:cNvSpPr/>
          <p:nvPr/>
        </p:nvSpPr>
        <p:spPr>
          <a:xfrm>
            <a:off x="3622434" y="4220182"/>
            <a:ext cx="417638" cy="417638"/>
          </a:xfrm>
          <a:custGeom>
            <a:avLst/>
            <a:gdLst/>
            <a:ahLst/>
            <a:cxnLst/>
            <a:rect l="l" t="t" r="r" b="b"/>
            <a:pathLst>
              <a:path w="626457" h="626457">
                <a:moveTo>
                  <a:pt x="0" y="0"/>
                </a:moveTo>
                <a:lnTo>
                  <a:pt x="626457" y="0"/>
                </a:lnTo>
                <a:lnTo>
                  <a:pt x="626457" y="626457"/>
                </a:lnTo>
                <a:lnTo>
                  <a:pt x="0" y="62645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3" name="Freeform 73">
            <a:extLst>
              <a:ext uri="{FF2B5EF4-FFF2-40B4-BE49-F238E27FC236}">
                <a16:creationId xmlns:a16="http://schemas.microsoft.com/office/drawing/2014/main" id="{48EB4005-3D38-D4D5-3A8E-2773AC94CAB2}"/>
              </a:ext>
            </a:extLst>
          </p:cNvPr>
          <p:cNvSpPr/>
          <p:nvPr/>
        </p:nvSpPr>
        <p:spPr>
          <a:xfrm>
            <a:off x="7392464" y="5455421"/>
            <a:ext cx="420291" cy="420291"/>
          </a:xfrm>
          <a:custGeom>
            <a:avLst/>
            <a:gdLst/>
            <a:ahLst/>
            <a:cxnLst/>
            <a:rect l="l" t="t" r="r" b="b"/>
            <a:pathLst>
              <a:path w="630436" h="630436">
                <a:moveTo>
                  <a:pt x="0" y="0"/>
                </a:moveTo>
                <a:lnTo>
                  <a:pt x="630436" y="0"/>
                </a:lnTo>
                <a:lnTo>
                  <a:pt x="630436" y="630437"/>
                </a:lnTo>
                <a:lnTo>
                  <a:pt x="0" y="63043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4" name="Freeform 74">
            <a:extLst>
              <a:ext uri="{FF2B5EF4-FFF2-40B4-BE49-F238E27FC236}">
                <a16:creationId xmlns:a16="http://schemas.microsoft.com/office/drawing/2014/main" id="{9DD313AB-B72B-65B8-7982-FDE7087CC66E}"/>
              </a:ext>
            </a:extLst>
          </p:cNvPr>
          <p:cNvSpPr/>
          <p:nvPr/>
        </p:nvSpPr>
        <p:spPr>
          <a:xfrm>
            <a:off x="8173107" y="4318997"/>
            <a:ext cx="479105" cy="318822"/>
          </a:xfrm>
          <a:custGeom>
            <a:avLst/>
            <a:gdLst/>
            <a:ahLst/>
            <a:cxnLst/>
            <a:rect l="l" t="t" r="r" b="b"/>
            <a:pathLst>
              <a:path w="718657" h="478233">
                <a:moveTo>
                  <a:pt x="0" y="0"/>
                </a:moveTo>
                <a:lnTo>
                  <a:pt x="718656" y="0"/>
                </a:lnTo>
                <a:lnTo>
                  <a:pt x="718656" y="478234"/>
                </a:lnTo>
                <a:lnTo>
                  <a:pt x="0" y="47823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5" name="Freeform 75">
            <a:extLst>
              <a:ext uri="{FF2B5EF4-FFF2-40B4-BE49-F238E27FC236}">
                <a16:creationId xmlns:a16="http://schemas.microsoft.com/office/drawing/2014/main" id="{73B2959E-1E57-8D9F-46C8-229C828B6523}"/>
              </a:ext>
            </a:extLst>
          </p:cNvPr>
          <p:cNvSpPr/>
          <p:nvPr/>
        </p:nvSpPr>
        <p:spPr>
          <a:xfrm>
            <a:off x="4567312" y="5467378"/>
            <a:ext cx="372282" cy="372282"/>
          </a:xfrm>
          <a:custGeom>
            <a:avLst/>
            <a:gdLst/>
            <a:ahLst/>
            <a:cxnLst/>
            <a:rect l="l" t="t" r="r" b="b"/>
            <a:pathLst>
              <a:path w="558423" h="558423">
                <a:moveTo>
                  <a:pt x="0" y="0"/>
                </a:moveTo>
                <a:lnTo>
                  <a:pt x="558422" y="0"/>
                </a:lnTo>
                <a:lnTo>
                  <a:pt x="558422" y="558423"/>
                </a:lnTo>
                <a:lnTo>
                  <a:pt x="0" y="55842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6" name="Freeform 76">
            <a:extLst>
              <a:ext uri="{FF2B5EF4-FFF2-40B4-BE49-F238E27FC236}">
                <a16:creationId xmlns:a16="http://schemas.microsoft.com/office/drawing/2014/main" id="{11736D99-3351-9F17-8C3A-0A7F1B8689C7}"/>
              </a:ext>
            </a:extLst>
          </p:cNvPr>
          <p:cNvSpPr/>
          <p:nvPr/>
        </p:nvSpPr>
        <p:spPr>
          <a:xfrm>
            <a:off x="8248250" y="3043870"/>
            <a:ext cx="300131" cy="451016"/>
          </a:xfrm>
          <a:custGeom>
            <a:avLst/>
            <a:gdLst/>
            <a:ahLst/>
            <a:cxnLst/>
            <a:rect l="l" t="t" r="r" b="b"/>
            <a:pathLst>
              <a:path w="450196" h="676524">
                <a:moveTo>
                  <a:pt x="0" y="0"/>
                </a:moveTo>
                <a:lnTo>
                  <a:pt x="450196" y="0"/>
                </a:lnTo>
                <a:lnTo>
                  <a:pt x="450196" y="676524"/>
                </a:lnTo>
                <a:lnTo>
                  <a:pt x="0" y="6765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7" name="Freeform 77">
            <a:extLst>
              <a:ext uri="{FF2B5EF4-FFF2-40B4-BE49-F238E27FC236}">
                <a16:creationId xmlns:a16="http://schemas.microsoft.com/office/drawing/2014/main" id="{91BA64A8-9783-0B9F-F0B8-2C6684EC2060}"/>
              </a:ext>
            </a:extLst>
          </p:cNvPr>
          <p:cNvSpPr/>
          <p:nvPr/>
        </p:nvSpPr>
        <p:spPr>
          <a:xfrm>
            <a:off x="3622435" y="3061811"/>
            <a:ext cx="376303" cy="371600"/>
          </a:xfrm>
          <a:custGeom>
            <a:avLst/>
            <a:gdLst/>
            <a:ahLst/>
            <a:cxnLst/>
            <a:rect l="l" t="t" r="r" b="b"/>
            <a:pathLst>
              <a:path w="564455" h="557400">
                <a:moveTo>
                  <a:pt x="0" y="0"/>
                </a:moveTo>
                <a:lnTo>
                  <a:pt x="564456" y="0"/>
                </a:lnTo>
                <a:lnTo>
                  <a:pt x="564456" y="557400"/>
                </a:lnTo>
                <a:lnTo>
                  <a:pt x="0" y="5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8" name="Freeform 78">
            <a:extLst>
              <a:ext uri="{FF2B5EF4-FFF2-40B4-BE49-F238E27FC236}">
                <a16:creationId xmlns:a16="http://schemas.microsoft.com/office/drawing/2014/main" id="{A5A64501-B78A-B449-205A-5C3CD9F5ED61}"/>
              </a:ext>
            </a:extLst>
          </p:cNvPr>
          <p:cNvSpPr/>
          <p:nvPr/>
        </p:nvSpPr>
        <p:spPr>
          <a:xfrm>
            <a:off x="7351215" y="1888830"/>
            <a:ext cx="461540" cy="347309"/>
          </a:xfrm>
          <a:custGeom>
            <a:avLst/>
            <a:gdLst/>
            <a:ahLst/>
            <a:cxnLst/>
            <a:rect l="l" t="t" r="r" b="b"/>
            <a:pathLst>
              <a:path w="692310" h="520963">
                <a:moveTo>
                  <a:pt x="0" y="0"/>
                </a:moveTo>
                <a:lnTo>
                  <a:pt x="692310" y="0"/>
                </a:lnTo>
                <a:lnTo>
                  <a:pt x="692310" y="520964"/>
                </a:lnTo>
                <a:lnTo>
                  <a:pt x="0" y="52096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9" name="TextBox 79">
            <a:extLst>
              <a:ext uri="{FF2B5EF4-FFF2-40B4-BE49-F238E27FC236}">
                <a16:creationId xmlns:a16="http://schemas.microsoft.com/office/drawing/2014/main" id="{CB3D23A9-D82B-A417-D5AA-99D170AA6812}"/>
              </a:ext>
            </a:extLst>
          </p:cNvPr>
          <p:cNvSpPr txBox="1"/>
          <p:nvPr/>
        </p:nvSpPr>
        <p:spPr>
          <a:xfrm>
            <a:off x="475270" y="286037"/>
            <a:ext cx="10217946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dirty="0"/>
              <a:t>Introduction to MCP (Model Context Protocol)</a:t>
            </a:r>
          </a:p>
        </p:txBody>
      </p:sp>
      <p:sp>
        <p:nvSpPr>
          <p:cNvPr id="80" name="TextBox 80">
            <a:extLst>
              <a:ext uri="{FF2B5EF4-FFF2-40B4-BE49-F238E27FC236}">
                <a16:creationId xmlns:a16="http://schemas.microsoft.com/office/drawing/2014/main" id="{C49B0D7D-A019-C902-A3CA-D0F72AFEABFD}"/>
              </a:ext>
            </a:extLst>
          </p:cNvPr>
          <p:cNvSpPr txBox="1"/>
          <p:nvPr/>
        </p:nvSpPr>
        <p:spPr>
          <a:xfrm>
            <a:off x="1766047" y="1888830"/>
            <a:ext cx="2274024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1000" dirty="0"/>
              <a:t>MCP lays the foundation for intelligent DevOps and testing workflows.</a:t>
            </a:r>
          </a:p>
        </p:txBody>
      </p:sp>
      <p:sp>
        <p:nvSpPr>
          <p:cNvPr id="81" name="TextBox 81">
            <a:extLst>
              <a:ext uri="{FF2B5EF4-FFF2-40B4-BE49-F238E27FC236}">
                <a16:creationId xmlns:a16="http://schemas.microsoft.com/office/drawing/2014/main" id="{6CA82DC3-837A-4F64-28A3-D3FB696A2865}"/>
              </a:ext>
            </a:extLst>
          </p:cNvPr>
          <p:cNvSpPr txBox="1"/>
          <p:nvPr/>
        </p:nvSpPr>
        <p:spPr>
          <a:xfrm>
            <a:off x="1766047" y="1654431"/>
            <a:ext cx="2268807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dirty="0"/>
              <a:t>Enabler for AI and Automation</a:t>
            </a:r>
          </a:p>
        </p:txBody>
      </p:sp>
      <p:sp>
        <p:nvSpPr>
          <p:cNvPr id="82" name="TextBox 82">
            <a:extLst>
              <a:ext uri="{FF2B5EF4-FFF2-40B4-BE49-F238E27FC236}">
                <a16:creationId xmlns:a16="http://schemas.microsoft.com/office/drawing/2014/main" id="{406D0870-279B-43D7-2368-381651206BB3}"/>
              </a:ext>
            </a:extLst>
          </p:cNvPr>
          <p:cNvSpPr txBox="1"/>
          <p:nvPr/>
        </p:nvSpPr>
        <p:spPr>
          <a:xfrm>
            <a:off x="944977" y="3050793"/>
            <a:ext cx="2274024" cy="338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1100" dirty="0"/>
              <a:t>Easily manage changes across sandboxes, dev orgs, and production.</a:t>
            </a:r>
          </a:p>
        </p:txBody>
      </p:sp>
      <p:sp>
        <p:nvSpPr>
          <p:cNvPr id="83" name="TextBox 83">
            <a:extLst>
              <a:ext uri="{FF2B5EF4-FFF2-40B4-BE49-F238E27FC236}">
                <a16:creationId xmlns:a16="http://schemas.microsoft.com/office/drawing/2014/main" id="{A918EB37-767C-33F7-6377-F547CD00EF54}"/>
              </a:ext>
            </a:extLst>
          </p:cNvPr>
          <p:cNvSpPr txBox="1"/>
          <p:nvPr/>
        </p:nvSpPr>
        <p:spPr>
          <a:xfrm>
            <a:off x="944977" y="2847411"/>
            <a:ext cx="2102849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dirty="0"/>
              <a:t>Support for Multi-Org</a:t>
            </a:r>
          </a:p>
        </p:txBody>
      </p:sp>
      <p:sp>
        <p:nvSpPr>
          <p:cNvPr id="84" name="TextBox 84">
            <a:extLst>
              <a:ext uri="{FF2B5EF4-FFF2-40B4-BE49-F238E27FC236}">
                <a16:creationId xmlns:a16="http://schemas.microsoft.com/office/drawing/2014/main" id="{16DD616D-D5FA-F2DC-32E1-7EBCF9F6660B}"/>
              </a:ext>
            </a:extLst>
          </p:cNvPr>
          <p:cNvSpPr txBox="1"/>
          <p:nvPr/>
        </p:nvSpPr>
        <p:spPr>
          <a:xfrm>
            <a:off x="944977" y="4246283"/>
            <a:ext cx="2274024" cy="338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1100" dirty="0"/>
              <a:t>Integrates easily with CI/CD tools, IDEs, and test frameworks.</a:t>
            </a:r>
          </a:p>
        </p:txBody>
      </p:sp>
      <p:sp>
        <p:nvSpPr>
          <p:cNvPr id="85" name="TextBox 85">
            <a:extLst>
              <a:ext uri="{FF2B5EF4-FFF2-40B4-BE49-F238E27FC236}">
                <a16:creationId xmlns:a16="http://schemas.microsoft.com/office/drawing/2014/main" id="{3C03FDF8-A8A1-90CD-237A-28963DBA43DD}"/>
              </a:ext>
            </a:extLst>
          </p:cNvPr>
          <p:cNvSpPr txBox="1"/>
          <p:nvPr/>
        </p:nvSpPr>
        <p:spPr>
          <a:xfrm>
            <a:off x="944978" y="4042901"/>
            <a:ext cx="2152518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dirty="0"/>
              <a:t>Toolchain Ready</a:t>
            </a:r>
          </a:p>
        </p:txBody>
      </p:sp>
      <p:sp>
        <p:nvSpPr>
          <p:cNvPr id="86" name="TextBox 86">
            <a:extLst>
              <a:ext uri="{FF2B5EF4-FFF2-40B4-BE49-F238E27FC236}">
                <a16:creationId xmlns:a16="http://schemas.microsoft.com/office/drawing/2014/main" id="{7A4D10E3-568E-D2F2-7E4D-02CEE48902D8}"/>
              </a:ext>
            </a:extLst>
          </p:cNvPr>
          <p:cNvSpPr txBox="1"/>
          <p:nvPr/>
        </p:nvSpPr>
        <p:spPr>
          <a:xfrm>
            <a:off x="1855938" y="5439263"/>
            <a:ext cx="2274024" cy="338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1100" dirty="0"/>
              <a:t>Uses JSON/YAML-based schema to describe component relationships.</a:t>
            </a:r>
          </a:p>
        </p:txBody>
      </p:sp>
      <p:sp>
        <p:nvSpPr>
          <p:cNvPr id="87" name="TextBox 87">
            <a:extLst>
              <a:ext uri="{FF2B5EF4-FFF2-40B4-BE49-F238E27FC236}">
                <a16:creationId xmlns:a16="http://schemas.microsoft.com/office/drawing/2014/main" id="{A0E54598-C0B2-5CE8-950E-F58C6EC8E617}"/>
              </a:ext>
            </a:extLst>
          </p:cNvPr>
          <p:cNvSpPr txBox="1"/>
          <p:nvPr/>
        </p:nvSpPr>
        <p:spPr>
          <a:xfrm>
            <a:off x="1855938" y="5235881"/>
            <a:ext cx="1900045" cy="2462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1600" dirty="0"/>
              <a:t>Standardized Schema</a:t>
            </a:r>
          </a:p>
        </p:txBody>
      </p:sp>
      <p:sp>
        <p:nvSpPr>
          <p:cNvPr id="88" name="TextBox 88">
            <a:extLst>
              <a:ext uri="{FF2B5EF4-FFF2-40B4-BE49-F238E27FC236}">
                <a16:creationId xmlns:a16="http://schemas.microsoft.com/office/drawing/2014/main" id="{B858284B-3C5C-83CB-8455-0689ED6DC961}"/>
              </a:ext>
            </a:extLst>
          </p:cNvPr>
          <p:cNvSpPr txBox="1"/>
          <p:nvPr/>
        </p:nvSpPr>
        <p:spPr>
          <a:xfrm>
            <a:off x="8144139" y="1857813"/>
            <a:ext cx="2274024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1000" dirty="0"/>
              <a:t>Developers, testers, and DevOps struggle to sync metadata, test coverage, and release readiness.</a:t>
            </a:r>
          </a:p>
        </p:txBody>
      </p:sp>
      <p:sp>
        <p:nvSpPr>
          <p:cNvPr id="89" name="TextBox 89">
            <a:extLst>
              <a:ext uri="{FF2B5EF4-FFF2-40B4-BE49-F238E27FC236}">
                <a16:creationId xmlns:a16="http://schemas.microsoft.com/office/drawing/2014/main" id="{74F0C052-1AA5-2E8E-F91D-F53E6CAF9D82}"/>
              </a:ext>
            </a:extLst>
          </p:cNvPr>
          <p:cNvSpPr txBox="1"/>
          <p:nvPr/>
        </p:nvSpPr>
        <p:spPr>
          <a:xfrm>
            <a:off x="8144139" y="1654431"/>
            <a:ext cx="2129106" cy="215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1400" dirty="0"/>
              <a:t>Salesforce Challenge</a:t>
            </a:r>
          </a:p>
        </p:txBody>
      </p:sp>
      <p:sp>
        <p:nvSpPr>
          <p:cNvPr id="90" name="TextBox 90">
            <a:extLst>
              <a:ext uri="{FF2B5EF4-FFF2-40B4-BE49-F238E27FC236}">
                <a16:creationId xmlns:a16="http://schemas.microsoft.com/office/drawing/2014/main" id="{95BDFC55-C1BD-90B4-0566-6E3C427C174D}"/>
              </a:ext>
            </a:extLst>
          </p:cNvPr>
          <p:cNvSpPr txBox="1"/>
          <p:nvPr/>
        </p:nvSpPr>
        <p:spPr>
          <a:xfrm>
            <a:off x="8967205" y="3063639"/>
            <a:ext cx="2274024" cy="307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1000" dirty="0"/>
              <a:t>Treat metadata + code + context as a unified model throughout the lifecycle.</a:t>
            </a:r>
          </a:p>
        </p:txBody>
      </p:sp>
      <p:sp>
        <p:nvSpPr>
          <p:cNvPr id="91" name="TextBox 91">
            <a:extLst>
              <a:ext uri="{FF2B5EF4-FFF2-40B4-BE49-F238E27FC236}">
                <a16:creationId xmlns:a16="http://schemas.microsoft.com/office/drawing/2014/main" id="{02C32F96-51FB-7E4F-4B8C-340D260907D8}"/>
              </a:ext>
            </a:extLst>
          </p:cNvPr>
          <p:cNvSpPr txBox="1"/>
          <p:nvPr/>
        </p:nvSpPr>
        <p:spPr>
          <a:xfrm>
            <a:off x="8967205" y="2860257"/>
            <a:ext cx="2104097" cy="215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1400" dirty="0"/>
              <a:t>MCP Core Idea</a:t>
            </a:r>
          </a:p>
        </p:txBody>
      </p:sp>
      <p:sp>
        <p:nvSpPr>
          <p:cNvPr id="92" name="TextBox 92">
            <a:extLst>
              <a:ext uri="{FF2B5EF4-FFF2-40B4-BE49-F238E27FC236}">
                <a16:creationId xmlns:a16="http://schemas.microsoft.com/office/drawing/2014/main" id="{7E614CBB-DCEC-C141-D0B1-FC17C0612633}"/>
              </a:ext>
            </a:extLst>
          </p:cNvPr>
          <p:cNvSpPr txBox="1"/>
          <p:nvPr/>
        </p:nvSpPr>
        <p:spPr>
          <a:xfrm>
            <a:off x="8972962" y="4269319"/>
            <a:ext cx="2274024" cy="507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1100" dirty="0"/>
              <a:t>Includes components for modeling (objects, Apex, flows), context (org, data), and version control.</a:t>
            </a:r>
          </a:p>
        </p:txBody>
      </p:sp>
      <p:sp>
        <p:nvSpPr>
          <p:cNvPr id="93" name="TextBox 93">
            <a:extLst>
              <a:ext uri="{FF2B5EF4-FFF2-40B4-BE49-F238E27FC236}">
                <a16:creationId xmlns:a16="http://schemas.microsoft.com/office/drawing/2014/main" id="{A4937EC2-93AB-2ABD-CE83-115F0196863D}"/>
              </a:ext>
            </a:extLst>
          </p:cNvPr>
          <p:cNvSpPr txBox="1"/>
          <p:nvPr/>
        </p:nvSpPr>
        <p:spPr>
          <a:xfrm>
            <a:off x="8972963" y="4065937"/>
            <a:ext cx="2098339" cy="215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1400" dirty="0"/>
              <a:t>Protocol Layers</a:t>
            </a:r>
          </a:p>
        </p:txBody>
      </p:sp>
      <p:sp>
        <p:nvSpPr>
          <p:cNvPr id="94" name="TextBox 94">
            <a:extLst>
              <a:ext uri="{FF2B5EF4-FFF2-40B4-BE49-F238E27FC236}">
                <a16:creationId xmlns:a16="http://schemas.microsoft.com/office/drawing/2014/main" id="{EAF41629-8B95-17CA-8D5A-81EF23D95E9F}"/>
              </a:ext>
            </a:extLst>
          </p:cNvPr>
          <p:cNvSpPr txBox="1"/>
          <p:nvPr/>
        </p:nvSpPr>
        <p:spPr>
          <a:xfrm>
            <a:off x="8173107" y="5456699"/>
            <a:ext cx="2274024" cy="338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1100" dirty="0"/>
              <a:t>MCP is metadata-aware, change-aware, and deployment-aware.</a:t>
            </a:r>
          </a:p>
        </p:txBody>
      </p:sp>
      <p:sp>
        <p:nvSpPr>
          <p:cNvPr id="95" name="TextBox 95">
            <a:extLst>
              <a:ext uri="{FF2B5EF4-FFF2-40B4-BE49-F238E27FC236}">
                <a16:creationId xmlns:a16="http://schemas.microsoft.com/office/drawing/2014/main" id="{A0B2BE03-6E7B-7241-AA9E-C937FDC7F659}"/>
              </a:ext>
            </a:extLst>
          </p:cNvPr>
          <p:cNvSpPr txBox="1"/>
          <p:nvPr/>
        </p:nvSpPr>
        <p:spPr>
          <a:xfrm>
            <a:off x="8173107" y="5253317"/>
            <a:ext cx="2098418" cy="2154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1400" dirty="0"/>
              <a:t>Meta-Aware Design</a:t>
            </a:r>
          </a:p>
        </p:txBody>
      </p:sp>
      <p:sp>
        <p:nvSpPr>
          <p:cNvPr id="96" name="TextBox 96">
            <a:extLst>
              <a:ext uri="{FF2B5EF4-FFF2-40B4-BE49-F238E27FC236}">
                <a16:creationId xmlns:a16="http://schemas.microsoft.com/office/drawing/2014/main" id="{3993B946-17DE-2E17-59D2-A3CF9BD3AAD7}"/>
              </a:ext>
            </a:extLst>
          </p:cNvPr>
          <p:cNvSpPr txBox="1"/>
          <p:nvPr/>
        </p:nvSpPr>
        <p:spPr>
          <a:xfrm>
            <a:off x="4944520" y="3528412"/>
            <a:ext cx="2369747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200" dirty="0"/>
              <a:t>A standardized way to model and track metadata, code context, and runtime behaviors in Salesforce. To bridge the gap between configuration, code, and deployment pipelines.</a:t>
            </a:r>
          </a:p>
          <a:p>
            <a:pPr algn="ctr"/>
            <a:endParaRPr lang="en-US" sz="1200" dirty="0"/>
          </a:p>
        </p:txBody>
      </p:sp>
      <p:sp>
        <p:nvSpPr>
          <p:cNvPr id="97" name="TextBox 97">
            <a:extLst>
              <a:ext uri="{FF2B5EF4-FFF2-40B4-BE49-F238E27FC236}">
                <a16:creationId xmlns:a16="http://schemas.microsoft.com/office/drawing/2014/main" id="{2CD2FB86-0177-DB5C-1CBE-A1C7CF7782AD}"/>
              </a:ext>
            </a:extLst>
          </p:cNvPr>
          <p:cNvSpPr txBox="1"/>
          <p:nvPr/>
        </p:nvSpPr>
        <p:spPr>
          <a:xfrm>
            <a:off x="5151227" y="2858344"/>
            <a:ext cx="1887761" cy="615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7"/>
              </a:lnSpc>
            </a:pPr>
            <a:r>
              <a:rPr lang="en-US" sz="2000" dirty="0"/>
              <a:t>Model Context Protocol</a:t>
            </a:r>
            <a:endParaRPr lang="en-US" sz="1849" b="1" dirty="0">
              <a:solidFill>
                <a:srgbClr val="231F20"/>
              </a:solidFill>
              <a:latin typeface="Montserrat Ultra-Bold"/>
              <a:ea typeface="Montserrat Ultra-Bold"/>
              <a:cs typeface="Montserrat Ultra-Bold"/>
              <a:sym typeface="Montserrat Ultra-Bold"/>
            </a:endParaRPr>
          </a:p>
        </p:txBody>
      </p:sp>
    </p:spTree>
    <p:extLst>
      <p:ext uri="{BB962C8B-B14F-4D97-AF65-F5344CB8AC3E}">
        <p14:creationId xmlns:p14="http://schemas.microsoft.com/office/powerpoint/2010/main" val="2447270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50346" y="739428"/>
            <a:ext cx="2642039" cy="2431429"/>
            <a:chOff x="0" y="0"/>
            <a:chExt cx="5284078" cy="4862859"/>
          </a:xfrm>
        </p:grpSpPr>
        <p:sp>
          <p:nvSpPr>
            <p:cNvPr id="3" name="AutoShape 3"/>
            <p:cNvSpPr/>
            <p:nvPr/>
          </p:nvSpPr>
          <p:spPr>
            <a:xfrm flipV="1">
              <a:off x="199969" y="203343"/>
              <a:ext cx="745340" cy="728725"/>
            </a:xfrm>
            <a:prstGeom prst="line">
              <a:avLst/>
            </a:prstGeom>
            <a:ln w="127000" cap="flat">
              <a:solidFill>
                <a:srgbClr val="230E6A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" name="AutoShape 4"/>
            <p:cNvSpPr/>
            <p:nvPr/>
          </p:nvSpPr>
          <p:spPr>
            <a:xfrm flipH="1">
              <a:off x="3964785" y="3872530"/>
              <a:ext cx="663683" cy="803802"/>
            </a:xfrm>
            <a:prstGeom prst="line">
              <a:avLst/>
            </a:prstGeom>
            <a:ln w="127000" cap="flat">
              <a:solidFill>
                <a:srgbClr val="230E6A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AutoShape 5"/>
            <p:cNvSpPr/>
            <p:nvPr/>
          </p:nvSpPr>
          <p:spPr>
            <a:xfrm flipV="1">
              <a:off x="932559" y="197109"/>
              <a:ext cx="934279" cy="6234"/>
            </a:xfrm>
            <a:prstGeom prst="line">
              <a:avLst/>
            </a:prstGeom>
            <a:ln w="127000" cap="flat">
              <a:solidFill>
                <a:srgbClr val="230E6A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6" name="AutoShape 6"/>
            <p:cNvSpPr/>
            <p:nvPr/>
          </p:nvSpPr>
          <p:spPr>
            <a:xfrm>
              <a:off x="200139" y="4673233"/>
              <a:ext cx="3772320" cy="0"/>
            </a:xfrm>
            <a:prstGeom prst="line">
              <a:avLst/>
            </a:prstGeom>
            <a:ln w="127000" cap="flat">
              <a:solidFill>
                <a:srgbClr val="230E6A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AutoShape 7"/>
            <p:cNvSpPr/>
            <p:nvPr/>
          </p:nvSpPr>
          <p:spPr>
            <a:xfrm flipH="1">
              <a:off x="200139" y="919319"/>
              <a:ext cx="0" cy="3818806"/>
            </a:xfrm>
            <a:prstGeom prst="line">
              <a:avLst/>
            </a:prstGeom>
            <a:ln w="127000" cap="flat">
              <a:solidFill>
                <a:srgbClr val="230E6A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" name="AutoShape 8"/>
            <p:cNvSpPr/>
            <p:nvPr/>
          </p:nvSpPr>
          <p:spPr>
            <a:xfrm>
              <a:off x="4628467" y="1745106"/>
              <a:ext cx="0" cy="2176019"/>
            </a:xfrm>
            <a:prstGeom prst="line">
              <a:avLst/>
            </a:prstGeom>
            <a:ln w="127000" cap="flat">
              <a:solidFill>
                <a:srgbClr val="230E6A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9" name="Group 9"/>
            <p:cNvGrpSpPr/>
            <p:nvPr/>
          </p:nvGrpSpPr>
          <p:grpSpPr>
            <a:xfrm>
              <a:off x="2017051" y="117729"/>
              <a:ext cx="162359" cy="162359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30E6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525"/>
                  </a:lnSpc>
                </a:pPr>
                <a:endParaRPr sz="1200"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2258860" y="117729"/>
              <a:ext cx="162359" cy="162359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30E6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525"/>
                  </a:lnSpc>
                </a:pPr>
                <a:endParaRPr sz="1200"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2500669" y="117729"/>
              <a:ext cx="162359" cy="162359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30E6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525"/>
                  </a:lnSpc>
                </a:pPr>
                <a:endParaRPr sz="1200"/>
              </a:p>
            </p:txBody>
          </p:sp>
        </p:grpSp>
        <p:sp>
          <p:nvSpPr>
            <p:cNvPr id="18" name="AutoShape 18"/>
            <p:cNvSpPr/>
            <p:nvPr/>
          </p:nvSpPr>
          <p:spPr>
            <a:xfrm>
              <a:off x="4576901" y="1770281"/>
              <a:ext cx="707177" cy="0"/>
            </a:xfrm>
            <a:prstGeom prst="line">
              <a:avLst/>
            </a:prstGeom>
            <a:ln w="127000" cap="flat">
              <a:solidFill>
                <a:srgbClr val="230E6A"/>
              </a:solidFill>
              <a:prstDash val="solid"/>
              <a:headEnd type="none" w="sm" len="sm"/>
              <a:tailEnd type="arrow" w="med" len="sm"/>
            </a:ln>
          </p:spPr>
        </p:sp>
      </p:grpSp>
      <p:grpSp>
        <p:nvGrpSpPr>
          <p:cNvPr id="19" name="Group 19"/>
          <p:cNvGrpSpPr/>
          <p:nvPr/>
        </p:nvGrpSpPr>
        <p:grpSpPr>
          <a:xfrm>
            <a:off x="373863" y="3895613"/>
            <a:ext cx="2642039" cy="2431429"/>
            <a:chOff x="0" y="0"/>
            <a:chExt cx="5284078" cy="4862859"/>
          </a:xfrm>
        </p:grpSpPr>
        <p:sp>
          <p:nvSpPr>
            <p:cNvPr id="20" name="AutoShape 20"/>
            <p:cNvSpPr/>
            <p:nvPr/>
          </p:nvSpPr>
          <p:spPr>
            <a:xfrm flipV="1">
              <a:off x="199969" y="203343"/>
              <a:ext cx="745340" cy="728725"/>
            </a:xfrm>
            <a:prstGeom prst="line">
              <a:avLst/>
            </a:prstGeom>
            <a:ln w="127000" cap="flat">
              <a:solidFill>
                <a:srgbClr val="230E6A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1" name="AutoShape 21"/>
            <p:cNvSpPr/>
            <p:nvPr/>
          </p:nvSpPr>
          <p:spPr>
            <a:xfrm flipH="1">
              <a:off x="3964785" y="3872530"/>
              <a:ext cx="663683" cy="803802"/>
            </a:xfrm>
            <a:prstGeom prst="line">
              <a:avLst/>
            </a:prstGeom>
            <a:ln w="127000" cap="flat">
              <a:solidFill>
                <a:srgbClr val="230E6A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2" name="AutoShape 22"/>
            <p:cNvSpPr/>
            <p:nvPr/>
          </p:nvSpPr>
          <p:spPr>
            <a:xfrm flipV="1">
              <a:off x="932559" y="197109"/>
              <a:ext cx="934279" cy="6234"/>
            </a:xfrm>
            <a:prstGeom prst="line">
              <a:avLst/>
            </a:prstGeom>
            <a:ln w="127000" cap="flat">
              <a:solidFill>
                <a:srgbClr val="230E6A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3" name="AutoShape 23"/>
            <p:cNvSpPr/>
            <p:nvPr/>
          </p:nvSpPr>
          <p:spPr>
            <a:xfrm>
              <a:off x="200139" y="4673233"/>
              <a:ext cx="3772320" cy="0"/>
            </a:xfrm>
            <a:prstGeom prst="line">
              <a:avLst/>
            </a:prstGeom>
            <a:ln w="127000" cap="flat">
              <a:solidFill>
                <a:srgbClr val="230E6A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4" name="AutoShape 24"/>
            <p:cNvSpPr/>
            <p:nvPr/>
          </p:nvSpPr>
          <p:spPr>
            <a:xfrm flipH="1">
              <a:off x="200139" y="919319"/>
              <a:ext cx="0" cy="3818806"/>
            </a:xfrm>
            <a:prstGeom prst="line">
              <a:avLst/>
            </a:prstGeom>
            <a:ln w="127000" cap="flat">
              <a:solidFill>
                <a:srgbClr val="230E6A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5" name="AutoShape 25"/>
            <p:cNvSpPr/>
            <p:nvPr/>
          </p:nvSpPr>
          <p:spPr>
            <a:xfrm>
              <a:off x="4628467" y="1745106"/>
              <a:ext cx="0" cy="2176019"/>
            </a:xfrm>
            <a:prstGeom prst="line">
              <a:avLst/>
            </a:prstGeom>
            <a:ln w="127000" cap="flat">
              <a:solidFill>
                <a:srgbClr val="230E6A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26" name="Group 26"/>
            <p:cNvGrpSpPr/>
            <p:nvPr/>
          </p:nvGrpSpPr>
          <p:grpSpPr>
            <a:xfrm>
              <a:off x="2017051" y="117729"/>
              <a:ext cx="162359" cy="162359"/>
              <a:chOff x="0" y="0"/>
              <a:chExt cx="812800" cy="8128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30E6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525"/>
                  </a:lnSpc>
                </a:pPr>
                <a:endParaRPr sz="1200"/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2258860" y="117729"/>
              <a:ext cx="162359" cy="162359"/>
              <a:chOff x="0" y="0"/>
              <a:chExt cx="812800" cy="8128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30E6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525"/>
                  </a:lnSpc>
                </a:pPr>
                <a:endParaRPr sz="1200"/>
              </a:p>
            </p:txBody>
          </p:sp>
        </p:grpSp>
        <p:grpSp>
          <p:nvGrpSpPr>
            <p:cNvPr id="32" name="Group 32"/>
            <p:cNvGrpSpPr/>
            <p:nvPr/>
          </p:nvGrpSpPr>
          <p:grpSpPr>
            <a:xfrm>
              <a:off x="2500669" y="117729"/>
              <a:ext cx="162359" cy="162359"/>
              <a:chOff x="0" y="0"/>
              <a:chExt cx="812800" cy="812800"/>
            </a:xfrm>
          </p:grpSpPr>
          <p:sp>
            <p:nvSpPr>
              <p:cNvPr id="33" name="Freeform 3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30E6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34" name="TextBox 34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525"/>
                  </a:lnSpc>
                </a:pPr>
                <a:endParaRPr sz="1200"/>
              </a:p>
            </p:txBody>
          </p:sp>
        </p:grpSp>
        <p:sp>
          <p:nvSpPr>
            <p:cNvPr id="35" name="AutoShape 35"/>
            <p:cNvSpPr/>
            <p:nvPr/>
          </p:nvSpPr>
          <p:spPr>
            <a:xfrm>
              <a:off x="4576901" y="1770281"/>
              <a:ext cx="707177" cy="0"/>
            </a:xfrm>
            <a:prstGeom prst="line">
              <a:avLst/>
            </a:prstGeom>
            <a:ln w="127000" cap="flat">
              <a:solidFill>
                <a:srgbClr val="230E6A"/>
              </a:solidFill>
              <a:prstDash val="solid"/>
              <a:headEnd type="none" w="sm" len="sm"/>
              <a:tailEnd type="arrow" w="med" len="sm"/>
            </a:ln>
          </p:spPr>
        </p:sp>
      </p:grpSp>
      <p:grpSp>
        <p:nvGrpSpPr>
          <p:cNvPr id="36" name="Group 36"/>
          <p:cNvGrpSpPr/>
          <p:nvPr/>
        </p:nvGrpSpPr>
        <p:grpSpPr>
          <a:xfrm>
            <a:off x="6242050" y="3895613"/>
            <a:ext cx="2642039" cy="2431429"/>
            <a:chOff x="0" y="0"/>
            <a:chExt cx="5284078" cy="4862859"/>
          </a:xfrm>
        </p:grpSpPr>
        <p:sp>
          <p:nvSpPr>
            <p:cNvPr id="37" name="AutoShape 37"/>
            <p:cNvSpPr/>
            <p:nvPr/>
          </p:nvSpPr>
          <p:spPr>
            <a:xfrm flipV="1">
              <a:off x="199969" y="203343"/>
              <a:ext cx="745340" cy="728725"/>
            </a:xfrm>
            <a:prstGeom prst="line">
              <a:avLst/>
            </a:prstGeom>
            <a:ln w="127000" cap="flat">
              <a:solidFill>
                <a:srgbClr val="230E6A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8" name="AutoShape 38"/>
            <p:cNvSpPr/>
            <p:nvPr/>
          </p:nvSpPr>
          <p:spPr>
            <a:xfrm flipH="1">
              <a:off x="3964785" y="3872530"/>
              <a:ext cx="663683" cy="803802"/>
            </a:xfrm>
            <a:prstGeom prst="line">
              <a:avLst/>
            </a:prstGeom>
            <a:ln w="127000" cap="flat">
              <a:solidFill>
                <a:srgbClr val="230E6A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9" name="AutoShape 39"/>
            <p:cNvSpPr/>
            <p:nvPr/>
          </p:nvSpPr>
          <p:spPr>
            <a:xfrm flipV="1">
              <a:off x="932559" y="197109"/>
              <a:ext cx="934279" cy="6234"/>
            </a:xfrm>
            <a:prstGeom prst="line">
              <a:avLst/>
            </a:prstGeom>
            <a:ln w="127000" cap="flat">
              <a:solidFill>
                <a:srgbClr val="230E6A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0" name="AutoShape 40"/>
            <p:cNvSpPr/>
            <p:nvPr/>
          </p:nvSpPr>
          <p:spPr>
            <a:xfrm>
              <a:off x="200139" y="4673233"/>
              <a:ext cx="3772320" cy="0"/>
            </a:xfrm>
            <a:prstGeom prst="line">
              <a:avLst/>
            </a:prstGeom>
            <a:ln w="127000" cap="flat">
              <a:solidFill>
                <a:srgbClr val="230E6A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1" name="AutoShape 41"/>
            <p:cNvSpPr/>
            <p:nvPr/>
          </p:nvSpPr>
          <p:spPr>
            <a:xfrm flipH="1">
              <a:off x="200139" y="919319"/>
              <a:ext cx="0" cy="3818806"/>
            </a:xfrm>
            <a:prstGeom prst="line">
              <a:avLst/>
            </a:prstGeom>
            <a:ln w="127000" cap="flat">
              <a:solidFill>
                <a:srgbClr val="230E6A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2" name="AutoShape 42"/>
            <p:cNvSpPr/>
            <p:nvPr/>
          </p:nvSpPr>
          <p:spPr>
            <a:xfrm>
              <a:off x="4628467" y="1745106"/>
              <a:ext cx="0" cy="2176019"/>
            </a:xfrm>
            <a:prstGeom prst="line">
              <a:avLst/>
            </a:prstGeom>
            <a:ln w="127000" cap="flat">
              <a:solidFill>
                <a:srgbClr val="230E6A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43" name="Group 43"/>
            <p:cNvGrpSpPr/>
            <p:nvPr/>
          </p:nvGrpSpPr>
          <p:grpSpPr>
            <a:xfrm>
              <a:off x="2017051" y="117729"/>
              <a:ext cx="162359" cy="162359"/>
              <a:chOff x="0" y="0"/>
              <a:chExt cx="812800" cy="812800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30E6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525"/>
                  </a:lnSpc>
                </a:pPr>
                <a:endParaRPr sz="1200"/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>
              <a:off x="2258860" y="117729"/>
              <a:ext cx="162359" cy="162359"/>
              <a:chOff x="0" y="0"/>
              <a:chExt cx="812800" cy="812800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30E6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525"/>
                  </a:lnSpc>
                </a:pPr>
                <a:endParaRPr sz="1200"/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>
              <a:off x="2500669" y="117729"/>
              <a:ext cx="162359" cy="162359"/>
              <a:chOff x="0" y="0"/>
              <a:chExt cx="812800" cy="81280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30E6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525"/>
                  </a:lnSpc>
                </a:pPr>
                <a:endParaRPr sz="1200"/>
              </a:p>
            </p:txBody>
          </p:sp>
        </p:grpSp>
        <p:sp>
          <p:nvSpPr>
            <p:cNvPr id="52" name="AutoShape 52"/>
            <p:cNvSpPr/>
            <p:nvPr/>
          </p:nvSpPr>
          <p:spPr>
            <a:xfrm>
              <a:off x="4576901" y="1770281"/>
              <a:ext cx="707177" cy="0"/>
            </a:xfrm>
            <a:prstGeom prst="line">
              <a:avLst/>
            </a:prstGeom>
            <a:ln w="127000" cap="flat">
              <a:solidFill>
                <a:srgbClr val="230E6A"/>
              </a:solidFill>
              <a:prstDash val="solid"/>
              <a:headEnd type="none" w="sm" len="sm"/>
              <a:tailEnd type="arrow" w="med" len="sm"/>
            </a:ln>
          </p:spPr>
        </p:sp>
      </p:grpSp>
      <p:grpSp>
        <p:nvGrpSpPr>
          <p:cNvPr id="53" name="Group 53"/>
          <p:cNvGrpSpPr/>
          <p:nvPr/>
        </p:nvGrpSpPr>
        <p:grpSpPr>
          <a:xfrm>
            <a:off x="7784394" y="739428"/>
            <a:ext cx="2642039" cy="2431429"/>
            <a:chOff x="0" y="0"/>
            <a:chExt cx="5284078" cy="4862859"/>
          </a:xfrm>
        </p:grpSpPr>
        <p:sp>
          <p:nvSpPr>
            <p:cNvPr id="54" name="AutoShape 54"/>
            <p:cNvSpPr/>
            <p:nvPr/>
          </p:nvSpPr>
          <p:spPr>
            <a:xfrm flipV="1">
              <a:off x="199969" y="203343"/>
              <a:ext cx="745340" cy="728725"/>
            </a:xfrm>
            <a:prstGeom prst="line">
              <a:avLst/>
            </a:prstGeom>
            <a:ln w="127000" cap="flat">
              <a:solidFill>
                <a:srgbClr val="230E6A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5" name="AutoShape 55"/>
            <p:cNvSpPr/>
            <p:nvPr/>
          </p:nvSpPr>
          <p:spPr>
            <a:xfrm flipH="1">
              <a:off x="3964785" y="3872530"/>
              <a:ext cx="663683" cy="803802"/>
            </a:xfrm>
            <a:prstGeom prst="line">
              <a:avLst/>
            </a:prstGeom>
            <a:ln w="127000" cap="flat">
              <a:solidFill>
                <a:srgbClr val="230E6A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6" name="AutoShape 56"/>
            <p:cNvSpPr/>
            <p:nvPr/>
          </p:nvSpPr>
          <p:spPr>
            <a:xfrm flipV="1">
              <a:off x="932559" y="197109"/>
              <a:ext cx="934279" cy="6234"/>
            </a:xfrm>
            <a:prstGeom prst="line">
              <a:avLst/>
            </a:prstGeom>
            <a:ln w="127000" cap="flat">
              <a:solidFill>
                <a:srgbClr val="230E6A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7" name="AutoShape 57"/>
            <p:cNvSpPr/>
            <p:nvPr/>
          </p:nvSpPr>
          <p:spPr>
            <a:xfrm>
              <a:off x="200139" y="4673233"/>
              <a:ext cx="3772320" cy="0"/>
            </a:xfrm>
            <a:prstGeom prst="line">
              <a:avLst/>
            </a:prstGeom>
            <a:ln w="127000" cap="flat">
              <a:solidFill>
                <a:srgbClr val="230E6A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8" name="AutoShape 58"/>
            <p:cNvSpPr/>
            <p:nvPr/>
          </p:nvSpPr>
          <p:spPr>
            <a:xfrm flipH="1">
              <a:off x="200139" y="919319"/>
              <a:ext cx="0" cy="3818806"/>
            </a:xfrm>
            <a:prstGeom prst="line">
              <a:avLst/>
            </a:prstGeom>
            <a:ln w="127000" cap="flat">
              <a:solidFill>
                <a:srgbClr val="230E6A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9" name="AutoShape 59"/>
            <p:cNvSpPr/>
            <p:nvPr/>
          </p:nvSpPr>
          <p:spPr>
            <a:xfrm>
              <a:off x="4628467" y="1745106"/>
              <a:ext cx="0" cy="2176019"/>
            </a:xfrm>
            <a:prstGeom prst="line">
              <a:avLst/>
            </a:prstGeom>
            <a:ln w="127000" cap="flat">
              <a:solidFill>
                <a:srgbClr val="230E6A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60" name="Group 60"/>
            <p:cNvGrpSpPr/>
            <p:nvPr/>
          </p:nvGrpSpPr>
          <p:grpSpPr>
            <a:xfrm>
              <a:off x="2017051" y="117729"/>
              <a:ext cx="162359" cy="162359"/>
              <a:chOff x="0" y="0"/>
              <a:chExt cx="812800" cy="812800"/>
            </a:xfrm>
          </p:grpSpPr>
          <p:sp>
            <p:nvSpPr>
              <p:cNvPr id="61" name="Freeform 6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30E6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2" name="TextBox 62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525"/>
                  </a:lnSpc>
                </a:pPr>
                <a:endParaRPr sz="1200"/>
              </a:p>
            </p:txBody>
          </p:sp>
        </p:grpSp>
        <p:grpSp>
          <p:nvGrpSpPr>
            <p:cNvPr id="63" name="Group 63"/>
            <p:cNvGrpSpPr/>
            <p:nvPr/>
          </p:nvGrpSpPr>
          <p:grpSpPr>
            <a:xfrm>
              <a:off x="2258860" y="117729"/>
              <a:ext cx="162359" cy="162359"/>
              <a:chOff x="0" y="0"/>
              <a:chExt cx="812800" cy="812800"/>
            </a:xfrm>
          </p:grpSpPr>
          <p:sp>
            <p:nvSpPr>
              <p:cNvPr id="64" name="Freeform 6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30E6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5" name="TextBox 65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525"/>
                  </a:lnSpc>
                </a:pPr>
                <a:endParaRPr sz="1200"/>
              </a:p>
            </p:txBody>
          </p:sp>
        </p:grpSp>
        <p:grpSp>
          <p:nvGrpSpPr>
            <p:cNvPr id="66" name="Group 66"/>
            <p:cNvGrpSpPr/>
            <p:nvPr/>
          </p:nvGrpSpPr>
          <p:grpSpPr>
            <a:xfrm>
              <a:off x="2500669" y="117729"/>
              <a:ext cx="162359" cy="162359"/>
              <a:chOff x="0" y="0"/>
              <a:chExt cx="812800" cy="812800"/>
            </a:xfrm>
          </p:grpSpPr>
          <p:sp>
            <p:nvSpPr>
              <p:cNvPr id="67" name="Freeform 6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30E6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8" name="TextBox 68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525"/>
                  </a:lnSpc>
                </a:pPr>
                <a:endParaRPr sz="1200"/>
              </a:p>
            </p:txBody>
          </p:sp>
        </p:grpSp>
        <p:sp>
          <p:nvSpPr>
            <p:cNvPr id="69" name="AutoShape 69"/>
            <p:cNvSpPr/>
            <p:nvPr/>
          </p:nvSpPr>
          <p:spPr>
            <a:xfrm>
              <a:off x="4576901" y="1770281"/>
              <a:ext cx="707177" cy="0"/>
            </a:xfrm>
            <a:prstGeom prst="line">
              <a:avLst/>
            </a:prstGeom>
            <a:ln w="127000" cap="flat">
              <a:solidFill>
                <a:srgbClr val="230E6A"/>
              </a:solidFill>
              <a:prstDash val="solid"/>
              <a:headEnd type="none" w="sm" len="sm"/>
              <a:tailEnd type="arrow" w="med" len="sm"/>
            </a:ln>
          </p:spPr>
        </p:sp>
      </p:grpSp>
      <p:grpSp>
        <p:nvGrpSpPr>
          <p:cNvPr id="70" name="Group 70"/>
          <p:cNvGrpSpPr/>
          <p:nvPr/>
        </p:nvGrpSpPr>
        <p:grpSpPr>
          <a:xfrm>
            <a:off x="3307911" y="3895613"/>
            <a:ext cx="2642039" cy="2431429"/>
            <a:chOff x="0" y="0"/>
            <a:chExt cx="5284078" cy="4862859"/>
          </a:xfrm>
        </p:grpSpPr>
        <p:sp>
          <p:nvSpPr>
            <p:cNvPr id="71" name="AutoShape 71"/>
            <p:cNvSpPr/>
            <p:nvPr/>
          </p:nvSpPr>
          <p:spPr>
            <a:xfrm flipV="1">
              <a:off x="199969" y="203343"/>
              <a:ext cx="745340" cy="728725"/>
            </a:xfrm>
            <a:prstGeom prst="line">
              <a:avLst/>
            </a:prstGeom>
            <a:ln w="127000" cap="flat">
              <a:solidFill>
                <a:srgbClr val="230E6A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2" name="AutoShape 72"/>
            <p:cNvSpPr/>
            <p:nvPr/>
          </p:nvSpPr>
          <p:spPr>
            <a:xfrm flipH="1">
              <a:off x="3964785" y="3872530"/>
              <a:ext cx="663683" cy="803802"/>
            </a:xfrm>
            <a:prstGeom prst="line">
              <a:avLst/>
            </a:prstGeom>
            <a:ln w="127000" cap="flat">
              <a:solidFill>
                <a:srgbClr val="230E6A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3" name="AutoShape 73"/>
            <p:cNvSpPr/>
            <p:nvPr/>
          </p:nvSpPr>
          <p:spPr>
            <a:xfrm flipV="1">
              <a:off x="932559" y="197109"/>
              <a:ext cx="934279" cy="6234"/>
            </a:xfrm>
            <a:prstGeom prst="line">
              <a:avLst/>
            </a:prstGeom>
            <a:ln w="127000" cap="flat">
              <a:solidFill>
                <a:srgbClr val="230E6A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4" name="AutoShape 74"/>
            <p:cNvSpPr/>
            <p:nvPr/>
          </p:nvSpPr>
          <p:spPr>
            <a:xfrm>
              <a:off x="200139" y="4673233"/>
              <a:ext cx="3772320" cy="0"/>
            </a:xfrm>
            <a:prstGeom prst="line">
              <a:avLst/>
            </a:prstGeom>
            <a:ln w="127000" cap="flat">
              <a:solidFill>
                <a:srgbClr val="230E6A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5" name="AutoShape 75"/>
            <p:cNvSpPr/>
            <p:nvPr/>
          </p:nvSpPr>
          <p:spPr>
            <a:xfrm flipH="1">
              <a:off x="200139" y="919319"/>
              <a:ext cx="0" cy="3818806"/>
            </a:xfrm>
            <a:prstGeom prst="line">
              <a:avLst/>
            </a:prstGeom>
            <a:ln w="127000" cap="flat">
              <a:solidFill>
                <a:srgbClr val="230E6A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6" name="AutoShape 76"/>
            <p:cNvSpPr/>
            <p:nvPr/>
          </p:nvSpPr>
          <p:spPr>
            <a:xfrm>
              <a:off x="4628467" y="1745106"/>
              <a:ext cx="0" cy="2176019"/>
            </a:xfrm>
            <a:prstGeom prst="line">
              <a:avLst/>
            </a:prstGeom>
            <a:ln w="127000" cap="flat">
              <a:solidFill>
                <a:srgbClr val="230E6A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77" name="Group 77"/>
            <p:cNvGrpSpPr/>
            <p:nvPr/>
          </p:nvGrpSpPr>
          <p:grpSpPr>
            <a:xfrm>
              <a:off x="2017051" y="117729"/>
              <a:ext cx="162359" cy="162359"/>
              <a:chOff x="0" y="0"/>
              <a:chExt cx="812800" cy="812800"/>
            </a:xfrm>
          </p:grpSpPr>
          <p:sp>
            <p:nvSpPr>
              <p:cNvPr id="78" name="Freeform 7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30E6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79" name="TextBox 79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525"/>
                  </a:lnSpc>
                </a:pPr>
                <a:endParaRPr sz="1200"/>
              </a:p>
            </p:txBody>
          </p:sp>
        </p:grpSp>
        <p:grpSp>
          <p:nvGrpSpPr>
            <p:cNvPr id="80" name="Group 80"/>
            <p:cNvGrpSpPr/>
            <p:nvPr/>
          </p:nvGrpSpPr>
          <p:grpSpPr>
            <a:xfrm>
              <a:off x="2258860" y="117729"/>
              <a:ext cx="162359" cy="162359"/>
              <a:chOff x="0" y="0"/>
              <a:chExt cx="812800" cy="812800"/>
            </a:xfrm>
          </p:grpSpPr>
          <p:sp>
            <p:nvSpPr>
              <p:cNvPr id="81" name="Freeform 8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30E6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82" name="TextBox 82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525"/>
                  </a:lnSpc>
                </a:pPr>
                <a:endParaRPr sz="1200"/>
              </a:p>
            </p:txBody>
          </p:sp>
        </p:grpSp>
        <p:grpSp>
          <p:nvGrpSpPr>
            <p:cNvPr id="83" name="Group 83"/>
            <p:cNvGrpSpPr/>
            <p:nvPr/>
          </p:nvGrpSpPr>
          <p:grpSpPr>
            <a:xfrm>
              <a:off x="2500669" y="117729"/>
              <a:ext cx="162359" cy="162359"/>
              <a:chOff x="0" y="0"/>
              <a:chExt cx="812800" cy="812800"/>
            </a:xfrm>
          </p:grpSpPr>
          <p:sp>
            <p:nvSpPr>
              <p:cNvPr id="84" name="Freeform 8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30E6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85" name="TextBox 85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525"/>
                  </a:lnSpc>
                </a:pPr>
                <a:endParaRPr sz="1200"/>
              </a:p>
            </p:txBody>
          </p:sp>
        </p:grpSp>
        <p:sp>
          <p:nvSpPr>
            <p:cNvPr id="86" name="AutoShape 86"/>
            <p:cNvSpPr/>
            <p:nvPr/>
          </p:nvSpPr>
          <p:spPr>
            <a:xfrm>
              <a:off x="4576901" y="1770281"/>
              <a:ext cx="707177" cy="0"/>
            </a:xfrm>
            <a:prstGeom prst="line">
              <a:avLst/>
            </a:prstGeom>
            <a:ln w="127000" cap="flat">
              <a:solidFill>
                <a:srgbClr val="230E6A"/>
              </a:solidFill>
              <a:prstDash val="solid"/>
              <a:headEnd type="none" w="sm" len="sm"/>
              <a:tailEnd type="arrow" w="med" len="sm"/>
            </a:ln>
          </p:spPr>
        </p:sp>
      </p:grpSp>
      <p:grpSp>
        <p:nvGrpSpPr>
          <p:cNvPr id="87" name="Group 87"/>
          <p:cNvGrpSpPr/>
          <p:nvPr/>
        </p:nvGrpSpPr>
        <p:grpSpPr>
          <a:xfrm>
            <a:off x="9176099" y="3895613"/>
            <a:ext cx="2642039" cy="2431429"/>
            <a:chOff x="0" y="0"/>
            <a:chExt cx="5284078" cy="4862859"/>
          </a:xfrm>
        </p:grpSpPr>
        <p:sp>
          <p:nvSpPr>
            <p:cNvPr id="88" name="AutoShape 88"/>
            <p:cNvSpPr/>
            <p:nvPr/>
          </p:nvSpPr>
          <p:spPr>
            <a:xfrm flipV="1">
              <a:off x="199969" y="203343"/>
              <a:ext cx="745340" cy="728725"/>
            </a:xfrm>
            <a:prstGeom prst="line">
              <a:avLst/>
            </a:prstGeom>
            <a:ln w="127000" cap="flat">
              <a:solidFill>
                <a:srgbClr val="230E6A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89" name="AutoShape 89"/>
            <p:cNvSpPr/>
            <p:nvPr/>
          </p:nvSpPr>
          <p:spPr>
            <a:xfrm flipH="1">
              <a:off x="3964785" y="3872530"/>
              <a:ext cx="663683" cy="803802"/>
            </a:xfrm>
            <a:prstGeom prst="line">
              <a:avLst/>
            </a:prstGeom>
            <a:ln w="127000" cap="flat">
              <a:solidFill>
                <a:srgbClr val="230E6A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0" name="AutoShape 90"/>
            <p:cNvSpPr/>
            <p:nvPr/>
          </p:nvSpPr>
          <p:spPr>
            <a:xfrm flipV="1">
              <a:off x="932559" y="197109"/>
              <a:ext cx="934279" cy="6234"/>
            </a:xfrm>
            <a:prstGeom prst="line">
              <a:avLst/>
            </a:prstGeom>
            <a:ln w="127000" cap="flat">
              <a:solidFill>
                <a:srgbClr val="230E6A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1" name="AutoShape 91"/>
            <p:cNvSpPr/>
            <p:nvPr/>
          </p:nvSpPr>
          <p:spPr>
            <a:xfrm>
              <a:off x="200139" y="4673233"/>
              <a:ext cx="3772320" cy="0"/>
            </a:xfrm>
            <a:prstGeom prst="line">
              <a:avLst/>
            </a:prstGeom>
            <a:ln w="127000" cap="flat">
              <a:solidFill>
                <a:srgbClr val="230E6A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2" name="AutoShape 92"/>
            <p:cNvSpPr/>
            <p:nvPr/>
          </p:nvSpPr>
          <p:spPr>
            <a:xfrm flipH="1">
              <a:off x="200139" y="919319"/>
              <a:ext cx="0" cy="3818806"/>
            </a:xfrm>
            <a:prstGeom prst="line">
              <a:avLst/>
            </a:prstGeom>
            <a:ln w="127000" cap="flat">
              <a:solidFill>
                <a:srgbClr val="230E6A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93" name="AutoShape 93"/>
            <p:cNvSpPr/>
            <p:nvPr/>
          </p:nvSpPr>
          <p:spPr>
            <a:xfrm>
              <a:off x="4628467" y="1745106"/>
              <a:ext cx="0" cy="2176019"/>
            </a:xfrm>
            <a:prstGeom prst="line">
              <a:avLst/>
            </a:prstGeom>
            <a:ln w="127000" cap="flat">
              <a:solidFill>
                <a:srgbClr val="230E6A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94" name="Group 94"/>
            <p:cNvGrpSpPr/>
            <p:nvPr/>
          </p:nvGrpSpPr>
          <p:grpSpPr>
            <a:xfrm>
              <a:off x="2017051" y="117729"/>
              <a:ext cx="162359" cy="162359"/>
              <a:chOff x="0" y="0"/>
              <a:chExt cx="812800" cy="812800"/>
            </a:xfrm>
          </p:grpSpPr>
          <p:sp>
            <p:nvSpPr>
              <p:cNvPr id="95" name="Freeform 9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30E6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96" name="TextBox 96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525"/>
                  </a:lnSpc>
                </a:pPr>
                <a:endParaRPr sz="1200"/>
              </a:p>
            </p:txBody>
          </p:sp>
        </p:grpSp>
        <p:grpSp>
          <p:nvGrpSpPr>
            <p:cNvPr id="97" name="Group 97"/>
            <p:cNvGrpSpPr/>
            <p:nvPr/>
          </p:nvGrpSpPr>
          <p:grpSpPr>
            <a:xfrm>
              <a:off x="2258860" y="117729"/>
              <a:ext cx="162359" cy="162359"/>
              <a:chOff x="0" y="0"/>
              <a:chExt cx="812800" cy="812800"/>
            </a:xfrm>
          </p:grpSpPr>
          <p:sp>
            <p:nvSpPr>
              <p:cNvPr id="98" name="Freeform 9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30E6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99" name="TextBox 99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525"/>
                  </a:lnSpc>
                </a:pPr>
                <a:endParaRPr sz="1200"/>
              </a:p>
            </p:txBody>
          </p:sp>
        </p:grpSp>
        <p:grpSp>
          <p:nvGrpSpPr>
            <p:cNvPr id="100" name="Group 100"/>
            <p:cNvGrpSpPr/>
            <p:nvPr/>
          </p:nvGrpSpPr>
          <p:grpSpPr>
            <a:xfrm>
              <a:off x="2500669" y="117729"/>
              <a:ext cx="162359" cy="162359"/>
              <a:chOff x="0" y="0"/>
              <a:chExt cx="812800" cy="812800"/>
            </a:xfrm>
          </p:grpSpPr>
          <p:sp>
            <p:nvSpPr>
              <p:cNvPr id="101" name="Freeform 10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30E6A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02" name="TextBox 102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33867" tIns="33867" rIns="33867" bIns="33867" rtlCol="0" anchor="ctr"/>
              <a:lstStyle/>
              <a:p>
                <a:pPr algn="ctr">
                  <a:lnSpc>
                    <a:spcPts val="1525"/>
                  </a:lnSpc>
                </a:pPr>
                <a:endParaRPr sz="1200"/>
              </a:p>
            </p:txBody>
          </p:sp>
        </p:grpSp>
        <p:sp>
          <p:nvSpPr>
            <p:cNvPr id="103" name="AutoShape 103"/>
            <p:cNvSpPr/>
            <p:nvPr/>
          </p:nvSpPr>
          <p:spPr>
            <a:xfrm>
              <a:off x="4576901" y="1770281"/>
              <a:ext cx="707177" cy="0"/>
            </a:xfrm>
            <a:prstGeom prst="line">
              <a:avLst/>
            </a:prstGeom>
            <a:ln w="127000" cap="flat">
              <a:solidFill>
                <a:srgbClr val="230E6A"/>
              </a:solidFill>
              <a:prstDash val="solid"/>
              <a:headEnd type="none" w="sm" len="sm"/>
              <a:tailEnd type="arrow" w="med" len="sm"/>
            </a:ln>
          </p:spPr>
        </p:sp>
      </p:grpSp>
      <p:grpSp>
        <p:nvGrpSpPr>
          <p:cNvPr id="104" name="Group 104"/>
          <p:cNvGrpSpPr/>
          <p:nvPr/>
        </p:nvGrpSpPr>
        <p:grpSpPr>
          <a:xfrm>
            <a:off x="5152682" y="1047218"/>
            <a:ext cx="1816546" cy="1816546"/>
            <a:chOff x="0" y="0"/>
            <a:chExt cx="813263" cy="813263"/>
          </a:xfrm>
        </p:grpSpPr>
        <p:sp>
          <p:nvSpPr>
            <p:cNvPr id="105" name="Freeform 105"/>
            <p:cNvSpPr/>
            <p:nvPr/>
          </p:nvSpPr>
          <p:spPr>
            <a:xfrm>
              <a:off x="0" y="0"/>
              <a:ext cx="813263" cy="813263"/>
            </a:xfrm>
            <a:custGeom>
              <a:avLst/>
              <a:gdLst/>
              <a:ahLst/>
              <a:cxnLst/>
              <a:rect l="l" t="t" r="r" b="b"/>
              <a:pathLst>
                <a:path w="813263" h="813263">
                  <a:moveTo>
                    <a:pt x="90920" y="0"/>
                  </a:moveTo>
                  <a:lnTo>
                    <a:pt x="722343" y="0"/>
                  </a:lnTo>
                  <a:cubicBezTo>
                    <a:pt x="772557" y="0"/>
                    <a:pt x="813263" y="40706"/>
                    <a:pt x="813263" y="90920"/>
                  </a:cubicBezTo>
                  <a:lnTo>
                    <a:pt x="813263" y="722343"/>
                  </a:lnTo>
                  <a:cubicBezTo>
                    <a:pt x="813263" y="746457"/>
                    <a:pt x="803684" y="769583"/>
                    <a:pt x="786633" y="786633"/>
                  </a:cubicBezTo>
                  <a:cubicBezTo>
                    <a:pt x="769583" y="803684"/>
                    <a:pt x="746457" y="813263"/>
                    <a:pt x="722343" y="813263"/>
                  </a:cubicBezTo>
                  <a:lnTo>
                    <a:pt x="90920" y="813263"/>
                  </a:lnTo>
                  <a:cubicBezTo>
                    <a:pt x="66807" y="813263"/>
                    <a:pt x="43681" y="803684"/>
                    <a:pt x="26630" y="786633"/>
                  </a:cubicBezTo>
                  <a:cubicBezTo>
                    <a:pt x="9579" y="769583"/>
                    <a:pt x="0" y="746457"/>
                    <a:pt x="0" y="722343"/>
                  </a:cubicBezTo>
                  <a:lnTo>
                    <a:pt x="0" y="90920"/>
                  </a:lnTo>
                  <a:cubicBezTo>
                    <a:pt x="0" y="66807"/>
                    <a:pt x="9579" y="43681"/>
                    <a:pt x="26630" y="26630"/>
                  </a:cubicBezTo>
                  <a:cubicBezTo>
                    <a:pt x="43681" y="9579"/>
                    <a:pt x="66807" y="0"/>
                    <a:pt x="90920" y="0"/>
                  </a:cubicBezTo>
                  <a:close/>
                </a:path>
              </a:pathLst>
            </a:custGeom>
            <a:solidFill>
              <a:srgbClr val="C6E3E5"/>
            </a:solidFill>
          </p:spPr>
        </p:sp>
        <p:sp>
          <p:nvSpPr>
            <p:cNvPr id="106" name="TextBox 106"/>
            <p:cNvSpPr txBox="1"/>
            <p:nvPr/>
          </p:nvSpPr>
          <p:spPr>
            <a:xfrm>
              <a:off x="0" y="-28575"/>
              <a:ext cx="813263" cy="84183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25"/>
                </a:lnSpc>
              </a:pPr>
              <a:endParaRPr sz="1200"/>
            </a:p>
          </p:txBody>
        </p:sp>
      </p:grpSp>
      <p:grpSp>
        <p:nvGrpSpPr>
          <p:cNvPr id="107" name="Group 107"/>
          <p:cNvGrpSpPr/>
          <p:nvPr/>
        </p:nvGrpSpPr>
        <p:grpSpPr>
          <a:xfrm>
            <a:off x="676200" y="4203404"/>
            <a:ext cx="1816546" cy="1816546"/>
            <a:chOff x="0" y="0"/>
            <a:chExt cx="813263" cy="813263"/>
          </a:xfrm>
        </p:grpSpPr>
        <p:sp>
          <p:nvSpPr>
            <p:cNvPr id="108" name="Freeform 108"/>
            <p:cNvSpPr/>
            <p:nvPr/>
          </p:nvSpPr>
          <p:spPr>
            <a:xfrm>
              <a:off x="0" y="0"/>
              <a:ext cx="813263" cy="813263"/>
            </a:xfrm>
            <a:custGeom>
              <a:avLst/>
              <a:gdLst/>
              <a:ahLst/>
              <a:cxnLst/>
              <a:rect l="l" t="t" r="r" b="b"/>
              <a:pathLst>
                <a:path w="813263" h="813263">
                  <a:moveTo>
                    <a:pt x="90920" y="0"/>
                  </a:moveTo>
                  <a:lnTo>
                    <a:pt x="722343" y="0"/>
                  </a:lnTo>
                  <a:cubicBezTo>
                    <a:pt x="772557" y="0"/>
                    <a:pt x="813263" y="40706"/>
                    <a:pt x="813263" y="90920"/>
                  </a:cubicBezTo>
                  <a:lnTo>
                    <a:pt x="813263" y="722343"/>
                  </a:lnTo>
                  <a:cubicBezTo>
                    <a:pt x="813263" y="746457"/>
                    <a:pt x="803684" y="769583"/>
                    <a:pt x="786633" y="786633"/>
                  </a:cubicBezTo>
                  <a:cubicBezTo>
                    <a:pt x="769583" y="803684"/>
                    <a:pt x="746457" y="813263"/>
                    <a:pt x="722343" y="813263"/>
                  </a:cubicBezTo>
                  <a:lnTo>
                    <a:pt x="90920" y="813263"/>
                  </a:lnTo>
                  <a:cubicBezTo>
                    <a:pt x="66807" y="813263"/>
                    <a:pt x="43681" y="803684"/>
                    <a:pt x="26630" y="786633"/>
                  </a:cubicBezTo>
                  <a:cubicBezTo>
                    <a:pt x="9579" y="769583"/>
                    <a:pt x="0" y="746457"/>
                    <a:pt x="0" y="722343"/>
                  </a:cubicBezTo>
                  <a:lnTo>
                    <a:pt x="0" y="90920"/>
                  </a:lnTo>
                  <a:cubicBezTo>
                    <a:pt x="0" y="66807"/>
                    <a:pt x="9579" y="43681"/>
                    <a:pt x="26630" y="26630"/>
                  </a:cubicBezTo>
                  <a:cubicBezTo>
                    <a:pt x="43681" y="9579"/>
                    <a:pt x="66807" y="0"/>
                    <a:pt x="90920" y="0"/>
                  </a:cubicBezTo>
                  <a:close/>
                </a:path>
              </a:pathLst>
            </a:custGeom>
            <a:solidFill>
              <a:srgbClr val="E7D4B6"/>
            </a:solidFill>
            <a:ln cap="rnd">
              <a:noFill/>
              <a:prstDash val="solid"/>
              <a:round/>
            </a:ln>
          </p:spPr>
        </p:sp>
        <p:sp>
          <p:nvSpPr>
            <p:cNvPr id="109" name="TextBox 109"/>
            <p:cNvSpPr txBox="1"/>
            <p:nvPr/>
          </p:nvSpPr>
          <p:spPr>
            <a:xfrm>
              <a:off x="0" y="-28575"/>
              <a:ext cx="813263" cy="84183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25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110" name="Group 110"/>
          <p:cNvGrpSpPr/>
          <p:nvPr/>
        </p:nvGrpSpPr>
        <p:grpSpPr>
          <a:xfrm>
            <a:off x="6544387" y="4203404"/>
            <a:ext cx="1816546" cy="1816546"/>
            <a:chOff x="0" y="0"/>
            <a:chExt cx="813263" cy="813263"/>
          </a:xfrm>
        </p:grpSpPr>
        <p:sp>
          <p:nvSpPr>
            <p:cNvPr id="111" name="Freeform 111"/>
            <p:cNvSpPr/>
            <p:nvPr/>
          </p:nvSpPr>
          <p:spPr>
            <a:xfrm>
              <a:off x="0" y="0"/>
              <a:ext cx="813263" cy="813263"/>
            </a:xfrm>
            <a:custGeom>
              <a:avLst/>
              <a:gdLst/>
              <a:ahLst/>
              <a:cxnLst/>
              <a:rect l="l" t="t" r="r" b="b"/>
              <a:pathLst>
                <a:path w="813263" h="813263">
                  <a:moveTo>
                    <a:pt x="90920" y="0"/>
                  </a:moveTo>
                  <a:lnTo>
                    <a:pt x="722343" y="0"/>
                  </a:lnTo>
                  <a:cubicBezTo>
                    <a:pt x="772557" y="0"/>
                    <a:pt x="813263" y="40706"/>
                    <a:pt x="813263" y="90920"/>
                  </a:cubicBezTo>
                  <a:lnTo>
                    <a:pt x="813263" y="722343"/>
                  </a:lnTo>
                  <a:cubicBezTo>
                    <a:pt x="813263" y="746457"/>
                    <a:pt x="803684" y="769583"/>
                    <a:pt x="786633" y="786633"/>
                  </a:cubicBezTo>
                  <a:cubicBezTo>
                    <a:pt x="769583" y="803684"/>
                    <a:pt x="746457" y="813263"/>
                    <a:pt x="722343" y="813263"/>
                  </a:cubicBezTo>
                  <a:lnTo>
                    <a:pt x="90920" y="813263"/>
                  </a:lnTo>
                  <a:cubicBezTo>
                    <a:pt x="66807" y="813263"/>
                    <a:pt x="43681" y="803684"/>
                    <a:pt x="26630" y="786633"/>
                  </a:cubicBezTo>
                  <a:cubicBezTo>
                    <a:pt x="9579" y="769583"/>
                    <a:pt x="0" y="746457"/>
                    <a:pt x="0" y="722343"/>
                  </a:cubicBezTo>
                  <a:lnTo>
                    <a:pt x="0" y="90920"/>
                  </a:lnTo>
                  <a:cubicBezTo>
                    <a:pt x="0" y="66807"/>
                    <a:pt x="9579" y="43681"/>
                    <a:pt x="26630" y="26630"/>
                  </a:cubicBezTo>
                  <a:cubicBezTo>
                    <a:pt x="43681" y="9579"/>
                    <a:pt x="66807" y="0"/>
                    <a:pt x="90920" y="0"/>
                  </a:cubicBezTo>
                  <a:close/>
                </a:path>
              </a:pathLst>
            </a:custGeom>
            <a:solidFill>
              <a:srgbClr val="EAC6EC"/>
            </a:solidFill>
            <a:ln cap="rnd">
              <a:noFill/>
              <a:prstDash val="solid"/>
              <a:round/>
            </a:ln>
          </p:spPr>
        </p:sp>
        <p:sp>
          <p:nvSpPr>
            <p:cNvPr id="112" name="TextBox 112"/>
            <p:cNvSpPr txBox="1"/>
            <p:nvPr/>
          </p:nvSpPr>
          <p:spPr>
            <a:xfrm>
              <a:off x="0" y="-28575"/>
              <a:ext cx="813263" cy="84183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25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113" name="Group 113"/>
          <p:cNvGrpSpPr/>
          <p:nvPr/>
        </p:nvGrpSpPr>
        <p:grpSpPr>
          <a:xfrm>
            <a:off x="8086731" y="1047218"/>
            <a:ext cx="1816546" cy="1816546"/>
            <a:chOff x="0" y="0"/>
            <a:chExt cx="813263" cy="813263"/>
          </a:xfrm>
        </p:grpSpPr>
        <p:sp>
          <p:nvSpPr>
            <p:cNvPr id="114" name="Freeform 114"/>
            <p:cNvSpPr/>
            <p:nvPr/>
          </p:nvSpPr>
          <p:spPr>
            <a:xfrm>
              <a:off x="0" y="0"/>
              <a:ext cx="813263" cy="813263"/>
            </a:xfrm>
            <a:custGeom>
              <a:avLst/>
              <a:gdLst/>
              <a:ahLst/>
              <a:cxnLst/>
              <a:rect l="l" t="t" r="r" b="b"/>
              <a:pathLst>
                <a:path w="813263" h="813263">
                  <a:moveTo>
                    <a:pt x="90920" y="0"/>
                  </a:moveTo>
                  <a:lnTo>
                    <a:pt x="722343" y="0"/>
                  </a:lnTo>
                  <a:cubicBezTo>
                    <a:pt x="772557" y="0"/>
                    <a:pt x="813263" y="40706"/>
                    <a:pt x="813263" y="90920"/>
                  </a:cubicBezTo>
                  <a:lnTo>
                    <a:pt x="813263" y="722343"/>
                  </a:lnTo>
                  <a:cubicBezTo>
                    <a:pt x="813263" y="746457"/>
                    <a:pt x="803684" y="769583"/>
                    <a:pt x="786633" y="786633"/>
                  </a:cubicBezTo>
                  <a:cubicBezTo>
                    <a:pt x="769583" y="803684"/>
                    <a:pt x="746457" y="813263"/>
                    <a:pt x="722343" y="813263"/>
                  </a:cubicBezTo>
                  <a:lnTo>
                    <a:pt x="90920" y="813263"/>
                  </a:lnTo>
                  <a:cubicBezTo>
                    <a:pt x="66807" y="813263"/>
                    <a:pt x="43681" y="803684"/>
                    <a:pt x="26630" y="786633"/>
                  </a:cubicBezTo>
                  <a:cubicBezTo>
                    <a:pt x="9579" y="769583"/>
                    <a:pt x="0" y="746457"/>
                    <a:pt x="0" y="722343"/>
                  </a:cubicBezTo>
                  <a:lnTo>
                    <a:pt x="0" y="90920"/>
                  </a:lnTo>
                  <a:cubicBezTo>
                    <a:pt x="0" y="66807"/>
                    <a:pt x="9579" y="43681"/>
                    <a:pt x="26630" y="26630"/>
                  </a:cubicBezTo>
                  <a:cubicBezTo>
                    <a:pt x="43681" y="9579"/>
                    <a:pt x="66807" y="0"/>
                    <a:pt x="90920" y="0"/>
                  </a:cubicBezTo>
                  <a:close/>
                </a:path>
              </a:pathLst>
            </a:custGeom>
            <a:solidFill>
              <a:srgbClr val="D7D4E9"/>
            </a:solidFill>
          </p:spPr>
        </p:sp>
        <p:sp>
          <p:nvSpPr>
            <p:cNvPr id="115" name="TextBox 115"/>
            <p:cNvSpPr txBox="1"/>
            <p:nvPr/>
          </p:nvSpPr>
          <p:spPr>
            <a:xfrm>
              <a:off x="0" y="-28575"/>
              <a:ext cx="813263" cy="84183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25"/>
                </a:lnSpc>
              </a:pPr>
              <a:endParaRPr sz="1200"/>
            </a:p>
          </p:txBody>
        </p:sp>
      </p:grpSp>
      <p:grpSp>
        <p:nvGrpSpPr>
          <p:cNvPr id="116" name="Group 116"/>
          <p:cNvGrpSpPr/>
          <p:nvPr/>
        </p:nvGrpSpPr>
        <p:grpSpPr>
          <a:xfrm>
            <a:off x="3610248" y="4203404"/>
            <a:ext cx="1816546" cy="1816546"/>
            <a:chOff x="0" y="0"/>
            <a:chExt cx="813263" cy="813263"/>
          </a:xfrm>
        </p:grpSpPr>
        <p:sp>
          <p:nvSpPr>
            <p:cNvPr id="117" name="Freeform 117"/>
            <p:cNvSpPr/>
            <p:nvPr/>
          </p:nvSpPr>
          <p:spPr>
            <a:xfrm>
              <a:off x="0" y="0"/>
              <a:ext cx="813263" cy="813263"/>
            </a:xfrm>
            <a:custGeom>
              <a:avLst/>
              <a:gdLst/>
              <a:ahLst/>
              <a:cxnLst/>
              <a:rect l="l" t="t" r="r" b="b"/>
              <a:pathLst>
                <a:path w="813263" h="813263">
                  <a:moveTo>
                    <a:pt x="90920" y="0"/>
                  </a:moveTo>
                  <a:lnTo>
                    <a:pt x="722343" y="0"/>
                  </a:lnTo>
                  <a:cubicBezTo>
                    <a:pt x="772557" y="0"/>
                    <a:pt x="813263" y="40706"/>
                    <a:pt x="813263" y="90920"/>
                  </a:cubicBezTo>
                  <a:lnTo>
                    <a:pt x="813263" y="722343"/>
                  </a:lnTo>
                  <a:cubicBezTo>
                    <a:pt x="813263" y="746457"/>
                    <a:pt x="803684" y="769583"/>
                    <a:pt x="786633" y="786633"/>
                  </a:cubicBezTo>
                  <a:cubicBezTo>
                    <a:pt x="769583" y="803684"/>
                    <a:pt x="746457" y="813263"/>
                    <a:pt x="722343" y="813263"/>
                  </a:cubicBezTo>
                  <a:lnTo>
                    <a:pt x="90920" y="813263"/>
                  </a:lnTo>
                  <a:cubicBezTo>
                    <a:pt x="66807" y="813263"/>
                    <a:pt x="43681" y="803684"/>
                    <a:pt x="26630" y="786633"/>
                  </a:cubicBezTo>
                  <a:cubicBezTo>
                    <a:pt x="9579" y="769583"/>
                    <a:pt x="0" y="746457"/>
                    <a:pt x="0" y="722343"/>
                  </a:cubicBezTo>
                  <a:lnTo>
                    <a:pt x="0" y="90920"/>
                  </a:lnTo>
                  <a:cubicBezTo>
                    <a:pt x="0" y="66807"/>
                    <a:pt x="9579" y="43681"/>
                    <a:pt x="26630" y="26630"/>
                  </a:cubicBezTo>
                  <a:cubicBezTo>
                    <a:pt x="43681" y="9579"/>
                    <a:pt x="66807" y="0"/>
                    <a:pt x="90920" y="0"/>
                  </a:cubicBezTo>
                  <a:close/>
                </a:path>
              </a:pathLst>
            </a:custGeom>
            <a:solidFill>
              <a:srgbClr val="BEDEB9"/>
            </a:solidFill>
            <a:ln cap="rnd">
              <a:noFill/>
              <a:prstDash val="solid"/>
              <a:round/>
            </a:ln>
          </p:spPr>
        </p:sp>
        <p:sp>
          <p:nvSpPr>
            <p:cNvPr id="118" name="TextBox 118"/>
            <p:cNvSpPr txBox="1"/>
            <p:nvPr/>
          </p:nvSpPr>
          <p:spPr>
            <a:xfrm>
              <a:off x="0" y="-28575"/>
              <a:ext cx="813263" cy="84183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25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119" name="Group 119"/>
          <p:cNvGrpSpPr/>
          <p:nvPr/>
        </p:nvGrpSpPr>
        <p:grpSpPr>
          <a:xfrm>
            <a:off x="9478435" y="4203404"/>
            <a:ext cx="1816546" cy="1816546"/>
            <a:chOff x="0" y="0"/>
            <a:chExt cx="813263" cy="813263"/>
          </a:xfrm>
        </p:grpSpPr>
        <p:sp>
          <p:nvSpPr>
            <p:cNvPr id="120" name="Freeform 120"/>
            <p:cNvSpPr/>
            <p:nvPr/>
          </p:nvSpPr>
          <p:spPr>
            <a:xfrm>
              <a:off x="0" y="0"/>
              <a:ext cx="813263" cy="813263"/>
            </a:xfrm>
            <a:custGeom>
              <a:avLst/>
              <a:gdLst/>
              <a:ahLst/>
              <a:cxnLst/>
              <a:rect l="l" t="t" r="r" b="b"/>
              <a:pathLst>
                <a:path w="813263" h="813263">
                  <a:moveTo>
                    <a:pt x="90920" y="0"/>
                  </a:moveTo>
                  <a:lnTo>
                    <a:pt x="722343" y="0"/>
                  </a:lnTo>
                  <a:cubicBezTo>
                    <a:pt x="772557" y="0"/>
                    <a:pt x="813263" y="40706"/>
                    <a:pt x="813263" y="90920"/>
                  </a:cubicBezTo>
                  <a:lnTo>
                    <a:pt x="813263" y="722343"/>
                  </a:lnTo>
                  <a:cubicBezTo>
                    <a:pt x="813263" y="746457"/>
                    <a:pt x="803684" y="769583"/>
                    <a:pt x="786633" y="786633"/>
                  </a:cubicBezTo>
                  <a:cubicBezTo>
                    <a:pt x="769583" y="803684"/>
                    <a:pt x="746457" y="813263"/>
                    <a:pt x="722343" y="813263"/>
                  </a:cubicBezTo>
                  <a:lnTo>
                    <a:pt x="90920" y="813263"/>
                  </a:lnTo>
                  <a:cubicBezTo>
                    <a:pt x="66807" y="813263"/>
                    <a:pt x="43681" y="803684"/>
                    <a:pt x="26630" y="786633"/>
                  </a:cubicBezTo>
                  <a:cubicBezTo>
                    <a:pt x="9579" y="769583"/>
                    <a:pt x="0" y="746457"/>
                    <a:pt x="0" y="722343"/>
                  </a:cubicBezTo>
                  <a:lnTo>
                    <a:pt x="0" y="90920"/>
                  </a:lnTo>
                  <a:cubicBezTo>
                    <a:pt x="0" y="66807"/>
                    <a:pt x="9579" y="43681"/>
                    <a:pt x="26630" y="26630"/>
                  </a:cubicBezTo>
                  <a:cubicBezTo>
                    <a:pt x="43681" y="9579"/>
                    <a:pt x="66807" y="0"/>
                    <a:pt x="90920" y="0"/>
                  </a:cubicBezTo>
                  <a:close/>
                </a:path>
              </a:pathLst>
            </a:custGeom>
            <a:solidFill>
              <a:srgbClr val="EEC6C6"/>
            </a:solidFill>
            <a:ln cap="rnd">
              <a:noFill/>
              <a:prstDash val="solid"/>
              <a:round/>
            </a:ln>
          </p:spPr>
        </p:sp>
        <p:sp>
          <p:nvSpPr>
            <p:cNvPr id="121" name="TextBox 121"/>
            <p:cNvSpPr txBox="1"/>
            <p:nvPr/>
          </p:nvSpPr>
          <p:spPr>
            <a:xfrm>
              <a:off x="0" y="-28575"/>
              <a:ext cx="813263" cy="84183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25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122" name="Group 122"/>
          <p:cNvGrpSpPr/>
          <p:nvPr/>
        </p:nvGrpSpPr>
        <p:grpSpPr>
          <a:xfrm>
            <a:off x="6344359" y="442565"/>
            <a:ext cx="1114879" cy="1114879"/>
            <a:chOff x="0" y="0"/>
            <a:chExt cx="812800" cy="812800"/>
          </a:xfrm>
        </p:grpSpPr>
        <p:sp>
          <p:nvSpPr>
            <p:cNvPr id="123" name="Freeform 1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7939E"/>
            </a:solidFill>
            <a:ln w="1333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4" name="TextBox 12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25"/>
                </a:lnSpc>
              </a:pPr>
              <a:endParaRPr sz="1200"/>
            </a:p>
          </p:txBody>
        </p:sp>
      </p:grpSp>
      <p:grpSp>
        <p:nvGrpSpPr>
          <p:cNvPr id="125" name="Group 125"/>
          <p:cNvGrpSpPr/>
          <p:nvPr/>
        </p:nvGrpSpPr>
        <p:grpSpPr>
          <a:xfrm>
            <a:off x="1867876" y="3598750"/>
            <a:ext cx="1114879" cy="1114879"/>
            <a:chOff x="0" y="0"/>
            <a:chExt cx="812800" cy="812800"/>
          </a:xfrm>
        </p:grpSpPr>
        <p:sp>
          <p:nvSpPr>
            <p:cNvPr id="126" name="Freeform 1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AB23"/>
            </a:solidFill>
            <a:ln w="1333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7" name="TextBox 12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25"/>
                </a:lnSpc>
              </a:pPr>
              <a:endParaRPr sz="1200"/>
            </a:p>
          </p:txBody>
        </p:sp>
      </p:grpSp>
      <p:grpSp>
        <p:nvGrpSpPr>
          <p:cNvPr id="128" name="Group 128"/>
          <p:cNvGrpSpPr/>
          <p:nvPr/>
        </p:nvGrpSpPr>
        <p:grpSpPr>
          <a:xfrm>
            <a:off x="7736063" y="3598750"/>
            <a:ext cx="1114879" cy="1114879"/>
            <a:chOff x="0" y="0"/>
            <a:chExt cx="812800" cy="812800"/>
          </a:xfrm>
        </p:grpSpPr>
        <p:sp>
          <p:nvSpPr>
            <p:cNvPr id="129" name="Freeform 12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E3FA3"/>
            </a:solidFill>
            <a:ln w="1333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30" name="TextBox 13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25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131" name="Group 131"/>
          <p:cNvGrpSpPr/>
          <p:nvPr/>
        </p:nvGrpSpPr>
        <p:grpSpPr>
          <a:xfrm>
            <a:off x="9278407" y="442565"/>
            <a:ext cx="1114879" cy="1114879"/>
            <a:chOff x="0" y="0"/>
            <a:chExt cx="812800" cy="812800"/>
          </a:xfrm>
        </p:grpSpPr>
        <p:sp>
          <p:nvSpPr>
            <p:cNvPr id="132" name="Freeform 13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849D3"/>
            </a:solidFill>
            <a:ln w="1333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33" name="TextBox 133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25"/>
                </a:lnSpc>
              </a:pPr>
              <a:endParaRPr sz="1200"/>
            </a:p>
          </p:txBody>
        </p:sp>
      </p:grpSp>
      <p:grpSp>
        <p:nvGrpSpPr>
          <p:cNvPr id="134" name="Group 134"/>
          <p:cNvGrpSpPr/>
          <p:nvPr/>
        </p:nvGrpSpPr>
        <p:grpSpPr>
          <a:xfrm>
            <a:off x="4801925" y="3598750"/>
            <a:ext cx="1114879" cy="1114879"/>
            <a:chOff x="0" y="0"/>
            <a:chExt cx="812800" cy="812800"/>
          </a:xfrm>
        </p:grpSpPr>
        <p:sp>
          <p:nvSpPr>
            <p:cNvPr id="135" name="Freeform 1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9C25"/>
            </a:solidFill>
            <a:ln w="1333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36" name="TextBox 13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25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137" name="Group 137"/>
          <p:cNvGrpSpPr/>
          <p:nvPr/>
        </p:nvGrpSpPr>
        <p:grpSpPr>
          <a:xfrm>
            <a:off x="10670112" y="3598750"/>
            <a:ext cx="1114879" cy="1114879"/>
            <a:chOff x="0" y="0"/>
            <a:chExt cx="812800" cy="812800"/>
          </a:xfrm>
        </p:grpSpPr>
        <p:sp>
          <p:nvSpPr>
            <p:cNvPr id="138" name="Freeform 1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04423"/>
            </a:solidFill>
            <a:ln w="1333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39" name="TextBox 13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25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140" name="Freeform 140"/>
          <p:cNvSpPr/>
          <p:nvPr/>
        </p:nvSpPr>
        <p:spPr>
          <a:xfrm>
            <a:off x="2155761" y="3895613"/>
            <a:ext cx="539109" cy="539109"/>
          </a:xfrm>
          <a:custGeom>
            <a:avLst/>
            <a:gdLst/>
            <a:ahLst/>
            <a:cxnLst/>
            <a:rect l="l" t="t" r="r" b="b"/>
            <a:pathLst>
              <a:path w="808664" h="808664">
                <a:moveTo>
                  <a:pt x="0" y="0"/>
                </a:moveTo>
                <a:lnTo>
                  <a:pt x="808664" y="0"/>
                </a:lnTo>
                <a:lnTo>
                  <a:pt x="808664" y="808664"/>
                </a:lnTo>
                <a:lnTo>
                  <a:pt x="0" y="808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1" name="Freeform 141"/>
          <p:cNvSpPr/>
          <p:nvPr/>
        </p:nvSpPr>
        <p:spPr>
          <a:xfrm>
            <a:off x="8029232" y="3925355"/>
            <a:ext cx="542929" cy="509367"/>
          </a:xfrm>
          <a:custGeom>
            <a:avLst/>
            <a:gdLst/>
            <a:ahLst/>
            <a:cxnLst/>
            <a:rect l="l" t="t" r="r" b="b"/>
            <a:pathLst>
              <a:path w="814394" h="764050">
                <a:moveTo>
                  <a:pt x="0" y="0"/>
                </a:moveTo>
                <a:lnTo>
                  <a:pt x="814394" y="0"/>
                </a:lnTo>
                <a:lnTo>
                  <a:pt x="814394" y="764050"/>
                </a:lnTo>
                <a:lnTo>
                  <a:pt x="0" y="7640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2" name="Freeform 142"/>
          <p:cNvSpPr/>
          <p:nvPr/>
        </p:nvSpPr>
        <p:spPr>
          <a:xfrm>
            <a:off x="10939504" y="3868143"/>
            <a:ext cx="576095" cy="576095"/>
          </a:xfrm>
          <a:custGeom>
            <a:avLst/>
            <a:gdLst/>
            <a:ahLst/>
            <a:cxnLst/>
            <a:rect l="l" t="t" r="r" b="b"/>
            <a:pathLst>
              <a:path w="864143" h="864143">
                <a:moveTo>
                  <a:pt x="0" y="0"/>
                </a:moveTo>
                <a:lnTo>
                  <a:pt x="864143" y="0"/>
                </a:lnTo>
                <a:lnTo>
                  <a:pt x="864143" y="864143"/>
                </a:lnTo>
                <a:lnTo>
                  <a:pt x="0" y="8641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143" name="Group 143"/>
          <p:cNvGrpSpPr/>
          <p:nvPr/>
        </p:nvGrpSpPr>
        <p:grpSpPr>
          <a:xfrm>
            <a:off x="5089342" y="2739314"/>
            <a:ext cx="554432" cy="611787"/>
            <a:chOff x="0" y="0"/>
            <a:chExt cx="736600" cy="812800"/>
          </a:xfrm>
        </p:grpSpPr>
        <p:sp>
          <p:nvSpPr>
            <p:cNvPr id="144" name="Freeform 144"/>
            <p:cNvSpPr/>
            <p:nvPr/>
          </p:nvSpPr>
          <p:spPr>
            <a:xfrm>
              <a:off x="0" y="0"/>
              <a:ext cx="736600" cy="812800"/>
            </a:xfrm>
            <a:custGeom>
              <a:avLst/>
              <a:gdLst/>
              <a:ahLst/>
              <a:cxnLst/>
              <a:rect l="l" t="t" r="r" b="b"/>
              <a:pathLst>
                <a:path w="736600" h="812800">
                  <a:moveTo>
                    <a:pt x="736600" y="0"/>
                  </a:moveTo>
                  <a:lnTo>
                    <a:pt x="736600" y="812800"/>
                  </a:lnTo>
                  <a:lnTo>
                    <a:pt x="368300" y="685800"/>
                  </a:lnTo>
                  <a:lnTo>
                    <a:pt x="0" y="812800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17939E"/>
            </a:solidFill>
            <a:ln w="952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45" name="TextBox 145"/>
            <p:cNvSpPr txBox="1"/>
            <p:nvPr/>
          </p:nvSpPr>
          <p:spPr>
            <a:xfrm>
              <a:off x="0" y="-28575"/>
              <a:ext cx="736600" cy="7143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25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146" name="Group 146"/>
          <p:cNvGrpSpPr/>
          <p:nvPr/>
        </p:nvGrpSpPr>
        <p:grpSpPr>
          <a:xfrm>
            <a:off x="3550507" y="5898910"/>
            <a:ext cx="554432" cy="611787"/>
            <a:chOff x="0" y="0"/>
            <a:chExt cx="736600" cy="812800"/>
          </a:xfrm>
        </p:grpSpPr>
        <p:sp>
          <p:nvSpPr>
            <p:cNvPr id="147" name="Freeform 147"/>
            <p:cNvSpPr/>
            <p:nvPr/>
          </p:nvSpPr>
          <p:spPr>
            <a:xfrm>
              <a:off x="0" y="0"/>
              <a:ext cx="736600" cy="812800"/>
            </a:xfrm>
            <a:custGeom>
              <a:avLst/>
              <a:gdLst/>
              <a:ahLst/>
              <a:cxnLst/>
              <a:rect l="l" t="t" r="r" b="b"/>
              <a:pathLst>
                <a:path w="736600" h="812800">
                  <a:moveTo>
                    <a:pt x="736600" y="0"/>
                  </a:moveTo>
                  <a:lnTo>
                    <a:pt x="736600" y="812800"/>
                  </a:lnTo>
                  <a:lnTo>
                    <a:pt x="368300" y="685800"/>
                  </a:lnTo>
                  <a:lnTo>
                    <a:pt x="0" y="812800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139C25"/>
            </a:solidFill>
            <a:ln w="952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48" name="TextBox 148"/>
            <p:cNvSpPr txBox="1"/>
            <p:nvPr/>
          </p:nvSpPr>
          <p:spPr>
            <a:xfrm>
              <a:off x="0" y="-28575"/>
              <a:ext cx="736600" cy="7143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25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149" name="Group 149"/>
          <p:cNvGrpSpPr/>
          <p:nvPr/>
        </p:nvGrpSpPr>
        <p:grpSpPr>
          <a:xfrm>
            <a:off x="614944" y="5898910"/>
            <a:ext cx="554432" cy="611787"/>
            <a:chOff x="0" y="0"/>
            <a:chExt cx="736600" cy="812800"/>
          </a:xfrm>
        </p:grpSpPr>
        <p:sp>
          <p:nvSpPr>
            <p:cNvPr id="150" name="Freeform 150"/>
            <p:cNvSpPr/>
            <p:nvPr/>
          </p:nvSpPr>
          <p:spPr>
            <a:xfrm>
              <a:off x="0" y="0"/>
              <a:ext cx="736600" cy="812800"/>
            </a:xfrm>
            <a:custGeom>
              <a:avLst/>
              <a:gdLst/>
              <a:ahLst/>
              <a:cxnLst/>
              <a:rect l="l" t="t" r="r" b="b"/>
              <a:pathLst>
                <a:path w="736600" h="812800">
                  <a:moveTo>
                    <a:pt x="736600" y="0"/>
                  </a:moveTo>
                  <a:lnTo>
                    <a:pt x="736600" y="812800"/>
                  </a:lnTo>
                  <a:lnTo>
                    <a:pt x="368300" y="685800"/>
                  </a:lnTo>
                  <a:lnTo>
                    <a:pt x="0" y="812800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E0AB23"/>
            </a:solidFill>
            <a:ln w="952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1" name="TextBox 151"/>
            <p:cNvSpPr txBox="1"/>
            <p:nvPr/>
          </p:nvSpPr>
          <p:spPr>
            <a:xfrm>
              <a:off x="0" y="-28575"/>
              <a:ext cx="736600" cy="7143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25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152" name="Group 152"/>
          <p:cNvGrpSpPr/>
          <p:nvPr/>
        </p:nvGrpSpPr>
        <p:grpSpPr>
          <a:xfrm>
            <a:off x="9417489" y="5898910"/>
            <a:ext cx="554432" cy="611787"/>
            <a:chOff x="0" y="0"/>
            <a:chExt cx="736600" cy="812800"/>
          </a:xfrm>
        </p:grpSpPr>
        <p:sp>
          <p:nvSpPr>
            <p:cNvPr id="153" name="Freeform 153"/>
            <p:cNvSpPr/>
            <p:nvPr/>
          </p:nvSpPr>
          <p:spPr>
            <a:xfrm>
              <a:off x="0" y="0"/>
              <a:ext cx="736600" cy="812800"/>
            </a:xfrm>
            <a:custGeom>
              <a:avLst/>
              <a:gdLst/>
              <a:ahLst/>
              <a:cxnLst/>
              <a:rect l="l" t="t" r="r" b="b"/>
              <a:pathLst>
                <a:path w="736600" h="812800">
                  <a:moveTo>
                    <a:pt x="736600" y="0"/>
                  </a:moveTo>
                  <a:lnTo>
                    <a:pt x="736600" y="812800"/>
                  </a:lnTo>
                  <a:lnTo>
                    <a:pt x="368300" y="685800"/>
                  </a:lnTo>
                  <a:lnTo>
                    <a:pt x="0" y="812800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E04423"/>
            </a:solidFill>
            <a:ln w="952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4" name="TextBox 154"/>
            <p:cNvSpPr txBox="1"/>
            <p:nvPr/>
          </p:nvSpPr>
          <p:spPr>
            <a:xfrm>
              <a:off x="0" y="-28575"/>
              <a:ext cx="736600" cy="7143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25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155" name="Group 155"/>
          <p:cNvGrpSpPr/>
          <p:nvPr/>
        </p:nvGrpSpPr>
        <p:grpSpPr>
          <a:xfrm>
            <a:off x="8023481" y="2739314"/>
            <a:ext cx="554432" cy="611787"/>
            <a:chOff x="0" y="0"/>
            <a:chExt cx="736600" cy="812800"/>
          </a:xfrm>
        </p:grpSpPr>
        <p:sp>
          <p:nvSpPr>
            <p:cNvPr id="156" name="Freeform 156"/>
            <p:cNvSpPr/>
            <p:nvPr/>
          </p:nvSpPr>
          <p:spPr>
            <a:xfrm>
              <a:off x="0" y="0"/>
              <a:ext cx="736600" cy="812800"/>
            </a:xfrm>
            <a:custGeom>
              <a:avLst/>
              <a:gdLst/>
              <a:ahLst/>
              <a:cxnLst/>
              <a:rect l="l" t="t" r="r" b="b"/>
              <a:pathLst>
                <a:path w="736600" h="812800">
                  <a:moveTo>
                    <a:pt x="736600" y="0"/>
                  </a:moveTo>
                  <a:lnTo>
                    <a:pt x="736600" y="812800"/>
                  </a:lnTo>
                  <a:lnTo>
                    <a:pt x="368300" y="685800"/>
                  </a:lnTo>
                  <a:lnTo>
                    <a:pt x="0" y="812800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6849D3"/>
            </a:solidFill>
            <a:ln w="952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7" name="TextBox 157"/>
            <p:cNvSpPr txBox="1"/>
            <p:nvPr/>
          </p:nvSpPr>
          <p:spPr>
            <a:xfrm>
              <a:off x="0" y="-28575"/>
              <a:ext cx="736600" cy="7143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25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158" name="Group 158"/>
          <p:cNvGrpSpPr/>
          <p:nvPr/>
        </p:nvGrpSpPr>
        <p:grpSpPr>
          <a:xfrm>
            <a:off x="6484646" y="5898910"/>
            <a:ext cx="554432" cy="611787"/>
            <a:chOff x="0" y="0"/>
            <a:chExt cx="736600" cy="812800"/>
          </a:xfrm>
        </p:grpSpPr>
        <p:sp>
          <p:nvSpPr>
            <p:cNvPr id="159" name="Freeform 159"/>
            <p:cNvSpPr/>
            <p:nvPr/>
          </p:nvSpPr>
          <p:spPr>
            <a:xfrm>
              <a:off x="0" y="0"/>
              <a:ext cx="736600" cy="812800"/>
            </a:xfrm>
            <a:custGeom>
              <a:avLst/>
              <a:gdLst/>
              <a:ahLst/>
              <a:cxnLst/>
              <a:rect l="l" t="t" r="r" b="b"/>
              <a:pathLst>
                <a:path w="736600" h="812800">
                  <a:moveTo>
                    <a:pt x="736600" y="0"/>
                  </a:moveTo>
                  <a:lnTo>
                    <a:pt x="736600" y="812800"/>
                  </a:lnTo>
                  <a:lnTo>
                    <a:pt x="368300" y="685800"/>
                  </a:lnTo>
                  <a:lnTo>
                    <a:pt x="0" y="812800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DE3FA3"/>
            </a:solidFill>
            <a:ln w="952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60" name="TextBox 160"/>
            <p:cNvSpPr txBox="1"/>
            <p:nvPr/>
          </p:nvSpPr>
          <p:spPr>
            <a:xfrm>
              <a:off x="0" y="-28575"/>
              <a:ext cx="736600" cy="7143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25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161" name="Freeform 161"/>
          <p:cNvSpPr/>
          <p:nvPr/>
        </p:nvSpPr>
        <p:spPr>
          <a:xfrm>
            <a:off x="6645207" y="765353"/>
            <a:ext cx="513184" cy="513184"/>
          </a:xfrm>
          <a:custGeom>
            <a:avLst/>
            <a:gdLst/>
            <a:ahLst/>
            <a:cxnLst/>
            <a:rect l="l" t="t" r="r" b="b"/>
            <a:pathLst>
              <a:path w="769776" h="769776">
                <a:moveTo>
                  <a:pt x="0" y="0"/>
                </a:moveTo>
                <a:lnTo>
                  <a:pt x="769775" y="0"/>
                </a:lnTo>
                <a:lnTo>
                  <a:pt x="769775" y="769776"/>
                </a:lnTo>
                <a:lnTo>
                  <a:pt x="0" y="76977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2" name="Freeform 162"/>
          <p:cNvSpPr/>
          <p:nvPr/>
        </p:nvSpPr>
        <p:spPr>
          <a:xfrm>
            <a:off x="9527201" y="800421"/>
            <a:ext cx="617292" cy="399167"/>
          </a:xfrm>
          <a:custGeom>
            <a:avLst/>
            <a:gdLst/>
            <a:ahLst/>
            <a:cxnLst/>
            <a:rect l="l" t="t" r="r" b="b"/>
            <a:pathLst>
              <a:path w="925938" h="598750">
                <a:moveTo>
                  <a:pt x="0" y="0"/>
                </a:moveTo>
                <a:lnTo>
                  <a:pt x="925938" y="0"/>
                </a:lnTo>
                <a:lnTo>
                  <a:pt x="925938" y="598751"/>
                </a:lnTo>
                <a:lnTo>
                  <a:pt x="0" y="59875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3" name="Freeform 163"/>
          <p:cNvSpPr/>
          <p:nvPr/>
        </p:nvSpPr>
        <p:spPr>
          <a:xfrm>
            <a:off x="5089342" y="3878147"/>
            <a:ext cx="538529" cy="538529"/>
          </a:xfrm>
          <a:custGeom>
            <a:avLst/>
            <a:gdLst/>
            <a:ahLst/>
            <a:cxnLst/>
            <a:rect l="l" t="t" r="r" b="b"/>
            <a:pathLst>
              <a:path w="807794" h="807794">
                <a:moveTo>
                  <a:pt x="0" y="0"/>
                </a:moveTo>
                <a:lnTo>
                  <a:pt x="807794" y="0"/>
                </a:lnTo>
                <a:lnTo>
                  <a:pt x="807794" y="807794"/>
                </a:lnTo>
                <a:lnTo>
                  <a:pt x="0" y="80779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4" name="TextBox 164"/>
          <p:cNvSpPr txBox="1"/>
          <p:nvPr/>
        </p:nvSpPr>
        <p:spPr>
          <a:xfrm>
            <a:off x="373863" y="844290"/>
            <a:ext cx="4339996" cy="22159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800" dirty="0"/>
              <a:t>How MCP Helps Salesforce Developers</a:t>
            </a:r>
          </a:p>
        </p:txBody>
      </p:sp>
      <p:sp>
        <p:nvSpPr>
          <p:cNvPr id="165" name="TextBox 165"/>
          <p:cNvSpPr txBox="1"/>
          <p:nvPr/>
        </p:nvSpPr>
        <p:spPr>
          <a:xfrm>
            <a:off x="5332273" y="1381142"/>
            <a:ext cx="1360683" cy="453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60"/>
              </a:lnSpc>
              <a:spcBef>
                <a:spcPct val="0"/>
              </a:spcBef>
            </a:pPr>
            <a:r>
              <a:rPr lang="en-US" sz="1467" b="1" dirty="0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Dependency Visualization</a:t>
            </a:r>
          </a:p>
        </p:txBody>
      </p:sp>
      <p:sp>
        <p:nvSpPr>
          <p:cNvPr id="166" name="TextBox 166"/>
          <p:cNvSpPr txBox="1"/>
          <p:nvPr/>
        </p:nvSpPr>
        <p:spPr>
          <a:xfrm>
            <a:off x="5262930" y="2874575"/>
            <a:ext cx="207257" cy="215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60"/>
              </a:lnSpc>
              <a:spcBef>
                <a:spcPct val="0"/>
              </a:spcBef>
            </a:pPr>
            <a:r>
              <a:rPr lang="en-US" sz="1467" b="1"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01</a:t>
            </a:r>
          </a:p>
        </p:txBody>
      </p:sp>
      <p:sp>
        <p:nvSpPr>
          <p:cNvPr id="167" name="TextBox 167"/>
          <p:cNvSpPr txBox="1"/>
          <p:nvPr/>
        </p:nvSpPr>
        <p:spPr>
          <a:xfrm>
            <a:off x="3724095" y="6034171"/>
            <a:ext cx="207257" cy="215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60"/>
              </a:lnSpc>
              <a:spcBef>
                <a:spcPct val="0"/>
              </a:spcBef>
            </a:pPr>
            <a:r>
              <a:rPr lang="en-US" sz="1467" b="1"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04</a:t>
            </a:r>
          </a:p>
        </p:txBody>
      </p:sp>
      <p:sp>
        <p:nvSpPr>
          <p:cNvPr id="168" name="TextBox 168"/>
          <p:cNvSpPr txBox="1"/>
          <p:nvPr/>
        </p:nvSpPr>
        <p:spPr>
          <a:xfrm>
            <a:off x="788532" y="6034171"/>
            <a:ext cx="207257" cy="215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60"/>
              </a:lnSpc>
              <a:spcBef>
                <a:spcPct val="0"/>
              </a:spcBef>
            </a:pPr>
            <a:r>
              <a:rPr lang="en-US" sz="1467" b="1"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03</a:t>
            </a:r>
          </a:p>
        </p:txBody>
      </p:sp>
      <p:sp>
        <p:nvSpPr>
          <p:cNvPr id="169" name="TextBox 169"/>
          <p:cNvSpPr txBox="1"/>
          <p:nvPr/>
        </p:nvSpPr>
        <p:spPr>
          <a:xfrm>
            <a:off x="9591077" y="6034171"/>
            <a:ext cx="207257" cy="215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60"/>
              </a:lnSpc>
              <a:spcBef>
                <a:spcPct val="0"/>
              </a:spcBef>
            </a:pPr>
            <a:r>
              <a:rPr lang="en-US" sz="1467" b="1"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06</a:t>
            </a:r>
          </a:p>
        </p:txBody>
      </p:sp>
      <p:sp>
        <p:nvSpPr>
          <p:cNvPr id="170" name="TextBox 170"/>
          <p:cNvSpPr txBox="1"/>
          <p:nvPr/>
        </p:nvSpPr>
        <p:spPr>
          <a:xfrm>
            <a:off x="8197068" y="2874575"/>
            <a:ext cx="207257" cy="215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60"/>
              </a:lnSpc>
              <a:spcBef>
                <a:spcPct val="0"/>
              </a:spcBef>
            </a:pPr>
            <a:r>
              <a:rPr lang="en-US" sz="1467" b="1"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02</a:t>
            </a:r>
          </a:p>
        </p:txBody>
      </p:sp>
      <p:sp>
        <p:nvSpPr>
          <p:cNvPr id="171" name="TextBox 171"/>
          <p:cNvSpPr txBox="1"/>
          <p:nvPr/>
        </p:nvSpPr>
        <p:spPr>
          <a:xfrm>
            <a:off x="6658234" y="6034171"/>
            <a:ext cx="207257" cy="215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60"/>
              </a:lnSpc>
              <a:spcBef>
                <a:spcPct val="0"/>
              </a:spcBef>
            </a:pPr>
            <a:r>
              <a:rPr lang="en-US" sz="1467" b="1">
                <a:solidFill>
                  <a:srgbClr val="FFFFFF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05</a:t>
            </a:r>
          </a:p>
        </p:txBody>
      </p:sp>
      <p:sp>
        <p:nvSpPr>
          <p:cNvPr id="172" name="TextBox 172"/>
          <p:cNvSpPr txBox="1"/>
          <p:nvPr/>
        </p:nvSpPr>
        <p:spPr>
          <a:xfrm>
            <a:off x="855791" y="4537327"/>
            <a:ext cx="1497972" cy="4530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60"/>
              </a:lnSpc>
              <a:spcBef>
                <a:spcPct val="0"/>
              </a:spcBef>
            </a:pPr>
            <a:r>
              <a:rPr lang="en-US" sz="1467" b="1" dirty="0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Change Impact Analysis</a:t>
            </a:r>
          </a:p>
        </p:txBody>
      </p:sp>
      <p:sp>
        <p:nvSpPr>
          <p:cNvPr id="173" name="TextBox 173"/>
          <p:cNvSpPr txBox="1"/>
          <p:nvPr/>
        </p:nvSpPr>
        <p:spPr>
          <a:xfrm>
            <a:off x="6723978" y="4416677"/>
            <a:ext cx="1305254" cy="4530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60"/>
              </a:lnSpc>
              <a:spcBef>
                <a:spcPct val="0"/>
              </a:spcBef>
            </a:pPr>
            <a:r>
              <a:rPr lang="en-US" sz="1467" b="1" dirty="0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Model-centric Coding</a:t>
            </a:r>
          </a:p>
        </p:txBody>
      </p:sp>
      <p:sp>
        <p:nvSpPr>
          <p:cNvPr id="174" name="TextBox 174"/>
          <p:cNvSpPr txBox="1"/>
          <p:nvPr/>
        </p:nvSpPr>
        <p:spPr>
          <a:xfrm>
            <a:off x="8266322" y="1381142"/>
            <a:ext cx="1209945" cy="453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60"/>
              </a:lnSpc>
              <a:spcBef>
                <a:spcPct val="0"/>
              </a:spcBef>
            </a:pPr>
            <a:r>
              <a:rPr lang="en-US" sz="1467" b="1" dirty="0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Faster Onboarding</a:t>
            </a:r>
          </a:p>
        </p:txBody>
      </p:sp>
      <p:sp>
        <p:nvSpPr>
          <p:cNvPr id="175" name="TextBox 175"/>
          <p:cNvSpPr txBox="1"/>
          <p:nvPr/>
        </p:nvSpPr>
        <p:spPr>
          <a:xfrm>
            <a:off x="3724095" y="4537327"/>
            <a:ext cx="1473092" cy="4530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60"/>
              </a:lnSpc>
              <a:spcBef>
                <a:spcPct val="0"/>
              </a:spcBef>
            </a:pPr>
            <a:r>
              <a:rPr lang="en-US" sz="1467" b="1" dirty="0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Metadata-aware Refactoring</a:t>
            </a:r>
          </a:p>
        </p:txBody>
      </p:sp>
      <p:sp>
        <p:nvSpPr>
          <p:cNvPr id="176" name="TextBox 176"/>
          <p:cNvSpPr txBox="1"/>
          <p:nvPr/>
        </p:nvSpPr>
        <p:spPr>
          <a:xfrm>
            <a:off x="9658027" y="4537327"/>
            <a:ext cx="1360683" cy="4530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60"/>
              </a:lnSpc>
              <a:spcBef>
                <a:spcPct val="0"/>
              </a:spcBef>
            </a:pPr>
            <a:r>
              <a:rPr lang="en-US" sz="1467" b="1" dirty="0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Conflict Resolution</a:t>
            </a:r>
          </a:p>
        </p:txBody>
      </p:sp>
      <p:sp>
        <p:nvSpPr>
          <p:cNvPr id="177" name="TextBox 177"/>
          <p:cNvSpPr txBox="1"/>
          <p:nvPr/>
        </p:nvSpPr>
        <p:spPr>
          <a:xfrm>
            <a:off x="5332274" y="1955876"/>
            <a:ext cx="1620787" cy="7596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93"/>
              </a:lnSpc>
              <a:spcBef>
                <a:spcPct val="0"/>
              </a:spcBef>
            </a:pPr>
            <a:r>
              <a:rPr lang="en-US" sz="1066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Understand field, object, and Apex class interdependencies visually.</a:t>
            </a:r>
          </a:p>
        </p:txBody>
      </p:sp>
      <p:sp>
        <p:nvSpPr>
          <p:cNvPr id="178" name="TextBox 178"/>
          <p:cNvSpPr txBox="1"/>
          <p:nvPr/>
        </p:nvSpPr>
        <p:spPr>
          <a:xfrm>
            <a:off x="855791" y="5112062"/>
            <a:ext cx="1576074" cy="7596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93"/>
              </a:lnSpc>
              <a:spcBef>
                <a:spcPct val="0"/>
              </a:spcBef>
            </a:pPr>
            <a:r>
              <a:rPr lang="en-US" sz="1066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Automatically see what components will be affected before making changes.</a:t>
            </a:r>
          </a:p>
        </p:txBody>
      </p:sp>
      <p:sp>
        <p:nvSpPr>
          <p:cNvPr id="179" name="TextBox 179"/>
          <p:cNvSpPr txBox="1"/>
          <p:nvPr/>
        </p:nvSpPr>
        <p:spPr>
          <a:xfrm>
            <a:off x="6711492" y="4926044"/>
            <a:ext cx="1554830" cy="7596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93"/>
              </a:lnSpc>
              <a:spcBef>
                <a:spcPct val="0"/>
              </a:spcBef>
            </a:pPr>
            <a:r>
              <a:rPr lang="en-US" sz="1066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Code is developed with a full view of object relationships and business logic.</a:t>
            </a:r>
          </a:p>
        </p:txBody>
      </p:sp>
      <p:sp>
        <p:nvSpPr>
          <p:cNvPr id="180" name="TextBox 180"/>
          <p:cNvSpPr txBox="1"/>
          <p:nvPr/>
        </p:nvSpPr>
        <p:spPr>
          <a:xfrm>
            <a:off x="8266322" y="1955876"/>
            <a:ext cx="1532012" cy="7596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93"/>
              </a:lnSpc>
              <a:spcBef>
                <a:spcPct val="0"/>
              </a:spcBef>
            </a:pPr>
            <a:r>
              <a:rPr lang="en-US" sz="1066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New developers get up to speed with full model + context knowledge.</a:t>
            </a:r>
          </a:p>
        </p:txBody>
      </p:sp>
      <p:sp>
        <p:nvSpPr>
          <p:cNvPr id="181" name="TextBox 181"/>
          <p:cNvSpPr txBox="1"/>
          <p:nvPr/>
        </p:nvSpPr>
        <p:spPr>
          <a:xfrm>
            <a:off x="3724095" y="4984116"/>
            <a:ext cx="1538835" cy="5672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93"/>
              </a:lnSpc>
              <a:spcBef>
                <a:spcPct val="0"/>
              </a:spcBef>
            </a:pPr>
            <a:r>
              <a:rPr lang="en-US" sz="1066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Refactor safely across Apex, Flows, and Object Model.</a:t>
            </a:r>
          </a:p>
        </p:txBody>
      </p:sp>
      <p:sp>
        <p:nvSpPr>
          <p:cNvPr id="182" name="TextBox 182"/>
          <p:cNvSpPr txBox="1"/>
          <p:nvPr/>
        </p:nvSpPr>
        <p:spPr>
          <a:xfrm>
            <a:off x="9658027" y="5112062"/>
            <a:ext cx="1576074" cy="5672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93"/>
              </a:lnSpc>
              <a:spcBef>
                <a:spcPct val="0"/>
              </a:spcBef>
            </a:pPr>
            <a:r>
              <a:rPr lang="en-US" sz="1066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Identify and fix merge conflicts using model comparison.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2">
            <a:extLst>
              <a:ext uri="{FF2B5EF4-FFF2-40B4-BE49-F238E27FC236}">
                <a16:creationId xmlns:a16="http://schemas.microsoft.com/office/drawing/2014/main" id="{8A2AF717-56A7-8AE8-D061-9C3ED95E5153}"/>
              </a:ext>
            </a:extLst>
          </p:cNvPr>
          <p:cNvGrpSpPr/>
          <p:nvPr/>
        </p:nvGrpSpPr>
        <p:grpSpPr>
          <a:xfrm>
            <a:off x="2970964" y="1743515"/>
            <a:ext cx="2153234" cy="1850436"/>
            <a:chOff x="0" y="0"/>
            <a:chExt cx="812800" cy="698500"/>
          </a:xfrm>
        </p:grpSpPr>
        <p:sp>
          <p:nvSpPr>
            <p:cNvPr id="106" name="Freeform 3">
              <a:extLst>
                <a:ext uri="{FF2B5EF4-FFF2-40B4-BE49-F238E27FC236}">
                  <a16:creationId xmlns:a16="http://schemas.microsoft.com/office/drawing/2014/main" id="{4D97B4DF-1440-DA12-102C-6C50E6DB5DEF}"/>
                </a:ext>
              </a:extLst>
            </p:cNvPr>
            <p:cNvSpPr/>
            <p:nvPr/>
          </p:nvSpPr>
          <p:spPr>
            <a:xfrm>
              <a:off x="3452" y="0"/>
              <a:ext cx="805896" cy="698500"/>
            </a:xfrm>
            <a:custGeom>
              <a:avLst/>
              <a:gdLst/>
              <a:ahLst/>
              <a:cxnLst/>
              <a:rect l="l" t="t" r="r" b="b"/>
              <a:pathLst>
                <a:path w="805896" h="698500">
                  <a:moveTo>
                    <a:pt x="800307" y="364789"/>
                  </a:moveTo>
                  <a:lnTo>
                    <a:pt x="615189" y="682961"/>
                  </a:lnTo>
                  <a:cubicBezTo>
                    <a:pt x="609591" y="692582"/>
                    <a:pt x="599301" y="698500"/>
                    <a:pt x="588171" y="698500"/>
                  </a:cubicBezTo>
                  <a:lnTo>
                    <a:pt x="217725" y="698500"/>
                  </a:lnTo>
                  <a:cubicBezTo>
                    <a:pt x="206595" y="698500"/>
                    <a:pt x="196305" y="692582"/>
                    <a:pt x="190707" y="682961"/>
                  </a:cubicBezTo>
                  <a:lnTo>
                    <a:pt x="5589" y="364789"/>
                  </a:lnTo>
                  <a:cubicBezTo>
                    <a:pt x="0" y="355183"/>
                    <a:pt x="0" y="343317"/>
                    <a:pt x="5589" y="333711"/>
                  </a:cubicBezTo>
                  <a:lnTo>
                    <a:pt x="190707" y="15539"/>
                  </a:lnTo>
                  <a:cubicBezTo>
                    <a:pt x="196305" y="5918"/>
                    <a:pt x="206595" y="0"/>
                    <a:pt x="217725" y="0"/>
                  </a:cubicBezTo>
                  <a:lnTo>
                    <a:pt x="588171" y="0"/>
                  </a:lnTo>
                  <a:cubicBezTo>
                    <a:pt x="599301" y="0"/>
                    <a:pt x="609591" y="5918"/>
                    <a:pt x="615189" y="15539"/>
                  </a:cubicBezTo>
                  <a:lnTo>
                    <a:pt x="800307" y="333711"/>
                  </a:lnTo>
                  <a:cubicBezTo>
                    <a:pt x="805896" y="343317"/>
                    <a:pt x="805896" y="355183"/>
                    <a:pt x="800307" y="364789"/>
                  </a:cubicBezTo>
                  <a:close/>
                </a:path>
              </a:pathLst>
            </a:custGeom>
            <a:solidFill>
              <a:srgbClr val="B9B48B"/>
            </a:solidFill>
            <a:ln cap="sq">
              <a:noFill/>
              <a:prstDash val="solid"/>
              <a:miter/>
            </a:ln>
          </p:spPr>
        </p:sp>
        <p:sp>
          <p:nvSpPr>
            <p:cNvPr id="107" name="TextBox 4">
              <a:extLst>
                <a:ext uri="{FF2B5EF4-FFF2-40B4-BE49-F238E27FC236}">
                  <a16:creationId xmlns:a16="http://schemas.microsoft.com/office/drawing/2014/main" id="{15CF47B3-EB14-6AF2-8F3B-95484F097840}"/>
                </a:ext>
              </a:extLst>
            </p:cNvPr>
            <p:cNvSpPr txBox="1"/>
            <p:nvPr/>
          </p:nvSpPr>
          <p:spPr>
            <a:xfrm>
              <a:off x="114300" y="-28575"/>
              <a:ext cx="5842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8" name="TextBox 5">
            <a:extLst>
              <a:ext uri="{FF2B5EF4-FFF2-40B4-BE49-F238E27FC236}">
                <a16:creationId xmlns:a16="http://schemas.microsoft.com/office/drawing/2014/main" id="{3FE880DE-E39E-1DCB-CFCC-DE1F84C5B915}"/>
              </a:ext>
            </a:extLst>
          </p:cNvPr>
          <p:cNvSpPr txBox="1"/>
          <p:nvPr/>
        </p:nvSpPr>
        <p:spPr>
          <a:xfrm>
            <a:off x="3331318" y="2080080"/>
            <a:ext cx="1410877" cy="386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5"/>
              </a:lnSpc>
            </a:pPr>
            <a:r>
              <a:rPr lang="en-US" sz="1475" b="1" dirty="0">
                <a:solidFill>
                  <a:srgbClr val="FFFFF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Pipeline Automation</a:t>
            </a:r>
          </a:p>
        </p:txBody>
      </p:sp>
      <p:grpSp>
        <p:nvGrpSpPr>
          <p:cNvPr id="109" name="Group 6">
            <a:extLst>
              <a:ext uri="{FF2B5EF4-FFF2-40B4-BE49-F238E27FC236}">
                <a16:creationId xmlns:a16="http://schemas.microsoft.com/office/drawing/2014/main" id="{278367F2-E43D-FDB5-8CAE-8E4100A16A56}"/>
              </a:ext>
            </a:extLst>
          </p:cNvPr>
          <p:cNvGrpSpPr/>
          <p:nvPr/>
        </p:nvGrpSpPr>
        <p:grpSpPr>
          <a:xfrm>
            <a:off x="6310718" y="1743515"/>
            <a:ext cx="2153234" cy="1850436"/>
            <a:chOff x="0" y="0"/>
            <a:chExt cx="812800" cy="698500"/>
          </a:xfrm>
        </p:grpSpPr>
        <p:sp>
          <p:nvSpPr>
            <p:cNvPr id="110" name="Freeform 7">
              <a:extLst>
                <a:ext uri="{FF2B5EF4-FFF2-40B4-BE49-F238E27FC236}">
                  <a16:creationId xmlns:a16="http://schemas.microsoft.com/office/drawing/2014/main" id="{7D56E411-1DDE-C19A-4975-17F82EB9E28C}"/>
                </a:ext>
              </a:extLst>
            </p:cNvPr>
            <p:cNvSpPr/>
            <p:nvPr/>
          </p:nvSpPr>
          <p:spPr>
            <a:xfrm>
              <a:off x="3452" y="0"/>
              <a:ext cx="805896" cy="698500"/>
            </a:xfrm>
            <a:custGeom>
              <a:avLst/>
              <a:gdLst/>
              <a:ahLst/>
              <a:cxnLst/>
              <a:rect l="l" t="t" r="r" b="b"/>
              <a:pathLst>
                <a:path w="805896" h="698500">
                  <a:moveTo>
                    <a:pt x="800307" y="364789"/>
                  </a:moveTo>
                  <a:lnTo>
                    <a:pt x="615189" y="682961"/>
                  </a:lnTo>
                  <a:cubicBezTo>
                    <a:pt x="609591" y="692582"/>
                    <a:pt x="599301" y="698500"/>
                    <a:pt x="588171" y="698500"/>
                  </a:cubicBezTo>
                  <a:lnTo>
                    <a:pt x="217725" y="698500"/>
                  </a:lnTo>
                  <a:cubicBezTo>
                    <a:pt x="206595" y="698500"/>
                    <a:pt x="196305" y="692582"/>
                    <a:pt x="190707" y="682961"/>
                  </a:cubicBezTo>
                  <a:lnTo>
                    <a:pt x="5589" y="364789"/>
                  </a:lnTo>
                  <a:cubicBezTo>
                    <a:pt x="0" y="355183"/>
                    <a:pt x="0" y="343317"/>
                    <a:pt x="5589" y="333711"/>
                  </a:cubicBezTo>
                  <a:lnTo>
                    <a:pt x="190707" y="15539"/>
                  </a:lnTo>
                  <a:cubicBezTo>
                    <a:pt x="196305" y="5918"/>
                    <a:pt x="206595" y="0"/>
                    <a:pt x="217725" y="0"/>
                  </a:cubicBezTo>
                  <a:lnTo>
                    <a:pt x="588171" y="0"/>
                  </a:lnTo>
                  <a:cubicBezTo>
                    <a:pt x="599301" y="0"/>
                    <a:pt x="609591" y="5918"/>
                    <a:pt x="615189" y="15539"/>
                  </a:cubicBezTo>
                  <a:lnTo>
                    <a:pt x="800307" y="333711"/>
                  </a:lnTo>
                  <a:cubicBezTo>
                    <a:pt x="805896" y="343317"/>
                    <a:pt x="805896" y="355183"/>
                    <a:pt x="800307" y="364789"/>
                  </a:cubicBezTo>
                  <a:close/>
                </a:path>
              </a:pathLst>
            </a:custGeom>
            <a:solidFill>
              <a:srgbClr val="779D96"/>
            </a:solidFill>
            <a:ln cap="sq">
              <a:noFill/>
              <a:prstDash val="solid"/>
              <a:miter/>
            </a:ln>
          </p:spPr>
        </p:sp>
        <p:sp>
          <p:nvSpPr>
            <p:cNvPr id="111" name="TextBox 8">
              <a:extLst>
                <a:ext uri="{FF2B5EF4-FFF2-40B4-BE49-F238E27FC236}">
                  <a16:creationId xmlns:a16="http://schemas.microsoft.com/office/drawing/2014/main" id="{DE774704-53DB-B01C-63F2-E27FE77A4118}"/>
                </a:ext>
              </a:extLst>
            </p:cNvPr>
            <p:cNvSpPr txBox="1"/>
            <p:nvPr/>
          </p:nvSpPr>
          <p:spPr>
            <a:xfrm>
              <a:off x="114300" y="-28575"/>
              <a:ext cx="5842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2" name="TextBox 9">
            <a:extLst>
              <a:ext uri="{FF2B5EF4-FFF2-40B4-BE49-F238E27FC236}">
                <a16:creationId xmlns:a16="http://schemas.microsoft.com/office/drawing/2014/main" id="{13ECE528-CDD7-A186-E650-8D9D41B8024A}"/>
              </a:ext>
            </a:extLst>
          </p:cNvPr>
          <p:cNvSpPr txBox="1"/>
          <p:nvPr/>
        </p:nvSpPr>
        <p:spPr>
          <a:xfrm>
            <a:off x="6518617" y="2251816"/>
            <a:ext cx="1737436" cy="218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26"/>
              </a:lnSpc>
            </a:pPr>
            <a:r>
              <a:rPr lang="en-US" sz="1475" b="1" dirty="0">
                <a:solidFill>
                  <a:srgbClr val="FFFFF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Org Drift Detection</a:t>
            </a:r>
          </a:p>
        </p:txBody>
      </p:sp>
      <p:grpSp>
        <p:nvGrpSpPr>
          <p:cNvPr id="113" name="Group 10">
            <a:extLst>
              <a:ext uri="{FF2B5EF4-FFF2-40B4-BE49-F238E27FC236}">
                <a16:creationId xmlns:a16="http://schemas.microsoft.com/office/drawing/2014/main" id="{29247503-3FBB-4820-EC3F-E37279B5B6F8}"/>
              </a:ext>
            </a:extLst>
          </p:cNvPr>
          <p:cNvGrpSpPr/>
          <p:nvPr/>
        </p:nvGrpSpPr>
        <p:grpSpPr>
          <a:xfrm>
            <a:off x="4648059" y="718516"/>
            <a:ext cx="2153234" cy="1850436"/>
            <a:chOff x="0" y="0"/>
            <a:chExt cx="812800" cy="698500"/>
          </a:xfrm>
        </p:grpSpPr>
        <p:sp>
          <p:nvSpPr>
            <p:cNvPr id="114" name="Freeform 11">
              <a:extLst>
                <a:ext uri="{FF2B5EF4-FFF2-40B4-BE49-F238E27FC236}">
                  <a16:creationId xmlns:a16="http://schemas.microsoft.com/office/drawing/2014/main" id="{F4E98EAF-BE9E-4033-D6FC-487297E5216A}"/>
                </a:ext>
              </a:extLst>
            </p:cNvPr>
            <p:cNvSpPr/>
            <p:nvPr/>
          </p:nvSpPr>
          <p:spPr>
            <a:xfrm>
              <a:off x="3452" y="0"/>
              <a:ext cx="805896" cy="698500"/>
            </a:xfrm>
            <a:custGeom>
              <a:avLst/>
              <a:gdLst/>
              <a:ahLst/>
              <a:cxnLst/>
              <a:rect l="l" t="t" r="r" b="b"/>
              <a:pathLst>
                <a:path w="805896" h="698500">
                  <a:moveTo>
                    <a:pt x="800307" y="364789"/>
                  </a:moveTo>
                  <a:lnTo>
                    <a:pt x="615189" y="682961"/>
                  </a:lnTo>
                  <a:cubicBezTo>
                    <a:pt x="609591" y="692582"/>
                    <a:pt x="599301" y="698500"/>
                    <a:pt x="588171" y="698500"/>
                  </a:cubicBezTo>
                  <a:lnTo>
                    <a:pt x="217725" y="698500"/>
                  </a:lnTo>
                  <a:cubicBezTo>
                    <a:pt x="206595" y="698500"/>
                    <a:pt x="196305" y="692582"/>
                    <a:pt x="190707" y="682961"/>
                  </a:cubicBezTo>
                  <a:lnTo>
                    <a:pt x="5589" y="364789"/>
                  </a:lnTo>
                  <a:cubicBezTo>
                    <a:pt x="0" y="355183"/>
                    <a:pt x="0" y="343317"/>
                    <a:pt x="5589" y="333711"/>
                  </a:cubicBezTo>
                  <a:lnTo>
                    <a:pt x="190707" y="15539"/>
                  </a:lnTo>
                  <a:cubicBezTo>
                    <a:pt x="196305" y="5918"/>
                    <a:pt x="206595" y="0"/>
                    <a:pt x="217725" y="0"/>
                  </a:cubicBezTo>
                  <a:lnTo>
                    <a:pt x="588171" y="0"/>
                  </a:lnTo>
                  <a:cubicBezTo>
                    <a:pt x="599301" y="0"/>
                    <a:pt x="609591" y="5918"/>
                    <a:pt x="615189" y="15539"/>
                  </a:cubicBezTo>
                  <a:lnTo>
                    <a:pt x="800307" y="333711"/>
                  </a:lnTo>
                  <a:cubicBezTo>
                    <a:pt x="805896" y="343317"/>
                    <a:pt x="805896" y="355183"/>
                    <a:pt x="800307" y="364789"/>
                  </a:cubicBezTo>
                  <a:close/>
                </a:path>
              </a:pathLst>
            </a:custGeom>
            <a:solidFill>
              <a:srgbClr val="4E6D82"/>
            </a:solidFill>
            <a:ln cap="sq">
              <a:noFill/>
              <a:prstDash val="solid"/>
              <a:miter/>
            </a:ln>
          </p:spPr>
        </p:sp>
        <p:sp>
          <p:nvSpPr>
            <p:cNvPr id="115" name="TextBox 12">
              <a:extLst>
                <a:ext uri="{FF2B5EF4-FFF2-40B4-BE49-F238E27FC236}">
                  <a16:creationId xmlns:a16="http://schemas.microsoft.com/office/drawing/2014/main" id="{4E78205E-58A0-1D8B-7A63-2CE08546C2C5}"/>
                </a:ext>
              </a:extLst>
            </p:cNvPr>
            <p:cNvSpPr txBox="1"/>
            <p:nvPr/>
          </p:nvSpPr>
          <p:spPr>
            <a:xfrm>
              <a:off x="114300" y="-28575"/>
              <a:ext cx="5842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6" name="Group 13">
            <a:extLst>
              <a:ext uri="{FF2B5EF4-FFF2-40B4-BE49-F238E27FC236}">
                <a16:creationId xmlns:a16="http://schemas.microsoft.com/office/drawing/2014/main" id="{F4001BA7-C997-11C3-C3D3-EB289320867A}"/>
              </a:ext>
            </a:extLst>
          </p:cNvPr>
          <p:cNvGrpSpPr/>
          <p:nvPr/>
        </p:nvGrpSpPr>
        <p:grpSpPr>
          <a:xfrm>
            <a:off x="4648059" y="4709799"/>
            <a:ext cx="2153234" cy="1850436"/>
            <a:chOff x="0" y="0"/>
            <a:chExt cx="812800" cy="698500"/>
          </a:xfrm>
        </p:grpSpPr>
        <p:sp>
          <p:nvSpPr>
            <p:cNvPr id="117" name="Freeform 14">
              <a:extLst>
                <a:ext uri="{FF2B5EF4-FFF2-40B4-BE49-F238E27FC236}">
                  <a16:creationId xmlns:a16="http://schemas.microsoft.com/office/drawing/2014/main" id="{862438BD-E6B0-850B-487E-D9D608501F1B}"/>
                </a:ext>
              </a:extLst>
            </p:cNvPr>
            <p:cNvSpPr/>
            <p:nvPr/>
          </p:nvSpPr>
          <p:spPr>
            <a:xfrm>
              <a:off x="3452" y="0"/>
              <a:ext cx="805896" cy="698500"/>
            </a:xfrm>
            <a:custGeom>
              <a:avLst/>
              <a:gdLst/>
              <a:ahLst/>
              <a:cxnLst/>
              <a:rect l="l" t="t" r="r" b="b"/>
              <a:pathLst>
                <a:path w="805896" h="698500">
                  <a:moveTo>
                    <a:pt x="800307" y="364789"/>
                  </a:moveTo>
                  <a:lnTo>
                    <a:pt x="615189" y="682961"/>
                  </a:lnTo>
                  <a:cubicBezTo>
                    <a:pt x="609591" y="692582"/>
                    <a:pt x="599301" y="698500"/>
                    <a:pt x="588171" y="698500"/>
                  </a:cubicBezTo>
                  <a:lnTo>
                    <a:pt x="217725" y="698500"/>
                  </a:lnTo>
                  <a:cubicBezTo>
                    <a:pt x="206595" y="698500"/>
                    <a:pt x="196305" y="692582"/>
                    <a:pt x="190707" y="682961"/>
                  </a:cubicBezTo>
                  <a:lnTo>
                    <a:pt x="5589" y="364789"/>
                  </a:lnTo>
                  <a:cubicBezTo>
                    <a:pt x="0" y="355183"/>
                    <a:pt x="0" y="343317"/>
                    <a:pt x="5589" y="333711"/>
                  </a:cubicBezTo>
                  <a:lnTo>
                    <a:pt x="190707" y="15539"/>
                  </a:lnTo>
                  <a:cubicBezTo>
                    <a:pt x="196305" y="5918"/>
                    <a:pt x="206595" y="0"/>
                    <a:pt x="217725" y="0"/>
                  </a:cubicBezTo>
                  <a:lnTo>
                    <a:pt x="588171" y="0"/>
                  </a:lnTo>
                  <a:cubicBezTo>
                    <a:pt x="599301" y="0"/>
                    <a:pt x="609591" y="5918"/>
                    <a:pt x="615189" y="15539"/>
                  </a:cubicBezTo>
                  <a:lnTo>
                    <a:pt x="800307" y="333711"/>
                  </a:lnTo>
                  <a:cubicBezTo>
                    <a:pt x="805896" y="343317"/>
                    <a:pt x="805896" y="355183"/>
                    <a:pt x="800307" y="364789"/>
                  </a:cubicBezTo>
                  <a:close/>
                </a:path>
              </a:pathLst>
            </a:custGeom>
            <a:solidFill>
              <a:srgbClr val="9984A5"/>
            </a:solidFill>
            <a:ln cap="sq">
              <a:noFill/>
              <a:prstDash val="solid"/>
              <a:miter/>
            </a:ln>
          </p:spPr>
        </p:sp>
        <p:sp>
          <p:nvSpPr>
            <p:cNvPr id="118" name="TextBox 15">
              <a:extLst>
                <a:ext uri="{FF2B5EF4-FFF2-40B4-BE49-F238E27FC236}">
                  <a16:creationId xmlns:a16="http://schemas.microsoft.com/office/drawing/2014/main" id="{0CEC80C6-CEE0-E4E5-210A-6421DB0C759D}"/>
                </a:ext>
              </a:extLst>
            </p:cNvPr>
            <p:cNvSpPr txBox="1"/>
            <p:nvPr/>
          </p:nvSpPr>
          <p:spPr>
            <a:xfrm>
              <a:off x="114300" y="-28575"/>
              <a:ext cx="5842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9" name="Group 16">
            <a:extLst>
              <a:ext uri="{FF2B5EF4-FFF2-40B4-BE49-F238E27FC236}">
                <a16:creationId xmlns:a16="http://schemas.microsoft.com/office/drawing/2014/main" id="{00799057-5040-D5BA-F14F-DBA6681CAD07}"/>
              </a:ext>
            </a:extLst>
          </p:cNvPr>
          <p:cNvGrpSpPr/>
          <p:nvPr/>
        </p:nvGrpSpPr>
        <p:grpSpPr>
          <a:xfrm>
            <a:off x="2970964" y="3689226"/>
            <a:ext cx="2153234" cy="1850436"/>
            <a:chOff x="0" y="0"/>
            <a:chExt cx="812800" cy="698500"/>
          </a:xfrm>
        </p:grpSpPr>
        <p:sp>
          <p:nvSpPr>
            <p:cNvPr id="120" name="Freeform 17">
              <a:extLst>
                <a:ext uri="{FF2B5EF4-FFF2-40B4-BE49-F238E27FC236}">
                  <a16:creationId xmlns:a16="http://schemas.microsoft.com/office/drawing/2014/main" id="{064CF317-AF54-F3A3-BEFD-F94995D4912C}"/>
                </a:ext>
              </a:extLst>
            </p:cNvPr>
            <p:cNvSpPr/>
            <p:nvPr/>
          </p:nvSpPr>
          <p:spPr>
            <a:xfrm>
              <a:off x="3452" y="0"/>
              <a:ext cx="805896" cy="698500"/>
            </a:xfrm>
            <a:custGeom>
              <a:avLst/>
              <a:gdLst/>
              <a:ahLst/>
              <a:cxnLst/>
              <a:rect l="l" t="t" r="r" b="b"/>
              <a:pathLst>
                <a:path w="805896" h="698500">
                  <a:moveTo>
                    <a:pt x="800307" y="364789"/>
                  </a:moveTo>
                  <a:lnTo>
                    <a:pt x="615189" y="682961"/>
                  </a:lnTo>
                  <a:cubicBezTo>
                    <a:pt x="609591" y="692582"/>
                    <a:pt x="599301" y="698500"/>
                    <a:pt x="588171" y="698500"/>
                  </a:cubicBezTo>
                  <a:lnTo>
                    <a:pt x="217725" y="698500"/>
                  </a:lnTo>
                  <a:cubicBezTo>
                    <a:pt x="206595" y="698500"/>
                    <a:pt x="196305" y="692582"/>
                    <a:pt x="190707" y="682961"/>
                  </a:cubicBezTo>
                  <a:lnTo>
                    <a:pt x="5589" y="364789"/>
                  </a:lnTo>
                  <a:cubicBezTo>
                    <a:pt x="0" y="355183"/>
                    <a:pt x="0" y="343317"/>
                    <a:pt x="5589" y="333711"/>
                  </a:cubicBezTo>
                  <a:lnTo>
                    <a:pt x="190707" y="15539"/>
                  </a:lnTo>
                  <a:cubicBezTo>
                    <a:pt x="196305" y="5918"/>
                    <a:pt x="206595" y="0"/>
                    <a:pt x="217725" y="0"/>
                  </a:cubicBezTo>
                  <a:lnTo>
                    <a:pt x="588171" y="0"/>
                  </a:lnTo>
                  <a:cubicBezTo>
                    <a:pt x="599301" y="0"/>
                    <a:pt x="609591" y="5918"/>
                    <a:pt x="615189" y="15539"/>
                  </a:cubicBezTo>
                  <a:lnTo>
                    <a:pt x="800307" y="333711"/>
                  </a:lnTo>
                  <a:cubicBezTo>
                    <a:pt x="805896" y="343317"/>
                    <a:pt x="805896" y="355183"/>
                    <a:pt x="800307" y="364789"/>
                  </a:cubicBezTo>
                  <a:close/>
                </a:path>
              </a:pathLst>
            </a:custGeom>
            <a:solidFill>
              <a:srgbClr val="7C9AA4"/>
            </a:solidFill>
            <a:ln cap="sq">
              <a:noFill/>
              <a:prstDash val="solid"/>
              <a:miter/>
            </a:ln>
          </p:spPr>
        </p:sp>
        <p:sp>
          <p:nvSpPr>
            <p:cNvPr id="121" name="TextBox 18">
              <a:extLst>
                <a:ext uri="{FF2B5EF4-FFF2-40B4-BE49-F238E27FC236}">
                  <a16:creationId xmlns:a16="http://schemas.microsoft.com/office/drawing/2014/main" id="{9437B304-1664-927C-7420-4EEBB977B894}"/>
                </a:ext>
              </a:extLst>
            </p:cNvPr>
            <p:cNvSpPr txBox="1"/>
            <p:nvPr/>
          </p:nvSpPr>
          <p:spPr>
            <a:xfrm>
              <a:off x="114300" y="-28575"/>
              <a:ext cx="5842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2" name="Group 19">
            <a:extLst>
              <a:ext uri="{FF2B5EF4-FFF2-40B4-BE49-F238E27FC236}">
                <a16:creationId xmlns:a16="http://schemas.microsoft.com/office/drawing/2014/main" id="{9951152C-9A7B-6371-F296-B4DB8A32FD31}"/>
              </a:ext>
            </a:extLst>
          </p:cNvPr>
          <p:cNvGrpSpPr/>
          <p:nvPr/>
        </p:nvGrpSpPr>
        <p:grpSpPr>
          <a:xfrm>
            <a:off x="6310718" y="3689226"/>
            <a:ext cx="2153234" cy="1850436"/>
            <a:chOff x="0" y="0"/>
            <a:chExt cx="812800" cy="698500"/>
          </a:xfrm>
        </p:grpSpPr>
        <p:sp>
          <p:nvSpPr>
            <p:cNvPr id="123" name="Freeform 20">
              <a:extLst>
                <a:ext uri="{FF2B5EF4-FFF2-40B4-BE49-F238E27FC236}">
                  <a16:creationId xmlns:a16="http://schemas.microsoft.com/office/drawing/2014/main" id="{1FF3A885-1645-6F4F-AAB3-6A3AB46325B1}"/>
                </a:ext>
              </a:extLst>
            </p:cNvPr>
            <p:cNvSpPr/>
            <p:nvPr/>
          </p:nvSpPr>
          <p:spPr>
            <a:xfrm>
              <a:off x="3452" y="0"/>
              <a:ext cx="805896" cy="698500"/>
            </a:xfrm>
            <a:custGeom>
              <a:avLst/>
              <a:gdLst/>
              <a:ahLst/>
              <a:cxnLst/>
              <a:rect l="l" t="t" r="r" b="b"/>
              <a:pathLst>
                <a:path w="805896" h="698500">
                  <a:moveTo>
                    <a:pt x="800307" y="364789"/>
                  </a:moveTo>
                  <a:lnTo>
                    <a:pt x="615189" y="682961"/>
                  </a:lnTo>
                  <a:cubicBezTo>
                    <a:pt x="609591" y="692582"/>
                    <a:pt x="599301" y="698500"/>
                    <a:pt x="588171" y="698500"/>
                  </a:cubicBezTo>
                  <a:lnTo>
                    <a:pt x="217725" y="698500"/>
                  </a:lnTo>
                  <a:cubicBezTo>
                    <a:pt x="206595" y="698500"/>
                    <a:pt x="196305" y="692582"/>
                    <a:pt x="190707" y="682961"/>
                  </a:cubicBezTo>
                  <a:lnTo>
                    <a:pt x="5589" y="364789"/>
                  </a:lnTo>
                  <a:cubicBezTo>
                    <a:pt x="0" y="355183"/>
                    <a:pt x="0" y="343317"/>
                    <a:pt x="5589" y="333711"/>
                  </a:cubicBezTo>
                  <a:lnTo>
                    <a:pt x="190707" y="15539"/>
                  </a:lnTo>
                  <a:cubicBezTo>
                    <a:pt x="196305" y="5918"/>
                    <a:pt x="206595" y="0"/>
                    <a:pt x="217725" y="0"/>
                  </a:cubicBezTo>
                  <a:lnTo>
                    <a:pt x="588171" y="0"/>
                  </a:lnTo>
                  <a:cubicBezTo>
                    <a:pt x="599301" y="0"/>
                    <a:pt x="609591" y="5918"/>
                    <a:pt x="615189" y="15539"/>
                  </a:cubicBezTo>
                  <a:lnTo>
                    <a:pt x="800307" y="333711"/>
                  </a:lnTo>
                  <a:cubicBezTo>
                    <a:pt x="805896" y="343317"/>
                    <a:pt x="805896" y="355183"/>
                    <a:pt x="800307" y="364789"/>
                  </a:cubicBezTo>
                  <a:close/>
                </a:path>
              </a:pathLst>
            </a:custGeom>
            <a:solidFill>
              <a:srgbClr val="9C6B5A"/>
            </a:solidFill>
            <a:ln cap="sq">
              <a:noFill/>
              <a:prstDash val="solid"/>
              <a:miter/>
            </a:ln>
          </p:spPr>
        </p:sp>
        <p:sp>
          <p:nvSpPr>
            <p:cNvPr id="124" name="TextBox 21">
              <a:extLst>
                <a:ext uri="{FF2B5EF4-FFF2-40B4-BE49-F238E27FC236}">
                  <a16:creationId xmlns:a16="http://schemas.microsoft.com/office/drawing/2014/main" id="{11884218-FFFB-2F82-2992-13494A2699D9}"/>
                </a:ext>
              </a:extLst>
            </p:cNvPr>
            <p:cNvSpPr txBox="1"/>
            <p:nvPr/>
          </p:nvSpPr>
          <p:spPr>
            <a:xfrm>
              <a:off x="114300" y="-28575"/>
              <a:ext cx="5842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5" name="Group 22">
            <a:extLst>
              <a:ext uri="{FF2B5EF4-FFF2-40B4-BE49-F238E27FC236}">
                <a16:creationId xmlns:a16="http://schemas.microsoft.com/office/drawing/2014/main" id="{607B996F-2C67-389C-FF4B-9D7A24AC969C}"/>
              </a:ext>
            </a:extLst>
          </p:cNvPr>
          <p:cNvGrpSpPr/>
          <p:nvPr/>
        </p:nvGrpSpPr>
        <p:grpSpPr>
          <a:xfrm>
            <a:off x="2774449" y="2441797"/>
            <a:ext cx="393030" cy="393030"/>
            <a:chOff x="0" y="0"/>
            <a:chExt cx="812800" cy="812800"/>
          </a:xfrm>
        </p:grpSpPr>
        <p:sp>
          <p:nvSpPr>
            <p:cNvPr id="126" name="Freeform 23">
              <a:extLst>
                <a:ext uri="{FF2B5EF4-FFF2-40B4-BE49-F238E27FC236}">
                  <a16:creationId xmlns:a16="http://schemas.microsoft.com/office/drawing/2014/main" id="{9083796A-BB60-73D3-6111-DC6FD69F993D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7" name="TextBox 24">
              <a:extLst>
                <a:ext uri="{FF2B5EF4-FFF2-40B4-BE49-F238E27FC236}">
                  <a16:creationId xmlns:a16="http://schemas.microsoft.com/office/drawing/2014/main" id="{0061EFBC-352D-506C-14FA-3394909FC0EF}"/>
                </a:ext>
              </a:extLst>
            </p:cNvPr>
            <p:cNvSpPr txBox="1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45"/>
                </a:lnSpc>
              </a:pPr>
              <a:endParaRPr/>
            </a:p>
          </p:txBody>
        </p:sp>
      </p:grpSp>
      <p:grpSp>
        <p:nvGrpSpPr>
          <p:cNvPr id="128" name="Group 25">
            <a:extLst>
              <a:ext uri="{FF2B5EF4-FFF2-40B4-BE49-F238E27FC236}">
                <a16:creationId xmlns:a16="http://schemas.microsoft.com/office/drawing/2014/main" id="{EE74AD22-39A9-6F71-3A38-844D011009C7}"/>
              </a:ext>
            </a:extLst>
          </p:cNvPr>
          <p:cNvGrpSpPr/>
          <p:nvPr/>
        </p:nvGrpSpPr>
        <p:grpSpPr>
          <a:xfrm>
            <a:off x="8256053" y="2472217"/>
            <a:ext cx="393030" cy="393030"/>
            <a:chOff x="0" y="0"/>
            <a:chExt cx="812800" cy="812800"/>
          </a:xfrm>
        </p:grpSpPr>
        <p:sp>
          <p:nvSpPr>
            <p:cNvPr id="129" name="Freeform 26">
              <a:extLst>
                <a:ext uri="{FF2B5EF4-FFF2-40B4-BE49-F238E27FC236}">
                  <a16:creationId xmlns:a16="http://schemas.microsoft.com/office/drawing/2014/main" id="{F551C07A-6470-C271-6AE1-C18FC499535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0" name="TextBox 27">
              <a:extLst>
                <a:ext uri="{FF2B5EF4-FFF2-40B4-BE49-F238E27FC236}">
                  <a16:creationId xmlns:a16="http://schemas.microsoft.com/office/drawing/2014/main" id="{C8C01D13-D752-D92A-5923-F909DFAD3D5D}"/>
                </a:ext>
              </a:extLst>
            </p:cNvPr>
            <p:cNvSpPr txBox="1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45"/>
                </a:lnSpc>
              </a:pPr>
              <a:endParaRPr/>
            </a:p>
          </p:txBody>
        </p:sp>
      </p:grpSp>
      <p:grpSp>
        <p:nvGrpSpPr>
          <p:cNvPr id="131" name="Group 28">
            <a:extLst>
              <a:ext uri="{FF2B5EF4-FFF2-40B4-BE49-F238E27FC236}">
                <a16:creationId xmlns:a16="http://schemas.microsoft.com/office/drawing/2014/main" id="{918DF33A-23CC-4185-D4AB-0F61F00324EE}"/>
              </a:ext>
            </a:extLst>
          </p:cNvPr>
          <p:cNvGrpSpPr/>
          <p:nvPr/>
        </p:nvGrpSpPr>
        <p:grpSpPr>
          <a:xfrm>
            <a:off x="5528161" y="522001"/>
            <a:ext cx="393030" cy="393030"/>
            <a:chOff x="0" y="0"/>
            <a:chExt cx="812800" cy="812800"/>
          </a:xfrm>
        </p:grpSpPr>
        <p:sp>
          <p:nvSpPr>
            <p:cNvPr id="132" name="Freeform 29">
              <a:extLst>
                <a:ext uri="{FF2B5EF4-FFF2-40B4-BE49-F238E27FC236}">
                  <a16:creationId xmlns:a16="http://schemas.microsoft.com/office/drawing/2014/main" id="{F2B7D400-1074-4D2B-AD32-2EB43B8BAB44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3" name="TextBox 30">
              <a:extLst>
                <a:ext uri="{FF2B5EF4-FFF2-40B4-BE49-F238E27FC236}">
                  <a16:creationId xmlns:a16="http://schemas.microsoft.com/office/drawing/2014/main" id="{D46202A6-BE37-FC66-67C4-2E3A62F7A08E}"/>
                </a:ext>
              </a:extLst>
            </p:cNvPr>
            <p:cNvSpPr txBox="1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45"/>
                </a:lnSpc>
              </a:pPr>
              <a:endParaRPr/>
            </a:p>
          </p:txBody>
        </p:sp>
      </p:grpSp>
      <p:grpSp>
        <p:nvGrpSpPr>
          <p:cNvPr id="134" name="Group 31">
            <a:extLst>
              <a:ext uri="{FF2B5EF4-FFF2-40B4-BE49-F238E27FC236}">
                <a16:creationId xmlns:a16="http://schemas.microsoft.com/office/drawing/2014/main" id="{CD77898E-F4FD-A69F-1935-2B74C8C0F033}"/>
              </a:ext>
            </a:extLst>
          </p:cNvPr>
          <p:cNvGrpSpPr/>
          <p:nvPr/>
        </p:nvGrpSpPr>
        <p:grpSpPr>
          <a:xfrm>
            <a:off x="5520943" y="6363720"/>
            <a:ext cx="393030" cy="393030"/>
            <a:chOff x="0" y="0"/>
            <a:chExt cx="812800" cy="812800"/>
          </a:xfrm>
        </p:grpSpPr>
        <p:sp>
          <p:nvSpPr>
            <p:cNvPr id="135" name="Freeform 32">
              <a:extLst>
                <a:ext uri="{FF2B5EF4-FFF2-40B4-BE49-F238E27FC236}">
                  <a16:creationId xmlns:a16="http://schemas.microsoft.com/office/drawing/2014/main" id="{BC1A8513-B389-3F9A-9C08-E51BB043D3C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6" name="TextBox 33">
              <a:extLst>
                <a:ext uri="{FF2B5EF4-FFF2-40B4-BE49-F238E27FC236}">
                  <a16:creationId xmlns:a16="http://schemas.microsoft.com/office/drawing/2014/main" id="{2A0399E1-FB4F-2975-7610-B5A008059845}"/>
                </a:ext>
              </a:extLst>
            </p:cNvPr>
            <p:cNvSpPr txBox="1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45"/>
                </a:lnSpc>
              </a:pPr>
              <a:endParaRPr/>
            </a:p>
          </p:txBody>
        </p:sp>
      </p:grpSp>
      <p:grpSp>
        <p:nvGrpSpPr>
          <p:cNvPr id="137" name="Group 34">
            <a:extLst>
              <a:ext uri="{FF2B5EF4-FFF2-40B4-BE49-F238E27FC236}">
                <a16:creationId xmlns:a16="http://schemas.microsoft.com/office/drawing/2014/main" id="{A2EEEFC1-5152-6A4E-4892-BFF6BB174123}"/>
              </a:ext>
            </a:extLst>
          </p:cNvPr>
          <p:cNvGrpSpPr/>
          <p:nvPr/>
        </p:nvGrpSpPr>
        <p:grpSpPr>
          <a:xfrm>
            <a:off x="2774449" y="4396332"/>
            <a:ext cx="393030" cy="393030"/>
            <a:chOff x="0" y="0"/>
            <a:chExt cx="812800" cy="812800"/>
          </a:xfrm>
        </p:grpSpPr>
        <p:sp>
          <p:nvSpPr>
            <p:cNvPr id="138" name="Freeform 35">
              <a:extLst>
                <a:ext uri="{FF2B5EF4-FFF2-40B4-BE49-F238E27FC236}">
                  <a16:creationId xmlns:a16="http://schemas.microsoft.com/office/drawing/2014/main" id="{E266CEFE-1400-84BA-5FD6-2522225473F6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9" name="TextBox 36">
              <a:extLst>
                <a:ext uri="{FF2B5EF4-FFF2-40B4-BE49-F238E27FC236}">
                  <a16:creationId xmlns:a16="http://schemas.microsoft.com/office/drawing/2014/main" id="{68927D0D-680D-3AA9-7EB4-212CD00380F5}"/>
                </a:ext>
              </a:extLst>
            </p:cNvPr>
            <p:cNvSpPr txBox="1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45"/>
                </a:lnSpc>
              </a:pPr>
              <a:endParaRPr/>
            </a:p>
          </p:txBody>
        </p:sp>
      </p:grpSp>
      <p:grpSp>
        <p:nvGrpSpPr>
          <p:cNvPr id="140" name="Group 37">
            <a:extLst>
              <a:ext uri="{FF2B5EF4-FFF2-40B4-BE49-F238E27FC236}">
                <a16:creationId xmlns:a16="http://schemas.microsoft.com/office/drawing/2014/main" id="{72A6F6A2-45A1-0114-E4A9-8AE58314AF08}"/>
              </a:ext>
            </a:extLst>
          </p:cNvPr>
          <p:cNvGrpSpPr/>
          <p:nvPr/>
        </p:nvGrpSpPr>
        <p:grpSpPr>
          <a:xfrm>
            <a:off x="8267437" y="4425208"/>
            <a:ext cx="393030" cy="393030"/>
            <a:chOff x="0" y="0"/>
            <a:chExt cx="812800" cy="812800"/>
          </a:xfrm>
        </p:grpSpPr>
        <p:sp>
          <p:nvSpPr>
            <p:cNvPr id="141" name="Freeform 38">
              <a:extLst>
                <a:ext uri="{FF2B5EF4-FFF2-40B4-BE49-F238E27FC236}">
                  <a16:creationId xmlns:a16="http://schemas.microsoft.com/office/drawing/2014/main" id="{373CB600-4462-245E-4621-19F438F809E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2" name="TextBox 39">
              <a:extLst>
                <a:ext uri="{FF2B5EF4-FFF2-40B4-BE49-F238E27FC236}">
                  <a16:creationId xmlns:a16="http://schemas.microsoft.com/office/drawing/2014/main" id="{DFD1B35E-A3D3-F8E0-808E-0F32A1328284}"/>
                </a:ext>
              </a:extLst>
            </p:cNvPr>
            <p:cNvSpPr txBox="1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45"/>
                </a:lnSpc>
              </a:pPr>
              <a:endParaRPr/>
            </a:p>
          </p:txBody>
        </p:sp>
      </p:grpSp>
      <p:grpSp>
        <p:nvGrpSpPr>
          <p:cNvPr id="143" name="Group 40">
            <a:extLst>
              <a:ext uri="{FF2B5EF4-FFF2-40B4-BE49-F238E27FC236}">
                <a16:creationId xmlns:a16="http://schemas.microsoft.com/office/drawing/2014/main" id="{E903F7C5-B618-343C-4E3E-041CF3A31D09}"/>
              </a:ext>
            </a:extLst>
          </p:cNvPr>
          <p:cNvGrpSpPr/>
          <p:nvPr/>
        </p:nvGrpSpPr>
        <p:grpSpPr>
          <a:xfrm>
            <a:off x="4514659" y="2441797"/>
            <a:ext cx="2405597" cy="2405597"/>
            <a:chOff x="0" y="0"/>
            <a:chExt cx="812800" cy="812800"/>
          </a:xfrm>
        </p:grpSpPr>
        <p:sp>
          <p:nvSpPr>
            <p:cNvPr id="144" name="Freeform 41">
              <a:extLst>
                <a:ext uri="{FF2B5EF4-FFF2-40B4-BE49-F238E27FC236}">
                  <a16:creationId xmlns:a16="http://schemas.microsoft.com/office/drawing/2014/main" id="{C1C17FD5-8800-7496-C9A5-E44CC1F21A1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04259" y="29584"/>
                  </a:moveTo>
                  <a:lnTo>
                    <a:pt x="783216" y="208541"/>
                  </a:lnTo>
                  <a:cubicBezTo>
                    <a:pt x="802158" y="227483"/>
                    <a:pt x="812800" y="253175"/>
                    <a:pt x="812800" y="279963"/>
                  </a:cubicBezTo>
                  <a:lnTo>
                    <a:pt x="812800" y="532837"/>
                  </a:lnTo>
                  <a:cubicBezTo>
                    <a:pt x="812800" y="559625"/>
                    <a:pt x="802158" y="585317"/>
                    <a:pt x="783216" y="604259"/>
                  </a:cubicBezTo>
                  <a:lnTo>
                    <a:pt x="604259" y="783216"/>
                  </a:lnTo>
                  <a:cubicBezTo>
                    <a:pt x="585317" y="802158"/>
                    <a:pt x="559625" y="812800"/>
                    <a:pt x="532837" y="812800"/>
                  </a:cubicBezTo>
                  <a:lnTo>
                    <a:pt x="279963" y="812800"/>
                  </a:lnTo>
                  <a:cubicBezTo>
                    <a:pt x="253175" y="812800"/>
                    <a:pt x="227483" y="802158"/>
                    <a:pt x="208541" y="783216"/>
                  </a:cubicBezTo>
                  <a:lnTo>
                    <a:pt x="29584" y="604259"/>
                  </a:lnTo>
                  <a:cubicBezTo>
                    <a:pt x="10642" y="585317"/>
                    <a:pt x="0" y="559625"/>
                    <a:pt x="0" y="532837"/>
                  </a:cubicBezTo>
                  <a:lnTo>
                    <a:pt x="0" y="279963"/>
                  </a:lnTo>
                  <a:cubicBezTo>
                    <a:pt x="0" y="253175"/>
                    <a:pt x="10642" y="227483"/>
                    <a:pt x="29584" y="208541"/>
                  </a:cubicBezTo>
                  <a:lnTo>
                    <a:pt x="208541" y="29584"/>
                  </a:lnTo>
                  <a:cubicBezTo>
                    <a:pt x="227483" y="10642"/>
                    <a:pt x="253175" y="0"/>
                    <a:pt x="279963" y="0"/>
                  </a:cubicBezTo>
                  <a:lnTo>
                    <a:pt x="532837" y="0"/>
                  </a:lnTo>
                  <a:cubicBezTo>
                    <a:pt x="559625" y="0"/>
                    <a:pt x="585317" y="10642"/>
                    <a:pt x="604259" y="29584"/>
                  </a:cubicBezTo>
                  <a:close/>
                </a:path>
              </a:pathLst>
            </a:custGeom>
            <a:solidFill>
              <a:srgbClr val="F7F7F7"/>
            </a:solidFill>
          </p:spPr>
        </p:sp>
        <p:sp>
          <p:nvSpPr>
            <p:cNvPr id="145" name="TextBox 42">
              <a:extLst>
                <a:ext uri="{FF2B5EF4-FFF2-40B4-BE49-F238E27FC236}">
                  <a16:creationId xmlns:a16="http://schemas.microsoft.com/office/drawing/2014/main" id="{48ECC6D6-3528-0E33-5EE3-A0D26D181A74}"/>
                </a:ext>
              </a:extLst>
            </p:cNvPr>
            <p:cNvSpPr txBox="1"/>
            <p:nvPr/>
          </p:nvSpPr>
          <p:spPr>
            <a:xfrm>
              <a:off x="63500" y="92075"/>
              <a:ext cx="6858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345"/>
                </a:lnSpc>
              </a:pPr>
              <a:endParaRPr/>
            </a:p>
          </p:txBody>
        </p:sp>
      </p:grpSp>
      <p:sp>
        <p:nvSpPr>
          <p:cNvPr id="146" name="TextBox 43">
            <a:extLst>
              <a:ext uri="{FF2B5EF4-FFF2-40B4-BE49-F238E27FC236}">
                <a16:creationId xmlns:a16="http://schemas.microsoft.com/office/drawing/2014/main" id="{2B3E810E-396D-4FDC-48DC-63C6072C70F1}"/>
              </a:ext>
            </a:extLst>
          </p:cNvPr>
          <p:cNvSpPr txBox="1"/>
          <p:nvPr/>
        </p:nvSpPr>
        <p:spPr>
          <a:xfrm>
            <a:off x="4871539" y="979574"/>
            <a:ext cx="1720300" cy="3865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75"/>
              </a:lnSpc>
            </a:pPr>
            <a:r>
              <a:rPr lang="en-US" sz="1200" b="1" dirty="0">
                <a:solidFill>
                  <a:srgbClr val="FFFFF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Unified Deployment Models</a:t>
            </a:r>
          </a:p>
        </p:txBody>
      </p:sp>
      <p:sp>
        <p:nvSpPr>
          <p:cNvPr id="147" name="TextBox 44">
            <a:extLst>
              <a:ext uri="{FF2B5EF4-FFF2-40B4-BE49-F238E27FC236}">
                <a16:creationId xmlns:a16="http://schemas.microsoft.com/office/drawing/2014/main" id="{6FAF9BF1-4CE3-3DD9-B6D3-5870028F6D09}"/>
              </a:ext>
            </a:extLst>
          </p:cNvPr>
          <p:cNvSpPr txBox="1"/>
          <p:nvPr/>
        </p:nvSpPr>
        <p:spPr>
          <a:xfrm>
            <a:off x="5026250" y="5070034"/>
            <a:ext cx="1410877" cy="386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5"/>
              </a:lnSpc>
            </a:pPr>
            <a:r>
              <a:rPr lang="en-US" sz="1475" b="1" dirty="0">
                <a:solidFill>
                  <a:srgbClr val="FFFFF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Pre-Deployment Impact Check</a:t>
            </a:r>
          </a:p>
        </p:txBody>
      </p:sp>
      <p:sp>
        <p:nvSpPr>
          <p:cNvPr id="148" name="TextBox 45">
            <a:extLst>
              <a:ext uri="{FF2B5EF4-FFF2-40B4-BE49-F238E27FC236}">
                <a16:creationId xmlns:a16="http://schemas.microsoft.com/office/drawing/2014/main" id="{47AE81BC-048D-C9B2-D7DA-CB013B528037}"/>
              </a:ext>
            </a:extLst>
          </p:cNvPr>
          <p:cNvSpPr txBox="1"/>
          <p:nvPr/>
        </p:nvSpPr>
        <p:spPr>
          <a:xfrm>
            <a:off x="3275845" y="4044900"/>
            <a:ext cx="1410877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11"/>
              </a:lnSpc>
            </a:pPr>
            <a:r>
              <a:rPr lang="en-US" sz="1475" b="1" dirty="0">
                <a:solidFill>
                  <a:srgbClr val="FFFFF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Automated Rollbacks</a:t>
            </a:r>
          </a:p>
        </p:txBody>
      </p:sp>
      <p:sp>
        <p:nvSpPr>
          <p:cNvPr id="149" name="TextBox 46">
            <a:extLst>
              <a:ext uri="{FF2B5EF4-FFF2-40B4-BE49-F238E27FC236}">
                <a16:creationId xmlns:a16="http://schemas.microsoft.com/office/drawing/2014/main" id="{1215EE98-7AF8-8C02-375B-AC29D8FB7388}"/>
              </a:ext>
            </a:extLst>
          </p:cNvPr>
          <p:cNvSpPr txBox="1"/>
          <p:nvPr/>
        </p:nvSpPr>
        <p:spPr>
          <a:xfrm>
            <a:off x="6685184" y="4044900"/>
            <a:ext cx="1590992" cy="386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5"/>
              </a:lnSpc>
            </a:pPr>
            <a:r>
              <a:rPr lang="en-US" sz="1200" b="1" dirty="0">
                <a:solidFill>
                  <a:srgbClr val="FFFFF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Versioned Context Snapshots</a:t>
            </a:r>
          </a:p>
        </p:txBody>
      </p:sp>
      <p:sp>
        <p:nvSpPr>
          <p:cNvPr id="150" name="TextBox 47">
            <a:extLst>
              <a:ext uri="{FF2B5EF4-FFF2-40B4-BE49-F238E27FC236}">
                <a16:creationId xmlns:a16="http://schemas.microsoft.com/office/drawing/2014/main" id="{9D998366-E94F-807B-1A63-B7A772EA0F1E}"/>
              </a:ext>
            </a:extLst>
          </p:cNvPr>
          <p:cNvSpPr txBox="1"/>
          <p:nvPr/>
        </p:nvSpPr>
        <p:spPr>
          <a:xfrm>
            <a:off x="3281768" y="2539338"/>
            <a:ext cx="1531626" cy="565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61"/>
              </a:lnSpc>
            </a:pPr>
            <a:r>
              <a:rPr lang="en-US" sz="1082" b="1" spc="5" dirty="0">
                <a:solidFill>
                  <a:srgbClr val="FFF0F0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Trigger builds/tests based on model delta, not just file changes.</a:t>
            </a:r>
          </a:p>
        </p:txBody>
      </p:sp>
      <p:sp>
        <p:nvSpPr>
          <p:cNvPr id="151" name="TextBox 48">
            <a:extLst>
              <a:ext uri="{FF2B5EF4-FFF2-40B4-BE49-F238E27FC236}">
                <a16:creationId xmlns:a16="http://schemas.microsoft.com/office/drawing/2014/main" id="{23DD1820-28AB-F888-CBFF-231F06FC627B}"/>
              </a:ext>
            </a:extLst>
          </p:cNvPr>
          <p:cNvSpPr txBox="1"/>
          <p:nvPr/>
        </p:nvSpPr>
        <p:spPr>
          <a:xfrm>
            <a:off x="2862093" y="2559403"/>
            <a:ext cx="217742" cy="186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5"/>
              </a:lnSpc>
              <a:spcBef>
                <a:spcPct val="0"/>
              </a:spcBef>
            </a:pPr>
            <a:r>
              <a:rPr lang="en-US" sz="1475" b="1">
                <a:solidFill>
                  <a:srgbClr val="B9B48B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1</a:t>
            </a:r>
          </a:p>
        </p:txBody>
      </p:sp>
      <p:sp>
        <p:nvSpPr>
          <p:cNvPr id="152" name="TextBox 49">
            <a:extLst>
              <a:ext uri="{FF2B5EF4-FFF2-40B4-BE49-F238E27FC236}">
                <a16:creationId xmlns:a16="http://schemas.microsoft.com/office/drawing/2014/main" id="{66C50976-3FD0-1DBC-B55E-3CBFABBDB304}"/>
              </a:ext>
            </a:extLst>
          </p:cNvPr>
          <p:cNvSpPr txBox="1"/>
          <p:nvPr/>
        </p:nvSpPr>
        <p:spPr>
          <a:xfrm>
            <a:off x="6603844" y="2544495"/>
            <a:ext cx="1531626" cy="565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61"/>
              </a:lnSpc>
            </a:pPr>
            <a:r>
              <a:rPr lang="en-US" sz="1082" spc="5" dirty="0">
                <a:solidFill>
                  <a:srgbClr val="FFF0F0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Compare current org state vs. model and alert on mismatches.</a:t>
            </a:r>
          </a:p>
        </p:txBody>
      </p:sp>
      <p:sp>
        <p:nvSpPr>
          <p:cNvPr id="153" name="TextBox 50">
            <a:extLst>
              <a:ext uri="{FF2B5EF4-FFF2-40B4-BE49-F238E27FC236}">
                <a16:creationId xmlns:a16="http://schemas.microsoft.com/office/drawing/2014/main" id="{E3D40E96-C4B3-EE2C-DD86-ACAD587A8976}"/>
              </a:ext>
            </a:extLst>
          </p:cNvPr>
          <p:cNvSpPr txBox="1"/>
          <p:nvPr/>
        </p:nvSpPr>
        <p:spPr>
          <a:xfrm>
            <a:off x="8343697" y="2589823"/>
            <a:ext cx="217742" cy="186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5"/>
              </a:lnSpc>
              <a:spcBef>
                <a:spcPct val="0"/>
              </a:spcBef>
            </a:pPr>
            <a:r>
              <a:rPr lang="en-US" sz="1475" b="1">
                <a:solidFill>
                  <a:srgbClr val="779D96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3</a:t>
            </a:r>
          </a:p>
        </p:txBody>
      </p:sp>
      <p:sp>
        <p:nvSpPr>
          <p:cNvPr id="154" name="TextBox 51">
            <a:extLst>
              <a:ext uri="{FF2B5EF4-FFF2-40B4-BE49-F238E27FC236}">
                <a16:creationId xmlns:a16="http://schemas.microsoft.com/office/drawing/2014/main" id="{906C986F-30F0-E534-71EC-7C1BB73FD451}"/>
              </a:ext>
            </a:extLst>
          </p:cNvPr>
          <p:cNvSpPr txBox="1"/>
          <p:nvPr/>
        </p:nvSpPr>
        <p:spPr>
          <a:xfrm>
            <a:off x="4958863" y="1502157"/>
            <a:ext cx="1531626" cy="565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61"/>
              </a:lnSpc>
            </a:pPr>
            <a:r>
              <a:rPr lang="en-US" sz="1082" spc="5" dirty="0">
                <a:solidFill>
                  <a:srgbClr val="FFF0F0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Track metadata and code dependencies in one deployable model.</a:t>
            </a:r>
          </a:p>
        </p:txBody>
      </p:sp>
      <p:sp>
        <p:nvSpPr>
          <p:cNvPr id="155" name="TextBox 52">
            <a:extLst>
              <a:ext uri="{FF2B5EF4-FFF2-40B4-BE49-F238E27FC236}">
                <a16:creationId xmlns:a16="http://schemas.microsoft.com/office/drawing/2014/main" id="{B4ECE9BF-BE33-4564-611D-ED7EF8B3FE48}"/>
              </a:ext>
            </a:extLst>
          </p:cNvPr>
          <p:cNvSpPr txBox="1"/>
          <p:nvPr/>
        </p:nvSpPr>
        <p:spPr>
          <a:xfrm>
            <a:off x="5615805" y="639606"/>
            <a:ext cx="217742" cy="186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5"/>
              </a:lnSpc>
              <a:spcBef>
                <a:spcPct val="0"/>
              </a:spcBef>
            </a:pPr>
            <a:r>
              <a:rPr lang="en-US" sz="1475" b="1">
                <a:solidFill>
                  <a:srgbClr val="4E6D8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2</a:t>
            </a:r>
          </a:p>
        </p:txBody>
      </p:sp>
      <p:sp>
        <p:nvSpPr>
          <p:cNvPr id="156" name="TextBox 53">
            <a:extLst>
              <a:ext uri="{FF2B5EF4-FFF2-40B4-BE49-F238E27FC236}">
                <a16:creationId xmlns:a16="http://schemas.microsoft.com/office/drawing/2014/main" id="{B0417518-C428-289D-31E5-D77CBC838051}"/>
              </a:ext>
            </a:extLst>
          </p:cNvPr>
          <p:cNvSpPr txBox="1"/>
          <p:nvPr/>
        </p:nvSpPr>
        <p:spPr>
          <a:xfrm>
            <a:off x="4958863" y="5539662"/>
            <a:ext cx="1531626" cy="565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61"/>
              </a:lnSpc>
            </a:pPr>
            <a:r>
              <a:rPr lang="en-US" sz="1082" spc="5" dirty="0">
                <a:solidFill>
                  <a:srgbClr val="FFF0F0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Get a list of what components, tests, and workflows are impacted.</a:t>
            </a:r>
          </a:p>
        </p:txBody>
      </p:sp>
      <p:sp>
        <p:nvSpPr>
          <p:cNvPr id="157" name="TextBox 54">
            <a:extLst>
              <a:ext uri="{FF2B5EF4-FFF2-40B4-BE49-F238E27FC236}">
                <a16:creationId xmlns:a16="http://schemas.microsoft.com/office/drawing/2014/main" id="{459271B1-5111-B667-93D5-7FB91FC53740}"/>
              </a:ext>
            </a:extLst>
          </p:cNvPr>
          <p:cNvSpPr txBox="1"/>
          <p:nvPr/>
        </p:nvSpPr>
        <p:spPr>
          <a:xfrm>
            <a:off x="5608587" y="6481325"/>
            <a:ext cx="217742" cy="186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5"/>
              </a:lnSpc>
              <a:spcBef>
                <a:spcPct val="0"/>
              </a:spcBef>
            </a:pPr>
            <a:r>
              <a:rPr lang="en-US" sz="1475" b="1">
                <a:solidFill>
                  <a:srgbClr val="9984A5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5</a:t>
            </a:r>
          </a:p>
        </p:txBody>
      </p:sp>
      <p:sp>
        <p:nvSpPr>
          <p:cNvPr id="158" name="TextBox 55">
            <a:extLst>
              <a:ext uri="{FF2B5EF4-FFF2-40B4-BE49-F238E27FC236}">
                <a16:creationId xmlns:a16="http://schemas.microsoft.com/office/drawing/2014/main" id="{00BD62BE-CDA7-08BF-6568-17836451DCD4}"/>
              </a:ext>
            </a:extLst>
          </p:cNvPr>
          <p:cNvSpPr txBox="1"/>
          <p:nvPr/>
        </p:nvSpPr>
        <p:spPr>
          <a:xfrm>
            <a:off x="3288964" y="4535436"/>
            <a:ext cx="1531626" cy="565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61"/>
              </a:lnSpc>
            </a:pPr>
            <a:r>
              <a:rPr lang="en-US" sz="1082" spc="5" dirty="0">
                <a:solidFill>
                  <a:srgbClr val="FFF0F0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MCP enables rollback based on model versions, not just metadata.</a:t>
            </a:r>
          </a:p>
        </p:txBody>
      </p:sp>
      <p:sp>
        <p:nvSpPr>
          <p:cNvPr id="159" name="TextBox 56">
            <a:extLst>
              <a:ext uri="{FF2B5EF4-FFF2-40B4-BE49-F238E27FC236}">
                <a16:creationId xmlns:a16="http://schemas.microsoft.com/office/drawing/2014/main" id="{D3114512-B0F5-284C-16E1-B49A6C92F55D}"/>
              </a:ext>
            </a:extLst>
          </p:cNvPr>
          <p:cNvSpPr txBox="1"/>
          <p:nvPr/>
        </p:nvSpPr>
        <p:spPr>
          <a:xfrm>
            <a:off x="2862093" y="4513938"/>
            <a:ext cx="217742" cy="186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5"/>
              </a:lnSpc>
              <a:spcBef>
                <a:spcPct val="0"/>
              </a:spcBef>
            </a:pPr>
            <a:r>
              <a:rPr lang="en-US" sz="1475" b="1">
                <a:solidFill>
                  <a:srgbClr val="7C9AA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6</a:t>
            </a:r>
          </a:p>
        </p:txBody>
      </p:sp>
      <p:sp>
        <p:nvSpPr>
          <p:cNvPr id="160" name="TextBox 57">
            <a:extLst>
              <a:ext uri="{FF2B5EF4-FFF2-40B4-BE49-F238E27FC236}">
                <a16:creationId xmlns:a16="http://schemas.microsoft.com/office/drawing/2014/main" id="{3B5BFA74-3BBE-E923-F922-FF4ACA0B440A}"/>
              </a:ext>
            </a:extLst>
          </p:cNvPr>
          <p:cNvSpPr txBox="1"/>
          <p:nvPr/>
        </p:nvSpPr>
        <p:spPr>
          <a:xfrm>
            <a:off x="6649603" y="4507181"/>
            <a:ext cx="1412174" cy="5656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61"/>
              </a:lnSpc>
            </a:pPr>
            <a:r>
              <a:rPr lang="en-US" sz="1082" spc="5" dirty="0">
                <a:solidFill>
                  <a:srgbClr val="FFF0F0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Capture org + metadata + data states as version-controlled packages.</a:t>
            </a:r>
          </a:p>
        </p:txBody>
      </p:sp>
      <p:sp>
        <p:nvSpPr>
          <p:cNvPr id="161" name="TextBox 58">
            <a:extLst>
              <a:ext uri="{FF2B5EF4-FFF2-40B4-BE49-F238E27FC236}">
                <a16:creationId xmlns:a16="http://schemas.microsoft.com/office/drawing/2014/main" id="{4D58A915-1D7C-5C86-DCDF-4900949118C6}"/>
              </a:ext>
            </a:extLst>
          </p:cNvPr>
          <p:cNvSpPr txBox="1"/>
          <p:nvPr/>
        </p:nvSpPr>
        <p:spPr>
          <a:xfrm>
            <a:off x="8355081" y="4542813"/>
            <a:ext cx="217742" cy="186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75"/>
              </a:lnSpc>
              <a:spcBef>
                <a:spcPct val="0"/>
              </a:spcBef>
            </a:pPr>
            <a:r>
              <a:rPr lang="en-US" sz="1475" b="1">
                <a:solidFill>
                  <a:srgbClr val="9C6B5A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4</a:t>
            </a:r>
          </a:p>
        </p:txBody>
      </p:sp>
      <p:sp>
        <p:nvSpPr>
          <p:cNvPr id="162" name="TextBox 59">
            <a:extLst>
              <a:ext uri="{FF2B5EF4-FFF2-40B4-BE49-F238E27FC236}">
                <a16:creationId xmlns:a16="http://schemas.microsoft.com/office/drawing/2014/main" id="{BB5BC31C-11A7-B360-2005-BA331D14C35B}"/>
              </a:ext>
            </a:extLst>
          </p:cNvPr>
          <p:cNvSpPr txBox="1"/>
          <p:nvPr/>
        </p:nvSpPr>
        <p:spPr>
          <a:xfrm>
            <a:off x="4786294" y="3022681"/>
            <a:ext cx="1913088" cy="1107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2400" dirty="0"/>
              <a:t>How MCP Helps DevOps Engineers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ED746BD-32CB-0CDE-DDCF-8150D67E951D}"/>
              </a:ext>
            </a:extLst>
          </p:cNvPr>
          <p:cNvSpPr txBox="1"/>
          <p:nvPr/>
        </p:nvSpPr>
        <p:spPr>
          <a:xfrm>
            <a:off x="306029" y="132424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How MCP Helps DevOps Engineers</a:t>
            </a:r>
          </a:p>
        </p:txBody>
      </p:sp>
    </p:spTree>
    <p:extLst>
      <p:ext uri="{BB962C8B-B14F-4D97-AF65-F5344CB8AC3E}">
        <p14:creationId xmlns:p14="http://schemas.microsoft.com/office/powerpoint/2010/main" val="225599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845864" y="3306837"/>
            <a:ext cx="1579631" cy="1058341"/>
            <a:chOff x="0" y="0"/>
            <a:chExt cx="606574" cy="406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06574" cy="406400"/>
            </a:xfrm>
            <a:custGeom>
              <a:avLst/>
              <a:gdLst/>
              <a:ahLst/>
              <a:cxnLst/>
              <a:rect l="l" t="t" r="r" b="b"/>
              <a:pathLst>
                <a:path w="606574" h="406400">
                  <a:moveTo>
                    <a:pt x="403374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403374" y="406400"/>
                  </a:lnTo>
                  <a:lnTo>
                    <a:pt x="606574" y="203200"/>
                  </a:lnTo>
                  <a:lnTo>
                    <a:pt x="403374" y="0"/>
                  </a:lnTo>
                  <a:close/>
                </a:path>
              </a:pathLst>
            </a:custGeom>
            <a:solidFill>
              <a:srgbClr val="6C78C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92274" cy="444500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38"/>
                </a:lnSpc>
                <a:spcBef>
                  <a:spcPct val="0"/>
                </a:spcBef>
              </a:pPr>
              <a:endParaRPr sz="1688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955579" y="3306837"/>
            <a:ext cx="1579631" cy="1058341"/>
            <a:chOff x="0" y="0"/>
            <a:chExt cx="606574" cy="406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06574" cy="406400"/>
            </a:xfrm>
            <a:custGeom>
              <a:avLst/>
              <a:gdLst/>
              <a:ahLst/>
              <a:cxnLst/>
              <a:rect l="l" t="t" r="r" b="b"/>
              <a:pathLst>
                <a:path w="606574" h="406400">
                  <a:moveTo>
                    <a:pt x="403374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403374" y="406400"/>
                  </a:lnTo>
                  <a:lnTo>
                    <a:pt x="606574" y="203200"/>
                  </a:lnTo>
                  <a:lnTo>
                    <a:pt x="403374" y="0"/>
                  </a:lnTo>
                  <a:close/>
                </a:path>
              </a:pathLst>
            </a:custGeom>
            <a:solidFill>
              <a:srgbClr val="7788D8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92274" cy="444500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38"/>
                </a:lnSpc>
                <a:spcBef>
                  <a:spcPct val="0"/>
                </a:spcBef>
              </a:pPr>
              <a:endParaRPr sz="1688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7065294" y="3306837"/>
            <a:ext cx="1579631" cy="1058341"/>
            <a:chOff x="0" y="0"/>
            <a:chExt cx="606574" cy="4064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06574" cy="406400"/>
            </a:xfrm>
            <a:custGeom>
              <a:avLst/>
              <a:gdLst/>
              <a:ahLst/>
              <a:cxnLst/>
              <a:rect l="l" t="t" r="r" b="b"/>
              <a:pathLst>
                <a:path w="606574" h="406400">
                  <a:moveTo>
                    <a:pt x="403374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403374" y="406400"/>
                  </a:lnTo>
                  <a:lnTo>
                    <a:pt x="606574" y="203200"/>
                  </a:lnTo>
                  <a:lnTo>
                    <a:pt x="403374" y="0"/>
                  </a:lnTo>
                  <a:close/>
                </a:path>
              </a:pathLst>
            </a:custGeom>
            <a:solidFill>
              <a:srgbClr val="65D0E8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492274" cy="444500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38"/>
                </a:lnSpc>
                <a:spcBef>
                  <a:spcPct val="0"/>
                </a:spcBef>
              </a:pPr>
              <a:endParaRPr sz="1688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175009" y="3306837"/>
            <a:ext cx="1579631" cy="1058341"/>
            <a:chOff x="0" y="0"/>
            <a:chExt cx="606574" cy="4064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06574" cy="406400"/>
            </a:xfrm>
            <a:custGeom>
              <a:avLst/>
              <a:gdLst/>
              <a:ahLst/>
              <a:cxnLst/>
              <a:rect l="l" t="t" r="r" b="b"/>
              <a:pathLst>
                <a:path w="606574" h="406400">
                  <a:moveTo>
                    <a:pt x="403374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403374" y="406400"/>
                  </a:lnTo>
                  <a:lnTo>
                    <a:pt x="606574" y="203200"/>
                  </a:lnTo>
                  <a:lnTo>
                    <a:pt x="403374" y="0"/>
                  </a:lnTo>
                  <a:close/>
                </a:path>
              </a:pathLst>
            </a:custGeom>
            <a:solidFill>
              <a:srgbClr val="3EB3EB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92274" cy="444500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38"/>
                </a:lnSpc>
                <a:spcBef>
                  <a:spcPct val="0"/>
                </a:spcBef>
              </a:pPr>
              <a:endParaRPr sz="1688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5284723" y="3306837"/>
            <a:ext cx="1579631" cy="1058341"/>
            <a:chOff x="0" y="0"/>
            <a:chExt cx="606574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06574" cy="406400"/>
            </a:xfrm>
            <a:custGeom>
              <a:avLst/>
              <a:gdLst/>
              <a:ahLst/>
              <a:cxnLst/>
              <a:rect l="l" t="t" r="r" b="b"/>
              <a:pathLst>
                <a:path w="606574" h="406400">
                  <a:moveTo>
                    <a:pt x="403374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403374" y="406400"/>
                  </a:lnTo>
                  <a:lnTo>
                    <a:pt x="606574" y="203200"/>
                  </a:lnTo>
                  <a:lnTo>
                    <a:pt x="403374" y="0"/>
                  </a:lnTo>
                  <a:close/>
                </a:path>
              </a:pathLst>
            </a:custGeom>
            <a:solidFill>
              <a:srgbClr val="547A96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492274" cy="444500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38"/>
                </a:lnSpc>
                <a:spcBef>
                  <a:spcPct val="0"/>
                </a:spcBef>
              </a:pPr>
              <a:endParaRPr sz="1688"/>
            </a:p>
          </p:txBody>
        </p:sp>
      </p:grpSp>
      <p:sp>
        <p:nvSpPr>
          <p:cNvPr id="17" name="AutoShape 17"/>
          <p:cNvSpPr/>
          <p:nvPr/>
        </p:nvSpPr>
        <p:spPr>
          <a:xfrm flipV="1">
            <a:off x="5103246" y="2548346"/>
            <a:ext cx="0" cy="1237791"/>
          </a:xfrm>
          <a:prstGeom prst="line">
            <a:avLst/>
          </a:prstGeom>
          <a:ln w="19050" cap="flat">
            <a:solidFill>
              <a:srgbClr val="547A96"/>
            </a:solidFill>
            <a:prstDash val="lgDash"/>
            <a:headEnd type="none" w="sm" len="sm"/>
            <a:tailEnd type="triangle" w="lg" len="med"/>
          </a:ln>
        </p:spPr>
      </p:sp>
      <p:grpSp>
        <p:nvGrpSpPr>
          <p:cNvPr id="18" name="Group 18"/>
          <p:cNvGrpSpPr/>
          <p:nvPr/>
        </p:nvGrpSpPr>
        <p:grpSpPr>
          <a:xfrm>
            <a:off x="4394439" y="3306837"/>
            <a:ext cx="1579631" cy="1058341"/>
            <a:chOff x="0" y="0"/>
            <a:chExt cx="606574" cy="4064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606574" cy="406400"/>
            </a:xfrm>
            <a:custGeom>
              <a:avLst/>
              <a:gdLst/>
              <a:ahLst/>
              <a:cxnLst/>
              <a:rect l="l" t="t" r="r" b="b"/>
              <a:pathLst>
                <a:path w="606574" h="406400">
                  <a:moveTo>
                    <a:pt x="403374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403374" y="406400"/>
                  </a:lnTo>
                  <a:lnTo>
                    <a:pt x="606574" y="203200"/>
                  </a:lnTo>
                  <a:lnTo>
                    <a:pt x="403374" y="0"/>
                  </a:lnTo>
                  <a:close/>
                </a:path>
              </a:pathLst>
            </a:custGeom>
            <a:solidFill>
              <a:srgbClr val="2F6B85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492274" cy="444500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38"/>
                </a:lnSpc>
                <a:spcBef>
                  <a:spcPct val="0"/>
                </a:spcBef>
              </a:pPr>
              <a:endParaRPr sz="1688"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3504154" y="3306837"/>
            <a:ext cx="1579631" cy="1058341"/>
            <a:chOff x="0" y="0"/>
            <a:chExt cx="606574" cy="4064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606574" cy="406400"/>
            </a:xfrm>
            <a:custGeom>
              <a:avLst/>
              <a:gdLst/>
              <a:ahLst/>
              <a:cxnLst/>
              <a:rect l="l" t="t" r="r" b="b"/>
              <a:pathLst>
                <a:path w="606574" h="406400">
                  <a:moveTo>
                    <a:pt x="403374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403374" y="406400"/>
                  </a:lnTo>
                  <a:lnTo>
                    <a:pt x="606574" y="203200"/>
                  </a:lnTo>
                  <a:lnTo>
                    <a:pt x="403374" y="0"/>
                  </a:lnTo>
                  <a:close/>
                </a:path>
              </a:pathLst>
            </a:custGeom>
            <a:solidFill>
              <a:srgbClr val="1E8171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492274" cy="444500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38"/>
                </a:lnSpc>
                <a:spcBef>
                  <a:spcPct val="0"/>
                </a:spcBef>
              </a:pPr>
              <a:endParaRPr sz="1688"/>
            </a:p>
          </p:txBody>
        </p:sp>
      </p:grpSp>
      <p:sp>
        <p:nvSpPr>
          <p:cNvPr id="24" name="AutoShape 24"/>
          <p:cNvSpPr/>
          <p:nvPr/>
        </p:nvSpPr>
        <p:spPr>
          <a:xfrm flipH="1" flipV="1">
            <a:off x="3326021" y="2232224"/>
            <a:ext cx="0" cy="1031711"/>
          </a:xfrm>
          <a:prstGeom prst="line">
            <a:avLst/>
          </a:prstGeom>
          <a:ln w="19050" cap="flat">
            <a:solidFill>
              <a:srgbClr val="5FD8C3"/>
            </a:solidFill>
            <a:prstDash val="lgDash"/>
            <a:headEnd type="none" w="sm" len="sm"/>
            <a:tailEnd type="triangle" w="lg" len="med"/>
          </a:ln>
        </p:spPr>
      </p:sp>
      <p:grpSp>
        <p:nvGrpSpPr>
          <p:cNvPr id="25" name="Group 25"/>
          <p:cNvGrpSpPr/>
          <p:nvPr/>
        </p:nvGrpSpPr>
        <p:grpSpPr>
          <a:xfrm>
            <a:off x="2613868" y="3306837"/>
            <a:ext cx="1579631" cy="1058341"/>
            <a:chOff x="0" y="0"/>
            <a:chExt cx="606574" cy="4064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06574" cy="406400"/>
            </a:xfrm>
            <a:custGeom>
              <a:avLst/>
              <a:gdLst/>
              <a:ahLst/>
              <a:cxnLst/>
              <a:rect l="l" t="t" r="r" b="b"/>
              <a:pathLst>
                <a:path w="606574" h="406400">
                  <a:moveTo>
                    <a:pt x="403374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403374" y="406400"/>
                  </a:lnTo>
                  <a:lnTo>
                    <a:pt x="606574" y="203200"/>
                  </a:lnTo>
                  <a:lnTo>
                    <a:pt x="403374" y="0"/>
                  </a:lnTo>
                  <a:close/>
                </a:path>
              </a:pathLst>
            </a:custGeom>
            <a:solidFill>
              <a:srgbClr val="5ED8C2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492274" cy="444500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38"/>
                </a:lnSpc>
                <a:spcBef>
                  <a:spcPct val="0"/>
                </a:spcBef>
              </a:pPr>
              <a:endParaRPr sz="1688"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723584" y="3306837"/>
            <a:ext cx="1579631" cy="1058341"/>
            <a:chOff x="0" y="0"/>
            <a:chExt cx="606574" cy="4064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606574" cy="406400"/>
            </a:xfrm>
            <a:custGeom>
              <a:avLst/>
              <a:gdLst/>
              <a:ahLst/>
              <a:cxnLst/>
              <a:rect l="l" t="t" r="r" b="b"/>
              <a:pathLst>
                <a:path w="606574" h="406400">
                  <a:moveTo>
                    <a:pt x="403374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403374" y="406400"/>
                  </a:lnTo>
                  <a:lnTo>
                    <a:pt x="606574" y="203200"/>
                  </a:lnTo>
                  <a:lnTo>
                    <a:pt x="403374" y="0"/>
                  </a:lnTo>
                  <a:close/>
                </a:path>
              </a:pathLst>
            </a:custGeom>
            <a:solidFill>
              <a:srgbClr val="2ABB9E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492274" cy="444500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38"/>
                </a:lnSpc>
                <a:spcBef>
                  <a:spcPct val="0"/>
                </a:spcBef>
              </a:pPr>
              <a:endParaRPr sz="1688"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933768" y="3306837"/>
            <a:ext cx="1579631" cy="1058341"/>
            <a:chOff x="0" y="0"/>
            <a:chExt cx="606574" cy="406400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606574" cy="406400"/>
            </a:xfrm>
            <a:custGeom>
              <a:avLst/>
              <a:gdLst/>
              <a:ahLst/>
              <a:cxnLst/>
              <a:rect l="l" t="t" r="r" b="b"/>
              <a:pathLst>
                <a:path w="606574" h="406400">
                  <a:moveTo>
                    <a:pt x="403374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403374" y="406400"/>
                  </a:lnTo>
                  <a:lnTo>
                    <a:pt x="606574" y="203200"/>
                  </a:lnTo>
                  <a:lnTo>
                    <a:pt x="403374" y="0"/>
                  </a:lnTo>
                  <a:close/>
                </a:path>
              </a:pathLst>
            </a:custGeom>
            <a:solidFill>
              <a:srgbClr val="3B405D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0" y="-38100"/>
              <a:ext cx="492274" cy="444500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38"/>
                </a:lnSpc>
                <a:spcBef>
                  <a:spcPct val="0"/>
                </a:spcBef>
              </a:pPr>
              <a:endParaRPr sz="1688"/>
            </a:p>
          </p:txBody>
        </p:sp>
      </p:grpSp>
      <p:sp>
        <p:nvSpPr>
          <p:cNvPr id="34" name="Freeform 34"/>
          <p:cNvSpPr/>
          <p:nvPr/>
        </p:nvSpPr>
        <p:spPr>
          <a:xfrm>
            <a:off x="5185760" y="3609795"/>
            <a:ext cx="363637" cy="452425"/>
          </a:xfrm>
          <a:custGeom>
            <a:avLst/>
            <a:gdLst/>
            <a:ahLst/>
            <a:cxnLst/>
            <a:rect l="l" t="t" r="r" b="b"/>
            <a:pathLst>
              <a:path w="387879" h="482587">
                <a:moveTo>
                  <a:pt x="0" y="0"/>
                </a:moveTo>
                <a:lnTo>
                  <a:pt x="387879" y="0"/>
                </a:lnTo>
                <a:lnTo>
                  <a:pt x="387879" y="482587"/>
                </a:lnTo>
                <a:lnTo>
                  <a:pt x="0" y="4825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>
            <a:off x="6084543" y="3646822"/>
            <a:ext cx="366675" cy="378370"/>
          </a:xfrm>
          <a:custGeom>
            <a:avLst/>
            <a:gdLst/>
            <a:ahLst/>
            <a:cxnLst/>
            <a:rect l="l" t="t" r="r" b="b"/>
            <a:pathLst>
              <a:path w="391120" h="403595">
                <a:moveTo>
                  <a:pt x="0" y="0"/>
                </a:moveTo>
                <a:lnTo>
                  <a:pt x="391120" y="0"/>
                </a:lnTo>
                <a:lnTo>
                  <a:pt x="391120" y="403595"/>
                </a:lnTo>
                <a:lnTo>
                  <a:pt x="0" y="4035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>
            <a:off x="7008820" y="3645067"/>
            <a:ext cx="367559" cy="381879"/>
          </a:xfrm>
          <a:custGeom>
            <a:avLst/>
            <a:gdLst/>
            <a:ahLst/>
            <a:cxnLst/>
            <a:rect l="l" t="t" r="r" b="b"/>
            <a:pathLst>
              <a:path w="392063" h="407338">
                <a:moveTo>
                  <a:pt x="0" y="0"/>
                </a:moveTo>
                <a:lnTo>
                  <a:pt x="392064" y="0"/>
                </a:lnTo>
                <a:lnTo>
                  <a:pt x="392064" y="407339"/>
                </a:lnTo>
                <a:lnTo>
                  <a:pt x="0" y="4073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>
            <a:off x="9645684" y="3650045"/>
            <a:ext cx="371924" cy="371924"/>
          </a:xfrm>
          <a:custGeom>
            <a:avLst/>
            <a:gdLst/>
            <a:ahLst/>
            <a:cxnLst/>
            <a:rect l="l" t="t" r="r" b="b"/>
            <a:pathLst>
              <a:path w="396719" h="396719">
                <a:moveTo>
                  <a:pt x="0" y="0"/>
                </a:moveTo>
                <a:lnTo>
                  <a:pt x="396718" y="0"/>
                </a:lnTo>
                <a:lnTo>
                  <a:pt x="396718" y="396719"/>
                </a:lnTo>
                <a:lnTo>
                  <a:pt x="0" y="3967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8" name="AutoShape 38"/>
          <p:cNvSpPr/>
          <p:nvPr/>
        </p:nvSpPr>
        <p:spPr>
          <a:xfrm>
            <a:off x="2545884" y="4365177"/>
            <a:ext cx="0" cy="935018"/>
          </a:xfrm>
          <a:prstGeom prst="line">
            <a:avLst/>
          </a:prstGeom>
          <a:ln w="19050" cap="flat">
            <a:solidFill>
              <a:srgbClr val="2ABB9E"/>
            </a:solidFill>
            <a:prstDash val="lgDash"/>
            <a:headEnd type="none" w="sm" len="sm"/>
            <a:tailEnd type="triangle" w="lg" len="med"/>
          </a:ln>
        </p:spPr>
      </p:sp>
      <p:grpSp>
        <p:nvGrpSpPr>
          <p:cNvPr id="39" name="Group 39"/>
          <p:cNvGrpSpPr/>
          <p:nvPr/>
        </p:nvGrpSpPr>
        <p:grpSpPr>
          <a:xfrm>
            <a:off x="1827477" y="4607788"/>
            <a:ext cx="1475737" cy="360084"/>
            <a:chOff x="0" y="0"/>
            <a:chExt cx="612626" cy="149483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612626" cy="149483"/>
            </a:xfrm>
            <a:custGeom>
              <a:avLst/>
              <a:gdLst/>
              <a:ahLst/>
              <a:cxnLst/>
              <a:rect l="l" t="t" r="r" b="b"/>
              <a:pathLst>
                <a:path w="612626" h="149483">
                  <a:moveTo>
                    <a:pt x="74741" y="0"/>
                  </a:moveTo>
                  <a:lnTo>
                    <a:pt x="537885" y="0"/>
                  </a:lnTo>
                  <a:cubicBezTo>
                    <a:pt x="557707" y="0"/>
                    <a:pt x="576718" y="7875"/>
                    <a:pt x="590735" y="21891"/>
                  </a:cubicBezTo>
                  <a:cubicBezTo>
                    <a:pt x="604751" y="35908"/>
                    <a:pt x="612626" y="54919"/>
                    <a:pt x="612626" y="74741"/>
                  </a:cubicBezTo>
                  <a:lnTo>
                    <a:pt x="612626" y="74741"/>
                  </a:lnTo>
                  <a:cubicBezTo>
                    <a:pt x="612626" y="94564"/>
                    <a:pt x="604751" y="113575"/>
                    <a:pt x="590735" y="127591"/>
                  </a:cubicBezTo>
                  <a:cubicBezTo>
                    <a:pt x="576718" y="141608"/>
                    <a:pt x="557707" y="149483"/>
                    <a:pt x="537885" y="149483"/>
                  </a:cubicBezTo>
                  <a:lnTo>
                    <a:pt x="74741" y="149483"/>
                  </a:lnTo>
                  <a:cubicBezTo>
                    <a:pt x="54919" y="149483"/>
                    <a:pt x="35908" y="141608"/>
                    <a:pt x="21891" y="127591"/>
                  </a:cubicBezTo>
                  <a:cubicBezTo>
                    <a:pt x="7875" y="113575"/>
                    <a:pt x="0" y="94564"/>
                    <a:pt x="0" y="74741"/>
                  </a:cubicBezTo>
                  <a:lnTo>
                    <a:pt x="0" y="74741"/>
                  </a:lnTo>
                  <a:cubicBezTo>
                    <a:pt x="0" y="54919"/>
                    <a:pt x="7875" y="35908"/>
                    <a:pt x="21891" y="21891"/>
                  </a:cubicBezTo>
                  <a:cubicBezTo>
                    <a:pt x="35908" y="7875"/>
                    <a:pt x="54919" y="0"/>
                    <a:pt x="74741" y="0"/>
                  </a:cubicBezTo>
                  <a:close/>
                </a:path>
              </a:pathLst>
            </a:custGeom>
            <a:solidFill>
              <a:srgbClr val="2ABB9E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0" y="-38100"/>
              <a:ext cx="612626" cy="187583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38"/>
                </a:lnSpc>
              </a:pPr>
              <a:r>
                <a:rPr lang="en-US" sz="1000" b="1" spc="204" dirty="0">
                  <a:solidFill>
                    <a:srgbClr val="FFFFFF"/>
                  </a:solidFill>
                  <a:latin typeface="Roboto Condensed Bold"/>
                  <a:ea typeface="Roboto Condensed Bold"/>
                  <a:cs typeface="Roboto Condensed Bold"/>
                  <a:sym typeface="Roboto Condensed Bold"/>
                </a:rPr>
                <a:t>Contextual Bug Reproduction</a:t>
              </a:r>
            </a:p>
          </p:txBody>
        </p:sp>
      </p:grpSp>
      <p:grpSp>
        <p:nvGrpSpPr>
          <p:cNvPr id="42" name="Group 42"/>
          <p:cNvGrpSpPr/>
          <p:nvPr/>
        </p:nvGrpSpPr>
        <p:grpSpPr>
          <a:xfrm>
            <a:off x="2565346" y="2448732"/>
            <a:ext cx="1475737" cy="360084"/>
            <a:chOff x="0" y="0"/>
            <a:chExt cx="612626" cy="149483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612626" cy="149483"/>
            </a:xfrm>
            <a:custGeom>
              <a:avLst/>
              <a:gdLst/>
              <a:ahLst/>
              <a:cxnLst/>
              <a:rect l="l" t="t" r="r" b="b"/>
              <a:pathLst>
                <a:path w="612626" h="149483">
                  <a:moveTo>
                    <a:pt x="74741" y="0"/>
                  </a:moveTo>
                  <a:lnTo>
                    <a:pt x="537885" y="0"/>
                  </a:lnTo>
                  <a:cubicBezTo>
                    <a:pt x="557707" y="0"/>
                    <a:pt x="576718" y="7875"/>
                    <a:pt x="590735" y="21891"/>
                  </a:cubicBezTo>
                  <a:cubicBezTo>
                    <a:pt x="604751" y="35908"/>
                    <a:pt x="612626" y="54919"/>
                    <a:pt x="612626" y="74741"/>
                  </a:cubicBezTo>
                  <a:lnTo>
                    <a:pt x="612626" y="74741"/>
                  </a:lnTo>
                  <a:cubicBezTo>
                    <a:pt x="612626" y="94564"/>
                    <a:pt x="604751" y="113575"/>
                    <a:pt x="590735" y="127591"/>
                  </a:cubicBezTo>
                  <a:cubicBezTo>
                    <a:pt x="576718" y="141608"/>
                    <a:pt x="557707" y="149483"/>
                    <a:pt x="537885" y="149483"/>
                  </a:cubicBezTo>
                  <a:lnTo>
                    <a:pt x="74741" y="149483"/>
                  </a:lnTo>
                  <a:cubicBezTo>
                    <a:pt x="54919" y="149483"/>
                    <a:pt x="35908" y="141608"/>
                    <a:pt x="21891" y="127591"/>
                  </a:cubicBezTo>
                  <a:cubicBezTo>
                    <a:pt x="7875" y="113575"/>
                    <a:pt x="0" y="94564"/>
                    <a:pt x="0" y="74741"/>
                  </a:cubicBezTo>
                  <a:lnTo>
                    <a:pt x="0" y="74741"/>
                  </a:lnTo>
                  <a:cubicBezTo>
                    <a:pt x="0" y="54919"/>
                    <a:pt x="7875" y="35908"/>
                    <a:pt x="21891" y="21891"/>
                  </a:cubicBezTo>
                  <a:cubicBezTo>
                    <a:pt x="35908" y="7875"/>
                    <a:pt x="54919" y="0"/>
                    <a:pt x="74741" y="0"/>
                  </a:cubicBezTo>
                  <a:close/>
                </a:path>
              </a:pathLst>
            </a:custGeom>
            <a:solidFill>
              <a:srgbClr val="5FD8C3"/>
            </a:solidFill>
          </p:spPr>
        </p:sp>
        <p:sp>
          <p:nvSpPr>
            <p:cNvPr id="44" name="TextBox 44"/>
            <p:cNvSpPr txBox="1"/>
            <p:nvPr/>
          </p:nvSpPr>
          <p:spPr>
            <a:xfrm>
              <a:off x="0" y="-38100"/>
              <a:ext cx="612626" cy="187583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38"/>
                </a:lnSpc>
              </a:pPr>
              <a:r>
                <a:rPr lang="en-US" sz="900" b="1" spc="204" dirty="0">
                  <a:solidFill>
                    <a:srgbClr val="FFFFFF"/>
                  </a:solidFill>
                  <a:latin typeface="Roboto Condensed Bold"/>
                  <a:ea typeface="Roboto Condensed Bold"/>
                  <a:cs typeface="Roboto Condensed Bold"/>
                  <a:sym typeface="Roboto Condensed Bold"/>
                </a:rPr>
                <a:t>Model-Based Testing</a:t>
              </a:r>
            </a:p>
          </p:txBody>
        </p:sp>
      </p:grpSp>
      <p:sp>
        <p:nvSpPr>
          <p:cNvPr id="45" name="AutoShape 45"/>
          <p:cNvSpPr/>
          <p:nvPr/>
        </p:nvSpPr>
        <p:spPr>
          <a:xfrm>
            <a:off x="4274508" y="4365177"/>
            <a:ext cx="0" cy="1237791"/>
          </a:xfrm>
          <a:prstGeom prst="line">
            <a:avLst/>
          </a:prstGeom>
          <a:ln w="19050" cap="flat">
            <a:solidFill>
              <a:srgbClr val="1E8171"/>
            </a:solidFill>
            <a:prstDash val="lgDash"/>
            <a:headEnd type="none" w="sm" len="sm"/>
            <a:tailEnd type="triangle" w="lg" len="med"/>
          </a:ln>
        </p:spPr>
      </p:sp>
      <p:grpSp>
        <p:nvGrpSpPr>
          <p:cNvPr id="46" name="Group 46"/>
          <p:cNvGrpSpPr/>
          <p:nvPr/>
        </p:nvGrpSpPr>
        <p:grpSpPr>
          <a:xfrm>
            <a:off x="3545138" y="4967873"/>
            <a:ext cx="1475737" cy="360084"/>
            <a:chOff x="0" y="0"/>
            <a:chExt cx="612626" cy="149483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612626" cy="149483"/>
            </a:xfrm>
            <a:custGeom>
              <a:avLst/>
              <a:gdLst/>
              <a:ahLst/>
              <a:cxnLst/>
              <a:rect l="l" t="t" r="r" b="b"/>
              <a:pathLst>
                <a:path w="612626" h="149483">
                  <a:moveTo>
                    <a:pt x="74741" y="0"/>
                  </a:moveTo>
                  <a:lnTo>
                    <a:pt x="537885" y="0"/>
                  </a:lnTo>
                  <a:cubicBezTo>
                    <a:pt x="557707" y="0"/>
                    <a:pt x="576718" y="7875"/>
                    <a:pt x="590735" y="21891"/>
                  </a:cubicBezTo>
                  <a:cubicBezTo>
                    <a:pt x="604751" y="35908"/>
                    <a:pt x="612626" y="54919"/>
                    <a:pt x="612626" y="74741"/>
                  </a:cubicBezTo>
                  <a:lnTo>
                    <a:pt x="612626" y="74741"/>
                  </a:lnTo>
                  <a:cubicBezTo>
                    <a:pt x="612626" y="94564"/>
                    <a:pt x="604751" y="113575"/>
                    <a:pt x="590735" y="127591"/>
                  </a:cubicBezTo>
                  <a:cubicBezTo>
                    <a:pt x="576718" y="141608"/>
                    <a:pt x="557707" y="149483"/>
                    <a:pt x="537885" y="149483"/>
                  </a:cubicBezTo>
                  <a:lnTo>
                    <a:pt x="74741" y="149483"/>
                  </a:lnTo>
                  <a:cubicBezTo>
                    <a:pt x="54919" y="149483"/>
                    <a:pt x="35908" y="141608"/>
                    <a:pt x="21891" y="127591"/>
                  </a:cubicBezTo>
                  <a:cubicBezTo>
                    <a:pt x="7875" y="113575"/>
                    <a:pt x="0" y="94564"/>
                    <a:pt x="0" y="74741"/>
                  </a:cubicBezTo>
                  <a:lnTo>
                    <a:pt x="0" y="74741"/>
                  </a:lnTo>
                  <a:cubicBezTo>
                    <a:pt x="0" y="54919"/>
                    <a:pt x="7875" y="35908"/>
                    <a:pt x="21891" y="21891"/>
                  </a:cubicBezTo>
                  <a:cubicBezTo>
                    <a:pt x="35908" y="7875"/>
                    <a:pt x="54919" y="0"/>
                    <a:pt x="74741" y="0"/>
                  </a:cubicBezTo>
                  <a:close/>
                </a:path>
              </a:pathLst>
            </a:custGeom>
            <a:solidFill>
              <a:srgbClr val="1E8171"/>
            </a:solidFill>
          </p:spPr>
        </p:sp>
        <p:sp>
          <p:nvSpPr>
            <p:cNvPr id="48" name="TextBox 48"/>
            <p:cNvSpPr txBox="1"/>
            <p:nvPr/>
          </p:nvSpPr>
          <p:spPr>
            <a:xfrm>
              <a:off x="0" y="-38100"/>
              <a:ext cx="612626" cy="187583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38"/>
                </a:lnSpc>
              </a:pPr>
              <a:r>
                <a:rPr lang="en-US" sz="1050" b="1" spc="204" dirty="0">
                  <a:solidFill>
                    <a:srgbClr val="FFFFFF"/>
                  </a:solidFill>
                  <a:latin typeface="Roboto Condensed Bold"/>
                  <a:ea typeface="Roboto Condensed Bold"/>
                  <a:cs typeface="Roboto Condensed Bold"/>
                  <a:sym typeface="Roboto Condensed Bold"/>
                </a:rPr>
                <a:t>Integrated Test Logging</a:t>
              </a:r>
            </a:p>
          </p:txBody>
        </p:sp>
      </p:grpSp>
      <p:sp>
        <p:nvSpPr>
          <p:cNvPr id="49" name="AutoShape 49"/>
          <p:cNvSpPr/>
          <p:nvPr/>
        </p:nvSpPr>
        <p:spPr>
          <a:xfrm>
            <a:off x="6155547" y="4365177"/>
            <a:ext cx="0" cy="935018"/>
          </a:xfrm>
          <a:prstGeom prst="line">
            <a:avLst/>
          </a:prstGeom>
          <a:ln w="19050" cap="flat">
            <a:solidFill>
              <a:srgbClr val="547A96"/>
            </a:solidFill>
            <a:prstDash val="lgDash"/>
            <a:headEnd type="none" w="sm" len="sm"/>
            <a:tailEnd type="triangle" w="lg" len="med"/>
          </a:ln>
        </p:spPr>
      </p:sp>
      <p:grpSp>
        <p:nvGrpSpPr>
          <p:cNvPr id="50" name="Group 50"/>
          <p:cNvGrpSpPr/>
          <p:nvPr/>
        </p:nvGrpSpPr>
        <p:grpSpPr>
          <a:xfrm>
            <a:off x="5437140" y="4607788"/>
            <a:ext cx="1475737" cy="360084"/>
            <a:chOff x="0" y="0"/>
            <a:chExt cx="612626" cy="149483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612626" cy="149483"/>
            </a:xfrm>
            <a:custGeom>
              <a:avLst/>
              <a:gdLst/>
              <a:ahLst/>
              <a:cxnLst/>
              <a:rect l="l" t="t" r="r" b="b"/>
              <a:pathLst>
                <a:path w="612626" h="149483">
                  <a:moveTo>
                    <a:pt x="74741" y="0"/>
                  </a:moveTo>
                  <a:lnTo>
                    <a:pt x="537885" y="0"/>
                  </a:lnTo>
                  <a:cubicBezTo>
                    <a:pt x="557707" y="0"/>
                    <a:pt x="576718" y="7875"/>
                    <a:pt x="590735" y="21891"/>
                  </a:cubicBezTo>
                  <a:cubicBezTo>
                    <a:pt x="604751" y="35908"/>
                    <a:pt x="612626" y="54919"/>
                    <a:pt x="612626" y="74741"/>
                  </a:cubicBezTo>
                  <a:lnTo>
                    <a:pt x="612626" y="74741"/>
                  </a:lnTo>
                  <a:cubicBezTo>
                    <a:pt x="612626" y="94564"/>
                    <a:pt x="604751" y="113575"/>
                    <a:pt x="590735" y="127591"/>
                  </a:cubicBezTo>
                  <a:cubicBezTo>
                    <a:pt x="576718" y="141608"/>
                    <a:pt x="557707" y="149483"/>
                    <a:pt x="537885" y="149483"/>
                  </a:cubicBezTo>
                  <a:lnTo>
                    <a:pt x="74741" y="149483"/>
                  </a:lnTo>
                  <a:cubicBezTo>
                    <a:pt x="54919" y="149483"/>
                    <a:pt x="35908" y="141608"/>
                    <a:pt x="21891" y="127591"/>
                  </a:cubicBezTo>
                  <a:cubicBezTo>
                    <a:pt x="7875" y="113575"/>
                    <a:pt x="0" y="94564"/>
                    <a:pt x="0" y="74741"/>
                  </a:cubicBezTo>
                  <a:lnTo>
                    <a:pt x="0" y="74741"/>
                  </a:lnTo>
                  <a:cubicBezTo>
                    <a:pt x="0" y="54919"/>
                    <a:pt x="7875" y="35908"/>
                    <a:pt x="21891" y="21891"/>
                  </a:cubicBezTo>
                  <a:cubicBezTo>
                    <a:pt x="35908" y="7875"/>
                    <a:pt x="54919" y="0"/>
                    <a:pt x="74741" y="0"/>
                  </a:cubicBezTo>
                  <a:close/>
                </a:path>
              </a:pathLst>
            </a:custGeom>
            <a:solidFill>
              <a:srgbClr val="547A96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0" y="-38100"/>
              <a:ext cx="612626" cy="187583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38"/>
                </a:lnSpc>
              </a:pPr>
              <a:r>
                <a:rPr lang="en-US" sz="900" b="1" spc="204" dirty="0">
                  <a:solidFill>
                    <a:srgbClr val="FFFFFF"/>
                  </a:solidFill>
                  <a:latin typeface="Roboto Condensed Bold"/>
                  <a:ea typeface="Roboto Condensed Bold"/>
                  <a:cs typeface="Roboto Condensed Bold"/>
                  <a:sym typeface="Roboto Condensed Bold"/>
                </a:rPr>
                <a:t>Error Propagation Analysis</a:t>
              </a:r>
            </a:p>
          </p:txBody>
        </p:sp>
      </p:grpSp>
      <p:sp>
        <p:nvSpPr>
          <p:cNvPr id="53" name="AutoShape 53"/>
          <p:cNvSpPr/>
          <p:nvPr/>
        </p:nvSpPr>
        <p:spPr>
          <a:xfrm>
            <a:off x="7835648" y="4365177"/>
            <a:ext cx="0" cy="1237791"/>
          </a:xfrm>
          <a:prstGeom prst="line">
            <a:avLst/>
          </a:prstGeom>
          <a:ln w="19050" cap="flat">
            <a:solidFill>
              <a:srgbClr val="65D0E8"/>
            </a:solidFill>
            <a:prstDash val="lgDash"/>
            <a:headEnd type="none" w="sm" len="sm"/>
            <a:tailEnd type="triangle" w="lg" len="med"/>
          </a:ln>
        </p:spPr>
      </p:sp>
      <p:grpSp>
        <p:nvGrpSpPr>
          <p:cNvPr id="54" name="Group 54"/>
          <p:cNvGrpSpPr/>
          <p:nvPr/>
        </p:nvGrpSpPr>
        <p:grpSpPr>
          <a:xfrm>
            <a:off x="7106710" y="4829521"/>
            <a:ext cx="1475737" cy="360084"/>
            <a:chOff x="0" y="0"/>
            <a:chExt cx="612626" cy="149483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612626" cy="149483"/>
            </a:xfrm>
            <a:custGeom>
              <a:avLst/>
              <a:gdLst/>
              <a:ahLst/>
              <a:cxnLst/>
              <a:rect l="l" t="t" r="r" b="b"/>
              <a:pathLst>
                <a:path w="612626" h="149483">
                  <a:moveTo>
                    <a:pt x="74741" y="0"/>
                  </a:moveTo>
                  <a:lnTo>
                    <a:pt x="537885" y="0"/>
                  </a:lnTo>
                  <a:cubicBezTo>
                    <a:pt x="557707" y="0"/>
                    <a:pt x="576718" y="7875"/>
                    <a:pt x="590735" y="21891"/>
                  </a:cubicBezTo>
                  <a:cubicBezTo>
                    <a:pt x="604751" y="35908"/>
                    <a:pt x="612626" y="54919"/>
                    <a:pt x="612626" y="74741"/>
                  </a:cubicBezTo>
                  <a:lnTo>
                    <a:pt x="612626" y="74741"/>
                  </a:lnTo>
                  <a:cubicBezTo>
                    <a:pt x="612626" y="94564"/>
                    <a:pt x="604751" y="113575"/>
                    <a:pt x="590735" y="127591"/>
                  </a:cubicBezTo>
                  <a:cubicBezTo>
                    <a:pt x="576718" y="141608"/>
                    <a:pt x="557707" y="149483"/>
                    <a:pt x="537885" y="149483"/>
                  </a:cubicBezTo>
                  <a:lnTo>
                    <a:pt x="74741" y="149483"/>
                  </a:lnTo>
                  <a:cubicBezTo>
                    <a:pt x="54919" y="149483"/>
                    <a:pt x="35908" y="141608"/>
                    <a:pt x="21891" y="127591"/>
                  </a:cubicBezTo>
                  <a:cubicBezTo>
                    <a:pt x="7875" y="113575"/>
                    <a:pt x="0" y="94564"/>
                    <a:pt x="0" y="74741"/>
                  </a:cubicBezTo>
                  <a:lnTo>
                    <a:pt x="0" y="74741"/>
                  </a:lnTo>
                  <a:cubicBezTo>
                    <a:pt x="0" y="54919"/>
                    <a:pt x="7875" y="35908"/>
                    <a:pt x="21891" y="21891"/>
                  </a:cubicBezTo>
                  <a:cubicBezTo>
                    <a:pt x="35908" y="7875"/>
                    <a:pt x="54919" y="0"/>
                    <a:pt x="74741" y="0"/>
                  </a:cubicBezTo>
                  <a:close/>
                </a:path>
              </a:pathLst>
            </a:custGeom>
            <a:solidFill>
              <a:srgbClr val="65D0E8"/>
            </a:solidFill>
          </p:spPr>
        </p:sp>
        <p:sp>
          <p:nvSpPr>
            <p:cNvPr id="56" name="TextBox 56"/>
            <p:cNvSpPr txBox="1"/>
            <p:nvPr/>
          </p:nvSpPr>
          <p:spPr>
            <a:xfrm>
              <a:off x="0" y="-38100"/>
              <a:ext cx="612626" cy="187583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38"/>
                </a:lnSpc>
              </a:pPr>
              <a:r>
                <a:rPr lang="en-US" sz="1000" b="1" spc="204" dirty="0">
                  <a:solidFill>
                    <a:srgbClr val="FFFFFF"/>
                  </a:solidFill>
                  <a:latin typeface="Roboto Condensed Bold"/>
                  <a:ea typeface="Roboto Condensed Bold"/>
                  <a:cs typeface="Roboto Condensed Bold"/>
                  <a:sym typeface="Roboto Condensed Bold"/>
                </a:rPr>
                <a:t>Shift-Left Testing</a:t>
              </a:r>
            </a:p>
          </p:txBody>
        </p:sp>
      </p:grpSp>
      <p:sp>
        <p:nvSpPr>
          <p:cNvPr id="57" name="AutoShape 57"/>
          <p:cNvSpPr/>
          <p:nvPr/>
        </p:nvSpPr>
        <p:spPr>
          <a:xfrm flipV="1">
            <a:off x="6984285" y="2302299"/>
            <a:ext cx="0" cy="1013035"/>
          </a:xfrm>
          <a:prstGeom prst="line">
            <a:avLst/>
          </a:prstGeom>
          <a:ln w="19050" cap="flat">
            <a:solidFill>
              <a:srgbClr val="65D0E8"/>
            </a:solidFill>
            <a:prstDash val="lgDash"/>
            <a:headEnd type="none" w="sm" len="sm"/>
            <a:tailEnd type="triangle" w="lg" len="med"/>
          </a:ln>
        </p:spPr>
      </p:sp>
      <p:grpSp>
        <p:nvGrpSpPr>
          <p:cNvPr id="58" name="Group 58"/>
          <p:cNvGrpSpPr/>
          <p:nvPr/>
        </p:nvGrpSpPr>
        <p:grpSpPr>
          <a:xfrm>
            <a:off x="6226956" y="2601990"/>
            <a:ext cx="1475737" cy="360084"/>
            <a:chOff x="0" y="0"/>
            <a:chExt cx="612626" cy="149483"/>
          </a:xfrm>
        </p:grpSpPr>
        <p:sp>
          <p:nvSpPr>
            <p:cNvPr id="59" name="Freeform 59"/>
            <p:cNvSpPr/>
            <p:nvPr/>
          </p:nvSpPr>
          <p:spPr>
            <a:xfrm>
              <a:off x="0" y="0"/>
              <a:ext cx="612626" cy="149483"/>
            </a:xfrm>
            <a:custGeom>
              <a:avLst/>
              <a:gdLst/>
              <a:ahLst/>
              <a:cxnLst/>
              <a:rect l="l" t="t" r="r" b="b"/>
              <a:pathLst>
                <a:path w="612626" h="149483">
                  <a:moveTo>
                    <a:pt x="74741" y="0"/>
                  </a:moveTo>
                  <a:lnTo>
                    <a:pt x="537885" y="0"/>
                  </a:lnTo>
                  <a:cubicBezTo>
                    <a:pt x="557707" y="0"/>
                    <a:pt x="576718" y="7875"/>
                    <a:pt x="590735" y="21891"/>
                  </a:cubicBezTo>
                  <a:cubicBezTo>
                    <a:pt x="604751" y="35908"/>
                    <a:pt x="612626" y="54919"/>
                    <a:pt x="612626" y="74741"/>
                  </a:cubicBezTo>
                  <a:lnTo>
                    <a:pt x="612626" y="74741"/>
                  </a:lnTo>
                  <a:cubicBezTo>
                    <a:pt x="612626" y="94564"/>
                    <a:pt x="604751" y="113575"/>
                    <a:pt x="590735" y="127591"/>
                  </a:cubicBezTo>
                  <a:cubicBezTo>
                    <a:pt x="576718" y="141608"/>
                    <a:pt x="557707" y="149483"/>
                    <a:pt x="537885" y="149483"/>
                  </a:cubicBezTo>
                  <a:lnTo>
                    <a:pt x="74741" y="149483"/>
                  </a:lnTo>
                  <a:cubicBezTo>
                    <a:pt x="54919" y="149483"/>
                    <a:pt x="35908" y="141608"/>
                    <a:pt x="21891" y="127591"/>
                  </a:cubicBezTo>
                  <a:cubicBezTo>
                    <a:pt x="7875" y="113575"/>
                    <a:pt x="0" y="94564"/>
                    <a:pt x="0" y="74741"/>
                  </a:cubicBezTo>
                  <a:lnTo>
                    <a:pt x="0" y="74741"/>
                  </a:lnTo>
                  <a:cubicBezTo>
                    <a:pt x="0" y="54919"/>
                    <a:pt x="7875" y="35908"/>
                    <a:pt x="21891" y="21891"/>
                  </a:cubicBezTo>
                  <a:cubicBezTo>
                    <a:pt x="35908" y="7875"/>
                    <a:pt x="54919" y="0"/>
                    <a:pt x="74741" y="0"/>
                  </a:cubicBezTo>
                  <a:close/>
                </a:path>
              </a:pathLst>
            </a:custGeom>
            <a:solidFill>
              <a:srgbClr val="65D0E8"/>
            </a:solidFill>
          </p:spPr>
        </p:sp>
        <p:sp>
          <p:nvSpPr>
            <p:cNvPr id="60" name="TextBox 60"/>
            <p:cNvSpPr txBox="1"/>
            <p:nvPr/>
          </p:nvSpPr>
          <p:spPr>
            <a:xfrm>
              <a:off x="0" y="-38100"/>
              <a:ext cx="612626" cy="187583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38"/>
                </a:lnSpc>
              </a:pPr>
              <a:r>
                <a:rPr lang="en-US" sz="1000" b="1" spc="204" dirty="0">
                  <a:solidFill>
                    <a:srgbClr val="FFFFFF"/>
                  </a:solidFill>
                  <a:latin typeface="Roboto Condensed Bold"/>
                  <a:ea typeface="Roboto Condensed Bold"/>
                  <a:cs typeface="Roboto Condensed Bold"/>
                  <a:sym typeface="Roboto Condensed Bold"/>
                </a:rPr>
                <a:t>Coverage Mapping</a:t>
              </a:r>
            </a:p>
          </p:txBody>
        </p:sp>
      </p:grpSp>
      <p:sp>
        <p:nvSpPr>
          <p:cNvPr id="61" name="AutoShape 61"/>
          <p:cNvSpPr/>
          <p:nvPr/>
        </p:nvSpPr>
        <p:spPr>
          <a:xfrm>
            <a:off x="9566323" y="4365177"/>
            <a:ext cx="0" cy="935018"/>
          </a:xfrm>
          <a:prstGeom prst="line">
            <a:avLst/>
          </a:prstGeom>
          <a:ln w="19050" cap="flat">
            <a:solidFill>
              <a:srgbClr val="6C78CF"/>
            </a:solidFill>
            <a:prstDash val="lgDash"/>
            <a:headEnd type="none" w="sm" len="sm"/>
            <a:tailEnd type="triangle" w="lg" len="med"/>
          </a:ln>
        </p:spPr>
      </p:sp>
      <p:grpSp>
        <p:nvGrpSpPr>
          <p:cNvPr id="62" name="Group 62"/>
          <p:cNvGrpSpPr/>
          <p:nvPr/>
        </p:nvGrpSpPr>
        <p:grpSpPr>
          <a:xfrm>
            <a:off x="8847916" y="4607788"/>
            <a:ext cx="1475737" cy="360084"/>
            <a:chOff x="0" y="0"/>
            <a:chExt cx="612626" cy="149483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612626" cy="149483"/>
            </a:xfrm>
            <a:custGeom>
              <a:avLst/>
              <a:gdLst/>
              <a:ahLst/>
              <a:cxnLst/>
              <a:rect l="l" t="t" r="r" b="b"/>
              <a:pathLst>
                <a:path w="612626" h="149483">
                  <a:moveTo>
                    <a:pt x="74741" y="0"/>
                  </a:moveTo>
                  <a:lnTo>
                    <a:pt x="537885" y="0"/>
                  </a:lnTo>
                  <a:cubicBezTo>
                    <a:pt x="557707" y="0"/>
                    <a:pt x="576718" y="7875"/>
                    <a:pt x="590735" y="21891"/>
                  </a:cubicBezTo>
                  <a:cubicBezTo>
                    <a:pt x="604751" y="35908"/>
                    <a:pt x="612626" y="54919"/>
                    <a:pt x="612626" y="74741"/>
                  </a:cubicBezTo>
                  <a:lnTo>
                    <a:pt x="612626" y="74741"/>
                  </a:lnTo>
                  <a:cubicBezTo>
                    <a:pt x="612626" y="94564"/>
                    <a:pt x="604751" y="113575"/>
                    <a:pt x="590735" y="127591"/>
                  </a:cubicBezTo>
                  <a:cubicBezTo>
                    <a:pt x="576718" y="141608"/>
                    <a:pt x="557707" y="149483"/>
                    <a:pt x="537885" y="149483"/>
                  </a:cubicBezTo>
                  <a:lnTo>
                    <a:pt x="74741" y="149483"/>
                  </a:lnTo>
                  <a:cubicBezTo>
                    <a:pt x="54919" y="149483"/>
                    <a:pt x="35908" y="141608"/>
                    <a:pt x="21891" y="127591"/>
                  </a:cubicBezTo>
                  <a:cubicBezTo>
                    <a:pt x="7875" y="113575"/>
                    <a:pt x="0" y="94564"/>
                    <a:pt x="0" y="74741"/>
                  </a:cubicBezTo>
                  <a:lnTo>
                    <a:pt x="0" y="74741"/>
                  </a:lnTo>
                  <a:cubicBezTo>
                    <a:pt x="0" y="54919"/>
                    <a:pt x="7875" y="35908"/>
                    <a:pt x="21891" y="21891"/>
                  </a:cubicBezTo>
                  <a:cubicBezTo>
                    <a:pt x="35908" y="7875"/>
                    <a:pt x="54919" y="0"/>
                    <a:pt x="74741" y="0"/>
                  </a:cubicBezTo>
                  <a:close/>
                </a:path>
              </a:pathLst>
            </a:custGeom>
            <a:solidFill>
              <a:srgbClr val="6C78CF"/>
            </a:solidFill>
          </p:spPr>
        </p:sp>
        <p:sp>
          <p:nvSpPr>
            <p:cNvPr id="64" name="TextBox 64"/>
            <p:cNvSpPr txBox="1"/>
            <p:nvPr/>
          </p:nvSpPr>
          <p:spPr>
            <a:xfrm>
              <a:off x="0" y="-38100"/>
              <a:ext cx="612626" cy="187583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38"/>
                </a:lnSpc>
              </a:pPr>
              <a:r>
                <a:rPr lang="en-US" sz="800" b="1" spc="204" dirty="0">
                  <a:solidFill>
                    <a:srgbClr val="FFFFFF"/>
                  </a:solidFill>
                  <a:latin typeface="Roboto Condensed Bold"/>
                  <a:ea typeface="Roboto Condensed Bold"/>
                  <a:cs typeface="Roboto Condensed Bold"/>
                  <a:sym typeface="Roboto Condensed Bold"/>
                </a:rPr>
                <a:t>Automated Assertions</a:t>
              </a:r>
            </a:p>
          </p:txBody>
        </p:sp>
      </p:grpSp>
      <p:sp>
        <p:nvSpPr>
          <p:cNvPr id="65" name="AutoShape 65"/>
          <p:cNvSpPr/>
          <p:nvPr/>
        </p:nvSpPr>
        <p:spPr>
          <a:xfrm flipV="1">
            <a:off x="8745394" y="2412255"/>
            <a:ext cx="18641" cy="894582"/>
          </a:xfrm>
          <a:prstGeom prst="line">
            <a:avLst/>
          </a:prstGeom>
          <a:ln w="19050" cap="flat">
            <a:solidFill>
              <a:srgbClr val="7788D8"/>
            </a:solidFill>
            <a:prstDash val="lgDash"/>
            <a:headEnd type="none" w="sm" len="sm"/>
            <a:tailEnd type="triangle" w="lg" len="med"/>
          </a:ln>
        </p:spPr>
      </p:sp>
      <p:grpSp>
        <p:nvGrpSpPr>
          <p:cNvPr id="66" name="Group 66"/>
          <p:cNvGrpSpPr/>
          <p:nvPr/>
        </p:nvGrpSpPr>
        <p:grpSpPr>
          <a:xfrm>
            <a:off x="8007526" y="2712639"/>
            <a:ext cx="1475737" cy="360084"/>
            <a:chOff x="0" y="0"/>
            <a:chExt cx="612626" cy="149483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612626" cy="149483"/>
            </a:xfrm>
            <a:custGeom>
              <a:avLst/>
              <a:gdLst/>
              <a:ahLst/>
              <a:cxnLst/>
              <a:rect l="l" t="t" r="r" b="b"/>
              <a:pathLst>
                <a:path w="612626" h="149483">
                  <a:moveTo>
                    <a:pt x="74741" y="0"/>
                  </a:moveTo>
                  <a:lnTo>
                    <a:pt x="537885" y="0"/>
                  </a:lnTo>
                  <a:cubicBezTo>
                    <a:pt x="557707" y="0"/>
                    <a:pt x="576718" y="7875"/>
                    <a:pt x="590735" y="21891"/>
                  </a:cubicBezTo>
                  <a:cubicBezTo>
                    <a:pt x="604751" y="35908"/>
                    <a:pt x="612626" y="54919"/>
                    <a:pt x="612626" y="74741"/>
                  </a:cubicBezTo>
                  <a:lnTo>
                    <a:pt x="612626" y="74741"/>
                  </a:lnTo>
                  <a:cubicBezTo>
                    <a:pt x="612626" y="94564"/>
                    <a:pt x="604751" y="113575"/>
                    <a:pt x="590735" y="127591"/>
                  </a:cubicBezTo>
                  <a:cubicBezTo>
                    <a:pt x="576718" y="141608"/>
                    <a:pt x="557707" y="149483"/>
                    <a:pt x="537885" y="149483"/>
                  </a:cubicBezTo>
                  <a:lnTo>
                    <a:pt x="74741" y="149483"/>
                  </a:lnTo>
                  <a:cubicBezTo>
                    <a:pt x="54919" y="149483"/>
                    <a:pt x="35908" y="141608"/>
                    <a:pt x="21891" y="127591"/>
                  </a:cubicBezTo>
                  <a:cubicBezTo>
                    <a:pt x="7875" y="113575"/>
                    <a:pt x="0" y="94564"/>
                    <a:pt x="0" y="74741"/>
                  </a:cubicBezTo>
                  <a:lnTo>
                    <a:pt x="0" y="74741"/>
                  </a:lnTo>
                  <a:cubicBezTo>
                    <a:pt x="0" y="54919"/>
                    <a:pt x="7875" y="35908"/>
                    <a:pt x="21891" y="21891"/>
                  </a:cubicBezTo>
                  <a:cubicBezTo>
                    <a:pt x="35908" y="7875"/>
                    <a:pt x="54919" y="0"/>
                    <a:pt x="74741" y="0"/>
                  </a:cubicBezTo>
                  <a:close/>
                </a:path>
              </a:pathLst>
            </a:custGeom>
            <a:solidFill>
              <a:srgbClr val="7788D8"/>
            </a:solidFill>
          </p:spPr>
        </p:sp>
        <p:sp>
          <p:nvSpPr>
            <p:cNvPr id="68" name="TextBox 68"/>
            <p:cNvSpPr txBox="1"/>
            <p:nvPr/>
          </p:nvSpPr>
          <p:spPr>
            <a:xfrm>
              <a:off x="0" y="-38100"/>
              <a:ext cx="612626" cy="187583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38"/>
                </a:lnSpc>
              </a:pPr>
              <a:r>
                <a:rPr lang="en-US" sz="900" b="1" spc="204" dirty="0">
                  <a:solidFill>
                    <a:srgbClr val="FFFFFF"/>
                  </a:solidFill>
                  <a:latin typeface="Roboto Condensed Bold"/>
                  <a:ea typeface="Roboto Condensed Bold"/>
                  <a:cs typeface="Roboto Condensed Bold"/>
                  <a:sym typeface="Roboto Condensed Bold"/>
                </a:rPr>
                <a:t>Impact-Based Test Selection</a:t>
              </a:r>
            </a:p>
          </p:txBody>
        </p:sp>
      </p:grpSp>
      <p:grpSp>
        <p:nvGrpSpPr>
          <p:cNvPr id="69" name="Group 69"/>
          <p:cNvGrpSpPr/>
          <p:nvPr/>
        </p:nvGrpSpPr>
        <p:grpSpPr>
          <a:xfrm>
            <a:off x="4345917" y="2728838"/>
            <a:ext cx="1475737" cy="360084"/>
            <a:chOff x="0" y="0"/>
            <a:chExt cx="612626" cy="149483"/>
          </a:xfrm>
        </p:grpSpPr>
        <p:sp>
          <p:nvSpPr>
            <p:cNvPr id="70" name="Freeform 70"/>
            <p:cNvSpPr/>
            <p:nvPr/>
          </p:nvSpPr>
          <p:spPr>
            <a:xfrm>
              <a:off x="0" y="0"/>
              <a:ext cx="612626" cy="149483"/>
            </a:xfrm>
            <a:custGeom>
              <a:avLst/>
              <a:gdLst/>
              <a:ahLst/>
              <a:cxnLst/>
              <a:rect l="l" t="t" r="r" b="b"/>
              <a:pathLst>
                <a:path w="612626" h="149483">
                  <a:moveTo>
                    <a:pt x="74741" y="0"/>
                  </a:moveTo>
                  <a:lnTo>
                    <a:pt x="537885" y="0"/>
                  </a:lnTo>
                  <a:cubicBezTo>
                    <a:pt x="557707" y="0"/>
                    <a:pt x="576718" y="7875"/>
                    <a:pt x="590735" y="21891"/>
                  </a:cubicBezTo>
                  <a:cubicBezTo>
                    <a:pt x="604751" y="35908"/>
                    <a:pt x="612626" y="54919"/>
                    <a:pt x="612626" y="74741"/>
                  </a:cubicBezTo>
                  <a:lnTo>
                    <a:pt x="612626" y="74741"/>
                  </a:lnTo>
                  <a:cubicBezTo>
                    <a:pt x="612626" y="94564"/>
                    <a:pt x="604751" y="113575"/>
                    <a:pt x="590735" y="127591"/>
                  </a:cubicBezTo>
                  <a:cubicBezTo>
                    <a:pt x="576718" y="141608"/>
                    <a:pt x="557707" y="149483"/>
                    <a:pt x="537885" y="149483"/>
                  </a:cubicBezTo>
                  <a:lnTo>
                    <a:pt x="74741" y="149483"/>
                  </a:lnTo>
                  <a:cubicBezTo>
                    <a:pt x="54919" y="149483"/>
                    <a:pt x="35908" y="141608"/>
                    <a:pt x="21891" y="127591"/>
                  </a:cubicBezTo>
                  <a:cubicBezTo>
                    <a:pt x="7875" y="113575"/>
                    <a:pt x="0" y="94564"/>
                    <a:pt x="0" y="74741"/>
                  </a:cubicBezTo>
                  <a:lnTo>
                    <a:pt x="0" y="74741"/>
                  </a:lnTo>
                  <a:cubicBezTo>
                    <a:pt x="0" y="54919"/>
                    <a:pt x="7875" y="35908"/>
                    <a:pt x="21891" y="21891"/>
                  </a:cubicBezTo>
                  <a:cubicBezTo>
                    <a:pt x="35908" y="7875"/>
                    <a:pt x="54919" y="0"/>
                    <a:pt x="74741" y="0"/>
                  </a:cubicBezTo>
                  <a:close/>
                </a:path>
              </a:pathLst>
            </a:custGeom>
            <a:solidFill>
              <a:srgbClr val="2F6B85"/>
            </a:solidFill>
          </p:spPr>
        </p:sp>
        <p:sp>
          <p:nvSpPr>
            <p:cNvPr id="71" name="TextBox 71"/>
            <p:cNvSpPr txBox="1"/>
            <p:nvPr/>
          </p:nvSpPr>
          <p:spPr>
            <a:xfrm>
              <a:off x="0" y="-38100"/>
              <a:ext cx="612626" cy="187583"/>
            </a:xfrm>
            <a:prstGeom prst="rect">
              <a:avLst/>
            </a:prstGeom>
          </p:spPr>
          <p:txBody>
            <a:bodyPr lIns="47625" tIns="47625" rIns="47625" bIns="47625" rtlCol="0" anchor="ctr"/>
            <a:lstStyle/>
            <a:p>
              <a:pPr algn="ctr">
                <a:lnSpc>
                  <a:spcPts val="1838"/>
                </a:lnSpc>
              </a:pPr>
              <a:r>
                <a:rPr lang="en-US" sz="900" b="1" spc="204" dirty="0">
                  <a:solidFill>
                    <a:srgbClr val="FFFFFF"/>
                  </a:solidFill>
                  <a:latin typeface="Roboto Condensed Bold"/>
                  <a:ea typeface="Roboto Condensed Bold"/>
                  <a:cs typeface="Roboto Condensed Bold"/>
                  <a:sym typeface="Roboto Condensed Bold"/>
                </a:rPr>
                <a:t>Dynamic Test Data Generation</a:t>
              </a:r>
            </a:p>
          </p:txBody>
        </p:sp>
      </p:grpSp>
      <p:sp>
        <p:nvSpPr>
          <p:cNvPr id="72" name="Freeform 72"/>
          <p:cNvSpPr/>
          <p:nvPr/>
        </p:nvSpPr>
        <p:spPr>
          <a:xfrm>
            <a:off x="2613869" y="3630917"/>
            <a:ext cx="467395" cy="397711"/>
          </a:xfrm>
          <a:custGeom>
            <a:avLst/>
            <a:gdLst/>
            <a:ahLst/>
            <a:cxnLst/>
            <a:rect l="l" t="t" r="r" b="b"/>
            <a:pathLst>
              <a:path w="498555" h="424225">
                <a:moveTo>
                  <a:pt x="0" y="0"/>
                </a:moveTo>
                <a:lnTo>
                  <a:pt x="498555" y="0"/>
                </a:lnTo>
                <a:lnTo>
                  <a:pt x="498555" y="424225"/>
                </a:lnTo>
                <a:lnTo>
                  <a:pt x="0" y="42422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3" name="Freeform 73"/>
          <p:cNvSpPr/>
          <p:nvPr/>
        </p:nvSpPr>
        <p:spPr>
          <a:xfrm>
            <a:off x="3358418" y="3662857"/>
            <a:ext cx="582725" cy="333829"/>
          </a:xfrm>
          <a:custGeom>
            <a:avLst/>
            <a:gdLst/>
            <a:ahLst/>
            <a:cxnLst/>
            <a:rect l="l" t="t" r="r" b="b"/>
            <a:pathLst>
              <a:path w="621573" h="356084">
                <a:moveTo>
                  <a:pt x="0" y="0"/>
                </a:moveTo>
                <a:lnTo>
                  <a:pt x="621573" y="0"/>
                </a:lnTo>
                <a:lnTo>
                  <a:pt x="621573" y="356084"/>
                </a:lnTo>
                <a:lnTo>
                  <a:pt x="0" y="35608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74" name="Freeform 74"/>
          <p:cNvSpPr/>
          <p:nvPr/>
        </p:nvSpPr>
        <p:spPr>
          <a:xfrm>
            <a:off x="4312437" y="3609794"/>
            <a:ext cx="410585" cy="410585"/>
          </a:xfrm>
          <a:custGeom>
            <a:avLst/>
            <a:gdLst/>
            <a:ahLst/>
            <a:cxnLst/>
            <a:rect l="l" t="t" r="r" b="b"/>
            <a:pathLst>
              <a:path w="437957" h="437957">
                <a:moveTo>
                  <a:pt x="0" y="0"/>
                </a:moveTo>
                <a:lnTo>
                  <a:pt x="437958" y="0"/>
                </a:lnTo>
                <a:lnTo>
                  <a:pt x="437958" y="437957"/>
                </a:lnTo>
                <a:lnTo>
                  <a:pt x="0" y="43795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75" name="Freeform 75"/>
          <p:cNvSpPr/>
          <p:nvPr/>
        </p:nvSpPr>
        <p:spPr>
          <a:xfrm>
            <a:off x="7822186" y="3625541"/>
            <a:ext cx="432076" cy="436679"/>
          </a:xfrm>
          <a:custGeom>
            <a:avLst/>
            <a:gdLst/>
            <a:ahLst/>
            <a:cxnLst/>
            <a:rect l="l" t="t" r="r" b="b"/>
            <a:pathLst>
              <a:path w="460881" h="465791">
                <a:moveTo>
                  <a:pt x="0" y="0"/>
                </a:moveTo>
                <a:lnTo>
                  <a:pt x="460880" y="0"/>
                </a:lnTo>
                <a:lnTo>
                  <a:pt x="460880" y="465791"/>
                </a:lnTo>
                <a:lnTo>
                  <a:pt x="0" y="46579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76" name="Freeform 76"/>
          <p:cNvSpPr/>
          <p:nvPr/>
        </p:nvSpPr>
        <p:spPr>
          <a:xfrm>
            <a:off x="8764037" y="3612065"/>
            <a:ext cx="390670" cy="384621"/>
          </a:xfrm>
          <a:custGeom>
            <a:avLst/>
            <a:gdLst/>
            <a:ahLst/>
            <a:cxnLst/>
            <a:rect l="l" t="t" r="r" b="b"/>
            <a:pathLst>
              <a:path w="416715" h="410262">
                <a:moveTo>
                  <a:pt x="0" y="0"/>
                </a:moveTo>
                <a:lnTo>
                  <a:pt x="416715" y="0"/>
                </a:lnTo>
                <a:lnTo>
                  <a:pt x="416715" y="410262"/>
                </a:lnTo>
                <a:lnTo>
                  <a:pt x="0" y="410262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77" name="TextBox 77"/>
          <p:cNvSpPr txBox="1"/>
          <p:nvPr/>
        </p:nvSpPr>
        <p:spPr>
          <a:xfrm>
            <a:off x="1918896" y="5333077"/>
            <a:ext cx="1253976" cy="607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9"/>
              </a:lnSpc>
            </a:pPr>
            <a:r>
              <a:rPr lang="en-US" sz="892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This includes conducting research, gathering information, and creating a project plan.</a:t>
            </a:r>
          </a:p>
        </p:txBody>
      </p:sp>
      <p:sp>
        <p:nvSpPr>
          <p:cNvPr id="78" name="TextBox 78"/>
          <p:cNvSpPr txBox="1"/>
          <p:nvPr/>
        </p:nvSpPr>
        <p:spPr>
          <a:xfrm>
            <a:off x="2699033" y="1331262"/>
            <a:ext cx="1253976" cy="607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9"/>
              </a:lnSpc>
            </a:pPr>
            <a:r>
              <a:rPr lang="en-US" sz="892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This step involves organizing and structuring the website's content and features.</a:t>
            </a:r>
          </a:p>
        </p:txBody>
      </p:sp>
      <p:sp>
        <p:nvSpPr>
          <p:cNvPr id="80" name="TextBox 80"/>
          <p:cNvSpPr txBox="1"/>
          <p:nvPr/>
        </p:nvSpPr>
        <p:spPr>
          <a:xfrm>
            <a:off x="4456796" y="1511183"/>
            <a:ext cx="1253976" cy="761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9"/>
              </a:lnSpc>
            </a:pPr>
            <a:r>
              <a:rPr lang="en-US" sz="892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Once the wireframes and prototypes are approved, the web designer focuses on the visual aspect of the website.</a:t>
            </a:r>
          </a:p>
        </p:txBody>
      </p:sp>
      <p:sp>
        <p:nvSpPr>
          <p:cNvPr id="82" name="TextBox 82"/>
          <p:cNvSpPr txBox="1"/>
          <p:nvPr/>
        </p:nvSpPr>
        <p:spPr>
          <a:xfrm>
            <a:off x="6357297" y="1511184"/>
            <a:ext cx="1253976" cy="607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9"/>
              </a:lnSpc>
            </a:pPr>
            <a:r>
              <a:rPr lang="en-US" sz="892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In this stage, the design files are handed over to the web development team.</a:t>
            </a:r>
          </a:p>
        </p:txBody>
      </p:sp>
      <p:sp>
        <p:nvSpPr>
          <p:cNvPr id="84" name="TextBox 84"/>
          <p:cNvSpPr txBox="1"/>
          <p:nvPr/>
        </p:nvSpPr>
        <p:spPr>
          <a:xfrm>
            <a:off x="8145545" y="1524425"/>
            <a:ext cx="1253976" cy="607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9"/>
              </a:lnSpc>
            </a:pPr>
            <a:r>
              <a:rPr lang="en-US" sz="892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Once the website passes testing and receives client approval, it is ready for launch.</a:t>
            </a:r>
          </a:p>
        </p:txBody>
      </p:sp>
      <p:sp>
        <p:nvSpPr>
          <p:cNvPr id="86" name="TextBox 86"/>
          <p:cNvSpPr txBox="1"/>
          <p:nvPr/>
        </p:nvSpPr>
        <p:spPr>
          <a:xfrm>
            <a:off x="2209800" y="777472"/>
            <a:ext cx="7705627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3"/>
              </a:lnSpc>
            </a:pPr>
            <a:r>
              <a:rPr lang="en-US" sz="2363" b="1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WEBSITE DESIGN &amp; DEVELOPMENT PROCESS</a:t>
            </a:r>
          </a:p>
        </p:txBody>
      </p:sp>
      <p:sp>
        <p:nvSpPr>
          <p:cNvPr id="87" name="TextBox 87"/>
          <p:cNvSpPr txBox="1"/>
          <p:nvPr/>
        </p:nvSpPr>
        <p:spPr>
          <a:xfrm>
            <a:off x="2209800" y="488954"/>
            <a:ext cx="7772400" cy="128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7"/>
              </a:lnSpc>
            </a:pPr>
            <a:r>
              <a:rPr lang="en-US" sz="870" spc="134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BORCELLE STUDIO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4042C1E-DB6B-BAF8-67DC-EA74A5A955D1}"/>
              </a:ext>
            </a:extLst>
          </p:cNvPr>
          <p:cNvSpPr txBox="1"/>
          <p:nvPr/>
        </p:nvSpPr>
        <p:spPr>
          <a:xfrm>
            <a:off x="276532" y="117675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How MCP Helps Salesforce Testers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AF4A7C3-F6A9-63D2-9E1E-DE8EEA8D9A3A}"/>
              </a:ext>
            </a:extLst>
          </p:cNvPr>
          <p:cNvSpPr txBox="1"/>
          <p:nvPr/>
        </p:nvSpPr>
        <p:spPr>
          <a:xfrm>
            <a:off x="2320678" y="1134089"/>
            <a:ext cx="213611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Tests can be auto-generated based on model entities and relationships.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0256D6F-48D7-4BEE-03C7-94371B228553}"/>
              </a:ext>
            </a:extLst>
          </p:cNvPr>
          <p:cNvSpPr txBox="1"/>
          <p:nvPr/>
        </p:nvSpPr>
        <p:spPr>
          <a:xfrm>
            <a:off x="4283005" y="1023953"/>
            <a:ext cx="167631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MCP helps generate valid and relational test data aligned with the object model.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E7252CD-D0C6-3D50-4A98-224B4A57D3F7}"/>
              </a:ext>
            </a:extLst>
          </p:cNvPr>
          <p:cNvSpPr txBox="1"/>
          <p:nvPr/>
        </p:nvSpPr>
        <p:spPr>
          <a:xfrm>
            <a:off x="5964123" y="1153738"/>
            <a:ext cx="20608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Visualize test coverage across flows, triggers, Apex classes.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1357551-78BA-DB7E-A347-726E63FB7E2D}"/>
              </a:ext>
            </a:extLst>
          </p:cNvPr>
          <p:cNvSpPr txBox="1"/>
          <p:nvPr/>
        </p:nvSpPr>
        <p:spPr>
          <a:xfrm>
            <a:off x="7965026" y="1201640"/>
            <a:ext cx="162075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Run only relevant tests based on model change delta.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7C457FD-B93E-3081-55E5-D5CCBBC35B41}"/>
              </a:ext>
            </a:extLst>
          </p:cNvPr>
          <p:cNvSpPr txBox="1"/>
          <p:nvPr/>
        </p:nvSpPr>
        <p:spPr>
          <a:xfrm>
            <a:off x="1539816" y="5265361"/>
            <a:ext cx="202588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Reproduce bugs faster with access to exact context (data, triggers, versions).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8337434-167C-312F-3B93-A71DF41FF5E0}"/>
              </a:ext>
            </a:extLst>
          </p:cNvPr>
          <p:cNvSpPr txBox="1"/>
          <p:nvPr/>
        </p:nvSpPr>
        <p:spPr>
          <a:xfrm>
            <a:off x="3354907" y="5526738"/>
            <a:ext cx="187946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Logs enriched with model info—what objects, fields, and flows were involved.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7A69614-FF69-382D-7DB6-31FEB6C5418C}"/>
              </a:ext>
            </a:extLst>
          </p:cNvPr>
          <p:cNvSpPr txBox="1"/>
          <p:nvPr/>
        </p:nvSpPr>
        <p:spPr>
          <a:xfrm>
            <a:off x="5266046" y="5218729"/>
            <a:ext cx="181227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MCP helps trace bugs to originating component or data change.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E9AD57E-96C5-07FE-6C59-82990924F9E1}"/>
              </a:ext>
            </a:extLst>
          </p:cNvPr>
          <p:cNvSpPr txBox="1"/>
          <p:nvPr/>
        </p:nvSpPr>
        <p:spPr>
          <a:xfrm>
            <a:off x="6769262" y="5602968"/>
            <a:ext cx="210584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Enables early validation by exposing model deltas pre-deployment.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06FC9ED-EBCF-1E75-2BD5-57AF6C8D83BC}"/>
              </a:ext>
            </a:extLst>
          </p:cNvPr>
          <p:cNvSpPr txBox="1"/>
          <p:nvPr/>
        </p:nvSpPr>
        <p:spPr>
          <a:xfrm>
            <a:off x="8581535" y="5265361"/>
            <a:ext cx="210584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Generate assertions based on object constraints and field validation rules.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8586" y="2195869"/>
            <a:ext cx="1020723" cy="417683"/>
            <a:chOff x="0" y="0"/>
            <a:chExt cx="1394694" cy="57071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94694" cy="570713"/>
            </a:xfrm>
            <a:custGeom>
              <a:avLst/>
              <a:gdLst/>
              <a:ahLst/>
              <a:cxnLst/>
              <a:rect l="l" t="t" r="r" b="b"/>
              <a:pathLst>
                <a:path w="1394694" h="570713">
                  <a:moveTo>
                    <a:pt x="697347" y="0"/>
                  </a:moveTo>
                  <a:lnTo>
                    <a:pt x="1394694" y="570713"/>
                  </a:lnTo>
                  <a:lnTo>
                    <a:pt x="0" y="570713"/>
                  </a:lnTo>
                  <a:lnTo>
                    <a:pt x="697347" y="0"/>
                  </a:lnTo>
                  <a:close/>
                </a:path>
              </a:pathLst>
            </a:custGeom>
            <a:solidFill>
              <a:srgbClr val="F2964F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217921" y="236399"/>
              <a:ext cx="958852" cy="29354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25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0" y="2404710"/>
            <a:ext cx="12192000" cy="4453290"/>
            <a:chOff x="0" y="0"/>
            <a:chExt cx="4816593" cy="175932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1759324"/>
            </a:xfrm>
            <a:custGeom>
              <a:avLst/>
              <a:gdLst/>
              <a:ahLst/>
              <a:cxnLst/>
              <a:rect l="l" t="t" r="r" b="b"/>
              <a:pathLst>
                <a:path w="4816592" h="1759324">
                  <a:moveTo>
                    <a:pt x="0" y="0"/>
                  </a:moveTo>
                  <a:lnTo>
                    <a:pt x="4816592" y="0"/>
                  </a:lnTo>
                  <a:lnTo>
                    <a:pt x="4816592" y="1759324"/>
                  </a:lnTo>
                  <a:lnTo>
                    <a:pt x="0" y="1759324"/>
                  </a:lnTo>
                  <a:close/>
                </a:path>
              </a:pathLst>
            </a:custGeom>
            <a:solidFill>
              <a:srgbClr val="F2ECEC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4816593" cy="178789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25"/>
                </a:lnSpc>
              </a:pPr>
              <a:endParaRPr sz="1200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886149" y="2195869"/>
            <a:ext cx="1020723" cy="417683"/>
            <a:chOff x="0" y="0"/>
            <a:chExt cx="1394694" cy="57071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94694" cy="570713"/>
            </a:xfrm>
            <a:custGeom>
              <a:avLst/>
              <a:gdLst/>
              <a:ahLst/>
              <a:cxnLst/>
              <a:rect l="l" t="t" r="r" b="b"/>
              <a:pathLst>
                <a:path w="1394694" h="570713">
                  <a:moveTo>
                    <a:pt x="697347" y="0"/>
                  </a:moveTo>
                  <a:lnTo>
                    <a:pt x="1394694" y="570713"/>
                  </a:lnTo>
                  <a:lnTo>
                    <a:pt x="0" y="570713"/>
                  </a:lnTo>
                  <a:lnTo>
                    <a:pt x="697347" y="0"/>
                  </a:lnTo>
                  <a:close/>
                </a:path>
              </a:pathLst>
            </a:custGeom>
            <a:solidFill>
              <a:srgbClr val="28AB78"/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217921" y="236399"/>
              <a:ext cx="958852" cy="29354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25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663712" y="2195869"/>
            <a:ext cx="1020723" cy="417683"/>
            <a:chOff x="0" y="0"/>
            <a:chExt cx="1394694" cy="57071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94694" cy="570713"/>
            </a:xfrm>
            <a:custGeom>
              <a:avLst/>
              <a:gdLst/>
              <a:ahLst/>
              <a:cxnLst/>
              <a:rect l="l" t="t" r="r" b="b"/>
              <a:pathLst>
                <a:path w="1394694" h="570713">
                  <a:moveTo>
                    <a:pt x="697347" y="0"/>
                  </a:moveTo>
                  <a:lnTo>
                    <a:pt x="1394694" y="570713"/>
                  </a:lnTo>
                  <a:lnTo>
                    <a:pt x="0" y="570713"/>
                  </a:lnTo>
                  <a:lnTo>
                    <a:pt x="697347" y="0"/>
                  </a:lnTo>
                  <a:close/>
                </a:path>
              </a:pathLst>
            </a:custGeom>
            <a:solidFill>
              <a:srgbClr val="60A18E"/>
            </a:solidFill>
            <a:ln cap="sq">
              <a:noFill/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217921" y="236399"/>
              <a:ext cx="958852" cy="29354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25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5441275" y="2195869"/>
            <a:ext cx="1020723" cy="417683"/>
            <a:chOff x="0" y="0"/>
            <a:chExt cx="1394694" cy="57071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394694" cy="570713"/>
            </a:xfrm>
            <a:custGeom>
              <a:avLst/>
              <a:gdLst/>
              <a:ahLst/>
              <a:cxnLst/>
              <a:rect l="l" t="t" r="r" b="b"/>
              <a:pathLst>
                <a:path w="1394694" h="570713">
                  <a:moveTo>
                    <a:pt x="697347" y="0"/>
                  </a:moveTo>
                  <a:lnTo>
                    <a:pt x="1394694" y="570713"/>
                  </a:lnTo>
                  <a:lnTo>
                    <a:pt x="0" y="570713"/>
                  </a:lnTo>
                  <a:lnTo>
                    <a:pt x="697347" y="0"/>
                  </a:lnTo>
                  <a:close/>
                </a:path>
              </a:pathLst>
            </a:custGeom>
            <a:solidFill>
              <a:srgbClr val="6F6EA9"/>
            </a:solidFill>
            <a:ln cap="sq">
              <a:noFill/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217921" y="236399"/>
              <a:ext cx="958852" cy="29354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25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218839" y="2195869"/>
            <a:ext cx="1020723" cy="417683"/>
            <a:chOff x="0" y="0"/>
            <a:chExt cx="1394694" cy="57071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394694" cy="570713"/>
            </a:xfrm>
            <a:custGeom>
              <a:avLst/>
              <a:gdLst/>
              <a:ahLst/>
              <a:cxnLst/>
              <a:rect l="l" t="t" r="r" b="b"/>
              <a:pathLst>
                <a:path w="1394694" h="570713">
                  <a:moveTo>
                    <a:pt x="697347" y="0"/>
                  </a:moveTo>
                  <a:lnTo>
                    <a:pt x="1394694" y="570713"/>
                  </a:lnTo>
                  <a:lnTo>
                    <a:pt x="0" y="570713"/>
                  </a:lnTo>
                  <a:lnTo>
                    <a:pt x="697347" y="0"/>
                  </a:lnTo>
                  <a:close/>
                </a:path>
              </a:pathLst>
            </a:custGeom>
            <a:solidFill>
              <a:srgbClr val="A96EA8"/>
            </a:solidFill>
            <a:ln cap="sq">
              <a:noFill/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217921" y="236399"/>
              <a:ext cx="958852" cy="29354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25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8996401" y="2195869"/>
            <a:ext cx="1020723" cy="417683"/>
            <a:chOff x="0" y="0"/>
            <a:chExt cx="1394694" cy="57071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394694" cy="570713"/>
            </a:xfrm>
            <a:custGeom>
              <a:avLst/>
              <a:gdLst/>
              <a:ahLst/>
              <a:cxnLst/>
              <a:rect l="l" t="t" r="r" b="b"/>
              <a:pathLst>
                <a:path w="1394694" h="570713">
                  <a:moveTo>
                    <a:pt x="697347" y="0"/>
                  </a:moveTo>
                  <a:lnTo>
                    <a:pt x="1394694" y="570713"/>
                  </a:lnTo>
                  <a:lnTo>
                    <a:pt x="0" y="570713"/>
                  </a:lnTo>
                  <a:lnTo>
                    <a:pt x="697347" y="0"/>
                  </a:lnTo>
                  <a:close/>
                </a:path>
              </a:pathLst>
            </a:custGeom>
            <a:solidFill>
              <a:srgbClr val="DE6375"/>
            </a:solidFill>
            <a:ln cap="sq">
              <a:noFill/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217921" y="236399"/>
              <a:ext cx="958852" cy="29354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25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0" y="2404710"/>
            <a:ext cx="12192000" cy="626524"/>
            <a:chOff x="0" y="0"/>
            <a:chExt cx="4816593" cy="247516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4816592" cy="247516"/>
            </a:xfrm>
            <a:custGeom>
              <a:avLst/>
              <a:gdLst/>
              <a:ahLst/>
              <a:cxnLst/>
              <a:rect l="l" t="t" r="r" b="b"/>
              <a:pathLst>
                <a:path w="4816592" h="247516">
                  <a:moveTo>
                    <a:pt x="0" y="0"/>
                  </a:moveTo>
                  <a:lnTo>
                    <a:pt x="4816592" y="0"/>
                  </a:lnTo>
                  <a:lnTo>
                    <a:pt x="4816592" y="247516"/>
                  </a:lnTo>
                  <a:lnTo>
                    <a:pt x="0" y="247516"/>
                  </a:lnTo>
                  <a:close/>
                </a:path>
              </a:pathLst>
            </a:custGeom>
            <a:solidFill>
              <a:srgbClr val="F5F2F2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28575"/>
              <a:ext cx="4816593" cy="276091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25"/>
                </a:lnSpc>
              </a:pPr>
              <a:endParaRPr sz="1200"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7729200" y="2195869"/>
            <a:ext cx="1996463" cy="835365"/>
            <a:chOff x="0" y="0"/>
            <a:chExt cx="971267" cy="4064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971267" cy="406400"/>
            </a:xfrm>
            <a:custGeom>
              <a:avLst/>
              <a:gdLst/>
              <a:ahLst/>
              <a:cxnLst/>
              <a:rect l="l" t="t" r="r" b="b"/>
              <a:pathLst>
                <a:path w="971267" h="406400">
                  <a:moveTo>
                    <a:pt x="0" y="0"/>
                  </a:moveTo>
                  <a:lnTo>
                    <a:pt x="768067" y="0"/>
                  </a:lnTo>
                  <a:lnTo>
                    <a:pt x="971267" y="203200"/>
                  </a:lnTo>
                  <a:lnTo>
                    <a:pt x="768067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289BA"/>
            </a:solidFill>
            <a:ln cap="sq">
              <a:noFill/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177800" y="-28575"/>
              <a:ext cx="717267" cy="4349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25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7729199" y="3031234"/>
            <a:ext cx="1589428" cy="2743200"/>
            <a:chOff x="0" y="0"/>
            <a:chExt cx="627922" cy="1083733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627922" cy="1083733"/>
            </a:xfrm>
            <a:custGeom>
              <a:avLst/>
              <a:gdLst/>
              <a:ahLst/>
              <a:cxnLst/>
              <a:rect l="l" t="t" r="r" b="b"/>
              <a:pathLst>
                <a:path w="627922" h="1083733">
                  <a:moveTo>
                    <a:pt x="0" y="0"/>
                  </a:moveTo>
                  <a:lnTo>
                    <a:pt x="627922" y="0"/>
                  </a:lnTo>
                  <a:lnTo>
                    <a:pt x="627922" y="1083733"/>
                  </a:lnTo>
                  <a:lnTo>
                    <a:pt x="0" y="1083733"/>
                  </a:lnTo>
                  <a:close/>
                </a:path>
              </a:pathLst>
            </a:custGeom>
            <a:solidFill>
              <a:srgbClr val="A96EA8"/>
            </a:solidFill>
            <a:ln cap="sq">
              <a:noFill/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28575"/>
              <a:ext cx="627922" cy="111230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25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9506763" y="2195869"/>
            <a:ext cx="1996463" cy="835365"/>
            <a:chOff x="0" y="0"/>
            <a:chExt cx="971267" cy="4064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971267" cy="406400"/>
            </a:xfrm>
            <a:custGeom>
              <a:avLst/>
              <a:gdLst/>
              <a:ahLst/>
              <a:cxnLst/>
              <a:rect l="l" t="t" r="r" b="b"/>
              <a:pathLst>
                <a:path w="971267" h="406400">
                  <a:moveTo>
                    <a:pt x="0" y="0"/>
                  </a:moveTo>
                  <a:lnTo>
                    <a:pt x="768067" y="0"/>
                  </a:lnTo>
                  <a:lnTo>
                    <a:pt x="971267" y="203200"/>
                  </a:lnTo>
                  <a:lnTo>
                    <a:pt x="768067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7A98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177800" y="-28575"/>
              <a:ext cx="717267" cy="4349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25"/>
                </a:lnSpc>
              </a:pPr>
              <a:endParaRPr sz="1200"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9506763" y="3031234"/>
            <a:ext cx="1589428" cy="2743200"/>
            <a:chOff x="0" y="0"/>
            <a:chExt cx="627922" cy="1083733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627922" cy="1083733"/>
            </a:xfrm>
            <a:custGeom>
              <a:avLst/>
              <a:gdLst/>
              <a:ahLst/>
              <a:cxnLst/>
              <a:rect l="l" t="t" r="r" b="b"/>
              <a:pathLst>
                <a:path w="627922" h="1083733">
                  <a:moveTo>
                    <a:pt x="0" y="0"/>
                  </a:moveTo>
                  <a:lnTo>
                    <a:pt x="627922" y="0"/>
                  </a:lnTo>
                  <a:lnTo>
                    <a:pt x="627922" y="1083733"/>
                  </a:lnTo>
                  <a:lnTo>
                    <a:pt x="0" y="1083733"/>
                  </a:lnTo>
                  <a:close/>
                </a:path>
              </a:pathLst>
            </a:custGeom>
            <a:solidFill>
              <a:srgbClr val="DE6375"/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0" y="-28575"/>
              <a:ext cx="627922" cy="111230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25"/>
                </a:lnSpc>
              </a:pPr>
              <a:endParaRPr sz="1200"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618947" y="2195869"/>
            <a:ext cx="1996463" cy="835365"/>
            <a:chOff x="0" y="0"/>
            <a:chExt cx="971267" cy="4064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971267" cy="406400"/>
            </a:xfrm>
            <a:custGeom>
              <a:avLst/>
              <a:gdLst/>
              <a:ahLst/>
              <a:cxnLst/>
              <a:rect l="l" t="t" r="r" b="b"/>
              <a:pathLst>
                <a:path w="971267" h="406400">
                  <a:moveTo>
                    <a:pt x="0" y="0"/>
                  </a:moveTo>
                  <a:lnTo>
                    <a:pt x="768067" y="0"/>
                  </a:lnTo>
                  <a:lnTo>
                    <a:pt x="971267" y="203200"/>
                  </a:lnTo>
                  <a:lnTo>
                    <a:pt x="768067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3B56D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177800" y="-28575"/>
              <a:ext cx="717267" cy="4349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25"/>
                </a:lnSpc>
              </a:pPr>
              <a:endParaRPr sz="1200"/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2396511" y="2195869"/>
            <a:ext cx="1996463" cy="835365"/>
            <a:chOff x="0" y="0"/>
            <a:chExt cx="971267" cy="406400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971267" cy="406400"/>
            </a:xfrm>
            <a:custGeom>
              <a:avLst/>
              <a:gdLst/>
              <a:ahLst/>
              <a:cxnLst/>
              <a:rect l="l" t="t" r="r" b="b"/>
              <a:pathLst>
                <a:path w="971267" h="406400">
                  <a:moveTo>
                    <a:pt x="0" y="0"/>
                  </a:moveTo>
                  <a:lnTo>
                    <a:pt x="768067" y="0"/>
                  </a:lnTo>
                  <a:lnTo>
                    <a:pt x="971267" y="203200"/>
                  </a:lnTo>
                  <a:lnTo>
                    <a:pt x="768067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C07B"/>
            </a:solidFill>
          </p:spPr>
        </p:sp>
        <p:sp>
          <p:nvSpPr>
            <p:cNvPr id="43" name="TextBox 43"/>
            <p:cNvSpPr txBox="1"/>
            <p:nvPr/>
          </p:nvSpPr>
          <p:spPr>
            <a:xfrm>
              <a:off x="177800" y="-28575"/>
              <a:ext cx="717267" cy="4349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25"/>
                </a:lnSpc>
              </a:pPr>
              <a:endParaRPr sz="1200"/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618947" y="3031234"/>
            <a:ext cx="1589428" cy="2743200"/>
            <a:chOff x="0" y="0"/>
            <a:chExt cx="627922" cy="1083733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627922" cy="1083733"/>
            </a:xfrm>
            <a:custGeom>
              <a:avLst/>
              <a:gdLst/>
              <a:ahLst/>
              <a:cxnLst/>
              <a:rect l="l" t="t" r="r" b="b"/>
              <a:pathLst>
                <a:path w="627922" h="1083733">
                  <a:moveTo>
                    <a:pt x="0" y="0"/>
                  </a:moveTo>
                  <a:lnTo>
                    <a:pt x="627922" y="0"/>
                  </a:lnTo>
                  <a:lnTo>
                    <a:pt x="627922" y="1083733"/>
                  </a:lnTo>
                  <a:lnTo>
                    <a:pt x="0" y="1083733"/>
                  </a:lnTo>
                  <a:close/>
                </a:path>
              </a:pathLst>
            </a:custGeom>
            <a:solidFill>
              <a:srgbClr val="F2964F"/>
            </a:solidFill>
          </p:spPr>
        </p:sp>
        <p:sp>
          <p:nvSpPr>
            <p:cNvPr id="46" name="TextBox 46"/>
            <p:cNvSpPr txBox="1"/>
            <p:nvPr/>
          </p:nvSpPr>
          <p:spPr>
            <a:xfrm>
              <a:off x="0" y="-28575"/>
              <a:ext cx="627922" cy="111230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25"/>
                </a:lnSpc>
              </a:pPr>
              <a:endParaRPr sz="1200"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2396510" y="3031234"/>
            <a:ext cx="1589428" cy="2743200"/>
            <a:chOff x="0" y="0"/>
            <a:chExt cx="627922" cy="1083733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627922" cy="1083733"/>
            </a:xfrm>
            <a:custGeom>
              <a:avLst/>
              <a:gdLst/>
              <a:ahLst/>
              <a:cxnLst/>
              <a:rect l="l" t="t" r="r" b="b"/>
              <a:pathLst>
                <a:path w="627922" h="1083733">
                  <a:moveTo>
                    <a:pt x="0" y="0"/>
                  </a:moveTo>
                  <a:lnTo>
                    <a:pt x="627922" y="0"/>
                  </a:lnTo>
                  <a:lnTo>
                    <a:pt x="627922" y="1083733"/>
                  </a:lnTo>
                  <a:lnTo>
                    <a:pt x="0" y="1083733"/>
                  </a:lnTo>
                  <a:close/>
                </a:path>
              </a:pathLst>
            </a:custGeom>
            <a:solidFill>
              <a:srgbClr val="28AB78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0" y="-28575"/>
              <a:ext cx="627922" cy="111230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25"/>
                </a:lnSpc>
              </a:pPr>
              <a:endParaRPr sz="1200"/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4174074" y="2195869"/>
            <a:ext cx="1996463" cy="835365"/>
            <a:chOff x="0" y="0"/>
            <a:chExt cx="971267" cy="406400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971267" cy="406400"/>
            </a:xfrm>
            <a:custGeom>
              <a:avLst/>
              <a:gdLst/>
              <a:ahLst/>
              <a:cxnLst/>
              <a:rect l="l" t="t" r="r" b="b"/>
              <a:pathLst>
                <a:path w="971267" h="406400">
                  <a:moveTo>
                    <a:pt x="0" y="0"/>
                  </a:moveTo>
                  <a:lnTo>
                    <a:pt x="768067" y="0"/>
                  </a:lnTo>
                  <a:lnTo>
                    <a:pt x="971267" y="203200"/>
                  </a:lnTo>
                  <a:lnTo>
                    <a:pt x="768067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BDB2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177800" y="-28575"/>
              <a:ext cx="717267" cy="4349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25"/>
                </a:lnSpc>
              </a:pPr>
              <a:endParaRPr sz="1200"/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4174073" y="3031234"/>
            <a:ext cx="1589428" cy="2743200"/>
            <a:chOff x="0" y="0"/>
            <a:chExt cx="627922" cy="1083733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627922" cy="1083733"/>
            </a:xfrm>
            <a:custGeom>
              <a:avLst/>
              <a:gdLst/>
              <a:ahLst/>
              <a:cxnLst/>
              <a:rect l="l" t="t" r="r" b="b"/>
              <a:pathLst>
                <a:path w="627922" h="1083733">
                  <a:moveTo>
                    <a:pt x="0" y="0"/>
                  </a:moveTo>
                  <a:lnTo>
                    <a:pt x="627922" y="0"/>
                  </a:lnTo>
                  <a:lnTo>
                    <a:pt x="627922" y="1083733"/>
                  </a:lnTo>
                  <a:lnTo>
                    <a:pt x="0" y="1083733"/>
                  </a:lnTo>
                  <a:close/>
                </a:path>
              </a:pathLst>
            </a:custGeom>
            <a:solidFill>
              <a:srgbClr val="60A18E"/>
            </a:solidFill>
          </p:spPr>
        </p:sp>
        <p:sp>
          <p:nvSpPr>
            <p:cNvPr id="55" name="TextBox 55"/>
            <p:cNvSpPr txBox="1"/>
            <p:nvPr/>
          </p:nvSpPr>
          <p:spPr>
            <a:xfrm>
              <a:off x="0" y="-28575"/>
              <a:ext cx="627922" cy="111230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25"/>
                </a:lnSpc>
              </a:pPr>
              <a:endParaRPr sz="1200"/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5951637" y="2195869"/>
            <a:ext cx="1996463" cy="835365"/>
            <a:chOff x="0" y="0"/>
            <a:chExt cx="971267" cy="406400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971267" cy="406400"/>
            </a:xfrm>
            <a:custGeom>
              <a:avLst/>
              <a:gdLst/>
              <a:ahLst/>
              <a:cxnLst/>
              <a:rect l="l" t="t" r="r" b="b"/>
              <a:pathLst>
                <a:path w="971267" h="406400">
                  <a:moveTo>
                    <a:pt x="0" y="0"/>
                  </a:moveTo>
                  <a:lnTo>
                    <a:pt x="768067" y="0"/>
                  </a:lnTo>
                  <a:lnTo>
                    <a:pt x="971267" y="203200"/>
                  </a:lnTo>
                  <a:lnTo>
                    <a:pt x="768067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992C2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177800" y="-28575"/>
              <a:ext cx="717267" cy="4349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25"/>
                </a:lnSpc>
              </a:pPr>
              <a:endParaRPr sz="1200"/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5951636" y="3031234"/>
            <a:ext cx="1589428" cy="2743200"/>
            <a:chOff x="0" y="0"/>
            <a:chExt cx="627922" cy="1083733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627922" cy="1083733"/>
            </a:xfrm>
            <a:custGeom>
              <a:avLst/>
              <a:gdLst/>
              <a:ahLst/>
              <a:cxnLst/>
              <a:rect l="l" t="t" r="r" b="b"/>
              <a:pathLst>
                <a:path w="627922" h="1083733">
                  <a:moveTo>
                    <a:pt x="0" y="0"/>
                  </a:moveTo>
                  <a:lnTo>
                    <a:pt x="627922" y="0"/>
                  </a:lnTo>
                  <a:lnTo>
                    <a:pt x="627922" y="1083733"/>
                  </a:lnTo>
                  <a:lnTo>
                    <a:pt x="0" y="1083733"/>
                  </a:lnTo>
                  <a:close/>
                </a:path>
              </a:pathLst>
            </a:custGeom>
            <a:solidFill>
              <a:srgbClr val="6F6EA9"/>
            </a:solidFill>
          </p:spPr>
        </p:sp>
        <p:sp>
          <p:nvSpPr>
            <p:cNvPr id="61" name="TextBox 61"/>
            <p:cNvSpPr txBox="1"/>
            <p:nvPr/>
          </p:nvSpPr>
          <p:spPr>
            <a:xfrm>
              <a:off x="0" y="-28575"/>
              <a:ext cx="627922" cy="1112308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25"/>
                </a:lnSpc>
              </a:pPr>
              <a:endParaRPr sz="1200"/>
            </a:p>
          </p:txBody>
        </p:sp>
      </p:grpSp>
      <p:grpSp>
        <p:nvGrpSpPr>
          <p:cNvPr id="62" name="Group 62"/>
          <p:cNvGrpSpPr/>
          <p:nvPr/>
        </p:nvGrpSpPr>
        <p:grpSpPr>
          <a:xfrm>
            <a:off x="814266" y="5175039"/>
            <a:ext cx="1198791" cy="1198791"/>
            <a:chOff x="0" y="0"/>
            <a:chExt cx="812800" cy="812800"/>
          </a:xfrm>
        </p:grpSpPr>
        <p:sp>
          <p:nvSpPr>
            <p:cNvPr id="63" name="Freeform 6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964F"/>
            </a:solidFill>
            <a:ln w="952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64" name="TextBox 6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25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65" name="Group 65"/>
          <p:cNvGrpSpPr/>
          <p:nvPr/>
        </p:nvGrpSpPr>
        <p:grpSpPr>
          <a:xfrm>
            <a:off x="2591829" y="5175039"/>
            <a:ext cx="1198791" cy="1198791"/>
            <a:chOff x="0" y="0"/>
            <a:chExt cx="812800" cy="812800"/>
          </a:xfrm>
        </p:grpSpPr>
        <p:sp>
          <p:nvSpPr>
            <p:cNvPr id="66" name="Freeform 6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8AB78"/>
            </a:solidFill>
            <a:ln w="952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67" name="TextBox 6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25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68" name="Freeform 68"/>
          <p:cNvSpPr/>
          <p:nvPr/>
        </p:nvSpPr>
        <p:spPr>
          <a:xfrm>
            <a:off x="1152019" y="5521831"/>
            <a:ext cx="523285" cy="505207"/>
          </a:xfrm>
          <a:custGeom>
            <a:avLst/>
            <a:gdLst/>
            <a:ahLst/>
            <a:cxnLst/>
            <a:rect l="l" t="t" r="r" b="b"/>
            <a:pathLst>
              <a:path w="784927" h="757811">
                <a:moveTo>
                  <a:pt x="0" y="0"/>
                </a:moveTo>
                <a:lnTo>
                  <a:pt x="784926" y="0"/>
                </a:lnTo>
                <a:lnTo>
                  <a:pt x="784926" y="757811"/>
                </a:lnTo>
                <a:lnTo>
                  <a:pt x="0" y="7578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69" name="Group 69"/>
          <p:cNvGrpSpPr/>
          <p:nvPr/>
        </p:nvGrpSpPr>
        <p:grpSpPr>
          <a:xfrm>
            <a:off x="4369392" y="5175039"/>
            <a:ext cx="1198791" cy="1198791"/>
            <a:chOff x="0" y="0"/>
            <a:chExt cx="812800" cy="812800"/>
          </a:xfrm>
        </p:grpSpPr>
        <p:sp>
          <p:nvSpPr>
            <p:cNvPr id="70" name="Freeform 7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0A18E"/>
            </a:solidFill>
            <a:ln w="952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71" name="TextBox 7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25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72" name="Group 72"/>
          <p:cNvGrpSpPr/>
          <p:nvPr/>
        </p:nvGrpSpPr>
        <p:grpSpPr>
          <a:xfrm>
            <a:off x="6146955" y="5175039"/>
            <a:ext cx="1198791" cy="1198791"/>
            <a:chOff x="0" y="0"/>
            <a:chExt cx="812800" cy="812800"/>
          </a:xfrm>
        </p:grpSpPr>
        <p:sp>
          <p:nvSpPr>
            <p:cNvPr id="73" name="Freeform 7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F6EA9"/>
            </a:solidFill>
            <a:ln w="952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74" name="TextBox 7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25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75" name="Freeform 75"/>
          <p:cNvSpPr/>
          <p:nvPr/>
        </p:nvSpPr>
        <p:spPr>
          <a:xfrm>
            <a:off x="6477717" y="5505801"/>
            <a:ext cx="537267" cy="537267"/>
          </a:xfrm>
          <a:custGeom>
            <a:avLst/>
            <a:gdLst/>
            <a:ahLst/>
            <a:cxnLst/>
            <a:rect l="l" t="t" r="r" b="b"/>
            <a:pathLst>
              <a:path w="805901" h="805901">
                <a:moveTo>
                  <a:pt x="0" y="0"/>
                </a:moveTo>
                <a:lnTo>
                  <a:pt x="805901" y="0"/>
                </a:lnTo>
                <a:lnTo>
                  <a:pt x="805901" y="805901"/>
                </a:lnTo>
                <a:lnTo>
                  <a:pt x="0" y="8059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76" name="Group 76"/>
          <p:cNvGrpSpPr/>
          <p:nvPr/>
        </p:nvGrpSpPr>
        <p:grpSpPr>
          <a:xfrm>
            <a:off x="7924518" y="5175039"/>
            <a:ext cx="1198791" cy="1198791"/>
            <a:chOff x="0" y="0"/>
            <a:chExt cx="812800" cy="812800"/>
          </a:xfrm>
        </p:grpSpPr>
        <p:sp>
          <p:nvSpPr>
            <p:cNvPr id="77" name="Freeform 7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96EA8"/>
            </a:solidFill>
            <a:ln w="952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78" name="TextBox 7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25"/>
                </a:lnSpc>
                <a:spcBef>
                  <a:spcPct val="0"/>
                </a:spcBef>
              </a:pPr>
              <a:endParaRPr sz="1200"/>
            </a:p>
          </p:txBody>
        </p:sp>
      </p:grpSp>
      <p:grpSp>
        <p:nvGrpSpPr>
          <p:cNvPr id="79" name="Group 79"/>
          <p:cNvGrpSpPr/>
          <p:nvPr/>
        </p:nvGrpSpPr>
        <p:grpSpPr>
          <a:xfrm>
            <a:off x="9702081" y="5175039"/>
            <a:ext cx="1198791" cy="1198791"/>
            <a:chOff x="0" y="0"/>
            <a:chExt cx="812800" cy="812800"/>
          </a:xfrm>
        </p:grpSpPr>
        <p:sp>
          <p:nvSpPr>
            <p:cNvPr id="80" name="Freeform 8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E6375"/>
            </a:solidFill>
            <a:ln w="952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81" name="TextBox 8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525"/>
                </a:lnSpc>
                <a:spcBef>
                  <a:spcPct val="0"/>
                </a:spcBef>
              </a:pPr>
              <a:endParaRPr sz="1200"/>
            </a:p>
          </p:txBody>
        </p:sp>
      </p:grpSp>
      <p:sp>
        <p:nvSpPr>
          <p:cNvPr id="82" name="Freeform 82"/>
          <p:cNvSpPr/>
          <p:nvPr/>
        </p:nvSpPr>
        <p:spPr>
          <a:xfrm>
            <a:off x="10068678" y="5510436"/>
            <a:ext cx="465596" cy="527996"/>
          </a:xfrm>
          <a:custGeom>
            <a:avLst/>
            <a:gdLst/>
            <a:ahLst/>
            <a:cxnLst/>
            <a:rect l="l" t="t" r="r" b="b"/>
            <a:pathLst>
              <a:path w="698394" h="791994">
                <a:moveTo>
                  <a:pt x="0" y="0"/>
                </a:moveTo>
                <a:lnTo>
                  <a:pt x="698395" y="0"/>
                </a:lnTo>
                <a:lnTo>
                  <a:pt x="698395" y="791994"/>
                </a:lnTo>
                <a:lnTo>
                  <a:pt x="0" y="7919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3" name="Freeform 83"/>
          <p:cNvSpPr/>
          <p:nvPr/>
        </p:nvSpPr>
        <p:spPr>
          <a:xfrm>
            <a:off x="4705592" y="5532774"/>
            <a:ext cx="526389" cy="483321"/>
          </a:xfrm>
          <a:custGeom>
            <a:avLst/>
            <a:gdLst/>
            <a:ahLst/>
            <a:cxnLst/>
            <a:rect l="l" t="t" r="r" b="b"/>
            <a:pathLst>
              <a:path w="789584" h="724982">
                <a:moveTo>
                  <a:pt x="0" y="0"/>
                </a:moveTo>
                <a:lnTo>
                  <a:pt x="789584" y="0"/>
                </a:lnTo>
                <a:lnTo>
                  <a:pt x="789584" y="724982"/>
                </a:lnTo>
                <a:lnTo>
                  <a:pt x="0" y="7249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4" name="Freeform 84"/>
          <p:cNvSpPr/>
          <p:nvPr/>
        </p:nvSpPr>
        <p:spPr>
          <a:xfrm>
            <a:off x="2932226" y="5495902"/>
            <a:ext cx="517996" cy="557064"/>
          </a:xfrm>
          <a:custGeom>
            <a:avLst/>
            <a:gdLst/>
            <a:ahLst/>
            <a:cxnLst/>
            <a:rect l="l" t="t" r="r" b="b"/>
            <a:pathLst>
              <a:path w="776994" h="835596">
                <a:moveTo>
                  <a:pt x="0" y="0"/>
                </a:moveTo>
                <a:lnTo>
                  <a:pt x="776994" y="0"/>
                </a:lnTo>
                <a:lnTo>
                  <a:pt x="776994" y="835596"/>
                </a:lnTo>
                <a:lnTo>
                  <a:pt x="0" y="83559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5" name="Freeform 85"/>
          <p:cNvSpPr/>
          <p:nvPr/>
        </p:nvSpPr>
        <p:spPr>
          <a:xfrm>
            <a:off x="8259746" y="5510267"/>
            <a:ext cx="528335" cy="528335"/>
          </a:xfrm>
          <a:custGeom>
            <a:avLst/>
            <a:gdLst/>
            <a:ahLst/>
            <a:cxnLst/>
            <a:rect l="l" t="t" r="r" b="b"/>
            <a:pathLst>
              <a:path w="792503" h="792503">
                <a:moveTo>
                  <a:pt x="0" y="0"/>
                </a:moveTo>
                <a:lnTo>
                  <a:pt x="792503" y="0"/>
                </a:lnTo>
                <a:lnTo>
                  <a:pt x="792503" y="792503"/>
                </a:lnTo>
                <a:lnTo>
                  <a:pt x="0" y="79250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6" name="TextBox 86"/>
          <p:cNvSpPr txBox="1"/>
          <p:nvPr/>
        </p:nvSpPr>
        <p:spPr>
          <a:xfrm>
            <a:off x="451089" y="43762"/>
            <a:ext cx="9055674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dirty="0"/>
              <a:t>Business Impact &amp; Future Scope</a:t>
            </a:r>
          </a:p>
        </p:txBody>
      </p:sp>
      <p:sp>
        <p:nvSpPr>
          <p:cNvPr id="87" name="TextBox 87"/>
          <p:cNvSpPr txBox="1"/>
          <p:nvPr/>
        </p:nvSpPr>
        <p:spPr>
          <a:xfrm>
            <a:off x="7889699" y="3340100"/>
            <a:ext cx="1360683" cy="2436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19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Faster Rollouts</a:t>
            </a:r>
          </a:p>
        </p:txBody>
      </p:sp>
      <p:sp>
        <p:nvSpPr>
          <p:cNvPr id="88" name="TextBox 88"/>
          <p:cNvSpPr txBox="1"/>
          <p:nvPr/>
        </p:nvSpPr>
        <p:spPr>
          <a:xfrm>
            <a:off x="7889699" y="3825019"/>
            <a:ext cx="1209945" cy="759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93"/>
              </a:lnSpc>
              <a:spcBef>
                <a:spcPct val="0"/>
              </a:spcBef>
            </a:pPr>
            <a:r>
              <a:rPr lang="en-US" sz="1066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Enable frequent and safer Salesforce releases.</a:t>
            </a:r>
          </a:p>
        </p:txBody>
      </p:sp>
      <p:sp>
        <p:nvSpPr>
          <p:cNvPr id="89" name="TextBox 89"/>
          <p:cNvSpPr txBox="1"/>
          <p:nvPr/>
        </p:nvSpPr>
        <p:spPr>
          <a:xfrm>
            <a:off x="778465" y="3215878"/>
            <a:ext cx="1367641" cy="7309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919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Reduced Deployment Failures</a:t>
            </a:r>
          </a:p>
        </p:txBody>
      </p:sp>
      <p:sp>
        <p:nvSpPr>
          <p:cNvPr id="90" name="TextBox 90"/>
          <p:cNvSpPr txBox="1"/>
          <p:nvPr/>
        </p:nvSpPr>
        <p:spPr>
          <a:xfrm>
            <a:off x="1314175" y="2429402"/>
            <a:ext cx="606007" cy="564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39"/>
              </a:lnSpc>
              <a:spcBef>
                <a:spcPct val="0"/>
              </a:spcBef>
            </a:pPr>
            <a:r>
              <a:rPr lang="en-US" sz="1866" b="1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STEP1</a:t>
            </a:r>
          </a:p>
        </p:txBody>
      </p:sp>
      <p:sp>
        <p:nvSpPr>
          <p:cNvPr id="91" name="TextBox 91"/>
          <p:cNvSpPr txBox="1"/>
          <p:nvPr/>
        </p:nvSpPr>
        <p:spPr>
          <a:xfrm>
            <a:off x="3091739" y="2429402"/>
            <a:ext cx="606007" cy="564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39"/>
              </a:lnSpc>
              <a:spcBef>
                <a:spcPct val="0"/>
              </a:spcBef>
            </a:pPr>
            <a:r>
              <a:rPr lang="en-US" sz="1866" b="1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STEP2</a:t>
            </a:r>
          </a:p>
        </p:txBody>
      </p:sp>
      <p:sp>
        <p:nvSpPr>
          <p:cNvPr id="92" name="TextBox 92"/>
          <p:cNvSpPr txBox="1"/>
          <p:nvPr/>
        </p:nvSpPr>
        <p:spPr>
          <a:xfrm>
            <a:off x="2523924" y="3215249"/>
            <a:ext cx="1360683" cy="730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19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Accelerated Development Cycles</a:t>
            </a:r>
          </a:p>
        </p:txBody>
      </p:sp>
      <p:sp>
        <p:nvSpPr>
          <p:cNvPr id="93" name="TextBox 93"/>
          <p:cNvSpPr txBox="1"/>
          <p:nvPr/>
        </p:nvSpPr>
        <p:spPr>
          <a:xfrm>
            <a:off x="779446" y="3965635"/>
            <a:ext cx="1209945" cy="759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93"/>
              </a:lnSpc>
              <a:spcBef>
                <a:spcPct val="0"/>
              </a:spcBef>
            </a:pPr>
            <a:r>
              <a:rPr lang="en-US" sz="1066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Higher predictability via model-aware automation.</a:t>
            </a:r>
          </a:p>
        </p:txBody>
      </p:sp>
      <p:sp>
        <p:nvSpPr>
          <p:cNvPr id="94" name="TextBox 94"/>
          <p:cNvSpPr txBox="1"/>
          <p:nvPr/>
        </p:nvSpPr>
        <p:spPr>
          <a:xfrm>
            <a:off x="2557009" y="3965635"/>
            <a:ext cx="1327598" cy="759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93"/>
              </a:lnSpc>
              <a:spcBef>
                <a:spcPct val="0"/>
              </a:spcBef>
            </a:pPr>
            <a:r>
              <a:rPr lang="en-US" sz="1066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Less manual debugging, rework, and regression testing.</a:t>
            </a:r>
          </a:p>
        </p:txBody>
      </p:sp>
      <p:sp>
        <p:nvSpPr>
          <p:cNvPr id="95" name="TextBox 95"/>
          <p:cNvSpPr txBox="1"/>
          <p:nvPr/>
        </p:nvSpPr>
        <p:spPr>
          <a:xfrm>
            <a:off x="4334572" y="3340100"/>
            <a:ext cx="1360683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19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Standardization Across Teams</a:t>
            </a:r>
          </a:p>
        </p:txBody>
      </p:sp>
      <p:sp>
        <p:nvSpPr>
          <p:cNvPr id="96" name="TextBox 96"/>
          <p:cNvSpPr txBox="1"/>
          <p:nvPr/>
        </p:nvSpPr>
        <p:spPr>
          <a:xfrm>
            <a:off x="4334572" y="3848931"/>
            <a:ext cx="1209945" cy="951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93"/>
              </a:lnSpc>
              <a:spcBef>
                <a:spcPct val="0"/>
              </a:spcBef>
            </a:pPr>
            <a:r>
              <a:rPr lang="en-US" sz="1066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Developers, testers, and DevOps share a single source of context truth.</a:t>
            </a:r>
          </a:p>
        </p:txBody>
      </p:sp>
      <p:sp>
        <p:nvSpPr>
          <p:cNvPr id="97" name="TextBox 97"/>
          <p:cNvSpPr txBox="1"/>
          <p:nvPr/>
        </p:nvSpPr>
        <p:spPr>
          <a:xfrm>
            <a:off x="6095998" y="3180651"/>
            <a:ext cx="1360683" cy="730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19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Lower Operational Risk</a:t>
            </a:r>
          </a:p>
        </p:txBody>
      </p:sp>
      <p:sp>
        <p:nvSpPr>
          <p:cNvPr id="98" name="TextBox 98"/>
          <p:cNvSpPr txBox="1"/>
          <p:nvPr/>
        </p:nvSpPr>
        <p:spPr>
          <a:xfrm>
            <a:off x="6112136" y="3965635"/>
            <a:ext cx="1209945" cy="759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93"/>
              </a:lnSpc>
              <a:spcBef>
                <a:spcPct val="0"/>
              </a:spcBef>
            </a:pPr>
            <a:r>
              <a:rPr lang="en-US" sz="1066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MCP mitigates misconfigurations and untracked dependencies.</a:t>
            </a:r>
          </a:p>
        </p:txBody>
      </p:sp>
      <p:sp>
        <p:nvSpPr>
          <p:cNvPr id="99" name="TextBox 99"/>
          <p:cNvSpPr txBox="1"/>
          <p:nvPr/>
        </p:nvSpPr>
        <p:spPr>
          <a:xfrm>
            <a:off x="9667261" y="3340100"/>
            <a:ext cx="1360683" cy="48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919"/>
              </a:lnSpc>
              <a:spcBef>
                <a:spcPct val="0"/>
              </a:spcBef>
            </a:pPr>
            <a:r>
              <a:rPr lang="en-US" sz="1600" b="1" dirty="0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AI Integration Ready</a:t>
            </a:r>
          </a:p>
        </p:txBody>
      </p:sp>
      <p:sp>
        <p:nvSpPr>
          <p:cNvPr id="100" name="TextBox 100"/>
          <p:cNvSpPr txBox="1"/>
          <p:nvPr/>
        </p:nvSpPr>
        <p:spPr>
          <a:xfrm>
            <a:off x="9672311" y="3875310"/>
            <a:ext cx="1209945" cy="951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93"/>
              </a:lnSpc>
              <a:spcBef>
                <a:spcPct val="0"/>
              </a:spcBef>
            </a:pPr>
            <a:r>
              <a:rPr lang="en-US" sz="1066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MCP paves the way for intelligent change recommendations.</a:t>
            </a:r>
          </a:p>
        </p:txBody>
      </p:sp>
      <p:sp>
        <p:nvSpPr>
          <p:cNvPr id="101" name="TextBox 101"/>
          <p:cNvSpPr txBox="1"/>
          <p:nvPr/>
        </p:nvSpPr>
        <p:spPr>
          <a:xfrm>
            <a:off x="4869302" y="2429402"/>
            <a:ext cx="606007" cy="564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39"/>
              </a:lnSpc>
              <a:spcBef>
                <a:spcPct val="0"/>
              </a:spcBef>
            </a:pPr>
            <a:r>
              <a:rPr lang="en-US" sz="1866" b="1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STEP3</a:t>
            </a:r>
          </a:p>
        </p:txBody>
      </p:sp>
      <p:sp>
        <p:nvSpPr>
          <p:cNvPr id="102" name="TextBox 102"/>
          <p:cNvSpPr txBox="1"/>
          <p:nvPr/>
        </p:nvSpPr>
        <p:spPr>
          <a:xfrm>
            <a:off x="6646865" y="2429402"/>
            <a:ext cx="606007" cy="564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39"/>
              </a:lnSpc>
              <a:spcBef>
                <a:spcPct val="0"/>
              </a:spcBef>
            </a:pPr>
            <a:r>
              <a:rPr lang="en-US" sz="1866" b="1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STEP4</a:t>
            </a:r>
          </a:p>
        </p:txBody>
      </p:sp>
      <p:sp>
        <p:nvSpPr>
          <p:cNvPr id="103" name="TextBox 103"/>
          <p:cNvSpPr txBox="1"/>
          <p:nvPr/>
        </p:nvSpPr>
        <p:spPr>
          <a:xfrm>
            <a:off x="8424428" y="2429402"/>
            <a:ext cx="606007" cy="564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39"/>
              </a:lnSpc>
              <a:spcBef>
                <a:spcPct val="0"/>
              </a:spcBef>
            </a:pPr>
            <a:r>
              <a:rPr lang="en-US" sz="1866" b="1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STEP5</a:t>
            </a:r>
          </a:p>
        </p:txBody>
      </p:sp>
      <p:sp>
        <p:nvSpPr>
          <p:cNvPr id="104" name="TextBox 104"/>
          <p:cNvSpPr txBox="1"/>
          <p:nvPr/>
        </p:nvSpPr>
        <p:spPr>
          <a:xfrm>
            <a:off x="10201991" y="2429402"/>
            <a:ext cx="606007" cy="564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239"/>
              </a:lnSpc>
              <a:spcBef>
                <a:spcPct val="0"/>
              </a:spcBef>
            </a:pPr>
            <a:r>
              <a:rPr lang="en-US" sz="1866" b="1">
                <a:solidFill>
                  <a:srgbClr val="FFFFFF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STEP6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678</Words>
  <Application>Microsoft Office PowerPoint</Application>
  <PresentationFormat>Widescreen</PresentationFormat>
  <Paragraphs>104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21" baseType="lpstr">
      <vt:lpstr>Arial</vt:lpstr>
      <vt:lpstr>Calibri</vt:lpstr>
      <vt:lpstr>Calibri (MS) Bold</vt:lpstr>
      <vt:lpstr>Calibri Light</vt:lpstr>
      <vt:lpstr>Georgia</vt:lpstr>
      <vt:lpstr>Montserrat Ultra-Bold</vt:lpstr>
      <vt:lpstr>Open Sauce Bold</vt:lpstr>
      <vt:lpstr>Open Sauce Heavy</vt:lpstr>
      <vt:lpstr>Open Sauce Medium</vt:lpstr>
      <vt:lpstr>Oswald Bold</vt:lpstr>
      <vt:lpstr>Poppins</vt:lpstr>
      <vt:lpstr>Questrial</vt:lpstr>
      <vt:lpstr>Roboto Condensed Bold</vt:lpstr>
      <vt:lpstr>Source Sans Pro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PRATAP PADHY</dc:creator>
  <cp:lastModifiedBy>PRATAP PADHY</cp:lastModifiedBy>
  <cp:revision>4</cp:revision>
  <dcterms:created xsi:type="dcterms:W3CDTF">2025-07-18T00:17:32Z</dcterms:created>
  <dcterms:modified xsi:type="dcterms:W3CDTF">2025-07-20T00:38:12Z</dcterms:modified>
</cp:coreProperties>
</file>