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71.xml"/>
  <Override ContentType="application/vnd.openxmlformats-officedocument.presentationml.notesSlide+xml" PartName="/ppt/notesSlides/notesSlide18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0.xml"/>
  <Override ContentType="application/vnd.openxmlformats-officedocument.presentationml.notesSlide+xml" PartName="/ppt/notesSlides/notesSlide46.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174.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179.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83.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81.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184.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178.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180.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181.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18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71.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Lst>
  <p:sldSz cy="5143500" cx="9144000"/>
  <p:notesSz cx="6858000" cy="9144000"/>
  <p:embeddedFontLst>
    <p:embeddedFont>
      <p:font typeface="Economica"/>
      <p:regular r:id="rId194"/>
      <p:bold r:id="rId195"/>
      <p:italic r:id="rId196"/>
      <p:boldItalic r:id="rId197"/>
    </p:embeddedFont>
    <p:embeddedFont>
      <p:font typeface="Source Code Pro"/>
      <p:regular r:id="rId198"/>
      <p:bold r:id="rId199"/>
      <p:italic r:id="rId200"/>
      <p:boldItalic r:id="rId201"/>
    </p:embeddedFont>
    <p:embeddedFont>
      <p:font typeface="Spectral"/>
      <p:regular r:id="rId202"/>
      <p:bold r:id="rId203"/>
      <p:italic r:id="rId204"/>
      <p:boldItalic r:id="rId205"/>
    </p:embeddedFont>
    <p:embeddedFont>
      <p:font typeface="Open Sans"/>
      <p:regular r:id="rId206"/>
      <p:bold r:id="rId207"/>
      <p:italic r:id="rId208"/>
      <p:boldItalic r:id="rId20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1230AE-7123-477A-AC19-11333FF52584}">
  <a:tblStyle styleId="{EA1230AE-7123-477A-AC19-11333FF5258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font" Target="fonts/Economica-regular.fntdata"/><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font" Target="fonts/SourceCodePro-regular.fntdata"/><Relationship Id="rId14" Type="http://schemas.openxmlformats.org/officeDocument/2006/relationships/slide" Target="slides/slide8.xml"/><Relationship Id="rId197" Type="http://schemas.openxmlformats.org/officeDocument/2006/relationships/font" Target="fonts/Economica-boldItalic.fntdata"/><Relationship Id="rId17" Type="http://schemas.openxmlformats.org/officeDocument/2006/relationships/slide" Target="slides/slide11.xml"/><Relationship Id="rId196" Type="http://schemas.openxmlformats.org/officeDocument/2006/relationships/font" Target="fonts/Economica-italic.fntdata"/><Relationship Id="rId16" Type="http://schemas.openxmlformats.org/officeDocument/2006/relationships/slide" Target="slides/slide10.xml"/><Relationship Id="rId195" Type="http://schemas.openxmlformats.org/officeDocument/2006/relationships/font" Target="fonts/Economica-bold.fntdata"/><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font" Target="fonts/SourceCodePro-bold.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1" Type="http://schemas.openxmlformats.org/officeDocument/2006/relationships/slide" Target="slides/slide115.xml"/><Relationship Id="rId120" Type="http://schemas.openxmlformats.org/officeDocument/2006/relationships/slide" Target="slides/slide114.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10" Type="http://schemas.openxmlformats.org/officeDocument/2006/relationships/slide" Target="slides/slide104.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206" Type="http://schemas.openxmlformats.org/officeDocument/2006/relationships/font" Target="fonts/OpenSans-regular.fntdata"/><Relationship Id="rId205" Type="http://schemas.openxmlformats.org/officeDocument/2006/relationships/font" Target="fonts/Spectral-boldItalic.fntdata"/><Relationship Id="rId204" Type="http://schemas.openxmlformats.org/officeDocument/2006/relationships/font" Target="fonts/Spectral-italic.fntdata"/><Relationship Id="rId203" Type="http://schemas.openxmlformats.org/officeDocument/2006/relationships/font" Target="fonts/Spectral-bold.fntdata"/><Relationship Id="rId209" Type="http://schemas.openxmlformats.org/officeDocument/2006/relationships/font" Target="fonts/OpenSans-boldItalic.fntdata"/><Relationship Id="rId208" Type="http://schemas.openxmlformats.org/officeDocument/2006/relationships/font" Target="fonts/OpenSans-italic.fntdata"/><Relationship Id="rId207" Type="http://schemas.openxmlformats.org/officeDocument/2006/relationships/font" Target="fonts/OpenSans-bold.fntdata"/><Relationship Id="rId202" Type="http://schemas.openxmlformats.org/officeDocument/2006/relationships/font" Target="fonts/Spectral-regular.fntdata"/><Relationship Id="rId201" Type="http://schemas.openxmlformats.org/officeDocument/2006/relationships/font" Target="fonts/SourceCodePro-boldItalic.fntdata"/><Relationship Id="rId200" Type="http://schemas.openxmlformats.org/officeDocument/2006/relationships/font" Target="fonts/SourceCodePr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6f908a70f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f908a70f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6571d613f7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6571d613f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6571d613f7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6571d613f7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6571d613f7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6571d613f7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6571d613f7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6571d613f7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CH"/>
              <a:t>data=pd.read_csv('weather_data.csv')</a:t>
            </a:r>
            <a:endParaRPr/>
          </a:p>
          <a:p>
            <a:pPr indent="0" lvl="0" marL="0" rtl="0" algn="l">
              <a:spcBef>
                <a:spcPts val="0"/>
              </a:spcBef>
              <a:spcAft>
                <a:spcPts val="0"/>
              </a:spcAft>
              <a:buClr>
                <a:schemeClr val="dk1"/>
              </a:buClr>
              <a:buSzPts val="1100"/>
              <a:buFont typeface="Arial"/>
              <a:buNone/>
            </a:pPr>
            <a:r>
              <a:rPr lang="de-CH"/>
              <a:t>data</a:t>
            </a:r>
            <a:endParaRPr/>
          </a:p>
          <a:p>
            <a:pPr indent="0" lvl="0" marL="0" rtl="0" algn="l">
              <a:spcBef>
                <a:spcPts val="0"/>
              </a:spcBef>
              <a:spcAft>
                <a:spcPts val="0"/>
              </a:spcAft>
              <a:buClr>
                <a:schemeClr val="dk1"/>
              </a:buClr>
              <a:buSzPts val="1100"/>
              <a:buFont typeface="Arial"/>
              <a:buNone/>
            </a:pPr>
            <a:r>
              <a:rPr lang="de-CH"/>
              <a:t>prd_range_weather=pd.period_range(start='2017',periods=9,freq='M')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de-CH"/>
              <a:t>for period in prd_range_weather:</a:t>
            </a:r>
            <a:endParaRPr/>
          </a:p>
          <a:p>
            <a:pPr indent="0" lvl="0" marL="0" rtl="0" algn="l">
              <a:spcBef>
                <a:spcPts val="0"/>
              </a:spcBef>
              <a:spcAft>
                <a:spcPts val="0"/>
              </a:spcAft>
              <a:buClr>
                <a:schemeClr val="dk1"/>
              </a:buClr>
              <a:buSzPts val="1100"/>
              <a:buFont typeface="Arial"/>
              <a:buNone/>
            </a:pPr>
            <a:r>
              <a:rPr lang="de-CH"/>
              <a:t>    print(period,'--&gt;',period.start_time,'---',period.end_time)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de-CH"/>
              <a:t>data.set_index(prd_range_weather)</a:t>
            </a:r>
            <a:endParaRPr/>
          </a:p>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6571d613f7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6571d613f7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6571d613f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6571d613f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6571d613f7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6571d613f7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6571d613f7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6571d613f7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6571d613f7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6571d613f7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6571d613f7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6571d613f7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6f908a70f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f908a70f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6571d613f7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6571d613f7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6571d613f7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6571d613f7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6571d613f7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6571d613f7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6571d613f7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6571d613f7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78e6442b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78e6442b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6571d613f7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6571d613f7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6571d613f7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6571d613f7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6571d613f7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6571d613f7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6571d613f7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6571d613f7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78e6442bc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78e6442bc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6f908a70f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f908a70f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78e6442bc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78e6442bc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78e6442bc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78e6442bc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78e6442bc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78e6442bc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78e6442bc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78e6442bc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78e6442bc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78e6442bc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78e6442bc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78e6442bc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78e6442bc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78e6442bc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78e6442bc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78e6442bc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78e6442bc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78e6442bc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78e6442bc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78e6442bc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6f908a70f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f908a70f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78e6442bc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78e6442bc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78e6442bc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78e6442bc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78e6442bc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78e6442bc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78e6442bc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78e6442bc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78e6442bc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78e6442bc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78e6442bc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78e6442bc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78e6442bc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78e6442bc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78e6442bc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78e6442bc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78e6442bc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78e6442bc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78e6442bc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78e6442bc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f908a70f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f908a70f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78e6442bc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78e6442bc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78e6442bc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78e6442bc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79377e7392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79377e7392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79377e7392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79377e7392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79377e7392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79377e7392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6aeb8e932cae73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6aeb8e932cae73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6aeb8e932cae731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6aeb8e932cae731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6aeb8e932cae731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6aeb8e932cae731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6aeb8e932cae731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6aeb8e932cae731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6aeb8e932cae731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6aeb8e932cae731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6f908a70f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f908a70f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6aeb8e932cae731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6aeb8e932cae731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79377e739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79377e739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79377e739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79377e739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79377e739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79377e739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78e6442bc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78e6442bc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6bf99b56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6bf99b56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6bf99b56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6bf99b56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6bf99b56e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6bf99b56e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6bf99b56e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6bf99b56e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6bf99b56e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6bf99b56e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f908a70f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f908a70f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6bf99b56e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6bf99b56e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6bf99b56e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6bf99b56e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6bf99b56e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6bf99b56e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6bf99b56e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6bf99b56e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6bf99b56e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6bf99b56e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6bf99b56e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6bf99b56e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78e6442bc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78e6442bc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78e6442bc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78e6442bc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78e6442bc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78e6442bc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79377e739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79377e739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f908a70f5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f908a70f5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79377e739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79377e739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79377e739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79377e739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79377e739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79377e739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79377e739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79377e739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79377e739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79377e739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79377e739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79377e739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79377e739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79377e739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79377e739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79377e739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79377e739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79377e739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79377e739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79377e739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6f908a70f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f908a70f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g79377e739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0" name="Google Shape;1160;g79377e739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79377e739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79377e739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79377e739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2" name="Google Shape;1172;g79377e739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79377e739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79377e739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79377e739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79377e739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g79377e739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0" name="Google Shape;1190;g79377e739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g79377e739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6" name="Google Shape;1196;g79377e739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79377e739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79377e739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6f908a70f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f908a70f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6f908a70f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f908a70f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6f908a70f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f908a70f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6f908a70f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f908a70f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6f908a70f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f908a70f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6f908a70f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f908a70f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sz="1050">
                <a:solidFill>
                  <a:schemeClr val="dk1"/>
                </a:solidFill>
                <a:highlight>
                  <a:srgbClr val="FFFFFF"/>
                </a:highlight>
              </a:rPr>
              <a:t>Exercise: create array as given below </a:t>
            </a:r>
            <a:endParaRPr sz="1050">
              <a:solidFill>
                <a:schemeClr val="dk1"/>
              </a:solidFill>
              <a:highlight>
                <a:srgbClr val="FFFFFF"/>
              </a:highlight>
            </a:endParaRPr>
          </a:p>
          <a:p>
            <a:pPr indent="0" lvl="0" marL="0" rtl="0" algn="l">
              <a:spcBef>
                <a:spcPts val="0"/>
              </a:spcBef>
              <a:spcAft>
                <a:spcPts val="0"/>
              </a:spcAft>
              <a:buNone/>
            </a:pPr>
            <a:r>
              <a:rPr lang="de-CH" sz="1050">
                <a:solidFill>
                  <a:schemeClr val="dk1"/>
                </a:solidFill>
                <a:highlight>
                  <a:srgbClr val="FFFFFF"/>
                </a:highlight>
              </a:rPr>
              <a:t> [1. 1. 1. 1. 1.]</a:t>
            </a:r>
            <a:endParaRPr sz="1050">
              <a:solidFill>
                <a:schemeClr val="dk1"/>
              </a:solidFill>
              <a:highlight>
                <a:srgbClr val="FFFFFF"/>
              </a:highlight>
            </a:endParaRPr>
          </a:p>
          <a:p>
            <a:pPr indent="0" lvl="0" marL="0" rtl="0" algn="l">
              <a:spcBef>
                <a:spcPts val="0"/>
              </a:spcBef>
              <a:spcAft>
                <a:spcPts val="0"/>
              </a:spcAft>
              <a:buNone/>
            </a:pPr>
            <a:r>
              <a:rPr lang="de-CH" sz="1050">
                <a:solidFill>
                  <a:schemeClr val="dk1"/>
                </a:solidFill>
                <a:highlight>
                  <a:srgbClr val="FFFFFF"/>
                </a:highlight>
              </a:rPr>
              <a:t> [1. 0. 0. 0. 1.]</a:t>
            </a:r>
            <a:endParaRPr sz="1050">
              <a:solidFill>
                <a:schemeClr val="dk1"/>
              </a:solidFill>
              <a:highlight>
                <a:srgbClr val="FFFFFF"/>
              </a:highlight>
            </a:endParaRPr>
          </a:p>
          <a:p>
            <a:pPr indent="0" lvl="0" marL="0" rtl="0" algn="l">
              <a:spcBef>
                <a:spcPts val="0"/>
              </a:spcBef>
              <a:spcAft>
                <a:spcPts val="0"/>
              </a:spcAft>
              <a:buNone/>
            </a:pPr>
            <a:r>
              <a:rPr lang="de-CH" sz="1050">
                <a:solidFill>
                  <a:schemeClr val="dk1"/>
                </a:solidFill>
                <a:highlight>
                  <a:srgbClr val="FFFFFF"/>
                </a:highlight>
              </a:rPr>
              <a:t> [1. 0. 9. 0. 1.]</a:t>
            </a:r>
            <a:endParaRPr sz="1050">
              <a:solidFill>
                <a:schemeClr val="dk1"/>
              </a:solidFill>
              <a:highlight>
                <a:srgbClr val="FFFFFF"/>
              </a:highlight>
            </a:endParaRPr>
          </a:p>
          <a:p>
            <a:pPr indent="0" lvl="0" marL="0" rtl="0" algn="l">
              <a:spcBef>
                <a:spcPts val="0"/>
              </a:spcBef>
              <a:spcAft>
                <a:spcPts val="0"/>
              </a:spcAft>
              <a:buNone/>
            </a:pPr>
            <a:r>
              <a:rPr lang="de-CH" sz="1050">
                <a:solidFill>
                  <a:schemeClr val="dk1"/>
                </a:solidFill>
                <a:highlight>
                  <a:srgbClr val="FFFFFF"/>
                </a:highlight>
              </a:rPr>
              <a:t> [1. 0. 0. 0. 1.]</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de-CH" sz="1050">
                <a:solidFill>
                  <a:schemeClr val="dk1"/>
                </a:solidFill>
                <a:highlight>
                  <a:srgbClr val="FFFFFF"/>
                </a:highlight>
              </a:rPr>
              <a:t> [1. 1. 1. 1. 1.]]</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6f908a70f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f908a70f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Identity</a:t>
            </a:r>
            <a:endParaRPr/>
          </a:p>
          <a:p>
            <a:pPr indent="0" lvl="0" marL="0" rtl="0" algn="l">
              <a:spcBef>
                <a:spcPts val="0"/>
              </a:spcBef>
              <a:spcAft>
                <a:spcPts val="0"/>
              </a:spcAft>
              <a:buNone/>
            </a:pPr>
            <a:r>
              <a:rPr lang="de-CH"/>
              <a:t>repeat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6f908a70f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f908a70f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658bdab3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58bdab3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658bdab3f6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58bdab3f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658bdab3f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58bdab3f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70852bc13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0852bc13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6f908a70f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f908a70f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6f908a70f5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f908a70f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6f908a70f5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f908a70f5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Create an array of size 3x3 array with all values True</a:t>
            </a:r>
            <a:endParaRPr/>
          </a:p>
          <a:p>
            <a:pPr indent="0" lvl="0" marL="0" rtl="0" algn="l">
              <a:spcBef>
                <a:spcPts val="0"/>
              </a:spcBef>
              <a:spcAft>
                <a:spcPts val="0"/>
              </a:spcAft>
              <a:buNone/>
            </a:pPr>
            <a:r>
              <a:rPr lang="de-CH"/>
              <a:t>Create a numpy array of elements from range 10 to 100 with 25 elements</a:t>
            </a:r>
            <a:endParaRPr/>
          </a:p>
          <a:p>
            <a:pPr indent="0" lvl="0" marL="0" rtl="0" algn="l">
              <a:spcBef>
                <a:spcPts val="0"/>
              </a:spcBef>
              <a:spcAft>
                <a:spcPts val="0"/>
              </a:spcAft>
              <a:buNone/>
            </a:pPr>
            <a:r>
              <a:rPr lang="de-CH"/>
              <a:t>Extract all odd numbers from that</a:t>
            </a:r>
            <a:endParaRPr/>
          </a:p>
          <a:p>
            <a:pPr indent="0" lvl="0" marL="0" rtl="0" algn="l">
              <a:spcBef>
                <a:spcPts val="0"/>
              </a:spcBef>
              <a:spcAft>
                <a:spcPts val="0"/>
              </a:spcAft>
              <a:buNone/>
            </a:pPr>
            <a:r>
              <a:rPr lang="de-CH" sz="1150">
                <a:solidFill>
                  <a:srgbClr val="333333"/>
                </a:solidFill>
                <a:highlight>
                  <a:srgbClr val="FFFFFF"/>
                </a:highlight>
                <a:latin typeface="Open Sans"/>
                <a:ea typeface="Open Sans"/>
                <a:cs typeface="Open Sans"/>
                <a:sym typeface="Open Sans"/>
              </a:rPr>
              <a:t>Replace all odd numbers in </a:t>
            </a:r>
            <a:r>
              <a:rPr lang="de-CH" sz="950">
                <a:solidFill>
                  <a:schemeClr val="dk1"/>
                </a:solidFill>
                <a:highlight>
                  <a:srgbClr val="FAFAFA"/>
                </a:highlight>
                <a:latin typeface="Source Code Pro"/>
                <a:ea typeface="Source Code Pro"/>
                <a:cs typeface="Source Code Pro"/>
                <a:sym typeface="Source Code Pro"/>
              </a:rPr>
              <a:t>arr</a:t>
            </a:r>
            <a:r>
              <a:rPr lang="de-CH" sz="1150">
                <a:solidFill>
                  <a:srgbClr val="333333"/>
                </a:solidFill>
                <a:highlight>
                  <a:srgbClr val="FFFFFF"/>
                </a:highlight>
                <a:latin typeface="Open Sans"/>
                <a:ea typeface="Open Sans"/>
                <a:cs typeface="Open Sans"/>
                <a:sym typeface="Open Sans"/>
              </a:rPr>
              <a:t> with -1</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6f908a70f5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f908a70f5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6f908a70f5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6f908a70f5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6f908a70f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f908a70f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6f908a70f5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f908a70f5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Exercises:</a:t>
            </a:r>
            <a:endParaRPr/>
          </a:p>
          <a:p>
            <a:pPr indent="0" lvl="0" marL="0" rtl="0" algn="l">
              <a:spcBef>
                <a:spcPts val="0"/>
              </a:spcBef>
              <a:spcAft>
                <a:spcPts val="0"/>
              </a:spcAft>
              <a:buNone/>
            </a:pPr>
            <a:r>
              <a:rPr lang="de-CH"/>
              <a:t>Find how to do?</a:t>
            </a:r>
            <a:endParaRPr/>
          </a:p>
          <a:p>
            <a:pPr indent="0" lvl="0" marL="0" rtl="0" algn="l">
              <a:spcBef>
                <a:spcPts val="0"/>
              </a:spcBef>
              <a:spcAft>
                <a:spcPts val="0"/>
              </a:spcAft>
              <a:buNone/>
            </a:pPr>
            <a:r>
              <a:rPr lang="de-CH"/>
              <a:t>1.Inverse of a matrix</a:t>
            </a:r>
            <a:endParaRPr/>
          </a:p>
          <a:p>
            <a:pPr indent="0" lvl="0" marL="0" rtl="0" algn="l">
              <a:spcBef>
                <a:spcPts val="0"/>
              </a:spcBef>
              <a:spcAft>
                <a:spcPts val="0"/>
              </a:spcAft>
              <a:buNone/>
            </a:pPr>
            <a:r>
              <a:rPr lang="de-CH"/>
              <a:t>2.Determinant</a:t>
            </a:r>
            <a:endParaRPr/>
          </a:p>
          <a:p>
            <a:pPr indent="0" lvl="0" marL="0" rtl="0" algn="l">
              <a:spcBef>
                <a:spcPts val="0"/>
              </a:spcBef>
              <a:spcAft>
                <a:spcPts val="0"/>
              </a:spcAft>
              <a:buNone/>
            </a:pPr>
            <a:r>
              <a:rPr lang="de-CH"/>
              <a:t>3.Trace</a:t>
            </a:r>
            <a:endParaRPr/>
          </a:p>
          <a:p>
            <a:pPr indent="0" lvl="0" marL="0" rtl="0" algn="l">
              <a:spcBef>
                <a:spcPts val="0"/>
              </a:spcBef>
              <a:spcAft>
                <a:spcPts val="0"/>
              </a:spcAft>
              <a:buNone/>
            </a:pPr>
            <a:r>
              <a:rPr lang="de-CH"/>
              <a:t>4.Matrix Norm</a:t>
            </a:r>
            <a:endParaRPr/>
          </a:p>
          <a:p>
            <a:pPr indent="0" lvl="0" marL="0" rtl="0" algn="l">
              <a:spcBef>
                <a:spcPts val="0"/>
              </a:spcBef>
              <a:spcAft>
                <a:spcPts val="0"/>
              </a:spcAft>
              <a:buNone/>
            </a:pPr>
            <a:r>
              <a:rPr lang="de-CH"/>
              <a:t>5.Singular vector decomposition</a:t>
            </a:r>
            <a:endParaRPr/>
          </a:p>
          <a:p>
            <a:pPr indent="0" lvl="0" marL="0" rtl="0" algn="l">
              <a:spcBef>
                <a:spcPts val="0"/>
              </a:spcBef>
              <a:spcAft>
                <a:spcPts val="0"/>
              </a:spcAft>
              <a:buNone/>
            </a:pPr>
            <a:r>
              <a:rPr lang="de-CH"/>
              <a:t>6.matrix addition</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6f908a70f5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f908a70f5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6f908a70f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f908a70f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6f908a70f5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f908a70f5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CH"/>
              <a:t>1,2,3,4,5,6,7,8,9</a:t>
            </a:r>
            <a:endParaRPr/>
          </a:p>
          <a:p>
            <a:pPr indent="0" lvl="0" marL="0" rtl="0" algn="l">
              <a:spcBef>
                <a:spcPts val="0"/>
              </a:spcBef>
              <a:spcAft>
                <a:spcPts val="0"/>
              </a:spcAft>
              <a:buClr>
                <a:schemeClr val="dk1"/>
              </a:buClr>
              <a:buSzPts val="1100"/>
              <a:buFont typeface="Arial"/>
              <a:buNone/>
            </a:pPr>
            <a:r>
              <a:rPr lang="de-CH"/>
              <a:t>4,5,6,7,7,8,3,5,3</a:t>
            </a:r>
            <a:endParaRPr/>
          </a:p>
          <a:p>
            <a:pPr indent="0" lvl="0" marL="0" rtl="0" algn="l">
              <a:spcBef>
                <a:spcPts val="0"/>
              </a:spcBef>
              <a:spcAft>
                <a:spcPts val="0"/>
              </a:spcAft>
              <a:buClr>
                <a:schemeClr val="dk1"/>
              </a:buClr>
              <a:buSzPts val="1100"/>
              <a:buFont typeface="Arial"/>
              <a:buNone/>
            </a:pPr>
            <a:r>
              <a:rPr lang="de-CH"/>
              <a:t>2,3,5,6,4,3,2,1,4</a:t>
            </a:r>
            <a:endParaRPr/>
          </a:p>
          <a:p>
            <a:pPr indent="0" lvl="0" marL="0" rtl="0" algn="l">
              <a:spcBef>
                <a:spcPts val="0"/>
              </a:spcBef>
              <a:spcAft>
                <a:spcPts val="0"/>
              </a:spcAft>
              <a:buClr>
                <a:schemeClr val="dk1"/>
              </a:buClr>
              <a:buSzPts val="1100"/>
              <a:buFont typeface="Arial"/>
              <a:buNone/>
            </a:pPr>
            <a:r>
              <a:rPr lang="de-CH"/>
              <a:t>2,4,5,3,5,3,5,3,5</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6f908a70f5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f908a70f5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6f908a70f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f908a70f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6f908a70f5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f908a70f5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6f908a70f5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f908a70f5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sz="1050">
                <a:solidFill>
                  <a:schemeClr val="dk1"/>
                </a:solidFill>
                <a:highlight>
                  <a:srgbClr val="FFFFFF"/>
                </a:highlight>
              </a:rPr>
              <a:t>       [ 1,  2,  3,  4,  5],</a:t>
            </a:r>
            <a:endParaRPr sz="1050">
              <a:solidFill>
                <a:schemeClr val="dk1"/>
              </a:solidFill>
              <a:highlight>
                <a:srgbClr val="FFFFFF"/>
              </a:highlight>
            </a:endParaRPr>
          </a:p>
          <a:p>
            <a:pPr indent="0" lvl="0" marL="0" rtl="0" algn="l">
              <a:spcBef>
                <a:spcPts val="0"/>
              </a:spcBef>
              <a:spcAft>
                <a:spcPts val="0"/>
              </a:spcAft>
              <a:buNone/>
            </a:pPr>
            <a:r>
              <a:rPr lang="de-CH" sz="1050">
                <a:solidFill>
                  <a:schemeClr val="dk1"/>
                </a:solidFill>
                <a:highlight>
                  <a:srgbClr val="FFFFFF"/>
                </a:highlight>
              </a:rPr>
              <a:t>       [ 6,  7,  8,  9, 10],</a:t>
            </a:r>
            <a:endParaRPr sz="1050">
              <a:solidFill>
                <a:schemeClr val="dk1"/>
              </a:solidFill>
              <a:highlight>
                <a:srgbClr val="FFFFFF"/>
              </a:highlight>
            </a:endParaRPr>
          </a:p>
          <a:p>
            <a:pPr indent="0" lvl="0" marL="0" rtl="0" algn="l">
              <a:spcBef>
                <a:spcPts val="0"/>
              </a:spcBef>
              <a:spcAft>
                <a:spcPts val="0"/>
              </a:spcAft>
              <a:buNone/>
            </a:pPr>
            <a:r>
              <a:rPr lang="de-CH" sz="1050">
                <a:solidFill>
                  <a:schemeClr val="dk1"/>
                </a:solidFill>
                <a:highlight>
                  <a:srgbClr val="FFFFFF"/>
                </a:highlight>
              </a:rPr>
              <a:t>       [11, 12, 13, 14, 15],</a:t>
            </a:r>
            <a:endParaRPr sz="1050">
              <a:solidFill>
                <a:schemeClr val="dk1"/>
              </a:solidFill>
              <a:highlight>
                <a:srgbClr val="FFFFFF"/>
              </a:highlight>
            </a:endParaRPr>
          </a:p>
          <a:p>
            <a:pPr indent="0" lvl="0" marL="0" rtl="0" algn="l">
              <a:spcBef>
                <a:spcPts val="0"/>
              </a:spcBef>
              <a:spcAft>
                <a:spcPts val="0"/>
              </a:spcAft>
              <a:buNone/>
            </a:pPr>
            <a:r>
              <a:rPr lang="de-CH" sz="1050">
                <a:solidFill>
                  <a:schemeClr val="dk1"/>
                </a:solidFill>
                <a:highlight>
                  <a:srgbClr val="FFFFFF"/>
                </a:highlight>
              </a:rPr>
              <a:t>       [16, 17, 18, 19, 20],</a:t>
            </a:r>
            <a:endParaRPr sz="1050">
              <a:solidFill>
                <a:schemeClr val="dk1"/>
              </a:solidFill>
              <a:highlight>
                <a:srgbClr val="FFFFFF"/>
              </a:highlight>
            </a:endParaRPr>
          </a:p>
          <a:p>
            <a:pPr indent="0" lvl="0" marL="0" rtl="0" algn="l">
              <a:spcBef>
                <a:spcPts val="0"/>
              </a:spcBef>
              <a:spcAft>
                <a:spcPts val="0"/>
              </a:spcAft>
              <a:buNone/>
            </a:pPr>
            <a:r>
              <a:rPr lang="de-CH" sz="1050">
                <a:solidFill>
                  <a:schemeClr val="dk1"/>
                </a:solidFill>
                <a:highlight>
                  <a:srgbClr val="FFFFFF"/>
                </a:highlight>
              </a:rPr>
              <a:t>       [21, 22, 23, 24, 25],</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de-CH" sz="1050">
                <a:solidFill>
                  <a:schemeClr val="dk1"/>
                </a:solidFill>
                <a:highlight>
                  <a:srgbClr val="FFFFFF"/>
                </a:highlight>
              </a:rPr>
              <a:t>       [26, 27, 28, 29, 30]]</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6f908a70f5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6f908a70f5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6f908a70f5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6f908a70f5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6571d613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6571d613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axis=0</a:t>
            </a:r>
            <a:endParaRPr/>
          </a:p>
          <a:p>
            <a:pPr indent="0" lvl="0" marL="0" rtl="0" algn="l">
              <a:spcBef>
                <a:spcPts val="0"/>
              </a:spcBef>
              <a:spcAft>
                <a:spcPts val="0"/>
              </a:spcAft>
              <a:buNone/>
            </a:pPr>
            <a:r>
              <a:rPr lang="de-CH"/>
              <a:t>[a,b]</a:t>
            </a:r>
            <a:endParaRPr/>
          </a:p>
          <a:p>
            <a:pPr indent="0" lvl="0" marL="0" rtl="0" algn="l">
              <a:spcBef>
                <a:spcPts val="0"/>
              </a:spcBef>
              <a:spcAft>
                <a:spcPts val="0"/>
              </a:spcAft>
              <a:buNone/>
            </a:pPr>
            <a:r>
              <a:rPr lang="de-CH"/>
              <a:t>Arr[:a,:]</a:t>
            </a:r>
            <a:endParaRPr/>
          </a:p>
          <a:p>
            <a:pPr indent="0" lvl="0" marL="0" rtl="0" algn="l">
              <a:spcBef>
                <a:spcPts val="0"/>
              </a:spcBef>
              <a:spcAft>
                <a:spcPts val="0"/>
              </a:spcAft>
              <a:buNone/>
            </a:pPr>
            <a:r>
              <a:rPr lang="de-CH"/>
              <a:t>Arr[a:b,:]</a:t>
            </a:r>
            <a:endParaRPr/>
          </a:p>
          <a:p>
            <a:pPr indent="0" lvl="0" marL="0" rtl="0" algn="l">
              <a:spcBef>
                <a:spcPts val="0"/>
              </a:spcBef>
              <a:spcAft>
                <a:spcPts val="0"/>
              </a:spcAft>
              <a:buNone/>
            </a:pPr>
            <a:r>
              <a:rPr lang="de-CH"/>
              <a:t>arr[b:,:]</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6571d613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6571d613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6571d613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6571d613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658bc35e4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58bc35e4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4 0 0 0 </a:t>
            </a:r>
            <a:endParaRPr/>
          </a:p>
          <a:p>
            <a:pPr indent="0" lvl="0" marL="0" rtl="0" algn="l">
              <a:spcBef>
                <a:spcPts val="0"/>
              </a:spcBef>
              <a:spcAft>
                <a:spcPts val="0"/>
              </a:spcAft>
              <a:buNone/>
            </a:pPr>
            <a:r>
              <a:rPr lang="de-CH"/>
              <a:t>0 5 0 0 </a:t>
            </a:r>
            <a:endParaRPr/>
          </a:p>
          <a:p>
            <a:pPr indent="0" lvl="0" marL="0" rtl="0" algn="l">
              <a:spcBef>
                <a:spcPts val="0"/>
              </a:spcBef>
              <a:spcAft>
                <a:spcPts val="0"/>
              </a:spcAft>
              <a:buNone/>
            </a:pPr>
            <a:r>
              <a:rPr lang="de-CH"/>
              <a:t>0 0 6 0 </a:t>
            </a:r>
            <a:endParaRPr/>
          </a:p>
          <a:p>
            <a:pPr indent="0" lvl="0" marL="0" rtl="0" algn="l">
              <a:spcBef>
                <a:spcPts val="0"/>
              </a:spcBef>
              <a:spcAft>
                <a:spcPts val="0"/>
              </a:spcAft>
              <a:buNone/>
            </a:pPr>
            <a:r>
              <a:rPr lang="de-CH"/>
              <a:t>0 0 0 8</a:t>
            </a:r>
            <a:endParaRPr/>
          </a:p>
          <a:p>
            <a:pPr indent="0" lvl="0" marL="0" rtl="0" algn="l">
              <a:spcBef>
                <a:spcPts val="0"/>
              </a:spcBef>
              <a:spcAft>
                <a:spcPts val="0"/>
              </a:spcAft>
              <a:buNone/>
            </a:pPr>
            <a:r>
              <a:t/>
            </a:r>
            <a:endParaRPr/>
          </a:p>
          <a:p>
            <a:pPr indent="0" lvl="0" marL="0" rtl="0" algn="l">
              <a:spcBef>
                <a:spcPts val="0"/>
              </a:spcBef>
              <a:spcAft>
                <a:spcPts val="0"/>
              </a:spcAft>
              <a:buNone/>
            </a:pPr>
            <a:r>
              <a:rPr lang="de-CH"/>
              <a:t>10101010</a:t>
            </a:r>
            <a:endParaRPr/>
          </a:p>
          <a:p>
            <a:pPr indent="0" lvl="0" marL="0" rtl="0" algn="l">
              <a:spcBef>
                <a:spcPts val="0"/>
              </a:spcBef>
              <a:spcAft>
                <a:spcPts val="0"/>
              </a:spcAft>
              <a:buNone/>
            </a:pPr>
            <a:r>
              <a:rPr lang="de-CH"/>
              <a:t>01010101</a:t>
            </a:r>
            <a:endParaRPr/>
          </a:p>
          <a:p>
            <a:pPr indent="0" lvl="0" marL="0" rtl="0" algn="l">
              <a:spcBef>
                <a:spcPts val="0"/>
              </a:spcBef>
              <a:spcAft>
                <a:spcPts val="0"/>
              </a:spcAft>
              <a:buNone/>
            </a:pPr>
            <a:r>
              <a:rPr lang="de-CH"/>
              <a:t>10101010</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6571d613f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6571d613f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6fb3b096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6fb3b096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6f908a70f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f908a70f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6fb3b096c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6fb3b096c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6fc1617b9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6fc1617b9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6571d613f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6571d613f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6571d613f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6571d613f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6571d613f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6571d613f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emp={ 'id':[101,102,103,104,105],</a:t>
            </a:r>
            <a:endParaRPr/>
          </a:p>
          <a:p>
            <a:pPr indent="0" lvl="0" marL="0" rtl="0" algn="l">
              <a:spcBef>
                <a:spcPts val="0"/>
              </a:spcBef>
              <a:spcAft>
                <a:spcPts val="0"/>
              </a:spcAft>
              <a:buNone/>
            </a:pPr>
            <a:r>
              <a:rPr lang="de-CH"/>
              <a:t>'name':['deepak','shyam','arun','manu','jeena'],</a:t>
            </a:r>
            <a:endParaRPr/>
          </a:p>
          <a:p>
            <a:pPr indent="0" lvl="0" marL="0" rtl="0" algn="l">
              <a:spcBef>
                <a:spcPts val="0"/>
              </a:spcBef>
              <a:spcAft>
                <a:spcPts val="0"/>
              </a:spcAft>
              <a:buNone/>
            </a:pPr>
            <a:r>
              <a:rPr lang="de-CH"/>
              <a:t>'age':[25,22,24,20,27],</a:t>
            </a:r>
            <a:endParaRPr/>
          </a:p>
          <a:p>
            <a:pPr indent="0" lvl="0" marL="0" rtl="0" algn="l">
              <a:spcBef>
                <a:spcPts val="0"/>
              </a:spcBef>
              <a:spcAft>
                <a:spcPts val="0"/>
              </a:spcAft>
              <a:buNone/>
            </a:pPr>
            <a:r>
              <a:rPr lang="de-CH"/>
              <a:t>'salary':[25000,30000,150000,10000,30000]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6571d613f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6571d613f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6571d613f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6571d613f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CH"/>
              <a:t>emp_data_list=[{'id':101,'name':'deepak','age':25,'salary':25000},</a:t>
            </a:r>
            <a:endParaRPr/>
          </a:p>
          <a:p>
            <a:pPr indent="0" lvl="0" marL="0" rtl="0" algn="l">
              <a:spcBef>
                <a:spcPts val="0"/>
              </a:spcBef>
              <a:spcAft>
                <a:spcPts val="0"/>
              </a:spcAft>
              <a:buClr>
                <a:schemeClr val="dk1"/>
              </a:buClr>
              <a:buSzPts val="1100"/>
              <a:buFont typeface="Arial"/>
              <a:buNone/>
            </a:pPr>
            <a:r>
              <a:rPr lang="de-CH"/>
              <a:t>{'id':102,'name':'shyam','age':22,'salary':30000},</a:t>
            </a:r>
            <a:endParaRPr/>
          </a:p>
          <a:p>
            <a:pPr indent="0" lvl="0" marL="0" rtl="0" algn="l">
              <a:spcBef>
                <a:spcPts val="0"/>
              </a:spcBef>
              <a:spcAft>
                <a:spcPts val="0"/>
              </a:spcAft>
              <a:buClr>
                <a:schemeClr val="dk1"/>
              </a:buClr>
              <a:buSzPts val="1100"/>
              <a:buFont typeface="Arial"/>
              <a:buNone/>
            </a:pPr>
            <a:r>
              <a:rPr lang="de-CH"/>
              <a:t>{'id':103,'name':'arun','age':24,'salary':150000},</a:t>
            </a:r>
            <a:endParaRPr/>
          </a:p>
          <a:p>
            <a:pPr indent="0" lvl="0" marL="0" rtl="0" algn="l">
              <a:spcBef>
                <a:spcPts val="0"/>
              </a:spcBef>
              <a:spcAft>
                <a:spcPts val="0"/>
              </a:spcAft>
              <a:buClr>
                <a:schemeClr val="dk1"/>
              </a:buClr>
              <a:buSzPts val="1100"/>
              <a:buFont typeface="Arial"/>
              <a:buNone/>
            </a:pPr>
            <a:r>
              <a:rPr lang="de-CH"/>
              <a:t>{'id':104,'name':'manu','age':20,'salary':10000},</a:t>
            </a:r>
            <a:endParaRPr/>
          </a:p>
          <a:p>
            <a:pPr indent="0" lvl="0" marL="0" rtl="0" algn="l">
              <a:spcBef>
                <a:spcPts val="0"/>
              </a:spcBef>
              <a:spcAft>
                <a:spcPts val="0"/>
              </a:spcAft>
              <a:buClr>
                <a:schemeClr val="dk1"/>
              </a:buClr>
              <a:buSzPts val="1100"/>
              <a:buFont typeface="Arial"/>
              <a:buNone/>
            </a:pPr>
            <a:r>
              <a:rPr lang="de-CH"/>
              <a:t>{'id':105,'name':'jeena','age':27,'salary':30000}]</a:t>
            </a:r>
            <a:endParaRPr/>
          </a:p>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6571d613f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6571d613f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CH"/>
              <a:t>id,name,age,tmarks</a:t>
            </a:r>
            <a:endParaRPr/>
          </a:p>
          <a:p>
            <a:pPr indent="0" lvl="0" marL="0" rtl="0" algn="l">
              <a:spcBef>
                <a:spcPts val="0"/>
              </a:spcBef>
              <a:spcAft>
                <a:spcPts val="0"/>
              </a:spcAft>
              <a:buClr>
                <a:schemeClr val="dk1"/>
              </a:buClr>
              <a:buSzPts val="1100"/>
              <a:buFont typeface="Arial"/>
              <a:buNone/>
            </a:pPr>
            <a:r>
              <a:rPr lang="de-CH"/>
              <a:t>1,mithun,24,450</a:t>
            </a:r>
            <a:endParaRPr/>
          </a:p>
          <a:p>
            <a:pPr indent="0" lvl="0" marL="0" rtl="0" algn="l">
              <a:spcBef>
                <a:spcPts val="0"/>
              </a:spcBef>
              <a:spcAft>
                <a:spcPts val="0"/>
              </a:spcAft>
              <a:buClr>
                <a:schemeClr val="dk1"/>
              </a:buClr>
              <a:buSzPts val="1100"/>
              <a:buFont typeface="Arial"/>
              <a:buNone/>
            </a:pPr>
            <a:r>
              <a:rPr lang="de-CH"/>
              <a:t>2,shibin,24,250</a:t>
            </a:r>
            <a:endParaRPr/>
          </a:p>
          <a:p>
            <a:pPr indent="0" lvl="0" marL="0" rtl="0" algn="l">
              <a:spcBef>
                <a:spcPts val="0"/>
              </a:spcBef>
              <a:spcAft>
                <a:spcPts val="0"/>
              </a:spcAft>
              <a:buClr>
                <a:schemeClr val="dk1"/>
              </a:buClr>
              <a:buSzPts val="1100"/>
              <a:buFont typeface="Arial"/>
              <a:buNone/>
            </a:pPr>
            <a:r>
              <a:rPr lang="de-CH"/>
              <a:t>3,sarang,23,490</a:t>
            </a:r>
            <a:endParaRPr/>
          </a:p>
          <a:p>
            <a:pPr indent="0" lvl="0" marL="0" rtl="0" algn="l">
              <a:spcBef>
                <a:spcPts val="0"/>
              </a:spcBef>
              <a:spcAft>
                <a:spcPts val="0"/>
              </a:spcAft>
              <a:buClr>
                <a:schemeClr val="dk1"/>
              </a:buClr>
              <a:buSzPts val="1100"/>
              <a:buFont typeface="Arial"/>
              <a:buNone/>
            </a:pPr>
            <a:r>
              <a:rPr lang="de-CH"/>
              <a:t>4,shana,22,250</a:t>
            </a:r>
            <a:endParaRPr/>
          </a:p>
          <a:p>
            <a:pPr indent="0" lvl="0" marL="0" rtl="0" algn="l">
              <a:spcBef>
                <a:spcPts val="0"/>
              </a:spcBef>
              <a:spcAft>
                <a:spcPts val="0"/>
              </a:spcAft>
              <a:buClr>
                <a:schemeClr val="dk1"/>
              </a:buClr>
              <a:buSzPts val="1100"/>
              <a:buFont typeface="Arial"/>
              <a:buNone/>
            </a:pPr>
            <a:r>
              <a:rPr lang="de-CH"/>
              <a:t>5,shyam,26,360</a:t>
            </a:r>
            <a:endParaRPr/>
          </a:p>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7448100f5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7448100f5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6571d613f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6571d613f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6f908a70f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f908a70f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65aed286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65aed286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65aed2863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65aed2863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65aed2863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65aed2863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65aed2863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65aed2863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65aed2863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65aed2863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65aed2863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65aed2863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709fbebef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709fbebef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6fc1617b9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6fc1617b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6571d613f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6571d613f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6fc1617b9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6fc1617b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6f908a70f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f908a70f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7448100f5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7448100f5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6571d613f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6571d613f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6571d613f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6571d613f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6571d613f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6571d613f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709fbebef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709fbebef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709fbebef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709fbebef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6571d613f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6571d613f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6571d613f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6571d613f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6571d613f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6571d613f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6571d613f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6571d613f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6f908a70f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f908a70f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6571d613f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6571d613f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6571d613f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6571d613f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6ace27004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6ace27004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6571d613f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6571d613f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Find total number of movie released in each year??</a:t>
            </a:r>
            <a:endParaRPr/>
          </a:p>
          <a:p>
            <a:pPr indent="0" lvl="0" marL="0" rtl="0" algn="l">
              <a:spcBef>
                <a:spcPts val="0"/>
              </a:spcBef>
              <a:spcAft>
                <a:spcPts val="0"/>
              </a:spcAft>
              <a:buNone/>
            </a:pPr>
            <a:r>
              <a:rPr lang="de-CH"/>
              <a:t>Find which movie got highest number of ratings??</a:t>
            </a:r>
            <a:endParaRPr/>
          </a:p>
          <a:p>
            <a:pPr indent="0" lvl="0" marL="0" rtl="0" algn="l">
              <a:spcBef>
                <a:spcPts val="0"/>
              </a:spcBef>
              <a:spcAft>
                <a:spcPts val="0"/>
              </a:spcAft>
              <a:buNone/>
            </a:pPr>
            <a:r>
              <a:rPr lang="de-CH"/>
              <a:t>Find the rating that have rated most number of time?</a:t>
            </a:r>
            <a:endParaRPr sz="1000">
              <a:solidFill>
                <a:schemeClr val="dk1"/>
              </a:solidFill>
              <a:highlight>
                <a:srgbClr val="FFFFFF"/>
              </a:highlight>
            </a:endParaRPr>
          </a:p>
          <a:p>
            <a:pPr indent="0" lvl="0" marL="0" rtl="0" algn="l">
              <a:spcBef>
                <a:spcPts val="0"/>
              </a:spcBef>
              <a:spcAft>
                <a:spcPts val="0"/>
              </a:spcAft>
              <a:buNone/>
            </a:pPr>
            <a:r>
              <a:rPr lang="de-CH" sz="1000">
                <a:solidFill>
                  <a:schemeClr val="dk1"/>
                </a:solidFill>
                <a:highlight>
                  <a:srgbClr val="FFFFFF"/>
                </a:highlight>
              </a:rPr>
              <a:t>What is the duration of movie Night Tide , in hour?</a:t>
            </a:r>
            <a:endParaRPr sz="1000">
              <a:solidFill>
                <a:schemeClr val="dk1"/>
              </a:solidFill>
              <a:highlight>
                <a:srgbClr val="FFFFFF"/>
              </a:highlight>
            </a:endParaRPr>
          </a:p>
          <a:p>
            <a:pPr indent="0" lvl="0" marL="0" rtl="0" algn="l">
              <a:spcBef>
                <a:spcPts val="0"/>
              </a:spcBef>
              <a:spcAft>
                <a:spcPts val="0"/>
              </a:spcAft>
              <a:buNone/>
            </a:pPr>
            <a:r>
              <a:rPr lang="de-CH" sz="1000">
                <a:solidFill>
                  <a:schemeClr val="dk1"/>
                </a:solidFill>
                <a:highlight>
                  <a:srgbClr val="FFFFFF"/>
                </a:highlight>
              </a:rPr>
              <a:t>How many movies got rating 2.9?</a:t>
            </a:r>
            <a:endParaRPr sz="1000">
              <a:solidFill>
                <a:schemeClr val="dk1"/>
              </a:solidFill>
              <a:highlight>
                <a:srgbClr val="FFFFFF"/>
              </a:highlight>
            </a:endParaRPr>
          </a:p>
          <a:p>
            <a:pPr indent="0" lvl="0" marL="0" rtl="0" algn="l">
              <a:spcBef>
                <a:spcPts val="0"/>
              </a:spcBef>
              <a:spcAft>
                <a:spcPts val="0"/>
              </a:spcAft>
              <a:buNone/>
            </a:pPr>
            <a:r>
              <a:rPr lang="de-CH" sz="1000">
                <a:solidFill>
                  <a:schemeClr val="dk1"/>
                </a:solidFill>
                <a:highlight>
                  <a:srgbClr val="FFFFFF"/>
                </a:highlight>
              </a:rPr>
              <a:t>What is the total duration of all the movies that released in 1994?</a:t>
            </a:r>
            <a:endParaRPr sz="1000">
              <a:solidFill>
                <a:schemeClr val="dk1"/>
              </a:solidFill>
              <a:highlight>
                <a:srgbClr val="FFFFFF"/>
              </a:highlight>
            </a:endParaRPr>
          </a:p>
          <a:p>
            <a:pPr indent="0" lvl="0" marL="0" rtl="0" algn="l">
              <a:spcBef>
                <a:spcPts val="0"/>
              </a:spcBef>
              <a:spcAft>
                <a:spcPts val="0"/>
              </a:spcAft>
              <a:buNone/>
            </a:pPr>
            <a:r>
              <a:rPr lang="de-CH" sz="1000">
                <a:solidFill>
                  <a:schemeClr val="dk1"/>
                </a:solidFill>
                <a:highlight>
                  <a:srgbClr val="FFFFFF"/>
                </a:highlight>
              </a:rPr>
              <a:t>Find the total count of movie which released in 1994 and have rating 3.9?</a:t>
            </a:r>
            <a:endParaRPr sz="1000">
              <a:solidFill>
                <a:schemeClr val="dk1"/>
              </a:solidFill>
              <a:highlight>
                <a:srgbClr val="FFFFFF"/>
              </a:highlight>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6ace27004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6ace27004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Find the max temperature in each city?</a:t>
            </a:r>
            <a:endParaRPr/>
          </a:p>
          <a:p>
            <a:pPr indent="0" lvl="0" marL="0" rtl="0" algn="l">
              <a:spcBef>
                <a:spcPts val="0"/>
              </a:spcBef>
              <a:spcAft>
                <a:spcPts val="0"/>
              </a:spcAft>
              <a:buNone/>
            </a:pPr>
            <a:r>
              <a:rPr lang="de-CH"/>
              <a:t>Find the average wind speed in mumbai city??</a:t>
            </a:r>
            <a:endParaRPr/>
          </a:p>
          <a:p>
            <a:pPr indent="0" lvl="0" marL="0" rtl="0" algn="l">
              <a:spcBef>
                <a:spcPts val="0"/>
              </a:spcBef>
              <a:spcAft>
                <a:spcPts val="0"/>
              </a:spcAft>
              <a:buNone/>
            </a:pPr>
            <a:r>
              <a:rPr lang="de-CH"/>
              <a:t>What is the count of mumbai city?</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6571d613f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6571d613f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6571d613f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6571d613f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6571d613f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6571d613f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CH"/>
              <a:t>tcs={'id':[101,102,103,104],</a:t>
            </a:r>
            <a:endParaRPr/>
          </a:p>
          <a:p>
            <a:pPr indent="0" lvl="0" marL="0" rtl="0" algn="l">
              <a:spcBef>
                <a:spcPts val="0"/>
              </a:spcBef>
              <a:spcAft>
                <a:spcPts val="0"/>
              </a:spcAft>
              <a:buClr>
                <a:schemeClr val="dk1"/>
              </a:buClr>
              <a:buSzPts val="1100"/>
              <a:buFont typeface="Arial"/>
              <a:buNone/>
            </a:pPr>
            <a:r>
              <a:rPr lang="de-CH"/>
              <a:t>      'name':['Mithun','Dipin','jose','Rahul']}</a:t>
            </a:r>
            <a:endParaRPr/>
          </a:p>
          <a:p>
            <a:pPr indent="0" lvl="0" marL="0" rtl="0" algn="l">
              <a:spcBef>
                <a:spcPts val="0"/>
              </a:spcBef>
              <a:spcAft>
                <a:spcPts val="0"/>
              </a:spcAft>
              <a:buClr>
                <a:schemeClr val="dk1"/>
              </a:buClr>
              <a:buSzPts val="1100"/>
              <a:buFont typeface="Arial"/>
              <a:buNone/>
            </a:pPr>
            <a:r>
              <a:rPr lang="de-CH"/>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de-CH"/>
              <a:t>wipro={'id':[101,102,103,104],</a:t>
            </a:r>
            <a:endParaRPr/>
          </a:p>
          <a:p>
            <a:pPr indent="0" lvl="0" marL="0" rtl="0" algn="l">
              <a:spcBef>
                <a:spcPts val="0"/>
              </a:spcBef>
              <a:spcAft>
                <a:spcPts val="0"/>
              </a:spcAft>
              <a:buClr>
                <a:schemeClr val="dk1"/>
              </a:buClr>
              <a:buSzPts val="1100"/>
              <a:buFont typeface="Arial"/>
              <a:buNone/>
            </a:pPr>
            <a:r>
              <a:rPr lang="de-CH"/>
              <a:t>      'age':[24,24,27,26]}</a:t>
            </a:r>
            <a:endParaRPr/>
          </a:p>
          <a:p>
            <a:pPr indent="0" lvl="0" marL="0" rtl="0" algn="l">
              <a:spcBef>
                <a:spcPts val="0"/>
              </a:spcBef>
              <a:spcAft>
                <a:spcPts val="0"/>
              </a:spcAft>
              <a:buClr>
                <a:schemeClr val="dk1"/>
              </a:buClr>
              <a:buSzPts val="1100"/>
              <a:buFont typeface="Arial"/>
              <a:buNone/>
            </a:pPr>
            <a:r>
              <a:rPr lang="de-CH"/>
              <a:t>tcs_emp=pd.DataFrame(tcs)</a:t>
            </a:r>
            <a:endParaRPr/>
          </a:p>
          <a:p>
            <a:pPr indent="0" lvl="0" marL="0" rtl="0" algn="l">
              <a:spcBef>
                <a:spcPts val="0"/>
              </a:spcBef>
              <a:spcAft>
                <a:spcPts val="0"/>
              </a:spcAft>
              <a:buClr>
                <a:schemeClr val="dk1"/>
              </a:buClr>
              <a:buSzPts val="1100"/>
              <a:buFont typeface="Arial"/>
              <a:buNone/>
            </a:pPr>
            <a:r>
              <a:rPr lang="de-CH"/>
              <a:t>wipro_emp=pd.DataFrame(wipro)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de-CH"/>
              <a:t>pd.concat([tcs_emp,wipro_emp],axis=1)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de-CH"/>
              <a:t>tcs={'id':[101,102,103,104],</a:t>
            </a:r>
            <a:endParaRPr/>
          </a:p>
          <a:p>
            <a:pPr indent="0" lvl="0" marL="0" rtl="0" algn="l">
              <a:spcBef>
                <a:spcPts val="0"/>
              </a:spcBef>
              <a:spcAft>
                <a:spcPts val="0"/>
              </a:spcAft>
              <a:buClr>
                <a:schemeClr val="dk1"/>
              </a:buClr>
              <a:buSzPts val="1100"/>
              <a:buFont typeface="Arial"/>
              <a:buNone/>
            </a:pPr>
            <a:r>
              <a:rPr lang="de-CH"/>
              <a:t>      'name':['Mithun','Dipin','jose','Rahul']}</a:t>
            </a:r>
            <a:endParaRPr/>
          </a:p>
          <a:p>
            <a:pPr indent="0" lvl="0" marL="0" rtl="0" algn="l">
              <a:spcBef>
                <a:spcPts val="0"/>
              </a:spcBef>
              <a:spcAft>
                <a:spcPts val="0"/>
              </a:spcAft>
              <a:buClr>
                <a:schemeClr val="dk1"/>
              </a:buClr>
              <a:buSzPts val="1100"/>
              <a:buFont typeface="Arial"/>
              <a:buNone/>
            </a:pPr>
            <a:r>
              <a:rPr lang="de-CH"/>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de-CH"/>
              <a:t>wipro={'id':[101,103,102,104],</a:t>
            </a:r>
            <a:endParaRPr/>
          </a:p>
          <a:p>
            <a:pPr indent="0" lvl="0" marL="0" rtl="0" algn="l">
              <a:spcBef>
                <a:spcPts val="0"/>
              </a:spcBef>
              <a:spcAft>
                <a:spcPts val="0"/>
              </a:spcAft>
              <a:buClr>
                <a:schemeClr val="dk1"/>
              </a:buClr>
              <a:buSzPts val="1100"/>
              <a:buFont typeface="Arial"/>
              <a:buNone/>
            </a:pPr>
            <a:r>
              <a:rPr lang="de-CH"/>
              <a:t>      'age':[24,24,27,26]}</a:t>
            </a:r>
            <a:endParaRPr/>
          </a:p>
          <a:p>
            <a:pPr indent="0" lvl="0" marL="0" rtl="0" algn="l">
              <a:spcBef>
                <a:spcPts val="0"/>
              </a:spcBef>
              <a:spcAft>
                <a:spcPts val="0"/>
              </a:spcAft>
              <a:buClr>
                <a:schemeClr val="dk1"/>
              </a:buClr>
              <a:buSzPts val="1100"/>
              <a:buFont typeface="Arial"/>
              <a:buNone/>
            </a:pPr>
            <a:r>
              <a:rPr lang="de-CH"/>
              <a:t>tcs_emp=pd.DataFrame(tcs,index=[0,1,2,3])</a:t>
            </a:r>
            <a:endParaRPr/>
          </a:p>
          <a:p>
            <a:pPr indent="0" lvl="0" marL="0" rtl="0" algn="l">
              <a:spcBef>
                <a:spcPts val="0"/>
              </a:spcBef>
              <a:spcAft>
                <a:spcPts val="0"/>
              </a:spcAft>
              <a:buClr>
                <a:schemeClr val="dk1"/>
              </a:buClr>
              <a:buSzPts val="1100"/>
              <a:buFont typeface="Arial"/>
              <a:buNone/>
            </a:pPr>
            <a:r>
              <a:rPr lang="de-CH"/>
              <a:t>wipro_emp=pd.DataFrame(wipro,index=[0,2,1,3])</a:t>
            </a:r>
            <a:endParaRPr/>
          </a:p>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6571d613f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6571d613f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6571d613f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6571d613f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6f908a70f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f908a70f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6571d613f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6571d613f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6571d613f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6571d613f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6571d613f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6571d613f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6571d613f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6571d613f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6571d613f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6571d613f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6571d613f7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6571d613f7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6571d613f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6571d613f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6571d613f7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6571d613f7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6571d613f7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6571d613f7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6571d613f7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6571d613f7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3" name="Google Shape;13;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4" name="Google Shape;14;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5" name="Google Shape;55;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9" name="Google Shape;19;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4" name="Google Shape;24;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8" name="Google Shape;28;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6" name="Google Shape;36;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5" name="Google Shape;45;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6" name="Google Shape;46;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de-CH"/>
              <a:t>‹#›</a:t>
            </a:fld>
            <a:endParaRPr/>
          </a:p>
        </p:txBody>
      </p:sp>
      <p:pic>
        <p:nvPicPr>
          <p:cNvPr id="9" name="Google Shape;9;p1"/>
          <p:cNvPicPr preferRelativeResize="0"/>
          <p:nvPr/>
        </p:nvPicPr>
        <p:blipFill>
          <a:blip r:embed="rId1">
            <a:alphaModFix/>
          </a:blip>
          <a:stretch>
            <a:fillRect/>
          </a:stretch>
        </p:blipFill>
        <p:spPr>
          <a:xfrm>
            <a:off x="7259900" y="3737925"/>
            <a:ext cx="1884099" cy="1405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9.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0.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2.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5.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4.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8.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7.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6.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3.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24.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23.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hyperlink" Target="https://www.abs.gov.au/websitedbs/a3121120.nsf/home/statistical+language+-+statistical+language+glossary#Variable" TargetMode="Externa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21.gif"/></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22.gif"/></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hyperlink" Target="https://www.abs.gov.au/websitedbs/a3121120.nsf/home/statistical+language+-+statistical+language+glossary#Variable" TargetMode="External"/><Relationship Id="rId4" Type="http://schemas.openxmlformats.org/officeDocument/2006/relationships/hyperlink" Target="https://www.abs.gov.au/websitedbs/a3121120.nsf/home/statistical+language+-+statistical+language+glossary#Data%20item" TargetMode="Externa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20.png"/><Relationship Id="rId4" Type="http://schemas.openxmlformats.org/officeDocument/2006/relationships/image" Target="../media/image25.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anaconda.com/download" TargetMode="External"/><Relationship Id="rId4" Type="http://schemas.openxmlformats.org/officeDocument/2006/relationships/hyperlink" Target="https://www.anaconda.com/distribution/" TargetMode="Externa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hyperlink" Target="https://en.wikipedia.org/wiki/Function_(mathematics)"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8.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hyperlink" Target="https://pandas.pydata.org/pandas-docs/stable/user_guide/timeseries.html#timeseries-offset-aliases"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e-CH"/>
              <a:t>DATA SCIENCE</a:t>
            </a:r>
            <a:endParaRPr/>
          </a:p>
        </p:txBody>
      </p:sp>
      <p:sp>
        <p:nvSpPr>
          <p:cNvPr id="64" name="Google Shape;64;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de-CH"/>
              <a:t>BY TECHOLAS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Life Cycle Of Data Science..</a:t>
            </a:r>
            <a:endParaRPr/>
          </a:p>
        </p:txBody>
      </p:sp>
      <p:sp>
        <p:nvSpPr>
          <p:cNvPr id="122" name="Google Shape;122;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3" name="Google Shape;123;p22"/>
          <p:cNvPicPr preferRelativeResize="0"/>
          <p:nvPr/>
        </p:nvPicPr>
        <p:blipFill>
          <a:blip r:embed="rId3">
            <a:alphaModFix/>
          </a:blip>
          <a:stretch>
            <a:fillRect/>
          </a:stretch>
        </p:blipFill>
        <p:spPr>
          <a:xfrm>
            <a:off x="311700" y="1276000"/>
            <a:ext cx="8371975" cy="335400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11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Errors.. In  to_datetime()</a:t>
            </a:r>
            <a:endParaRPr/>
          </a:p>
        </p:txBody>
      </p:sp>
      <p:sp>
        <p:nvSpPr>
          <p:cNvPr id="664" name="Google Shape;664;p11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solidFill>
                  <a:srgbClr val="0000FF"/>
                </a:solidFill>
                <a:latin typeface="Spectral"/>
                <a:ea typeface="Spectral"/>
                <a:cs typeface="Spectral"/>
                <a:sym typeface="Spectral"/>
              </a:rPr>
              <a:t>pd.to_datetime('abc') </a:t>
            </a:r>
            <a:r>
              <a:rPr lang="de-CH"/>
              <a:t>→ </a:t>
            </a:r>
            <a:r>
              <a:rPr lang="de-CH" sz="1050">
                <a:highlight>
                  <a:srgbClr val="FFFFFF"/>
                </a:highlight>
                <a:latin typeface="Arial"/>
                <a:ea typeface="Arial"/>
                <a:cs typeface="Arial"/>
                <a:sym typeface="Arial"/>
              </a:rPr>
              <a:t>('Unknown string format:', 'abc')</a:t>
            </a:r>
            <a:endParaRPr sz="1050">
              <a:highlight>
                <a:srgbClr val="FFFFFF"/>
              </a:highlight>
              <a:latin typeface="Arial"/>
              <a:ea typeface="Arial"/>
              <a:cs typeface="Arial"/>
              <a:sym typeface="Arial"/>
            </a:endParaRPr>
          </a:p>
          <a:p>
            <a:pPr indent="-342900" lvl="0" marL="457200" rtl="0" algn="l">
              <a:spcBef>
                <a:spcPts val="0"/>
              </a:spcBef>
              <a:spcAft>
                <a:spcPts val="0"/>
              </a:spcAft>
              <a:buClr>
                <a:srgbClr val="0000FF"/>
              </a:buClr>
              <a:buSzPts val="1800"/>
              <a:buFont typeface="Spectral"/>
              <a:buChar char="●"/>
            </a:pPr>
            <a:r>
              <a:rPr lang="de-CH">
                <a:solidFill>
                  <a:srgbClr val="0000FF"/>
                </a:solidFill>
                <a:highlight>
                  <a:srgbClr val="FFFFFF"/>
                </a:highlight>
                <a:latin typeface="Spectral"/>
                <a:ea typeface="Spectral"/>
                <a:cs typeface="Spectral"/>
                <a:sym typeface="Spectral"/>
              </a:rPr>
              <a:t>pd.to_datetime('abc',errors='ignore') → ‘abc’</a:t>
            </a:r>
            <a:endParaRPr>
              <a:solidFill>
                <a:srgbClr val="0000FF"/>
              </a:solidFill>
              <a:highlight>
                <a:srgbClr val="FFFFFF"/>
              </a:highlight>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highlight>
                  <a:srgbClr val="FFFFFF"/>
                </a:highlight>
                <a:latin typeface="Spectral"/>
                <a:ea typeface="Spectral"/>
                <a:cs typeface="Spectral"/>
                <a:sym typeface="Spectral"/>
              </a:rPr>
              <a:t>pd.to_datetime('abc',errors='coerce') → NaT(not a Time)</a:t>
            </a:r>
            <a:endParaRPr>
              <a:solidFill>
                <a:srgbClr val="0000FF"/>
              </a:solidFill>
              <a:highlight>
                <a:srgbClr val="FFFFFF"/>
              </a:highlight>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highlight>
                  <a:srgbClr val="FFFFFF"/>
                </a:highlight>
                <a:latin typeface="Spectral"/>
                <a:ea typeface="Spectral"/>
                <a:cs typeface="Spectral"/>
                <a:sym typeface="Spectral"/>
              </a:rPr>
              <a:t>Custom Date Format</a:t>
            </a:r>
            <a:br>
              <a:rPr lang="de-CH">
                <a:solidFill>
                  <a:srgbClr val="000000"/>
                </a:solidFill>
                <a:highlight>
                  <a:srgbClr val="FFFFFF"/>
                </a:highlight>
                <a:latin typeface="Spectral"/>
                <a:ea typeface="Spectral"/>
                <a:cs typeface="Spectral"/>
                <a:sym typeface="Spectral"/>
              </a:rPr>
            </a:br>
            <a:r>
              <a:rPr lang="de-CH">
                <a:solidFill>
                  <a:srgbClr val="0000FF"/>
                </a:solidFill>
                <a:highlight>
                  <a:srgbClr val="FFFFFF"/>
                </a:highlight>
                <a:latin typeface="Spectral"/>
                <a:ea typeface="Spectral"/>
                <a:cs typeface="Spectral"/>
                <a:sym typeface="Spectral"/>
              </a:rPr>
              <a:t>pd.to_datetime('01-01-2019',format='%d-%m-%Y')</a:t>
            </a:r>
            <a:endParaRPr>
              <a:solidFill>
                <a:srgbClr val="0000FF"/>
              </a:solidFill>
              <a:highlight>
                <a:srgbClr val="FFFFFF"/>
              </a:highlight>
              <a:latin typeface="Spectral"/>
              <a:ea typeface="Spectral"/>
              <a:cs typeface="Spectral"/>
              <a:sym typeface="Spectral"/>
            </a:endParaRPr>
          </a:p>
          <a:p>
            <a:pPr indent="0" lvl="0" marL="457200" rtl="0" algn="l">
              <a:spcBef>
                <a:spcPts val="1600"/>
              </a:spcBef>
              <a:spcAft>
                <a:spcPts val="0"/>
              </a:spcAft>
              <a:buNone/>
            </a:pPr>
            <a:r>
              <a:t/>
            </a:r>
            <a:endParaRPr sz="1050">
              <a:highlight>
                <a:srgbClr val="FFFFFF"/>
              </a:highlight>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1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Add a value to the date</a:t>
            </a:r>
            <a:endParaRPr/>
          </a:p>
        </p:txBody>
      </p:sp>
      <p:sp>
        <p:nvSpPr>
          <p:cNvPr id="670" name="Google Shape;670;p113"/>
          <p:cNvSpPr txBox="1"/>
          <p:nvPr>
            <p:ph idx="1" type="body"/>
          </p:nvPr>
        </p:nvSpPr>
        <p:spPr>
          <a:xfrm>
            <a:off x="311700" y="1225225"/>
            <a:ext cx="8520600" cy="3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solidFill>
                  <a:srgbClr val="0000FF"/>
                </a:solidFill>
                <a:latin typeface="Spectral"/>
                <a:ea typeface="Spectral"/>
                <a:cs typeface="Spectral"/>
                <a:sym typeface="Spectral"/>
              </a:rPr>
              <a:t>date=pd.to_datetime('01-01-2019',format='%d-%m-%Y')</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date+ pd.DateOffset(months=5)</a:t>
            </a:r>
            <a:br>
              <a:rPr lang="de-CH"/>
            </a:br>
            <a:r>
              <a:rPr lang="de-CH"/>
              <a:t>Parameters that can use in DateOffset method</a:t>
            </a:r>
            <a:endParaRPr/>
          </a:p>
          <a:p>
            <a:pPr indent="0" lvl="0" marL="0" rtl="0" algn="l">
              <a:lnSpc>
                <a:spcPct val="20000"/>
              </a:lnSpc>
              <a:spcBef>
                <a:spcPts val="1600"/>
              </a:spcBef>
              <a:spcAft>
                <a:spcPts val="0"/>
              </a:spcAft>
              <a:buNone/>
            </a:pPr>
            <a:r>
              <a:rPr lang="de-CH" sz="1050">
                <a:highlight>
                  <a:srgbClr val="F7F7F7"/>
                </a:highlight>
                <a:latin typeface="Arial"/>
                <a:ea typeface="Arial"/>
                <a:cs typeface="Arial"/>
                <a:sym typeface="Arial"/>
              </a:rPr>
              <a:t> </a:t>
            </a:r>
            <a:r>
              <a:rPr b="1" lang="de-CH" sz="1400">
                <a:highlight>
                  <a:srgbClr val="F7F7F7"/>
                </a:highlight>
                <a:latin typeface="Arial"/>
                <a:ea typeface="Arial"/>
                <a:cs typeface="Arial"/>
                <a:sym typeface="Arial"/>
              </a:rPr>
              <a:t>   - years</a:t>
            </a:r>
            <a:endParaRPr b="1" sz="1400">
              <a:highlight>
                <a:srgbClr val="F7F7F7"/>
              </a:highlight>
              <a:latin typeface="Arial"/>
              <a:ea typeface="Arial"/>
              <a:cs typeface="Arial"/>
              <a:sym typeface="Arial"/>
            </a:endParaRPr>
          </a:p>
          <a:p>
            <a:pPr indent="0" lvl="0" marL="0" rtl="0" algn="l">
              <a:lnSpc>
                <a:spcPct val="20000"/>
              </a:lnSpc>
              <a:spcBef>
                <a:spcPts val="1600"/>
              </a:spcBef>
              <a:spcAft>
                <a:spcPts val="0"/>
              </a:spcAft>
              <a:buNone/>
            </a:pPr>
            <a:r>
              <a:rPr b="1" lang="de-CH" sz="1400">
                <a:highlight>
                  <a:srgbClr val="F7F7F7"/>
                </a:highlight>
                <a:latin typeface="Arial"/>
                <a:ea typeface="Arial"/>
                <a:cs typeface="Arial"/>
                <a:sym typeface="Arial"/>
              </a:rPr>
              <a:t>    - months</a:t>
            </a:r>
            <a:endParaRPr b="1" sz="1400">
              <a:highlight>
                <a:srgbClr val="F7F7F7"/>
              </a:highlight>
              <a:latin typeface="Arial"/>
              <a:ea typeface="Arial"/>
              <a:cs typeface="Arial"/>
              <a:sym typeface="Arial"/>
            </a:endParaRPr>
          </a:p>
          <a:p>
            <a:pPr indent="0" lvl="0" marL="0" rtl="0" algn="l">
              <a:lnSpc>
                <a:spcPct val="20000"/>
              </a:lnSpc>
              <a:spcBef>
                <a:spcPts val="1600"/>
              </a:spcBef>
              <a:spcAft>
                <a:spcPts val="0"/>
              </a:spcAft>
              <a:buNone/>
            </a:pPr>
            <a:r>
              <a:rPr b="1" lang="de-CH" sz="1400">
                <a:highlight>
                  <a:srgbClr val="F7F7F7"/>
                </a:highlight>
                <a:latin typeface="Arial"/>
                <a:ea typeface="Arial"/>
                <a:cs typeface="Arial"/>
                <a:sym typeface="Arial"/>
              </a:rPr>
              <a:t>    - weeks</a:t>
            </a:r>
            <a:endParaRPr b="1" sz="1400">
              <a:highlight>
                <a:srgbClr val="F7F7F7"/>
              </a:highlight>
              <a:latin typeface="Arial"/>
              <a:ea typeface="Arial"/>
              <a:cs typeface="Arial"/>
              <a:sym typeface="Arial"/>
            </a:endParaRPr>
          </a:p>
          <a:p>
            <a:pPr indent="0" lvl="0" marL="0" rtl="0" algn="l">
              <a:lnSpc>
                <a:spcPct val="20000"/>
              </a:lnSpc>
              <a:spcBef>
                <a:spcPts val="1600"/>
              </a:spcBef>
              <a:spcAft>
                <a:spcPts val="0"/>
              </a:spcAft>
              <a:buNone/>
            </a:pPr>
            <a:r>
              <a:rPr b="1" lang="de-CH" sz="1400">
                <a:highlight>
                  <a:srgbClr val="F7F7F7"/>
                </a:highlight>
                <a:latin typeface="Arial"/>
                <a:ea typeface="Arial"/>
                <a:cs typeface="Arial"/>
                <a:sym typeface="Arial"/>
              </a:rPr>
              <a:t>    - days</a:t>
            </a:r>
            <a:endParaRPr b="1" sz="1400">
              <a:highlight>
                <a:srgbClr val="F7F7F7"/>
              </a:highlight>
              <a:latin typeface="Arial"/>
              <a:ea typeface="Arial"/>
              <a:cs typeface="Arial"/>
              <a:sym typeface="Arial"/>
            </a:endParaRPr>
          </a:p>
          <a:p>
            <a:pPr indent="0" lvl="0" marL="0" rtl="0" algn="l">
              <a:lnSpc>
                <a:spcPct val="20000"/>
              </a:lnSpc>
              <a:spcBef>
                <a:spcPts val="1600"/>
              </a:spcBef>
              <a:spcAft>
                <a:spcPts val="0"/>
              </a:spcAft>
              <a:buNone/>
            </a:pPr>
            <a:r>
              <a:rPr b="1" lang="de-CH" sz="1400">
                <a:highlight>
                  <a:srgbClr val="F7F7F7"/>
                </a:highlight>
                <a:latin typeface="Arial"/>
                <a:ea typeface="Arial"/>
                <a:cs typeface="Arial"/>
                <a:sym typeface="Arial"/>
              </a:rPr>
              <a:t>    - hours</a:t>
            </a:r>
            <a:endParaRPr b="1" sz="1400">
              <a:highlight>
                <a:srgbClr val="F7F7F7"/>
              </a:highlight>
              <a:latin typeface="Arial"/>
              <a:ea typeface="Arial"/>
              <a:cs typeface="Arial"/>
              <a:sym typeface="Arial"/>
            </a:endParaRPr>
          </a:p>
          <a:p>
            <a:pPr indent="0" lvl="0" marL="0" rtl="0" algn="l">
              <a:lnSpc>
                <a:spcPct val="20000"/>
              </a:lnSpc>
              <a:spcBef>
                <a:spcPts val="1600"/>
              </a:spcBef>
              <a:spcAft>
                <a:spcPts val="0"/>
              </a:spcAft>
              <a:buNone/>
            </a:pPr>
            <a:r>
              <a:rPr b="1" lang="de-CH" sz="1400">
                <a:highlight>
                  <a:srgbClr val="F7F7F7"/>
                </a:highlight>
                <a:latin typeface="Arial"/>
                <a:ea typeface="Arial"/>
                <a:cs typeface="Arial"/>
                <a:sym typeface="Arial"/>
              </a:rPr>
              <a:t>    - minutes</a:t>
            </a:r>
            <a:endParaRPr b="1" sz="1400">
              <a:highlight>
                <a:srgbClr val="F7F7F7"/>
              </a:highlight>
              <a:latin typeface="Arial"/>
              <a:ea typeface="Arial"/>
              <a:cs typeface="Arial"/>
              <a:sym typeface="Arial"/>
            </a:endParaRPr>
          </a:p>
          <a:p>
            <a:pPr indent="0" lvl="0" marL="0" rtl="0" algn="l">
              <a:lnSpc>
                <a:spcPct val="20000"/>
              </a:lnSpc>
              <a:spcBef>
                <a:spcPts val="1600"/>
              </a:spcBef>
              <a:spcAft>
                <a:spcPts val="0"/>
              </a:spcAft>
              <a:buNone/>
            </a:pPr>
            <a:r>
              <a:rPr b="1" lang="de-CH" sz="1400">
                <a:highlight>
                  <a:srgbClr val="F7F7F7"/>
                </a:highlight>
                <a:latin typeface="Arial"/>
                <a:ea typeface="Arial"/>
                <a:cs typeface="Arial"/>
                <a:sym typeface="Arial"/>
              </a:rPr>
              <a:t>    - seconds</a:t>
            </a:r>
            <a:endParaRPr b="1" sz="1400">
              <a:highlight>
                <a:srgbClr val="F7F7F7"/>
              </a:highlight>
              <a:latin typeface="Arial"/>
              <a:ea typeface="Arial"/>
              <a:cs typeface="Arial"/>
              <a:sym typeface="Arial"/>
            </a:endParaRPr>
          </a:p>
          <a:p>
            <a:pPr indent="0" lvl="0" marL="0" rtl="0" algn="l">
              <a:lnSpc>
                <a:spcPct val="20000"/>
              </a:lnSpc>
              <a:spcBef>
                <a:spcPts val="1600"/>
              </a:spcBef>
              <a:spcAft>
                <a:spcPts val="0"/>
              </a:spcAft>
              <a:buNone/>
            </a:pPr>
            <a:r>
              <a:rPr b="1" lang="de-CH" sz="1400">
                <a:highlight>
                  <a:srgbClr val="F7F7F7"/>
                </a:highlight>
                <a:latin typeface="Arial"/>
                <a:ea typeface="Arial"/>
                <a:cs typeface="Arial"/>
                <a:sym typeface="Arial"/>
              </a:rPr>
              <a:t>    - microseconds</a:t>
            </a:r>
            <a:endParaRPr b="1" sz="1400">
              <a:highlight>
                <a:srgbClr val="F7F7F7"/>
              </a:highlight>
              <a:latin typeface="Arial"/>
              <a:ea typeface="Arial"/>
              <a:cs typeface="Arial"/>
              <a:sym typeface="Arial"/>
            </a:endParaRPr>
          </a:p>
          <a:p>
            <a:pPr indent="0" lvl="0" marL="50800" marR="50800" rtl="0" algn="l">
              <a:lnSpc>
                <a:spcPct val="20000"/>
              </a:lnSpc>
              <a:spcBef>
                <a:spcPts val="1600"/>
              </a:spcBef>
              <a:spcAft>
                <a:spcPts val="0"/>
              </a:spcAft>
              <a:buClr>
                <a:schemeClr val="dk1"/>
              </a:buClr>
              <a:buSzPts val="1100"/>
              <a:buFont typeface="Arial"/>
              <a:buNone/>
            </a:pPr>
            <a:r>
              <a:rPr lang="de-CH" sz="1050">
                <a:highlight>
                  <a:srgbClr val="F7F7F7"/>
                </a:highlight>
                <a:latin typeface="Arial"/>
                <a:ea typeface="Arial"/>
                <a:cs typeface="Arial"/>
                <a:sym typeface="Arial"/>
              </a:rPr>
              <a:t>    -</a:t>
            </a:r>
            <a:r>
              <a:rPr b="1" lang="de-CH" sz="1400">
                <a:highlight>
                  <a:srgbClr val="F7F7F7"/>
                </a:highlight>
                <a:latin typeface="Arial"/>
                <a:ea typeface="Arial"/>
                <a:cs typeface="Arial"/>
                <a:sym typeface="Arial"/>
              </a:rPr>
              <a:t> nanoseconds</a:t>
            </a:r>
            <a:endParaRPr b="1" sz="1400">
              <a:highlight>
                <a:srgbClr val="F7F7F7"/>
              </a:highlight>
              <a:latin typeface="Arial"/>
              <a:ea typeface="Arial"/>
              <a:cs typeface="Arial"/>
              <a:sym typeface="Arial"/>
            </a:endParaRPr>
          </a:p>
          <a:p>
            <a:pPr indent="0" lvl="0" marL="0" rtl="0" algn="l">
              <a:lnSpc>
                <a:spcPct val="20000"/>
              </a:lnSpc>
              <a:spcBef>
                <a:spcPts val="1600"/>
              </a:spcBef>
              <a:spcAft>
                <a:spcPts val="1600"/>
              </a:spcAft>
              <a:buNone/>
            </a:pPr>
            <a:r>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1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Period..</a:t>
            </a:r>
            <a:endParaRPr/>
          </a:p>
        </p:txBody>
      </p:sp>
      <p:sp>
        <p:nvSpPr>
          <p:cNvPr id="676" name="Google Shape;676;p114"/>
          <p:cNvSpPr txBox="1"/>
          <p:nvPr>
            <p:ph idx="1" type="body"/>
          </p:nvPr>
        </p:nvSpPr>
        <p:spPr>
          <a:xfrm>
            <a:off x="311700" y="1147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solidFill>
                  <a:srgbClr val="0000FF"/>
                </a:solidFill>
                <a:latin typeface="Spectral"/>
                <a:ea typeface="Spectral"/>
                <a:cs typeface="Spectral"/>
                <a:sym typeface="Spectral"/>
              </a:rPr>
              <a:t>p=pd.Period(2019)</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p1=pd.Period('2017-01')</a:t>
            </a:r>
            <a:endParaRPr>
              <a:solidFill>
                <a:srgbClr val="0000FF"/>
              </a:solidFill>
              <a:latin typeface="Spectral"/>
              <a:ea typeface="Spectral"/>
              <a:cs typeface="Spectral"/>
              <a:sym typeface="Spectral"/>
            </a:endParaRPr>
          </a:p>
          <a:p>
            <a:pPr indent="0" lvl="0" marL="0" rtl="0" algn="l">
              <a:spcBef>
                <a:spcPts val="1600"/>
              </a:spcBef>
              <a:spcAft>
                <a:spcPts val="1600"/>
              </a:spcAft>
              <a:buNone/>
            </a:pP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P.start_time</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P.end_time</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P.year</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p.asfreq('M',how='start')</a:t>
            </a:r>
            <a:br>
              <a:rPr lang="de-CH"/>
            </a:b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Period_range()</a:t>
            </a:r>
            <a:endParaRPr/>
          </a:p>
        </p:txBody>
      </p:sp>
      <p:sp>
        <p:nvSpPr>
          <p:cNvPr id="682" name="Google Shape;682;p1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pd.period_range('2017','2019')</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pd.period_range('2017','2019',freq='Y')</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pd.period_range('2017-05','2017-08',freq='Q') → quarterly</a:t>
            </a:r>
            <a:endParaRPr>
              <a:solidFill>
                <a:srgbClr val="0000FF"/>
              </a:solidFill>
              <a:latin typeface="Spectral"/>
              <a:ea typeface="Spectral"/>
              <a:cs typeface="Spectral"/>
              <a:sym typeface="Spectral"/>
            </a:endParaRPr>
          </a:p>
          <a:p>
            <a:pPr indent="0" lvl="0" marL="457200" rtl="0" algn="l">
              <a:spcBef>
                <a:spcPts val="1600"/>
              </a:spcBef>
              <a:spcAft>
                <a:spcPts val="0"/>
              </a:spcAft>
              <a:buNone/>
            </a:pPr>
            <a:r>
              <a:rPr b="1" lang="de-CH">
                <a:solidFill>
                  <a:srgbClr val="000000"/>
                </a:solidFill>
                <a:latin typeface="Arial"/>
                <a:ea typeface="Arial"/>
                <a:cs typeface="Arial"/>
                <a:sym typeface="Arial"/>
              </a:rPr>
              <a:t>Period range as Index → period Index</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indx=pd.period_range('2017-05','2017-08',freq='M')</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import numpy as np</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num_series=pd.Series(np.random.randint(1,100,len(indx)),index=indx)</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num_series</a:t>
            </a:r>
            <a:endParaRPr>
              <a:solidFill>
                <a:srgbClr val="0000FF"/>
              </a:solidFill>
              <a:latin typeface="Spectral"/>
              <a:ea typeface="Spectral"/>
              <a:cs typeface="Spectral"/>
              <a:sym typeface="Spectral"/>
            </a:endParaRPr>
          </a:p>
          <a:p>
            <a:pPr indent="0" lvl="0" marL="457200" rtl="0" algn="l">
              <a:spcBef>
                <a:spcPts val="1600"/>
              </a:spcBef>
              <a:spcAft>
                <a:spcPts val="0"/>
              </a:spcAft>
              <a:buClr>
                <a:schemeClr val="dk1"/>
              </a:buClr>
              <a:buSzPts val="1100"/>
              <a:buFont typeface="Arial"/>
              <a:buNone/>
            </a:pPr>
            <a:r>
              <a:t/>
            </a:r>
            <a:endParaRPr>
              <a:solidFill>
                <a:srgbClr val="000000"/>
              </a:solidFill>
              <a:latin typeface="Spectral"/>
              <a:ea typeface="Spectral"/>
              <a:cs typeface="Spectral"/>
              <a:sym typeface="Spectral"/>
            </a:endParaRPr>
          </a:p>
          <a:p>
            <a:pPr indent="0" lvl="0" marL="457200" rtl="0" algn="l">
              <a:spcBef>
                <a:spcPts val="1600"/>
              </a:spcBef>
              <a:spcAft>
                <a:spcPts val="1600"/>
              </a:spcAft>
              <a:buNone/>
            </a:pPr>
            <a:r>
              <a:t/>
            </a:r>
            <a:endParaRPr>
              <a:solidFill>
                <a:srgbClr val="000000"/>
              </a:solidFill>
              <a:latin typeface="Spectral"/>
              <a:ea typeface="Spectral"/>
              <a:cs typeface="Spectral"/>
              <a:sym typeface="Spectra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1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PeriodIndex  to DatetimeIndex and vice versa</a:t>
            </a:r>
            <a:endParaRPr/>
          </a:p>
        </p:txBody>
      </p:sp>
      <p:sp>
        <p:nvSpPr>
          <p:cNvPr id="688" name="Google Shape;688;p1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indx=pd.period_range('2017-05','2017-08',freq='M')</a:t>
            </a:r>
            <a:endParaRPr>
              <a:solidFill>
                <a:srgbClr val="4A86E8"/>
              </a:solidFill>
              <a:latin typeface="Spectral"/>
              <a:ea typeface="Spectral"/>
              <a:cs typeface="Spectral"/>
              <a:sym typeface="Spectral"/>
            </a:endParaRPr>
          </a:p>
          <a:p>
            <a:pPr indent="-342900" lvl="0" marL="457200" rtl="0" algn="l">
              <a:spcBef>
                <a:spcPts val="0"/>
              </a:spcBef>
              <a:spcAft>
                <a:spcPts val="0"/>
              </a:spcAft>
              <a:buSzPts val="1800"/>
              <a:buChar char="●"/>
            </a:pPr>
            <a:r>
              <a:rPr lang="de-CH">
                <a:solidFill>
                  <a:srgbClr val="0000FF"/>
                </a:solidFill>
                <a:latin typeface="Spectral"/>
                <a:ea typeface="Spectral"/>
                <a:cs typeface="Spectral"/>
                <a:sym typeface="Spectral"/>
              </a:rPr>
              <a:t>newIndex=indx.to_timestamp()</a:t>
            </a:r>
            <a:r>
              <a:rPr lang="de-CH"/>
              <a:t> → converts to DatetimeIndex</a:t>
            </a:r>
            <a:endParaRPr/>
          </a:p>
          <a:p>
            <a:pPr indent="-342900" lvl="0" marL="457200" rtl="0" algn="l">
              <a:spcBef>
                <a:spcPts val="0"/>
              </a:spcBef>
              <a:spcAft>
                <a:spcPts val="0"/>
              </a:spcAft>
              <a:buSzPts val="1800"/>
              <a:buChar char="●"/>
            </a:pPr>
            <a:r>
              <a:rPr lang="de-CH">
                <a:solidFill>
                  <a:srgbClr val="0000FF"/>
                </a:solidFill>
                <a:latin typeface="Spectral"/>
                <a:ea typeface="Spectral"/>
                <a:cs typeface="Spectral"/>
                <a:sym typeface="Spectral"/>
              </a:rPr>
              <a:t>newIndex.to_period()</a:t>
            </a:r>
            <a:r>
              <a:rPr lang="de-CH"/>
              <a:t> → converts in to PeriodIndex</a:t>
            </a:r>
            <a:endParaRPr/>
          </a:p>
          <a:p>
            <a:pPr indent="0" lvl="0" marL="457200" rtl="0" algn="l">
              <a:spcBef>
                <a:spcPts val="1600"/>
              </a:spcBef>
              <a:spcAft>
                <a:spcPts val="1600"/>
              </a:spcAft>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Iterate over pandas dataframes..</a:t>
            </a:r>
            <a:endParaRPr/>
          </a:p>
        </p:txBody>
      </p:sp>
      <p:sp>
        <p:nvSpPr>
          <p:cNvPr id="694" name="Google Shape;694;p1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To print all column names in the dataframe</a:t>
            </a:r>
            <a:br>
              <a:rPr lang="de-CH"/>
            </a:br>
            <a:r>
              <a:rPr lang="de-CH">
                <a:solidFill>
                  <a:srgbClr val="0000FF"/>
                </a:solidFill>
                <a:latin typeface="Spectral"/>
                <a:ea typeface="Spectral"/>
                <a:cs typeface="Spectral"/>
                <a:sym typeface="Spectral"/>
              </a:rPr>
              <a:t>for i in data:</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print(i)</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By using iteritems()</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for column,values in data.iteritems():</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print (column)</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print(values)</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By using iterrows()</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for index,row in data.iterrows():</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print('row',index)</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print(row)</a:t>
            </a:r>
            <a:endParaRPr>
              <a:solidFill>
                <a:srgbClr val="0000FF"/>
              </a:solidFill>
              <a:latin typeface="Spectral"/>
              <a:ea typeface="Spectral"/>
              <a:cs typeface="Spectral"/>
              <a:sym typeface="Spectral"/>
            </a:endParaRPr>
          </a:p>
          <a:p>
            <a:pPr indent="0" lvl="0" marL="457200" rtl="0" algn="l">
              <a:spcBef>
                <a:spcPts val="1600"/>
              </a:spcBef>
              <a:spcAft>
                <a:spcPts val="0"/>
              </a:spcAft>
              <a:buNone/>
            </a:pPr>
            <a:r>
              <a:t/>
            </a:r>
            <a:endParaRPr>
              <a:solidFill>
                <a:srgbClr val="000000"/>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map..</a:t>
            </a:r>
            <a:endParaRPr/>
          </a:p>
        </p:txBody>
      </p:sp>
      <p:sp>
        <p:nvSpPr>
          <p:cNvPr id="700" name="Google Shape;700;p1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Map is a python built in function</a:t>
            </a:r>
            <a:endParaRPr/>
          </a:p>
          <a:p>
            <a:pPr indent="-342900" lvl="0" marL="457200" rtl="0" algn="l">
              <a:spcBef>
                <a:spcPts val="0"/>
              </a:spcBef>
              <a:spcAft>
                <a:spcPts val="0"/>
              </a:spcAft>
              <a:buSzPts val="1800"/>
              <a:buChar char="●"/>
            </a:pPr>
            <a:r>
              <a:rPr lang="de-CH"/>
              <a:t>It is used to apply some functions on each element of a sequence or collection item</a:t>
            </a:r>
            <a:endParaRPr/>
          </a:p>
          <a:p>
            <a:pPr indent="-342900" lvl="0" marL="457200" rtl="0" algn="l">
              <a:spcBef>
                <a:spcPts val="0"/>
              </a:spcBef>
              <a:spcAft>
                <a:spcPts val="0"/>
              </a:spcAft>
              <a:buSzPts val="1800"/>
              <a:buChar char="●"/>
            </a:pPr>
            <a:r>
              <a:rPr lang="de-CH"/>
              <a:t>It can be used in the pandas dataframe as well</a:t>
            </a:r>
            <a:br>
              <a:rPr lang="de-CH"/>
            </a:br>
            <a:r>
              <a:rPr lang="de-CH">
                <a:solidFill>
                  <a:srgbClr val="0000FF"/>
                </a:solidFill>
                <a:latin typeface="Spectral"/>
                <a:ea typeface="Spectral"/>
                <a:cs typeface="Spectral"/>
                <a:sym typeface="Spectral"/>
              </a:rPr>
              <a:t>def square(x):</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return x*x</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abc=[1,2,3,4,5]</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out=list(map(square,abc))</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out</a:t>
            </a:r>
            <a:endParaRPr>
              <a:solidFill>
                <a:srgbClr val="0000FF"/>
              </a:solidFill>
              <a:latin typeface="Spectral"/>
              <a:ea typeface="Spectral"/>
              <a:cs typeface="Spectral"/>
              <a:sym typeface="Spectra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Map on dataframe → applymap()</a:t>
            </a:r>
            <a:endParaRPr/>
          </a:p>
        </p:txBody>
      </p:sp>
      <p:sp>
        <p:nvSpPr>
          <p:cNvPr id="706" name="Google Shape;706;p1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We have a built in function applymap() to use this map concept in pandas</a:t>
            </a:r>
            <a:br>
              <a:rPr lang="de-CH"/>
            </a:br>
            <a:r>
              <a:rPr lang="de-CH">
                <a:solidFill>
                  <a:srgbClr val="0000FF"/>
                </a:solidFill>
                <a:latin typeface="Spectral"/>
                <a:ea typeface="Spectral"/>
                <a:cs typeface="Spectral"/>
                <a:sym typeface="Spectral"/>
              </a:rPr>
              <a:t>import pandas as pd</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data=pd.read_csv('weather.csv')</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data[['chennai','chicago']].applymap(square)</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lang="de-CH"/>
              <a:t>Apply with lambda function</a:t>
            </a:r>
            <a:br>
              <a:rPr lang="de-CH"/>
            </a:br>
            <a:r>
              <a:rPr lang="de-CH">
                <a:solidFill>
                  <a:srgbClr val="0000FF"/>
                </a:solidFill>
                <a:latin typeface="Spectral"/>
                <a:ea typeface="Spectral"/>
                <a:cs typeface="Spectral"/>
                <a:sym typeface="Spectral"/>
              </a:rPr>
              <a:t>data[['chennai','chicago']].applymap(lambda x: x*x)</a:t>
            </a:r>
            <a:endParaRPr>
              <a:solidFill>
                <a:srgbClr val="0000FF"/>
              </a:solidFill>
              <a:latin typeface="Spectral"/>
              <a:ea typeface="Spectral"/>
              <a:cs typeface="Spectral"/>
              <a:sym typeface="Spectra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1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map() on pandas series</a:t>
            </a:r>
            <a:endParaRPr/>
          </a:p>
        </p:txBody>
      </p:sp>
      <p:sp>
        <p:nvSpPr>
          <p:cNvPr id="712" name="Google Shape;712;p1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CH">
                <a:solidFill>
                  <a:srgbClr val="0000FF"/>
                </a:solidFill>
                <a:latin typeface="Spectral"/>
                <a:ea typeface="Spectral"/>
                <a:cs typeface="Spectral"/>
                <a:sym typeface="Spectral"/>
              </a:rPr>
              <a:t>import pandas as pd</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data=pd.read_csv('weather.csv')</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data['chennai'].map(lambda x: x*x)</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Read SQL</a:t>
            </a:r>
            <a:endParaRPr/>
          </a:p>
        </p:txBody>
      </p:sp>
      <p:sp>
        <p:nvSpPr>
          <p:cNvPr id="718" name="Google Shape;718;p121"/>
          <p:cNvSpPr txBox="1"/>
          <p:nvPr>
            <p:ph idx="1" type="body"/>
          </p:nvPr>
        </p:nvSpPr>
        <p:spPr>
          <a:xfrm>
            <a:off x="311700" y="1225225"/>
            <a:ext cx="8520600" cy="391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By connecting pandas with mysql you can read sql tables .queries and you can insert values </a:t>
            </a:r>
            <a:endParaRPr/>
          </a:p>
          <a:p>
            <a:pPr indent="-342900" lvl="0" marL="457200" rtl="0" algn="l">
              <a:spcBef>
                <a:spcPts val="0"/>
              </a:spcBef>
              <a:spcAft>
                <a:spcPts val="0"/>
              </a:spcAft>
              <a:buSzPts val="1800"/>
              <a:buChar char="●"/>
            </a:pPr>
            <a:r>
              <a:rPr lang="de-CH"/>
              <a:t>STEP 1</a:t>
            </a:r>
            <a:r>
              <a:rPr lang="de-CH"/>
              <a:t>:For connecting Sql with pandas you need to  install 2 modules</a:t>
            </a:r>
            <a:br>
              <a:rPr lang="de-CH"/>
            </a:br>
            <a:r>
              <a:rPr lang="de-CH">
                <a:solidFill>
                  <a:srgbClr val="0000FF"/>
                </a:solidFill>
                <a:latin typeface="Spectral"/>
                <a:ea typeface="Spectral"/>
                <a:cs typeface="Spectral"/>
                <a:sym typeface="Spectral"/>
              </a:rPr>
              <a:t>pip3 install PyMysql</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pip3 install sqlalchemy</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lang="de-CH"/>
              <a:t>STEP 2: Next need to create a connection by using create_engine() method of </a:t>
            </a:r>
            <a:r>
              <a:rPr b="1" lang="de-CH"/>
              <a:t>sqlalchemy </a:t>
            </a:r>
            <a:r>
              <a:rPr lang="de-CH"/>
              <a:t>module</a:t>
            </a:r>
            <a:br>
              <a:rPr lang="de-CH"/>
            </a:br>
            <a:r>
              <a:rPr lang="de-CH">
                <a:solidFill>
                  <a:srgbClr val="0000FF"/>
                </a:solidFill>
                <a:latin typeface="Spectral"/>
                <a:ea typeface="Spectral"/>
                <a:cs typeface="Spectral"/>
                <a:sym typeface="Spectral"/>
              </a:rPr>
              <a:t>conn=sqlalchemy.create_engine("mysql+pymysql://root:12345@localhost:3306/employee")</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lang="de-CH"/>
              <a:t>STEP 3: read sql table by using pandas read_sql_table() method</a:t>
            </a:r>
            <a:br>
              <a:rPr lang="de-CH"/>
            </a:br>
            <a:r>
              <a:rPr lang="de-CH">
                <a:solidFill>
                  <a:srgbClr val="0000FF"/>
                </a:solidFill>
                <a:latin typeface="Spectral"/>
                <a:ea typeface="Spectral"/>
                <a:cs typeface="Spectral"/>
                <a:sym typeface="Spectral"/>
              </a:rPr>
              <a:t>data=pd.read_sql_table('dept',conn)</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data=pd.read_sql_table('dept',conn,columns=['dloc','dname'])</a:t>
            </a:r>
            <a:br>
              <a:rPr lang="de-CH">
                <a:solidFill>
                  <a:srgbClr val="0000FF"/>
                </a:solidFill>
                <a:latin typeface="Spectral"/>
                <a:ea typeface="Spectral"/>
                <a:cs typeface="Spectral"/>
                <a:sym typeface="Spectral"/>
              </a:rPr>
            </a:br>
            <a:br>
              <a:rPr lang="de-CH"/>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DATA </a:t>
            </a:r>
            <a:r>
              <a:rPr lang="de-CH"/>
              <a:t>ACQUISITION</a:t>
            </a:r>
            <a:r>
              <a:rPr lang="de-CH"/>
              <a:t>..</a:t>
            </a:r>
            <a:endParaRPr/>
          </a:p>
        </p:txBody>
      </p:sp>
      <p:sp>
        <p:nvSpPr>
          <p:cNvPr id="129" name="Google Shape;129;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As you know data comes from multiple sources ..with multiple formats </a:t>
            </a:r>
            <a:endParaRPr/>
          </a:p>
          <a:p>
            <a:pPr indent="-342900" lvl="0" marL="457200" rtl="0" algn="l">
              <a:spcBef>
                <a:spcPts val="0"/>
              </a:spcBef>
              <a:spcAft>
                <a:spcPts val="0"/>
              </a:spcAft>
              <a:buSzPts val="1800"/>
              <a:buChar char="●"/>
            </a:pPr>
            <a:r>
              <a:rPr lang="de-CH"/>
              <a:t>We integrate all this data and store in one place that is called Data warehouse </a:t>
            </a:r>
            <a:endParaRPr/>
          </a:p>
          <a:p>
            <a:pPr indent="-342900" lvl="0" marL="457200" rtl="0" algn="l">
              <a:spcBef>
                <a:spcPts val="0"/>
              </a:spcBef>
              <a:spcAft>
                <a:spcPts val="0"/>
              </a:spcAft>
              <a:buSzPts val="1800"/>
              <a:buChar char="●"/>
            </a:pPr>
            <a:r>
              <a:rPr lang="de-CH"/>
              <a:t>And from this integrated data we will select particular section to start Data Science That is called TARGET</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1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read_sql_query()</a:t>
            </a:r>
            <a:endParaRPr/>
          </a:p>
        </p:txBody>
      </p:sp>
      <p:sp>
        <p:nvSpPr>
          <p:cNvPr id="724" name="Google Shape;724;p1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You can read the sql query by using read_sql_query()</a:t>
            </a:r>
            <a:br>
              <a:rPr lang="de-CH"/>
            </a:br>
            <a:r>
              <a:rPr lang="de-CH">
                <a:solidFill>
                  <a:srgbClr val="4A86E8"/>
                </a:solidFill>
                <a:latin typeface="Spectral"/>
                <a:ea typeface="Spectral"/>
                <a:cs typeface="Spectral"/>
                <a:sym typeface="Spectral"/>
              </a:rPr>
              <a:t>query='select * from dept'</a:t>
            </a:r>
            <a:br>
              <a:rPr lang="de-CH">
                <a:solidFill>
                  <a:srgbClr val="4A86E8"/>
                </a:solidFill>
                <a:latin typeface="Spectral"/>
                <a:ea typeface="Spectral"/>
                <a:cs typeface="Spectral"/>
                <a:sym typeface="Spectral"/>
              </a:rPr>
            </a:br>
            <a:r>
              <a:rPr lang="de-CH">
                <a:solidFill>
                  <a:srgbClr val="4A86E8"/>
                </a:solidFill>
                <a:latin typeface="Spectral"/>
                <a:ea typeface="Spectral"/>
                <a:cs typeface="Spectral"/>
                <a:sym typeface="Spectral"/>
              </a:rPr>
              <a:t>data=pd.read_sql_query(query,conn)</a:t>
            </a:r>
            <a:endParaRPr>
              <a:solidFill>
                <a:srgbClr val="4A86E8"/>
              </a:solidFill>
              <a:latin typeface="Spectral"/>
              <a:ea typeface="Spectral"/>
              <a:cs typeface="Spectral"/>
              <a:sym typeface="Spectral"/>
            </a:endParaRPr>
          </a:p>
          <a:p>
            <a:pPr indent="0" lvl="0" marL="457200" rtl="0" algn="l">
              <a:spcBef>
                <a:spcPts val="1600"/>
              </a:spcBef>
              <a:spcAft>
                <a:spcPts val="1600"/>
              </a:spcAft>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Write to sql table..</a:t>
            </a:r>
            <a:endParaRPr/>
          </a:p>
        </p:txBody>
      </p:sp>
      <p:sp>
        <p:nvSpPr>
          <p:cNvPr id="730" name="Google Shape;730;p1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We can write dataframe directly to mysql table</a:t>
            </a:r>
            <a:endParaRPr/>
          </a:p>
          <a:p>
            <a:pPr indent="0" lvl="0" marL="457200" rtl="0" algn="l">
              <a:spcBef>
                <a:spcPts val="1600"/>
              </a:spcBef>
              <a:spcAft>
                <a:spcPts val="1600"/>
              </a:spcAft>
              <a:buNone/>
            </a:pPr>
            <a:r>
              <a:rPr lang="de-CH">
                <a:solidFill>
                  <a:srgbClr val="0000FF"/>
                </a:solidFill>
                <a:latin typeface="Spectral"/>
                <a:ea typeface="Spectral"/>
                <a:cs typeface="Spectral"/>
                <a:sym typeface="Spectral"/>
              </a:rPr>
              <a:t>data=pd.read_csv('weather_data.csv')</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data.to_sql(name='weather_table',con=conn,index=False)</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data.to_sql(name='weather_table',con=conn,index=False)</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data.to_sql(name='weather_table',con=conn,index=False,if_exists='append')</a:t>
            </a:r>
            <a:endParaRPr>
              <a:solidFill>
                <a:srgbClr val="0000FF"/>
              </a:solidFill>
              <a:latin typeface="Spectral"/>
              <a:ea typeface="Spectral"/>
              <a:cs typeface="Spectral"/>
              <a:sym typeface="Spectra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1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TimeZone..</a:t>
            </a:r>
            <a:endParaRPr/>
          </a:p>
        </p:txBody>
      </p:sp>
      <p:sp>
        <p:nvSpPr>
          <p:cNvPr id="736" name="Google Shape;736;p1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de-CH"/>
              <a:t>You can set a timezone in your dataframe</a:t>
            </a:r>
            <a:endParaRPr/>
          </a:p>
          <a:p>
            <a:pPr indent="-342900" lvl="0" marL="457200" rtl="0" algn="l">
              <a:spcBef>
                <a:spcPts val="0"/>
              </a:spcBef>
              <a:spcAft>
                <a:spcPts val="0"/>
              </a:spcAft>
              <a:buClr>
                <a:srgbClr val="000000"/>
              </a:buClr>
              <a:buSzPts val="1800"/>
              <a:buChar char="●"/>
            </a:pPr>
            <a:r>
              <a:rPr lang="de-CH"/>
              <a:t>Actually there are 2 kind of dataframes</a:t>
            </a:r>
            <a:br>
              <a:rPr lang="de-CH"/>
            </a:br>
            <a:r>
              <a:rPr lang="de-CH"/>
              <a:t>1.Naive : not aware about any timezone</a:t>
            </a:r>
            <a:br>
              <a:rPr lang="de-CH"/>
            </a:br>
            <a:r>
              <a:rPr lang="de-CH"/>
              <a:t>2.Dataframe aware of Timezone</a:t>
            </a:r>
            <a:endParaRPr/>
          </a:p>
          <a:p>
            <a:pPr indent="-342900" lvl="0" marL="457200" rtl="0" algn="l">
              <a:spcBef>
                <a:spcPts val="0"/>
              </a:spcBef>
              <a:spcAft>
                <a:spcPts val="0"/>
              </a:spcAft>
              <a:buClr>
                <a:srgbClr val="000000"/>
              </a:buClr>
              <a:buSzPts val="1800"/>
              <a:buFont typeface="Spectral"/>
              <a:buChar char="●"/>
            </a:pPr>
            <a:r>
              <a:rPr lang="de-CH">
                <a:solidFill>
                  <a:srgbClr val="0000FF"/>
                </a:solidFill>
                <a:latin typeface="Spectral"/>
                <a:ea typeface="Spectral"/>
                <a:cs typeface="Spectral"/>
                <a:sym typeface="Spectral"/>
              </a:rPr>
              <a:t>data=pd.read_csv('msft.csv',header=1,index_col='Date Time',parse_dates=True)</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Arial"/>
                <a:ea typeface="Arial"/>
                <a:cs typeface="Arial"/>
                <a:sym typeface="Arial"/>
              </a:rPr>
              <a:t>To view all available timezones</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from pytz import all_timezones</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FF"/>
                </a:solidFill>
                <a:latin typeface="Spectral"/>
                <a:ea typeface="Spectral"/>
                <a:cs typeface="Spectral"/>
                <a:sym typeface="Spectral"/>
              </a:rPr>
              <a:t>data.tz_localize('Asia/Kolkata') → </a:t>
            </a:r>
            <a:r>
              <a:rPr lang="de-CH">
                <a:solidFill>
                  <a:srgbClr val="000000"/>
                </a:solidFill>
                <a:latin typeface="Spectral"/>
                <a:ea typeface="Spectral"/>
                <a:cs typeface="Spectral"/>
                <a:sym typeface="Spectral"/>
              </a:rPr>
              <a:t>to make dataframe aware of a timezone</a:t>
            </a:r>
            <a:endParaRPr>
              <a:solidFill>
                <a:srgbClr val="000000"/>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FF"/>
                </a:solidFill>
                <a:latin typeface="Spectral"/>
                <a:ea typeface="Spectral"/>
                <a:cs typeface="Spectral"/>
                <a:sym typeface="Spectral"/>
              </a:rPr>
              <a:t>data.tz_convert('Asia/Muscat') → </a:t>
            </a:r>
            <a:r>
              <a:rPr lang="de-CH">
                <a:solidFill>
                  <a:srgbClr val="000000"/>
                </a:solidFill>
                <a:latin typeface="Spectral"/>
                <a:ea typeface="Spectral"/>
                <a:cs typeface="Spectral"/>
                <a:sym typeface="Spectral"/>
              </a:rPr>
              <a:t>To convert to another timezone</a:t>
            </a:r>
            <a:endParaRPr>
              <a:solidFill>
                <a:srgbClr val="000000"/>
              </a:solidFill>
              <a:latin typeface="Spectral"/>
              <a:ea typeface="Spectral"/>
              <a:cs typeface="Spectral"/>
              <a:sym typeface="Spectral"/>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1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Timezone in dateTimeIndex</a:t>
            </a:r>
            <a:endParaRPr/>
          </a:p>
        </p:txBody>
      </p:sp>
      <p:sp>
        <p:nvSpPr>
          <p:cNvPr id="742" name="Google Shape;742;p1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solidFill>
                  <a:srgbClr val="0000FF"/>
                </a:solidFill>
                <a:latin typeface="Spectral"/>
                <a:ea typeface="Spectral"/>
                <a:cs typeface="Spectral"/>
                <a:sym typeface="Spectral"/>
              </a:rPr>
              <a:t>drng=pd.date_range(start='1/1/2017',end='1/22/2017',freq='D',tz='Asia/Kolkata')</a:t>
            </a:r>
            <a:r>
              <a:rPr lang="de-CH"/>
              <a:t> </a:t>
            </a:r>
            <a:endParaRPr/>
          </a:p>
          <a:p>
            <a:pPr indent="0" lvl="0" marL="0" rtl="0" algn="l">
              <a:spcBef>
                <a:spcPts val="1600"/>
              </a:spcBef>
              <a:spcAft>
                <a:spcPts val="1600"/>
              </a:spcAft>
              <a:buClr>
                <a:schemeClr val="dk1"/>
              </a:buClr>
              <a:buSzPts val="1100"/>
              <a:buFont typeface="Arial"/>
              <a:buNone/>
            </a:pPr>
            <a:r>
              <a:rPr lang="de-CH">
                <a:solidFill>
                  <a:srgbClr val="0000FF"/>
                </a:solidFill>
                <a:latin typeface="Spectral"/>
                <a:ea typeface="Spectral"/>
                <a:cs typeface="Spectral"/>
                <a:sym typeface="Spectral"/>
              </a:rPr>
              <a:t>data.set_index(drng)</a:t>
            </a:r>
            <a:endParaRPr>
              <a:solidFill>
                <a:srgbClr val="0000FF"/>
              </a:solidFill>
              <a:latin typeface="Spectral"/>
              <a:ea typeface="Spectral"/>
              <a:cs typeface="Spectral"/>
              <a:sym typeface="Spectra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126"/>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   MATPLOTLIB...</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Matplotlib Intro..</a:t>
            </a:r>
            <a:endParaRPr/>
          </a:p>
        </p:txBody>
      </p:sp>
      <p:sp>
        <p:nvSpPr>
          <p:cNvPr id="753" name="Google Shape;753;p1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It is the python visualization library</a:t>
            </a:r>
            <a:endParaRPr/>
          </a:p>
          <a:p>
            <a:pPr indent="-342900" lvl="0" marL="457200" rtl="0" algn="l">
              <a:spcBef>
                <a:spcPts val="0"/>
              </a:spcBef>
              <a:spcAft>
                <a:spcPts val="0"/>
              </a:spcAft>
              <a:buSzPts val="1800"/>
              <a:buChar char="●"/>
            </a:pPr>
            <a:r>
              <a:rPr lang="de-CH"/>
              <a:t>Provides wide </a:t>
            </a:r>
            <a:r>
              <a:rPr lang="de-CH"/>
              <a:t>variety</a:t>
            </a:r>
            <a:r>
              <a:rPr lang="de-CH"/>
              <a:t> of graphs</a:t>
            </a:r>
            <a:endParaRPr/>
          </a:p>
          <a:p>
            <a:pPr indent="-342900" lvl="0" marL="457200" rtl="0" algn="l">
              <a:spcBef>
                <a:spcPts val="0"/>
              </a:spcBef>
              <a:spcAft>
                <a:spcPts val="0"/>
              </a:spcAft>
              <a:buSzPts val="1800"/>
              <a:buChar char="●"/>
            </a:pPr>
            <a:r>
              <a:rPr lang="de-CH"/>
              <a:t>Very Strong visualization tools</a:t>
            </a:r>
            <a:endParaRPr/>
          </a:p>
          <a:p>
            <a:pPr indent="-342900" lvl="0" marL="457200" rtl="0" algn="l">
              <a:spcBef>
                <a:spcPts val="0"/>
              </a:spcBef>
              <a:spcAft>
                <a:spcPts val="0"/>
              </a:spcAft>
              <a:buSzPts val="1800"/>
              <a:buChar char="●"/>
            </a:pPr>
            <a:r>
              <a:rPr lang="de-CH"/>
              <a:t>Provides a module </a:t>
            </a:r>
            <a:r>
              <a:rPr lang="de-CH"/>
              <a:t>named</a:t>
            </a:r>
            <a:r>
              <a:rPr lang="de-CH"/>
              <a:t> pyplot </a:t>
            </a:r>
            <a:endParaRPr/>
          </a:p>
          <a:p>
            <a:pPr indent="-342900" lvl="0" marL="457200" rtl="0" algn="l">
              <a:spcBef>
                <a:spcPts val="0"/>
              </a:spcBef>
              <a:spcAft>
                <a:spcPts val="0"/>
              </a:spcAft>
              <a:buSzPts val="1800"/>
              <a:buChar char="●"/>
            </a:pPr>
            <a:r>
              <a:rPr lang="de-CH"/>
              <a:t>It supports very simple functions to visualize</a:t>
            </a:r>
            <a:endParaRPr/>
          </a:p>
          <a:p>
            <a:pPr indent="-342900" lvl="0" marL="457200" rtl="0" algn="l">
              <a:spcBef>
                <a:spcPts val="0"/>
              </a:spcBef>
              <a:spcAft>
                <a:spcPts val="0"/>
              </a:spcAft>
              <a:buSzPts val="1800"/>
              <a:buChar char="●"/>
            </a:pPr>
            <a:r>
              <a:rPr lang="de-CH"/>
              <a:t>Easy integration with pandas and numpy</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Installation and import..</a:t>
            </a:r>
            <a:endParaRPr/>
          </a:p>
        </p:txBody>
      </p:sp>
      <p:sp>
        <p:nvSpPr>
          <p:cNvPr id="759" name="Google Shape;759;p1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Char char="●"/>
            </a:pPr>
            <a:r>
              <a:rPr lang="de-CH">
                <a:solidFill>
                  <a:srgbClr val="0000FF"/>
                </a:solidFill>
              </a:rPr>
              <a:t>pip3 install matplotlib</a:t>
            </a:r>
            <a:endParaRPr>
              <a:solidFill>
                <a:srgbClr val="0000FF"/>
              </a:solidFill>
            </a:endParaRPr>
          </a:p>
          <a:p>
            <a:pPr indent="0" lvl="0" marL="0" rtl="0" algn="l">
              <a:spcBef>
                <a:spcPts val="1600"/>
              </a:spcBef>
              <a:spcAft>
                <a:spcPts val="0"/>
              </a:spcAft>
              <a:buNone/>
            </a:pPr>
            <a:r>
              <a:rPr lang="de-CH"/>
              <a:t>Open the jupyter notebook</a:t>
            </a:r>
            <a:endParaRPr/>
          </a:p>
          <a:p>
            <a:pPr indent="-342900" lvl="0" marL="457200" rtl="0" algn="l">
              <a:spcBef>
                <a:spcPts val="1600"/>
              </a:spcBef>
              <a:spcAft>
                <a:spcPts val="0"/>
              </a:spcAft>
              <a:buClr>
                <a:srgbClr val="0000FF"/>
              </a:buClr>
              <a:buSzPts val="1800"/>
              <a:buChar char="●"/>
            </a:pPr>
            <a:r>
              <a:rPr lang="de-CH">
                <a:solidFill>
                  <a:srgbClr val="0000FF"/>
                </a:solidFill>
              </a:rPr>
              <a:t>from matplotlib import pyplot</a:t>
            </a:r>
            <a:endParaRPr>
              <a:solidFill>
                <a:srgbClr val="0000FF"/>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Plot your first..</a:t>
            </a:r>
            <a:endParaRPr/>
          </a:p>
        </p:txBody>
      </p:sp>
      <p:sp>
        <p:nvSpPr>
          <p:cNvPr id="765" name="Google Shape;765;p129"/>
          <p:cNvSpPr txBox="1"/>
          <p:nvPr>
            <p:ph idx="1" type="body"/>
          </p:nvPr>
        </p:nvSpPr>
        <p:spPr>
          <a:xfrm>
            <a:off x="311700" y="1225225"/>
            <a:ext cx="8520600" cy="409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from matplotlib import pyplot as plt</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x_val=['shyam','</a:t>
            </a:r>
            <a:r>
              <a:rPr lang="de-CH">
                <a:solidFill>
                  <a:srgbClr val="0000FF"/>
                </a:solidFill>
                <a:latin typeface="Spectral"/>
                <a:ea typeface="Spectral"/>
                <a:cs typeface="Spectral"/>
                <a:sym typeface="Spectral"/>
              </a:rPr>
              <a:t>Ashwin</a:t>
            </a:r>
            <a:r>
              <a:rPr lang="de-CH">
                <a:solidFill>
                  <a:srgbClr val="0000FF"/>
                </a:solidFill>
                <a:latin typeface="Spectral"/>
                <a:ea typeface="Spectral"/>
                <a:cs typeface="Spectral"/>
                <a:sym typeface="Spectral"/>
              </a:rPr>
              <a:t>','Praveen','anjana','jubil','shibin']</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y_value=[86,75,76,74,72,85]</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plt.plot(x_val,y_value)</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plt.show()</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pic>
        <p:nvPicPr>
          <p:cNvPr id="766" name="Google Shape;766;p129"/>
          <p:cNvPicPr preferRelativeResize="0"/>
          <p:nvPr/>
        </p:nvPicPr>
        <p:blipFill>
          <a:blip r:embed="rId3">
            <a:alphaModFix/>
          </a:blip>
          <a:stretch>
            <a:fillRect/>
          </a:stretch>
        </p:blipFill>
        <p:spPr>
          <a:xfrm>
            <a:off x="3461050" y="1861675"/>
            <a:ext cx="4440525" cy="3105075"/>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1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Add title and Label</a:t>
            </a:r>
            <a:endParaRPr/>
          </a:p>
        </p:txBody>
      </p:sp>
      <p:sp>
        <p:nvSpPr>
          <p:cNvPr id="772" name="Google Shape;772;p130"/>
          <p:cNvSpPr txBox="1"/>
          <p:nvPr>
            <p:ph idx="1" type="body"/>
          </p:nvPr>
        </p:nvSpPr>
        <p:spPr>
          <a:xfrm>
            <a:off x="311700" y="13014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plt.title('Person age Diagram..')</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plt.xlabel('Name')</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plt.ylabel('Weight')</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plt.show()</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pic>
        <p:nvPicPr>
          <p:cNvPr id="773" name="Google Shape;773;p130"/>
          <p:cNvPicPr preferRelativeResize="0"/>
          <p:nvPr/>
        </p:nvPicPr>
        <p:blipFill>
          <a:blip r:embed="rId3">
            <a:alphaModFix/>
          </a:blip>
          <a:stretch>
            <a:fillRect/>
          </a:stretch>
        </p:blipFill>
        <p:spPr>
          <a:xfrm>
            <a:off x="2894950" y="1631525"/>
            <a:ext cx="4737800" cy="3354000"/>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Multiple plot and adding legends</a:t>
            </a:r>
            <a:endParaRPr/>
          </a:p>
        </p:txBody>
      </p:sp>
      <p:sp>
        <p:nvSpPr>
          <p:cNvPr id="779" name="Google Shape;779;p131"/>
          <p:cNvSpPr txBox="1"/>
          <p:nvPr>
            <p:ph idx="1" type="body"/>
          </p:nvPr>
        </p:nvSpPr>
        <p:spPr>
          <a:xfrm>
            <a:off x="311700" y="1225225"/>
            <a:ext cx="8520600" cy="372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x_val=['shyam','</a:t>
            </a:r>
            <a:r>
              <a:rPr lang="de-CH"/>
              <a:t>Ashwin</a:t>
            </a:r>
            <a:r>
              <a:rPr lang="de-CH"/>
              <a:t>','Praveen','anjana','jubil','shibin']</a:t>
            </a:r>
            <a:endParaRPr/>
          </a:p>
          <a:p>
            <a:pPr indent="-342900" lvl="0" marL="457200" rtl="0" algn="l">
              <a:spcBef>
                <a:spcPts val="0"/>
              </a:spcBef>
              <a:spcAft>
                <a:spcPts val="0"/>
              </a:spcAft>
              <a:buSzPts val="1800"/>
              <a:buChar char="●"/>
            </a:pPr>
            <a:r>
              <a:rPr lang="de-CH"/>
              <a:t>y_value=[86,75,76,74,72,85]</a:t>
            </a:r>
            <a:endParaRPr/>
          </a:p>
          <a:p>
            <a:pPr indent="-342900" lvl="0" marL="457200" rtl="0" algn="l">
              <a:spcBef>
                <a:spcPts val="0"/>
              </a:spcBef>
              <a:spcAft>
                <a:spcPts val="0"/>
              </a:spcAft>
              <a:buSzPts val="1800"/>
              <a:buChar char="●"/>
            </a:pPr>
            <a:r>
              <a:rPr lang="de-CH"/>
              <a:t>plt.plot(x_val,y_value)</a:t>
            </a:r>
            <a:endParaRPr/>
          </a:p>
          <a:p>
            <a:pPr indent="-342900" lvl="0" marL="457200" rtl="0" algn="l">
              <a:spcBef>
                <a:spcPts val="0"/>
              </a:spcBef>
              <a:spcAft>
                <a:spcPts val="0"/>
              </a:spcAft>
              <a:buSzPts val="1800"/>
              <a:buChar char="●"/>
            </a:pPr>
            <a:r>
              <a:rPr lang="de-CH"/>
              <a:t>y_value_2=[75,75,80,65,70,78]</a:t>
            </a:r>
            <a:endParaRPr/>
          </a:p>
          <a:p>
            <a:pPr indent="-342900" lvl="0" marL="457200" rtl="0" algn="l">
              <a:spcBef>
                <a:spcPts val="0"/>
              </a:spcBef>
              <a:spcAft>
                <a:spcPts val="0"/>
              </a:spcAft>
              <a:buSzPts val="1800"/>
              <a:buChar char="●"/>
            </a:pPr>
            <a:r>
              <a:rPr lang="de-CH"/>
              <a:t>plt.plot(x_val,y_value_2)</a:t>
            </a:r>
            <a:endParaRPr/>
          </a:p>
          <a:p>
            <a:pPr indent="-342900" lvl="0" marL="457200" rtl="0" algn="l">
              <a:spcBef>
                <a:spcPts val="0"/>
              </a:spcBef>
              <a:spcAft>
                <a:spcPts val="0"/>
              </a:spcAft>
              <a:buSzPts val="1800"/>
              <a:buChar char="●"/>
            </a:pPr>
            <a:r>
              <a:rPr lang="de-CH"/>
              <a:t>plt.title('Person age Diagram..')</a:t>
            </a:r>
            <a:endParaRPr/>
          </a:p>
          <a:p>
            <a:pPr indent="-342900" lvl="0" marL="457200" rtl="0" algn="l">
              <a:spcBef>
                <a:spcPts val="0"/>
              </a:spcBef>
              <a:spcAft>
                <a:spcPts val="0"/>
              </a:spcAft>
              <a:buSzPts val="1800"/>
              <a:buChar char="●"/>
            </a:pPr>
            <a:r>
              <a:rPr lang="de-CH"/>
              <a:t>plt.xlabel('Name')</a:t>
            </a:r>
            <a:endParaRPr/>
          </a:p>
          <a:p>
            <a:pPr indent="-342900" lvl="0" marL="457200" rtl="0" algn="l">
              <a:spcBef>
                <a:spcPts val="0"/>
              </a:spcBef>
              <a:spcAft>
                <a:spcPts val="0"/>
              </a:spcAft>
              <a:buSzPts val="1800"/>
              <a:buChar char="●"/>
            </a:pPr>
            <a:r>
              <a:rPr lang="de-CH"/>
              <a:t>plt.ylabel('Weight')</a:t>
            </a:r>
            <a:endParaRPr/>
          </a:p>
          <a:p>
            <a:pPr indent="-342900" lvl="0" marL="457200" rtl="0" algn="l">
              <a:spcBef>
                <a:spcPts val="0"/>
              </a:spcBef>
              <a:spcAft>
                <a:spcPts val="0"/>
              </a:spcAft>
              <a:buSzPts val="1800"/>
              <a:buChar char="●"/>
            </a:pPr>
            <a:r>
              <a:rPr lang="de-CH"/>
              <a:t>plt.legend(['current weight','needed weight'])</a:t>
            </a:r>
            <a:endParaRPr/>
          </a:p>
          <a:p>
            <a:pPr indent="-342900" lvl="0" marL="457200" rtl="0" algn="l">
              <a:spcBef>
                <a:spcPts val="0"/>
              </a:spcBef>
              <a:spcAft>
                <a:spcPts val="0"/>
              </a:spcAft>
              <a:buSzPts val="1800"/>
              <a:buChar char="●"/>
            </a:pPr>
            <a:r>
              <a:rPr lang="de-CH"/>
              <a:t>plt.show()</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Data Pre Processing.. </a:t>
            </a:r>
            <a:endParaRPr/>
          </a:p>
        </p:txBody>
      </p:sp>
      <p:sp>
        <p:nvSpPr>
          <p:cNvPr id="135" name="Google Shape;135;p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The Target Data cannot be used for data science</a:t>
            </a:r>
            <a:endParaRPr/>
          </a:p>
          <a:p>
            <a:pPr indent="-342900" lvl="0" marL="457200" rtl="0" algn="l">
              <a:spcBef>
                <a:spcPts val="0"/>
              </a:spcBef>
              <a:spcAft>
                <a:spcPts val="0"/>
              </a:spcAft>
              <a:buSzPts val="1800"/>
              <a:buChar char="❖"/>
            </a:pPr>
            <a:r>
              <a:rPr lang="de-CH"/>
              <a:t>It's</a:t>
            </a:r>
            <a:r>
              <a:rPr lang="de-CH"/>
              <a:t> time to apply data pre processing..</a:t>
            </a:r>
            <a:endParaRPr/>
          </a:p>
          <a:p>
            <a:pPr indent="-342900" lvl="0" marL="457200" rtl="0" algn="l">
              <a:spcBef>
                <a:spcPts val="0"/>
              </a:spcBef>
              <a:spcAft>
                <a:spcPts val="0"/>
              </a:spcAft>
              <a:buSzPts val="1800"/>
              <a:buChar char="❖"/>
            </a:pPr>
            <a:r>
              <a:rPr lang="de-CH"/>
              <a:t>The row data will be transformed to different forms by using techniques like </a:t>
            </a:r>
            <a:endParaRPr/>
          </a:p>
          <a:p>
            <a:pPr indent="-317500" lvl="1" marL="914400" rtl="0" algn="l">
              <a:spcBef>
                <a:spcPts val="0"/>
              </a:spcBef>
              <a:spcAft>
                <a:spcPts val="0"/>
              </a:spcAft>
              <a:buSzPts val="1400"/>
              <a:buChar char="➢"/>
            </a:pPr>
            <a:r>
              <a:rPr lang="de-CH"/>
              <a:t>          NORMALIZATION</a:t>
            </a:r>
            <a:endParaRPr/>
          </a:p>
          <a:p>
            <a:pPr indent="-317500" lvl="1" marL="914400" rtl="0" algn="l">
              <a:spcBef>
                <a:spcPts val="0"/>
              </a:spcBef>
              <a:spcAft>
                <a:spcPts val="0"/>
              </a:spcAft>
              <a:buSzPts val="1400"/>
              <a:buChar char="➢"/>
            </a:pPr>
            <a:r>
              <a:rPr lang="de-CH"/>
              <a:t>          SUMMARIZATION</a:t>
            </a:r>
            <a:endParaRPr/>
          </a:p>
          <a:p>
            <a:pPr indent="-317500" lvl="1" marL="914400" rtl="0" algn="l">
              <a:spcBef>
                <a:spcPts val="0"/>
              </a:spcBef>
              <a:spcAft>
                <a:spcPts val="0"/>
              </a:spcAft>
              <a:buSzPts val="1400"/>
              <a:buChar char="➢"/>
            </a:pPr>
            <a:r>
              <a:rPr lang="de-CH"/>
              <a:t>          AGGREGATION</a:t>
            </a:r>
            <a:endParaRPr/>
          </a:p>
          <a:p>
            <a:pPr indent="-317500" lvl="1" marL="914400" rtl="0" algn="l">
              <a:spcBef>
                <a:spcPts val="0"/>
              </a:spcBef>
              <a:spcAft>
                <a:spcPts val="0"/>
              </a:spcAft>
              <a:buSzPts val="1400"/>
              <a:buChar char="➢"/>
            </a:pPr>
            <a:r>
              <a:rPr lang="de-CH"/>
              <a:t>          TRANSFORMATION</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continues..</a:t>
            </a:r>
            <a:endParaRPr/>
          </a:p>
        </p:txBody>
      </p:sp>
      <p:sp>
        <p:nvSpPr>
          <p:cNvPr id="785" name="Google Shape;785;p132"/>
          <p:cNvSpPr txBox="1"/>
          <p:nvPr>
            <p:ph idx="1" type="body"/>
          </p:nvPr>
        </p:nvSpPr>
        <p:spPr>
          <a:xfrm>
            <a:off x="311700" y="1225225"/>
            <a:ext cx="74277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86" name="Google Shape;786;p132"/>
          <p:cNvPicPr preferRelativeResize="0"/>
          <p:nvPr/>
        </p:nvPicPr>
        <p:blipFill>
          <a:blip r:embed="rId3">
            <a:alphaModFix/>
          </a:blip>
          <a:stretch>
            <a:fillRect/>
          </a:stretch>
        </p:blipFill>
        <p:spPr>
          <a:xfrm>
            <a:off x="-358425" y="844450"/>
            <a:ext cx="6592300" cy="4299050"/>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Same can do in this way as well..</a:t>
            </a:r>
            <a:endParaRPr/>
          </a:p>
        </p:txBody>
      </p:sp>
      <p:sp>
        <p:nvSpPr>
          <p:cNvPr id="792" name="Google Shape;792;p133"/>
          <p:cNvSpPr txBox="1"/>
          <p:nvPr>
            <p:ph idx="1" type="body"/>
          </p:nvPr>
        </p:nvSpPr>
        <p:spPr>
          <a:xfrm>
            <a:off x="311700" y="1225225"/>
            <a:ext cx="8520600" cy="365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x_val=['shyam','</a:t>
            </a:r>
            <a:r>
              <a:rPr lang="de-CH"/>
              <a:t>Ashwin</a:t>
            </a:r>
            <a:r>
              <a:rPr lang="de-CH"/>
              <a:t>','Praveen','anjana','jubil','shibin']</a:t>
            </a:r>
            <a:endParaRPr/>
          </a:p>
          <a:p>
            <a:pPr indent="-342900" lvl="0" marL="457200" rtl="0" algn="l">
              <a:spcBef>
                <a:spcPts val="0"/>
              </a:spcBef>
              <a:spcAft>
                <a:spcPts val="0"/>
              </a:spcAft>
              <a:buSzPts val="1800"/>
              <a:buChar char="●"/>
            </a:pPr>
            <a:r>
              <a:rPr lang="de-CH"/>
              <a:t>y_value=[86,75,76,74,72,85]</a:t>
            </a:r>
            <a:endParaRPr/>
          </a:p>
          <a:p>
            <a:pPr indent="-342900" lvl="0" marL="457200" rtl="0" algn="l">
              <a:spcBef>
                <a:spcPts val="0"/>
              </a:spcBef>
              <a:spcAft>
                <a:spcPts val="0"/>
              </a:spcAft>
              <a:buSzPts val="1800"/>
              <a:buChar char="●"/>
            </a:pPr>
            <a:r>
              <a:rPr lang="de-CH"/>
              <a:t>plt.plot(x_val,y_value,label='current weight')</a:t>
            </a:r>
            <a:endParaRPr/>
          </a:p>
          <a:p>
            <a:pPr indent="-342900" lvl="0" marL="457200" rtl="0" algn="l">
              <a:spcBef>
                <a:spcPts val="0"/>
              </a:spcBef>
              <a:spcAft>
                <a:spcPts val="0"/>
              </a:spcAft>
              <a:buSzPts val="1800"/>
              <a:buChar char="●"/>
            </a:pPr>
            <a:r>
              <a:rPr lang="de-CH"/>
              <a:t>y_value_2=[75,75,80,65,70,78]</a:t>
            </a:r>
            <a:endParaRPr/>
          </a:p>
          <a:p>
            <a:pPr indent="-342900" lvl="0" marL="457200" rtl="0" algn="l">
              <a:spcBef>
                <a:spcPts val="0"/>
              </a:spcBef>
              <a:spcAft>
                <a:spcPts val="0"/>
              </a:spcAft>
              <a:buSzPts val="1800"/>
              <a:buChar char="●"/>
            </a:pPr>
            <a:r>
              <a:rPr lang="de-CH"/>
              <a:t>plt.plot(x_val,y_value_2,label='weight needed')</a:t>
            </a:r>
            <a:endParaRPr/>
          </a:p>
          <a:p>
            <a:pPr indent="-342900" lvl="0" marL="457200" rtl="0" algn="l">
              <a:spcBef>
                <a:spcPts val="0"/>
              </a:spcBef>
              <a:spcAft>
                <a:spcPts val="0"/>
              </a:spcAft>
              <a:buSzPts val="1800"/>
              <a:buChar char="●"/>
            </a:pPr>
            <a:r>
              <a:rPr lang="de-CH"/>
              <a:t>plt.title('Person age Diagram..')</a:t>
            </a:r>
            <a:endParaRPr/>
          </a:p>
          <a:p>
            <a:pPr indent="-342900" lvl="0" marL="457200" rtl="0" algn="l">
              <a:spcBef>
                <a:spcPts val="0"/>
              </a:spcBef>
              <a:spcAft>
                <a:spcPts val="0"/>
              </a:spcAft>
              <a:buSzPts val="1800"/>
              <a:buChar char="●"/>
            </a:pPr>
            <a:r>
              <a:rPr lang="de-CH"/>
              <a:t>plt.xlabel('Name')</a:t>
            </a:r>
            <a:endParaRPr/>
          </a:p>
          <a:p>
            <a:pPr indent="-342900" lvl="0" marL="457200" rtl="0" algn="l">
              <a:spcBef>
                <a:spcPts val="0"/>
              </a:spcBef>
              <a:spcAft>
                <a:spcPts val="0"/>
              </a:spcAft>
              <a:buSzPts val="1800"/>
              <a:buChar char="●"/>
            </a:pPr>
            <a:r>
              <a:rPr lang="de-CH"/>
              <a:t>plt.ylabel('Weight')</a:t>
            </a:r>
            <a:endParaRPr/>
          </a:p>
          <a:p>
            <a:pPr indent="-342900" lvl="0" marL="457200" rtl="0" algn="l">
              <a:spcBef>
                <a:spcPts val="0"/>
              </a:spcBef>
              <a:spcAft>
                <a:spcPts val="0"/>
              </a:spcAft>
              <a:buSzPts val="1800"/>
              <a:buChar char="●"/>
            </a:pPr>
            <a:r>
              <a:rPr lang="de-CH"/>
              <a:t>plt.legend()</a:t>
            </a:r>
            <a:endParaRPr/>
          </a:p>
          <a:p>
            <a:pPr indent="-342900" lvl="0" marL="457200" rtl="0" algn="l">
              <a:spcBef>
                <a:spcPts val="0"/>
              </a:spcBef>
              <a:spcAft>
                <a:spcPts val="0"/>
              </a:spcAft>
              <a:buSzPts val="1800"/>
              <a:buChar char="●"/>
            </a:pPr>
            <a:r>
              <a:rPr lang="de-CH"/>
              <a:t>plt.show()</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color,linestyle,marker</a:t>
            </a:r>
            <a:endParaRPr/>
          </a:p>
        </p:txBody>
      </p:sp>
      <p:sp>
        <p:nvSpPr>
          <p:cNvPr id="798" name="Google Shape;798;p13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de-CH" sz="1600"/>
              <a:t>x_val=['shyam','</a:t>
            </a:r>
            <a:r>
              <a:rPr lang="de-CH" sz="1600"/>
              <a:t>Ashwin</a:t>
            </a:r>
            <a:r>
              <a:rPr lang="de-CH" sz="1600"/>
              <a:t>','Praveen','anjana','jubil','shibin']</a:t>
            </a:r>
            <a:endParaRPr sz="1600"/>
          </a:p>
          <a:p>
            <a:pPr indent="-330200" lvl="0" marL="457200" rtl="0" algn="l">
              <a:spcBef>
                <a:spcPts val="0"/>
              </a:spcBef>
              <a:spcAft>
                <a:spcPts val="0"/>
              </a:spcAft>
              <a:buSzPts val="1600"/>
              <a:buChar char="●"/>
            </a:pPr>
            <a:r>
              <a:rPr lang="de-CH" sz="1600"/>
              <a:t>y_value=[86,75,76,74,72,85]</a:t>
            </a:r>
            <a:endParaRPr sz="1600"/>
          </a:p>
          <a:p>
            <a:pPr indent="-330200" lvl="0" marL="457200" rtl="0" algn="l">
              <a:spcBef>
                <a:spcPts val="0"/>
              </a:spcBef>
              <a:spcAft>
                <a:spcPts val="0"/>
              </a:spcAft>
              <a:buSzPts val="1600"/>
              <a:buChar char="●"/>
            </a:pPr>
            <a:r>
              <a:rPr lang="de-CH" sz="1600"/>
              <a:t>plt.plot(x_val,y_value,label='current weight',c='orange',linestyle='-',marker='p')</a:t>
            </a:r>
            <a:endParaRPr sz="1600"/>
          </a:p>
          <a:p>
            <a:pPr indent="-330200" lvl="0" marL="457200" rtl="0" algn="l">
              <a:spcBef>
                <a:spcPts val="0"/>
              </a:spcBef>
              <a:spcAft>
                <a:spcPts val="0"/>
              </a:spcAft>
              <a:buSzPts val="1600"/>
              <a:buChar char="●"/>
            </a:pPr>
            <a:r>
              <a:rPr lang="de-CH" sz="1600"/>
              <a:t>y_value_2=[75,75,80,65,70,78]</a:t>
            </a:r>
            <a:endParaRPr sz="1600"/>
          </a:p>
          <a:p>
            <a:pPr indent="-330200" lvl="0" marL="457200" rtl="0" algn="l">
              <a:spcBef>
                <a:spcPts val="0"/>
              </a:spcBef>
              <a:spcAft>
                <a:spcPts val="0"/>
              </a:spcAft>
              <a:buSzPts val="1600"/>
              <a:buChar char="●"/>
            </a:pPr>
            <a:r>
              <a:rPr lang="de-CH" sz="1600"/>
              <a:t>plt.plot(x_val,y_value_2,label='weight needed',color='red',linestyle='--',marker='s')</a:t>
            </a:r>
            <a:endParaRPr sz="1600"/>
          </a:p>
          <a:p>
            <a:pPr indent="-330200" lvl="0" marL="457200" rtl="0" algn="l">
              <a:spcBef>
                <a:spcPts val="0"/>
              </a:spcBef>
              <a:spcAft>
                <a:spcPts val="0"/>
              </a:spcAft>
              <a:buSzPts val="1600"/>
              <a:buChar char="●"/>
            </a:pPr>
            <a:r>
              <a:rPr lang="de-CH" sz="1600"/>
              <a:t>plt.title('Person age Diagram..')</a:t>
            </a:r>
            <a:endParaRPr sz="1600"/>
          </a:p>
          <a:p>
            <a:pPr indent="-330200" lvl="0" marL="457200" rtl="0" algn="l">
              <a:spcBef>
                <a:spcPts val="0"/>
              </a:spcBef>
              <a:spcAft>
                <a:spcPts val="0"/>
              </a:spcAft>
              <a:buSzPts val="1600"/>
              <a:buChar char="●"/>
            </a:pPr>
            <a:r>
              <a:rPr lang="de-CH" sz="1600"/>
              <a:t>plt.xlabel('Name')</a:t>
            </a:r>
            <a:endParaRPr sz="1600"/>
          </a:p>
          <a:p>
            <a:pPr indent="-330200" lvl="0" marL="457200" rtl="0" algn="l">
              <a:spcBef>
                <a:spcPts val="0"/>
              </a:spcBef>
              <a:spcAft>
                <a:spcPts val="0"/>
              </a:spcAft>
              <a:buSzPts val="1600"/>
              <a:buChar char="●"/>
            </a:pPr>
            <a:r>
              <a:rPr lang="de-CH" sz="1600"/>
              <a:t>plt.ylabel('Weight')</a:t>
            </a:r>
            <a:endParaRPr sz="1600"/>
          </a:p>
          <a:p>
            <a:pPr indent="-330200" lvl="0" marL="457200" rtl="0" algn="l">
              <a:spcBef>
                <a:spcPts val="0"/>
              </a:spcBef>
              <a:spcAft>
                <a:spcPts val="0"/>
              </a:spcAft>
              <a:buSzPts val="1600"/>
              <a:buChar char="●"/>
            </a:pPr>
            <a:r>
              <a:rPr lang="de-CH" sz="1600"/>
              <a:t>plt.legend()</a:t>
            </a:r>
            <a:endParaRPr sz="1600"/>
          </a:p>
          <a:p>
            <a:pPr indent="-330200" lvl="0" marL="457200" rtl="0" algn="l">
              <a:spcBef>
                <a:spcPts val="0"/>
              </a:spcBef>
              <a:spcAft>
                <a:spcPts val="0"/>
              </a:spcAft>
              <a:buSzPts val="1600"/>
              <a:buChar char="●"/>
            </a:pPr>
            <a:r>
              <a:rPr lang="de-CH" sz="1600"/>
              <a:t>plt.show()</a:t>
            </a:r>
            <a:endParaRPr sz="1600"/>
          </a:p>
          <a:p>
            <a:pPr indent="0" lvl="0" marL="0" rtl="0" algn="l">
              <a:spcBef>
                <a:spcPts val="1600"/>
              </a:spcBef>
              <a:spcAft>
                <a:spcPts val="1600"/>
              </a:spcAft>
              <a:buNone/>
            </a:pPr>
            <a:r>
              <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1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output..</a:t>
            </a:r>
            <a:endParaRPr/>
          </a:p>
        </p:txBody>
      </p:sp>
      <p:sp>
        <p:nvSpPr>
          <p:cNvPr id="804" name="Google Shape;804;p13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05" name="Google Shape;805;p135"/>
          <p:cNvPicPr preferRelativeResize="0"/>
          <p:nvPr/>
        </p:nvPicPr>
        <p:blipFill>
          <a:blip r:embed="rId3">
            <a:alphaModFix/>
          </a:blip>
          <a:stretch>
            <a:fillRect/>
          </a:stretch>
        </p:blipFill>
        <p:spPr>
          <a:xfrm>
            <a:off x="-351975" y="936250"/>
            <a:ext cx="6609950" cy="4207250"/>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Same using format String..</a:t>
            </a:r>
            <a:endParaRPr/>
          </a:p>
        </p:txBody>
      </p:sp>
      <p:sp>
        <p:nvSpPr>
          <p:cNvPr id="811" name="Google Shape;811;p136"/>
          <p:cNvSpPr txBox="1"/>
          <p:nvPr>
            <p:ph idx="1" type="body"/>
          </p:nvPr>
        </p:nvSpPr>
        <p:spPr>
          <a:xfrm>
            <a:off x="311700" y="1225225"/>
            <a:ext cx="8520600" cy="382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Format String</a:t>
            </a:r>
            <a:br>
              <a:rPr lang="de-CH"/>
            </a:br>
            <a:r>
              <a:rPr lang="de-CH">
                <a:solidFill>
                  <a:srgbClr val="0000FF"/>
                </a:solidFill>
                <a:highlight>
                  <a:srgbClr val="F7F7F7"/>
                </a:highlight>
                <a:latin typeface="Spectral"/>
                <a:ea typeface="Spectral"/>
                <a:cs typeface="Spectral"/>
                <a:sym typeface="Spectral"/>
              </a:rPr>
              <a:t>fmt = '[marker][line][color]'</a:t>
            </a:r>
            <a:br>
              <a:rPr lang="de-CH">
                <a:solidFill>
                  <a:srgbClr val="0000FF"/>
                </a:solidFill>
                <a:highlight>
                  <a:srgbClr val="F7F7F7"/>
                </a:highlight>
                <a:latin typeface="Spectral"/>
                <a:ea typeface="Spectral"/>
                <a:cs typeface="Spectral"/>
                <a:sym typeface="Spectral"/>
              </a:rPr>
            </a:br>
            <a:r>
              <a:rPr lang="de-CH">
                <a:solidFill>
                  <a:srgbClr val="0000FF"/>
                </a:solidFill>
                <a:highlight>
                  <a:srgbClr val="F7F7F7"/>
                </a:highlight>
                <a:latin typeface="Spectral"/>
                <a:ea typeface="Spectral"/>
                <a:cs typeface="Spectral"/>
                <a:sym typeface="Spectral"/>
              </a:rPr>
              <a:t>fmt=’s--b’</a:t>
            </a:r>
            <a:endParaRPr>
              <a:solidFill>
                <a:srgbClr val="0000FF"/>
              </a:solidFill>
              <a:highlight>
                <a:srgbClr val="F7F7F7"/>
              </a:highlight>
              <a:latin typeface="Spectral"/>
              <a:ea typeface="Spectral"/>
              <a:cs typeface="Spectral"/>
              <a:sym typeface="Spectral"/>
            </a:endParaRPr>
          </a:p>
          <a:p>
            <a:pPr indent="-330200" lvl="1" marL="914400" rtl="0" algn="l">
              <a:spcBef>
                <a:spcPts val="0"/>
              </a:spcBef>
              <a:spcAft>
                <a:spcPts val="0"/>
              </a:spcAft>
              <a:buClr>
                <a:srgbClr val="0000FF"/>
              </a:buClr>
              <a:buSzPts val="1600"/>
              <a:buFont typeface="Spectral"/>
              <a:buChar char="○"/>
            </a:pPr>
            <a:r>
              <a:rPr lang="de-CH" sz="1600">
                <a:solidFill>
                  <a:srgbClr val="0000FF"/>
                </a:solidFill>
                <a:latin typeface="Spectral"/>
                <a:ea typeface="Spectral"/>
                <a:cs typeface="Spectral"/>
                <a:sym typeface="Spectral"/>
              </a:rPr>
              <a:t>x_val=['shyam','</a:t>
            </a:r>
            <a:r>
              <a:rPr lang="de-CH" sz="1600">
                <a:solidFill>
                  <a:srgbClr val="0000FF"/>
                </a:solidFill>
                <a:latin typeface="Spectral"/>
                <a:ea typeface="Spectral"/>
                <a:cs typeface="Spectral"/>
                <a:sym typeface="Spectral"/>
              </a:rPr>
              <a:t>Ashwin</a:t>
            </a:r>
            <a:r>
              <a:rPr lang="de-CH" sz="1600">
                <a:solidFill>
                  <a:srgbClr val="0000FF"/>
                </a:solidFill>
                <a:latin typeface="Spectral"/>
                <a:ea typeface="Spectral"/>
                <a:cs typeface="Spectral"/>
                <a:sym typeface="Spectral"/>
              </a:rPr>
              <a:t>','Praveen','anjana','jubil','shibin']</a:t>
            </a:r>
            <a:endParaRPr sz="1600">
              <a:solidFill>
                <a:srgbClr val="0000FF"/>
              </a:solidFill>
              <a:latin typeface="Spectral"/>
              <a:ea typeface="Spectral"/>
              <a:cs typeface="Spectral"/>
              <a:sym typeface="Spectral"/>
            </a:endParaRPr>
          </a:p>
          <a:p>
            <a:pPr indent="-330200" lvl="1" marL="914400" rtl="0" algn="l">
              <a:spcBef>
                <a:spcPts val="0"/>
              </a:spcBef>
              <a:spcAft>
                <a:spcPts val="0"/>
              </a:spcAft>
              <a:buClr>
                <a:srgbClr val="0000FF"/>
              </a:buClr>
              <a:buSzPts val="1600"/>
              <a:buFont typeface="Spectral"/>
              <a:buChar char="○"/>
            </a:pPr>
            <a:r>
              <a:rPr lang="de-CH" sz="1600">
                <a:solidFill>
                  <a:srgbClr val="0000FF"/>
                </a:solidFill>
                <a:latin typeface="Spectral"/>
                <a:ea typeface="Spectral"/>
                <a:cs typeface="Spectral"/>
                <a:sym typeface="Spectral"/>
              </a:rPr>
              <a:t>y_value=[86,75,76,74,72,85]</a:t>
            </a:r>
            <a:endParaRPr sz="1600">
              <a:solidFill>
                <a:srgbClr val="0000FF"/>
              </a:solidFill>
              <a:latin typeface="Spectral"/>
              <a:ea typeface="Spectral"/>
              <a:cs typeface="Spectral"/>
              <a:sym typeface="Spectral"/>
            </a:endParaRPr>
          </a:p>
          <a:p>
            <a:pPr indent="-330200" lvl="1" marL="914400" rtl="0" algn="l">
              <a:spcBef>
                <a:spcPts val="0"/>
              </a:spcBef>
              <a:spcAft>
                <a:spcPts val="0"/>
              </a:spcAft>
              <a:buClr>
                <a:srgbClr val="0000FF"/>
              </a:buClr>
              <a:buSzPts val="1600"/>
              <a:buFont typeface="Spectral"/>
              <a:buChar char="○"/>
            </a:pPr>
            <a:r>
              <a:rPr lang="de-CH" sz="1600">
                <a:solidFill>
                  <a:srgbClr val="0000FF"/>
                </a:solidFill>
                <a:latin typeface="Spectral"/>
                <a:ea typeface="Spectral"/>
                <a:cs typeface="Spectral"/>
                <a:sym typeface="Spectral"/>
              </a:rPr>
              <a:t>plt.plot(x_val,y_value,'s--b',label='current weight',)</a:t>
            </a:r>
            <a:endParaRPr sz="1600">
              <a:solidFill>
                <a:srgbClr val="0000FF"/>
              </a:solidFill>
              <a:latin typeface="Spectral"/>
              <a:ea typeface="Spectral"/>
              <a:cs typeface="Spectral"/>
              <a:sym typeface="Spectral"/>
            </a:endParaRPr>
          </a:p>
          <a:p>
            <a:pPr indent="-330200" lvl="1" marL="914400" rtl="0" algn="l">
              <a:spcBef>
                <a:spcPts val="0"/>
              </a:spcBef>
              <a:spcAft>
                <a:spcPts val="0"/>
              </a:spcAft>
              <a:buClr>
                <a:srgbClr val="0000FF"/>
              </a:buClr>
              <a:buSzPts val="1600"/>
              <a:buFont typeface="Spectral"/>
              <a:buChar char="○"/>
            </a:pPr>
            <a:r>
              <a:rPr lang="de-CH" sz="1600">
                <a:solidFill>
                  <a:srgbClr val="0000FF"/>
                </a:solidFill>
                <a:latin typeface="Spectral"/>
                <a:ea typeface="Spectral"/>
                <a:cs typeface="Spectral"/>
                <a:sym typeface="Spectral"/>
              </a:rPr>
              <a:t>y_value_2=[75,75,80,65,70,78]</a:t>
            </a:r>
            <a:endParaRPr sz="1600">
              <a:solidFill>
                <a:srgbClr val="0000FF"/>
              </a:solidFill>
              <a:latin typeface="Spectral"/>
              <a:ea typeface="Spectral"/>
              <a:cs typeface="Spectral"/>
              <a:sym typeface="Spectral"/>
            </a:endParaRPr>
          </a:p>
          <a:p>
            <a:pPr indent="-330200" lvl="1" marL="914400" rtl="0" algn="l">
              <a:spcBef>
                <a:spcPts val="0"/>
              </a:spcBef>
              <a:spcAft>
                <a:spcPts val="0"/>
              </a:spcAft>
              <a:buClr>
                <a:srgbClr val="0000FF"/>
              </a:buClr>
              <a:buSzPts val="1600"/>
              <a:buFont typeface="Spectral"/>
              <a:buChar char="○"/>
            </a:pPr>
            <a:r>
              <a:rPr lang="de-CH" sz="1600">
                <a:solidFill>
                  <a:srgbClr val="0000FF"/>
                </a:solidFill>
                <a:latin typeface="Spectral"/>
                <a:ea typeface="Spectral"/>
                <a:cs typeface="Spectral"/>
                <a:sym typeface="Spectral"/>
              </a:rPr>
              <a:t>plt.plot(x_val,y_value_2,label='weight needed',color='red',linestyle='--',marker='s')</a:t>
            </a:r>
            <a:endParaRPr sz="1600">
              <a:solidFill>
                <a:srgbClr val="0000FF"/>
              </a:solidFill>
              <a:latin typeface="Spectral"/>
              <a:ea typeface="Spectral"/>
              <a:cs typeface="Spectral"/>
              <a:sym typeface="Spectral"/>
            </a:endParaRPr>
          </a:p>
          <a:p>
            <a:pPr indent="-330200" lvl="1" marL="914400" rtl="0" algn="l">
              <a:spcBef>
                <a:spcPts val="0"/>
              </a:spcBef>
              <a:spcAft>
                <a:spcPts val="0"/>
              </a:spcAft>
              <a:buClr>
                <a:srgbClr val="0000FF"/>
              </a:buClr>
              <a:buSzPts val="1600"/>
              <a:buFont typeface="Spectral"/>
              <a:buChar char="○"/>
            </a:pPr>
            <a:r>
              <a:rPr lang="de-CH" sz="1600">
                <a:solidFill>
                  <a:srgbClr val="0000FF"/>
                </a:solidFill>
                <a:latin typeface="Spectral"/>
                <a:ea typeface="Spectral"/>
                <a:cs typeface="Spectral"/>
                <a:sym typeface="Spectral"/>
              </a:rPr>
              <a:t>plt.title('Person age Diagram..')</a:t>
            </a:r>
            <a:endParaRPr sz="1600">
              <a:solidFill>
                <a:srgbClr val="0000FF"/>
              </a:solidFill>
              <a:latin typeface="Spectral"/>
              <a:ea typeface="Spectral"/>
              <a:cs typeface="Spectral"/>
              <a:sym typeface="Spectral"/>
            </a:endParaRPr>
          </a:p>
          <a:p>
            <a:pPr indent="-330200" lvl="1" marL="914400" rtl="0" algn="l">
              <a:spcBef>
                <a:spcPts val="0"/>
              </a:spcBef>
              <a:spcAft>
                <a:spcPts val="0"/>
              </a:spcAft>
              <a:buClr>
                <a:srgbClr val="0000FF"/>
              </a:buClr>
              <a:buSzPts val="1600"/>
              <a:buFont typeface="Spectral"/>
              <a:buChar char="○"/>
            </a:pPr>
            <a:r>
              <a:rPr lang="de-CH" sz="1600">
                <a:solidFill>
                  <a:srgbClr val="0000FF"/>
                </a:solidFill>
                <a:latin typeface="Spectral"/>
                <a:ea typeface="Spectral"/>
                <a:cs typeface="Spectral"/>
                <a:sym typeface="Spectral"/>
              </a:rPr>
              <a:t>plt.xlabel('Name')</a:t>
            </a:r>
            <a:endParaRPr sz="1600">
              <a:solidFill>
                <a:srgbClr val="0000FF"/>
              </a:solidFill>
              <a:latin typeface="Spectral"/>
              <a:ea typeface="Spectral"/>
              <a:cs typeface="Spectral"/>
              <a:sym typeface="Spectral"/>
            </a:endParaRPr>
          </a:p>
          <a:p>
            <a:pPr indent="-330200" lvl="1" marL="914400" rtl="0" algn="l">
              <a:spcBef>
                <a:spcPts val="0"/>
              </a:spcBef>
              <a:spcAft>
                <a:spcPts val="0"/>
              </a:spcAft>
              <a:buClr>
                <a:srgbClr val="0000FF"/>
              </a:buClr>
              <a:buSzPts val="1600"/>
              <a:buFont typeface="Spectral"/>
              <a:buChar char="○"/>
            </a:pPr>
            <a:r>
              <a:rPr lang="de-CH" sz="1600">
                <a:solidFill>
                  <a:srgbClr val="0000FF"/>
                </a:solidFill>
                <a:latin typeface="Spectral"/>
                <a:ea typeface="Spectral"/>
                <a:cs typeface="Spectral"/>
                <a:sym typeface="Spectral"/>
              </a:rPr>
              <a:t>plt.ylabel('Weight')</a:t>
            </a:r>
            <a:endParaRPr sz="1600">
              <a:solidFill>
                <a:srgbClr val="0000FF"/>
              </a:solidFill>
              <a:latin typeface="Spectral"/>
              <a:ea typeface="Spectral"/>
              <a:cs typeface="Spectral"/>
              <a:sym typeface="Spectral"/>
            </a:endParaRPr>
          </a:p>
          <a:p>
            <a:pPr indent="-330200" lvl="1" marL="914400" rtl="0" algn="l">
              <a:spcBef>
                <a:spcPts val="0"/>
              </a:spcBef>
              <a:spcAft>
                <a:spcPts val="0"/>
              </a:spcAft>
              <a:buClr>
                <a:srgbClr val="0000FF"/>
              </a:buClr>
              <a:buSzPts val="1600"/>
              <a:buFont typeface="Spectral"/>
              <a:buChar char="○"/>
            </a:pPr>
            <a:r>
              <a:rPr lang="de-CH" sz="1600">
                <a:solidFill>
                  <a:srgbClr val="0000FF"/>
                </a:solidFill>
                <a:latin typeface="Spectral"/>
                <a:ea typeface="Spectral"/>
                <a:cs typeface="Spectral"/>
                <a:sym typeface="Spectral"/>
              </a:rPr>
              <a:t>plt.legend()</a:t>
            </a:r>
            <a:endParaRPr sz="1600">
              <a:solidFill>
                <a:srgbClr val="0000FF"/>
              </a:solidFill>
              <a:latin typeface="Spectral"/>
              <a:ea typeface="Spectral"/>
              <a:cs typeface="Spectral"/>
              <a:sym typeface="Spectral"/>
            </a:endParaRPr>
          </a:p>
          <a:p>
            <a:pPr indent="-330200" lvl="1" marL="914400" rtl="0" algn="l">
              <a:spcBef>
                <a:spcPts val="0"/>
              </a:spcBef>
              <a:spcAft>
                <a:spcPts val="0"/>
              </a:spcAft>
              <a:buClr>
                <a:srgbClr val="0000FF"/>
              </a:buClr>
              <a:buSzPts val="1600"/>
              <a:buFont typeface="Spectral"/>
              <a:buChar char="○"/>
            </a:pPr>
            <a:r>
              <a:rPr lang="de-CH" sz="1600">
                <a:solidFill>
                  <a:srgbClr val="0000FF"/>
                </a:solidFill>
                <a:latin typeface="Spectral"/>
                <a:ea typeface="Spectral"/>
                <a:cs typeface="Spectral"/>
                <a:sym typeface="Spectral"/>
              </a:rPr>
              <a:t>plt.show()</a:t>
            </a:r>
            <a:endParaRPr sz="1600">
              <a:solidFill>
                <a:srgbClr val="0000FF"/>
              </a:solidFill>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1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Color code and Increase line wi</a:t>
            </a:r>
            <a:r>
              <a:rPr lang="de-CH"/>
              <a:t>dth..</a:t>
            </a:r>
            <a:endParaRPr/>
          </a:p>
        </p:txBody>
      </p:sp>
      <p:sp>
        <p:nvSpPr>
          <p:cNvPr id="817" name="Google Shape;817;p137"/>
          <p:cNvSpPr txBox="1"/>
          <p:nvPr>
            <p:ph idx="1" type="body"/>
          </p:nvPr>
        </p:nvSpPr>
        <p:spPr>
          <a:xfrm>
            <a:off x="311700" y="1225225"/>
            <a:ext cx="8520600" cy="372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x_val=['shyam','</a:t>
            </a:r>
            <a:r>
              <a:rPr lang="de-CH"/>
              <a:t>Ashwin</a:t>
            </a:r>
            <a:r>
              <a:rPr lang="de-CH"/>
              <a:t>','Praveen','anjana','jubil','shibin']</a:t>
            </a:r>
            <a:endParaRPr/>
          </a:p>
          <a:p>
            <a:pPr indent="-342900" lvl="0" marL="457200" rtl="0" algn="l">
              <a:spcBef>
                <a:spcPts val="0"/>
              </a:spcBef>
              <a:spcAft>
                <a:spcPts val="0"/>
              </a:spcAft>
              <a:buSzPts val="1800"/>
              <a:buChar char="●"/>
            </a:pPr>
            <a:r>
              <a:rPr lang="de-CH"/>
              <a:t>y_value=[86,75,76,74,72,85]</a:t>
            </a:r>
            <a:endParaRPr/>
          </a:p>
          <a:p>
            <a:pPr indent="-342900" lvl="0" marL="457200" rtl="0" algn="l">
              <a:spcBef>
                <a:spcPts val="0"/>
              </a:spcBef>
              <a:spcAft>
                <a:spcPts val="0"/>
              </a:spcAft>
              <a:buSzPts val="1800"/>
              <a:buChar char="●"/>
            </a:pPr>
            <a:r>
              <a:rPr lang="de-CH"/>
              <a:t>plt.plot(x_val,y_value,'s--b',label='current weight',)</a:t>
            </a:r>
            <a:endParaRPr/>
          </a:p>
          <a:p>
            <a:pPr indent="-342900" lvl="0" marL="457200" rtl="0" algn="l">
              <a:spcBef>
                <a:spcPts val="0"/>
              </a:spcBef>
              <a:spcAft>
                <a:spcPts val="0"/>
              </a:spcAft>
              <a:buSzPts val="1800"/>
              <a:buChar char="●"/>
            </a:pPr>
            <a:r>
              <a:rPr lang="de-CH"/>
              <a:t>y_value_2=[75,75,80,65,70,78]</a:t>
            </a:r>
            <a:endParaRPr/>
          </a:p>
          <a:p>
            <a:pPr indent="-342900" lvl="0" marL="457200" rtl="0" algn="l">
              <a:spcBef>
                <a:spcPts val="0"/>
              </a:spcBef>
              <a:spcAft>
                <a:spcPts val="0"/>
              </a:spcAft>
              <a:buSzPts val="1800"/>
              <a:buChar char="●"/>
            </a:pPr>
            <a:r>
              <a:rPr lang="de-CH"/>
              <a:t>plt.plot(x_val,y_value_2,label='weight needed',color='#7a834c',linewidth=3,linestyle='--',marker='s')</a:t>
            </a:r>
            <a:endParaRPr/>
          </a:p>
          <a:p>
            <a:pPr indent="-342900" lvl="0" marL="457200" rtl="0" algn="l">
              <a:spcBef>
                <a:spcPts val="0"/>
              </a:spcBef>
              <a:spcAft>
                <a:spcPts val="0"/>
              </a:spcAft>
              <a:buSzPts val="1800"/>
              <a:buChar char="●"/>
            </a:pPr>
            <a:r>
              <a:rPr lang="de-CH"/>
              <a:t>plt.title('Person age Diagram..')</a:t>
            </a:r>
            <a:endParaRPr/>
          </a:p>
          <a:p>
            <a:pPr indent="-342900" lvl="0" marL="457200" rtl="0" algn="l">
              <a:spcBef>
                <a:spcPts val="0"/>
              </a:spcBef>
              <a:spcAft>
                <a:spcPts val="0"/>
              </a:spcAft>
              <a:buSzPts val="1800"/>
              <a:buChar char="●"/>
            </a:pPr>
            <a:r>
              <a:rPr lang="de-CH"/>
              <a:t>plt.xlabel('Name')</a:t>
            </a:r>
            <a:endParaRPr/>
          </a:p>
          <a:p>
            <a:pPr indent="-342900" lvl="0" marL="457200" rtl="0" algn="l">
              <a:spcBef>
                <a:spcPts val="0"/>
              </a:spcBef>
              <a:spcAft>
                <a:spcPts val="0"/>
              </a:spcAft>
              <a:buSzPts val="1800"/>
              <a:buChar char="●"/>
            </a:pPr>
            <a:r>
              <a:rPr lang="de-CH"/>
              <a:t>plt.ylabel('Weight')</a:t>
            </a:r>
            <a:endParaRPr/>
          </a:p>
          <a:p>
            <a:pPr indent="-342900" lvl="0" marL="457200" rtl="0" algn="l">
              <a:spcBef>
                <a:spcPts val="0"/>
              </a:spcBef>
              <a:spcAft>
                <a:spcPts val="0"/>
              </a:spcAft>
              <a:buSzPts val="1800"/>
              <a:buChar char="●"/>
            </a:pPr>
            <a:r>
              <a:rPr lang="de-CH"/>
              <a:t>plt.legend()</a:t>
            </a:r>
            <a:endParaRPr/>
          </a:p>
          <a:p>
            <a:pPr indent="-342900" lvl="0" marL="457200" rtl="0" algn="l">
              <a:spcBef>
                <a:spcPts val="0"/>
              </a:spcBef>
              <a:spcAft>
                <a:spcPts val="0"/>
              </a:spcAft>
              <a:buSzPts val="1800"/>
              <a:buChar char="●"/>
            </a:pPr>
            <a:r>
              <a:rPr lang="de-CH"/>
              <a:t>plt.show()</a:t>
            </a:r>
            <a:endParaRPr/>
          </a:p>
          <a:p>
            <a:pPr indent="0" lvl="0" marL="457200" rtl="0" algn="l">
              <a:spcBef>
                <a:spcPts val="1600"/>
              </a:spcBef>
              <a:spcAft>
                <a:spcPts val="1600"/>
              </a:spcAft>
              <a:buNone/>
            </a:pPr>
            <a:r>
              <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output..</a:t>
            </a:r>
            <a:endParaRPr/>
          </a:p>
        </p:txBody>
      </p:sp>
      <p:sp>
        <p:nvSpPr>
          <p:cNvPr id="823" name="Google Shape;823;p13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24" name="Google Shape;824;p138"/>
          <p:cNvPicPr preferRelativeResize="0"/>
          <p:nvPr/>
        </p:nvPicPr>
        <p:blipFill>
          <a:blip r:embed="rId3">
            <a:alphaModFix/>
          </a:blip>
          <a:stretch>
            <a:fillRect/>
          </a:stretch>
        </p:blipFill>
        <p:spPr>
          <a:xfrm>
            <a:off x="-592125" y="854325"/>
            <a:ext cx="7893025" cy="4289175"/>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13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Adding Grid..</a:t>
            </a:r>
            <a:endParaRPr/>
          </a:p>
        </p:txBody>
      </p:sp>
      <p:sp>
        <p:nvSpPr>
          <p:cNvPr id="830" name="Google Shape;830;p139"/>
          <p:cNvSpPr txBox="1"/>
          <p:nvPr>
            <p:ph idx="1" type="body"/>
          </p:nvPr>
        </p:nvSpPr>
        <p:spPr>
          <a:xfrm>
            <a:off x="311700" y="1225225"/>
            <a:ext cx="8520600" cy="391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x_val=['shyam','</a:t>
            </a:r>
            <a:r>
              <a:rPr lang="de-CH">
                <a:solidFill>
                  <a:srgbClr val="0000FF"/>
                </a:solidFill>
                <a:latin typeface="Spectral"/>
                <a:ea typeface="Spectral"/>
                <a:cs typeface="Spectral"/>
                <a:sym typeface="Spectral"/>
              </a:rPr>
              <a:t>Ashwin</a:t>
            </a:r>
            <a:r>
              <a:rPr lang="de-CH">
                <a:solidFill>
                  <a:srgbClr val="0000FF"/>
                </a:solidFill>
                <a:latin typeface="Spectral"/>
                <a:ea typeface="Spectral"/>
                <a:cs typeface="Spectral"/>
                <a:sym typeface="Spectral"/>
              </a:rPr>
              <a:t>','Praveen','anjana','jubil','shibin']</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y_value=[86,75,76,74,72,85]</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plt.plot(x_val,y_value,'s--b',label='current weight',)</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y_value_2=[75,75,80,65,70,78]</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plt.plot(x_val,y_value_2,label='weight needed',color='#7a834c',linewidth=3,linestyle='--',marker='s')</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plt.title('Person age Diagram..')</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plt.xlabel('Name')</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plt.ylabel('Weight')</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plt.grid(True)</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plt.legend()</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plt.show()</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1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Styles in pyplot..</a:t>
            </a:r>
            <a:endParaRPr/>
          </a:p>
        </p:txBody>
      </p:sp>
      <p:sp>
        <p:nvSpPr>
          <p:cNvPr id="836" name="Google Shape;836;p14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There are plenty of built in styles that can apply on out plot provided by the matplotlib</a:t>
            </a:r>
            <a:endParaRPr/>
          </a:p>
          <a:p>
            <a:pPr indent="-342900" lvl="0" marL="457200" rtl="0" algn="l">
              <a:spcBef>
                <a:spcPts val="0"/>
              </a:spcBef>
              <a:spcAft>
                <a:spcPts val="0"/>
              </a:spcAft>
              <a:buSzPts val="1800"/>
              <a:buChar char="●"/>
            </a:pPr>
            <a:r>
              <a:rPr lang="de-CH"/>
              <a:t>To get all available styles</a:t>
            </a:r>
            <a:br>
              <a:rPr lang="de-CH"/>
            </a:br>
            <a:r>
              <a:rPr lang="de-CH">
                <a:solidFill>
                  <a:srgbClr val="0000FF"/>
                </a:solidFill>
                <a:latin typeface="Spectral"/>
                <a:ea typeface="Spectral"/>
                <a:cs typeface="Spectral"/>
                <a:sym typeface="Spectral"/>
              </a:rPr>
              <a:t>p</a:t>
            </a:r>
            <a:r>
              <a:rPr lang="de-CH">
                <a:solidFill>
                  <a:srgbClr val="0000FF"/>
                </a:solidFill>
                <a:latin typeface="Spectral"/>
                <a:ea typeface="Spectral"/>
                <a:cs typeface="Spectral"/>
                <a:sym typeface="Spectral"/>
              </a:rPr>
              <a:t>lt.style.available</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Use the available styles..</a:t>
            </a:r>
            <a:br>
              <a:rPr lang="de-CH">
                <a:solidFill>
                  <a:srgbClr val="000000"/>
                </a:solidFill>
                <a:latin typeface="Spectral"/>
                <a:ea typeface="Spectral"/>
                <a:cs typeface="Spectral"/>
                <a:sym typeface="Spectral"/>
              </a:rPr>
            </a:br>
            <a:r>
              <a:rPr lang="de-CH">
                <a:solidFill>
                  <a:srgbClr val="4A86E8"/>
                </a:solidFill>
                <a:latin typeface="Spectral"/>
                <a:ea typeface="Spectral"/>
                <a:cs typeface="Spectral"/>
                <a:sym typeface="Spectral"/>
              </a:rPr>
              <a:t>plt.style.use('dark_background')</a:t>
            </a:r>
            <a:endParaRPr>
              <a:solidFill>
                <a:srgbClr val="4A86E8"/>
              </a:solidFill>
              <a:latin typeface="Spectral"/>
              <a:ea typeface="Spectral"/>
              <a:cs typeface="Spectral"/>
              <a:sym typeface="Spectral"/>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1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Apply the style..</a:t>
            </a:r>
            <a:endParaRPr/>
          </a:p>
        </p:txBody>
      </p:sp>
      <p:sp>
        <p:nvSpPr>
          <p:cNvPr id="842" name="Google Shape;842;p141"/>
          <p:cNvSpPr txBox="1"/>
          <p:nvPr>
            <p:ph idx="1" type="body"/>
          </p:nvPr>
        </p:nvSpPr>
        <p:spPr>
          <a:xfrm>
            <a:off x="311700" y="1013950"/>
            <a:ext cx="8520600" cy="4129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x_val=['shyam','</a:t>
            </a:r>
            <a:r>
              <a:rPr lang="de-CH">
                <a:solidFill>
                  <a:srgbClr val="4A86E8"/>
                </a:solidFill>
                <a:latin typeface="Spectral"/>
                <a:ea typeface="Spectral"/>
                <a:cs typeface="Spectral"/>
                <a:sym typeface="Spectral"/>
              </a:rPr>
              <a:t>Ashwin</a:t>
            </a:r>
            <a:r>
              <a:rPr lang="de-CH">
                <a:solidFill>
                  <a:srgbClr val="4A86E8"/>
                </a:solidFill>
                <a:latin typeface="Spectral"/>
                <a:ea typeface="Spectral"/>
                <a:cs typeface="Spectral"/>
                <a:sym typeface="Spectral"/>
              </a:rPr>
              <a:t>','Praveen','anjana','jubil','shibin']</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y_value=[86,75,76,74,72,85]</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plt.plot(x_val,y_value,label='current weight',)</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y_value_2=[75,75,80,65,70,78]</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plt.plot(x_val,y_value_2,label='weight needed')</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plt.title('Person age Diagram..')</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plt.xlabel('Name')</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plt.ylabel('Weight')</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plt.grid(False)</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plt.legend()</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plt.style.use('dark_background')</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plt.show()</a:t>
            </a:r>
            <a:endParaRPr>
              <a:solidFill>
                <a:srgbClr val="4A86E8"/>
              </a:solidFill>
              <a:latin typeface="Spectral"/>
              <a:ea typeface="Spectral"/>
              <a:cs typeface="Spectral"/>
              <a:sym typeface="Spectral"/>
            </a:endParaRPr>
          </a:p>
          <a:p>
            <a:pPr indent="0" lvl="0" marL="457200" rtl="0" algn="l">
              <a:spcBef>
                <a:spcPts val="1600"/>
              </a:spcBef>
              <a:spcAft>
                <a:spcPts val="0"/>
              </a:spcAft>
              <a:buNone/>
            </a:pPr>
            <a:r>
              <a:t/>
            </a:r>
            <a:endParaRPr>
              <a:solidFill>
                <a:srgbClr val="0000FF"/>
              </a:solidFill>
              <a:latin typeface="Spectral"/>
              <a:ea typeface="Spectral"/>
              <a:cs typeface="Spectral"/>
              <a:sym typeface="Spectral"/>
            </a:endParaRPr>
          </a:p>
          <a:p>
            <a:pPr indent="0" lvl="0" marL="4572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DATA MODELLING..</a:t>
            </a:r>
            <a:endParaRPr/>
          </a:p>
        </p:txBody>
      </p:sp>
      <p:sp>
        <p:nvSpPr>
          <p:cNvPr id="141" name="Google Shape;141;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Then We will apply some scientific algorithms to create the data models or find the interesting insights in the data</a:t>
            </a:r>
            <a:endParaRPr/>
          </a:p>
          <a:p>
            <a:pPr indent="-342900" lvl="0" marL="457200" rtl="0" algn="l">
              <a:spcBef>
                <a:spcPts val="0"/>
              </a:spcBef>
              <a:spcAft>
                <a:spcPts val="0"/>
              </a:spcAft>
              <a:buSzPts val="1800"/>
              <a:buChar char="❖"/>
            </a:pPr>
            <a:r>
              <a:rPr lang="de-CH"/>
              <a:t>The </a:t>
            </a:r>
            <a:r>
              <a:rPr lang="de-CH"/>
              <a:t>algorithms</a:t>
            </a:r>
            <a:r>
              <a:rPr lang="de-CH"/>
              <a:t> are like</a:t>
            </a:r>
            <a:endParaRPr/>
          </a:p>
          <a:p>
            <a:pPr indent="-317500" lvl="1" marL="914400" rtl="0" algn="l">
              <a:spcBef>
                <a:spcPts val="0"/>
              </a:spcBef>
              <a:spcAft>
                <a:spcPts val="0"/>
              </a:spcAft>
              <a:buSzPts val="1400"/>
              <a:buChar char="➢"/>
            </a:pPr>
            <a:r>
              <a:rPr lang="de-CH"/>
              <a:t>LINEAR REGRESSION</a:t>
            </a:r>
            <a:endParaRPr/>
          </a:p>
          <a:p>
            <a:pPr indent="-317500" lvl="1" marL="914400" rtl="0" algn="l">
              <a:spcBef>
                <a:spcPts val="0"/>
              </a:spcBef>
              <a:spcAft>
                <a:spcPts val="0"/>
              </a:spcAft>
              <a:buSzPts val="1400"/>
              <a:buChar char="➢"/>
            </a:pPr>
            <a:r>
              <a:rPr lang="de-CH"/>
              <a:t>K-MEANS</a:t>
            </a:r>
            <a:endParaRPr/>
          </a:p>
          <a:p>
            <a:pPr indent="-317500" lvl="1" marL="914400" rtl="0" algn="l">
              <a:spcBef>
                <a:spcPts val="0"/>
              </a:spcBef>
              <a:spcAft>
                <a:spcPts val="0"/>
              </a:spcAft>
              <a:buSzPts val="1400"/>
              <a:buChar char="➢"/>
            </a:pPr>
            <a:r>
              <a:rPr lang="de-CH"/>
              <a:t>RANDOM FOREST</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14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output..</a:t>
            </a:r>
            <a:endParaRPr/>
          </a:p>
        </p:txBody>
      </p:sp>
      <p:sp>
        <p:nvSpPr>
          <p:cNvPr id="848" name="Google Shape;848;p14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49" name="Google Shape;849;p142"/>
          <p:cNvPicPr preferRelativeResize="0"/>
          <p:nvPr/>
        </p:nvPicPr>
        <p:blipFill>
          <a:blip r:embed="rId3">
            <a:alphaModFix/>
          </a:blip>
          <a:stretch>
            <a:fillRect/>
          </a:stretch>
        </p:blipFill>
        <p:spPr>
          <a:xfrm>
            <a:off x="311700" y="1033150"/>
            <a:ext cx="4929825" cy="4004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49"/>
                                        </p:tgtEl>
                                        <p:attrNameLst>
                                          <p:attrName>style.visibility</p:attrName>
                                        </p:attrNameLst>
                                      </p:cBhvr>
                                      <p:to>
                                        <p:strVal val="visible"/>
                                      </p:to>
                                    </p:set>
                                    <p:anim calcmode="lin" valueType="num">
                                      <p:cBhvr additive="base">
                                        <p:cTn dur="1000"/>
                                        <p:tgtEl>
                                          <p:spTgt spid="849"/>
                                        </p:tgtEl>
                                        <p:attrNameLst>
                                          <p:attrName>ppt_w</p:attrName>
                                        </p:attrNameLst>
                                      </p:cBhvr>
                                      <p:tavLst>
                                        <p:tav fmla="" tm="0">
                                          <p:val>
                                            <p:strVal val="0"/>
                                          </p:val>
                                        </p:tav>
                                        <p:tav fmla="" tm="100000">
                                          <p:val>
                                            <p:strVal val="#ppt_w"/>
                                          </p:val>
                                        </p:tav>
                                      </p:tavLst>
                                    </p:anim>
                                    <p:anim calcmode="lin" valueType="num">
                                      <p:cBhvr additive="base">
                                        <p:cTn dur="1000"/>
                                        <p:tgtEl>
                                          <p:spTgt spid="84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1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To save plot as image</a:t>
            </a:r>
            <a:endParaRPr/>
          </a:p>
        </p:txBody>
      </p:sp>
      <p:sp>
        <p:nvSpPr>
          <p:cNvPr id="855" name="Google Shape;855;p14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Char char="●"/>
            </a:pPr>
            <a:r>
              <a:rPr lang="de-CH">
                <a:solidFill>
                  <a:srgbClr val="0000FF"/>
                </a:solidFill>
              </a:rPr>
              <a:t>plt.savefig('weight_graph.png')</a:t>
            </a:r>
            <a:endParaRPr>
              <a:solidFill>
                <a:srgbClr val="0000FF"/>
              </a:solidFill>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4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Bar chart..</a:t>
            </a:r>
            <a:endParaRPr/>
          </a:p>
        </p:txBody>
      </p:sp>
      <p:sp>
        <p:nvSpPr>
          <p:cNvPr id="861" name="Google Shape;861;p14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Instead of plot() we need to use bar() to get a barchart</a:t>
            </a:r>
            <a:br>
              <a:rPr lang="de-CH"/>
            </a:br>
            <a:r>
              <a:rPr lang="de-CH"/>
              <a:t>     </a:t>
            </a:r>
            <a:r>
              <a:rPr lang="de-CH" sz="1400">
                <a:latin typeface="Spectral"/>
                <a:ea typeface="Spectral"/>
                <a:cs typeface="Spectral"/>
                <a:sym typeface="Spectral"/>
              </a:rPr>
              <a:t>  </a:t>
            </a:r>
            <a:r>
              <a:rPr lang="de-CH" sz="1400">
                <a:solidFill>
                  <a:srgbClr val="0000FF"/>
                </a:solidFill>
                <a:latin typeface="Spectral"/>
                <a:ea typeface="Spectral"/>
                <a:cs typeface="Spectral"/>
                <a:sym typeface="Spectral"/>
              </a:rPr>
              <a:t>  </a:t>
            </a:r>
            <a:r>
              <a:rPr lang="de-CH" sz="1400">
                <a:solidFill>
                  <a:srgbClr val="0000FF"/>
                </a:solidFill>
                <a:latin typeface="Spectral"/>
                <a:ea typeface="Spectral"/>
                <a:cs typeface="Spectral"/>
                <a:sym typeface="Spectral"/>
              </a:rPr>
              <a:t>x_val=['shyam','Ashwin','Praveen','anjana','jubil','shibin']</a:t>
            </a:r>
            <a:endParaRPr sz="1400">
              <a:solidFill>
                <a:srgbClr val="0000FF"/>
              </a:solidFill>
              <a:latin typeface="Spectral"/>
              <a:ea typeface="Spectral"/>
              <a:cs typeface="Spectral"/>
              <a:sym typeface="Spectral"/>
            </a:endParaRPr>
          </a:p>
          <a:p>
            <a:pPr indent="-317500" lvl="1" marL="914400" rtl="0" algn="l">
              <a:spcBef>
                <a:spcPts val="0"/>
              </a:spcBef>
              <a:spcAft>
                <a:spcPts val="0"/>
              </a:spcAft>
              <a:buClr>
                <a:srgbClr val="0000FF"/>
              </a:buClr>
              <a:buSzPts val="1400"/>
              <a:buFont typeface="Spectral"/>
              <a:buChar char="○"/>
            </a:pPr>
            <a:r>
              <a:rPr lang="de-CH">
                <a:solidFill>
                  <a:srgbClr val="0000FF"/>
                </a:solidFill>
                <a:latin typeface="Spectral"/>
                <a:ea typeface="Spectral"/>
                <a:cs typeface="Spectral"/>
                <a:sym typeface="Spectral"/>
              </a:rPr>
              <a:t>y_value=[86,75,76,74,72,85]</a:t>
            </a:r>
            <a:endParaRPr>
              <a:solidFill>
                <a:srgbClr val="0000FF"/>
              </a:solidFill>
              <a:latin typeface="Spectral"/>
              <a:ea typeface="Spectral"/>
              <a:cs typeface="Spectral"/>
              <a:sym typeface="Spectral"/>
            </a:endParaRPr>
          </a:p>
          <a:p>
            <a:pPr indent="-317500" lvl="1" marL="914400" rtl="0" algn="l">
              <a:spcBef>
                <a:spcPts val="0"/>
              </a:spcBef>
              <a:spcAft>
                <a:spcPts val="0"/>
              </a:spcAft>
              <a:buClr>
                <a:srgbClr val="0000FF"/>
              </a:buClr>
              <a:buSzPts val="1400"/>
              <a:buFont typeface="Spectral"/>
              <a:buChar char="○"/>
            </a:pPr>
            <a:r>
              <a:rPr lang="de-CH">
                <a:solidFill>
                  <a:srgbClr val="0000FF"/>
                </a:solidFill>
                <a:latin typeface="Spectral"/>
                <a:ea typeface="Spectral"/>
                <a:cs typeface="Spectral"/>
                <a:sym typeface="Spectral"/>
              </a:rPr>
              <a:t>plt.bar(x_val,y_value,label='current weight',)</a:t>
            </a:r>
            <a:endParaRPr>
              <a:solidFill>
                <a:srgbClr val="0000FF"/>
              </a:solidFill>
              <a:latin typeface="Spectral"/>
              <a:ea typeface="Spectral"/>
              <a:cs typeface="Spectral"/>
              <a:sym typeface="Spectral"/>
            </a:endParaRPr>
          </a:p>
          <a:p>
            <a:pPr indent="-317500" lvl="1" marL="914400" rtl="0" algn="l">
              <a:spcBef>
                <a:spcPts val="0"/>
              </a:spcBef>
              <a:spcAft>
                <a:spcPts val="0"/>
              </a:spcAft>
              <a:buClr>
                <a:srgbClr val="0000FF"/>
              </a:buClr>
              <a:buSzPts val="1400"/>
              <a:buFont typeface="Spectral"/>
              <a:buChar char="○"/>
            </a:pPr>
            <a:r>
              <a:rPr lang="de-CH">
                <a:solidFill>
                  <a:srgbClr val="0000FF"/>
                </a:solidFill>
                <a:latin typeface="Spectral"/>
                <a:ea typeface="Spectral"/>
                <a:cs typeface="Spectral"/>
                <a:sym typeface="Spectral"/>
              </a:rPr>
              <a:t>plt.title('Person age Diagram..')</a:t>
            </a:r>
            <a:endParaRPr>
              <a:solidFill>
                <a:srgbClr val="0000FF"/>
              </a:solidFill>
              <a:latin typeface="Spectral"/>
              <a:ea typeface="Spectral"/>
              <a:cs typeface="Spectral"/>
              <a:sym typeface="Spectral"/>
            </a:endParaRPr>
          </a:p>
          <a:p>
            <a:pPr indent="-317500" lvl="1" marL="914400" rtl="0" algn="l">
              <a:spcBef>
                <a:spcPts val="0"/>
              </a:spcBef>
              <a:spcAft>
                <a:spcPts val="0"/>
              </a:spcAft>
              <a:buClr>
                <a:srgbClr val="0000FF"/>
              </a:buClr>
              <a:buSzPts val="1400"/>
              <a:buFont typeface="Spectral"/>
              <a:buChar char="○"/>
            </a:pPr>
            <a:r>
              <a:rPr lang="de-CH">
                <a:solidFill>
                  <a:srgbClr val="0000FF"/>
                </a:solidFill>
                <a:latin typeface="Spectral"/>
                <a:ea typeface="Spectral"/>
                <a:cs typeface="Spectral"/>
                <a:sym typeface="Spectral"/>
              </a:rPr>
              <a:t>plt.xlabel('Name')</a:t>
            </a:r>
            <a:endParaRPr>
              <a:solidFill>
                <a:srgbClr val="0000FF"/>
              </a:solidFill>
              <a:latin typeface="Spectral"/>
              <a:ea typeface="Spectral"/>
              <a:cs typeface="Spectral"/>
              <a:sym typeface="Spectral"/>
            </a:endParaRPr>
          </a:p>
          <a:p>
            <a:pPr indent="-317500" lvl="1" marL="914400" rtl="0" algn="l">
              <a:spcBef>
                <a:spcPts val="0"/>
              </a:spcBef>
              <a:spcAft>
                <a:spcPts val="0"/>
              </a:spcAft>
              <a:buClr>
                <a:srgbClr val="0000FF"/>
              </a:buClr>
              <a:buSzPts val="1400"/>
              <a:buFont typeface="Spectral"/>
              <a:buChar char="○"/>
            </a:pPr>
            <a:r>
              <a:rPr lang="de-CH">
                <a:solidFill>
                  <a:srgbClr val="0000FF"/>
                </a:solidFill>
                <a:latin typeface="Spectral"/>
                <a:ea typeface="Spectral"/>
                <a:cs typeface="Spectral"/>
                <a:sym typeface="Spectral"/>
              </a:rPr>
              <a:t>plt.ylabel('Weight')</a:t>
            </a:r>
            <a:endParaRPr>
              <a:solidFill>
                <a:srgbClr val="0000FF"/>
              </a:solidFill>
              <a:latin typeface="Spectral"/>
              <a:ea typeface="Spectral"/>
              <a:cs typeface="Spectral"/>
              <a:sym typeface="Spectral"/>
            </a:endParaRPr>
          </a:p>
          <a:p>
            <a:pPr indent="-317500" lvl="1" marL="914400" rtl="0" algn="l">
              <a:spcBef>
                <a:spcPts val="0"/>
              </a:spcBef>
              <a:spcAft>
                <a:spcPts val="0"/>
              </a:spcAft>
              <a:buClr>
                <a:srgbClr val="0000FF"/>
              </a:buClr>
              <a:buSzPts val="1400"/>
              <a:buFont typeface="Spectral"/>
              <a:buChar char="○"/>
            </a:pPr>
            <a:r>
              <a:rPr lang="de-CH">
                <a:solidFill>
                  <a:srgbClr val="0000FF"/>
                </a:solidFill>
                <a:latin typeface="Spectral"/>
                <a:ea typeface="Spectral"/>
                <a:cs typeface="Spectral"/>
                <a:sym typeface="Spectral"/>
              </a:rPr>
              <a:t>plt.grid(True)</a:t>
            </a:r>
            <a:endParaRPr>
              <a:solidFill>
                <a:srgbClr val="0000FF"/>
              </a:solidFill>
              <a:latin typeface="Spectral"/>
              <a:ea typeface="Spectral"/>
              <a:cs typeface="Spectral"/>
              <a:sym typeface="Spectral"/>
            </a:endParaRPr>
          </a:p>
          <a:p>
            <a:pPr indent="-317500" lvl="1" marL="914400" rtl="0" algn="l">
              <a:spcBef>
                <a:spcPts val="0"/>
              </a:spcBef>
              <a:spcAft>
                <a:spcPts val="0"/>
              </a:spcAft>
              <a:buClr>
                <a:srgbClr val="0000FF"/>
              </a:buClr>
              <a:buSzPts val="1400"/>
              <a:buFont typeface="Spectral"/>
              <a:buChar char="○"/>
            </a:pPr>
            <a:r>
              <a:rPr lang="de-CH">
                <a:solidFill>
                  <a:srgbClr val="0000FF"/>
                </a:solidFill>
                <a:latin typeface="Spectral"/>
                <a:ea typeface="Spectral"/>
                <a:cs typeface="Spectral"/>
                <a:sym typeface="Spectral"/>
              </a:rPr>
              <a:t>plt.legend()</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plt.style.use('dark_background')</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plt.show()</a:t>
            </a:r>
            <a:endParaRPr>
              <a:solidFill>
                <a:srgbClr val="0000FF"/>
              </a:solidFill>
              <a:latin typeface="Spectral"/>
              <a:ea typeface="Spectral"/>
              <a:cs typeface="Spectral"/>
              <a:sym typeface="Spectral"/>
            </a:endParaRPr>
          </a:p>
          <a:p>
            <a:pPr indent="0" lvl="0" marL="457200" rtl="0" algn="l">
              <a:spcBef>
                <a:spcPts val="1600"/>
              </a:spcBef>
              <a:spcAft>
                <a:spcPts val="1600"/>
              </a:spcAft>
              <a:buNone/>
            </a:pPr>
            <a:r>
              <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4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Multiple </a:t>
            </a:r>
            <a:r>
              <a:rPr lang="de-CH"/>
              <a:t>plotting</a:t>
            </a:r>
            <a:r>
              <a:rPr lang="de-CH"/>
              <a:t> in barchart..</a:t>
            </a:r>
            <a:endParaRPr/>
          </a:p>
        </p:txBody>
      </p:sp>
      <p:sp>
        <p:nvSpPr>
          <p:cNvPr id="867" name="Google Shape;867;p145"/>
          <p:cNvSpPr txBox="1"/>
          <p:nvPr>
            <p:ph idx="1" type="body"/>
          </p:nvPr>
        </p:nvSpPr>
        <p:spPr>
          <a:xfrm>
            <a:off x="311700" y="1225225"/>
            <a:ext cx="8520600" cy="434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FF"/>
              </a:buClr>
              <a:buSzPts val="1400"/>
              <a:buChar char="●"/>
            </a:pPr>
            <a:r>
              <a:rPr lang="de-CH" sz="1400">
                <a:solidFill>
                  <a:srgbClr val="0000FF"/>
                </a:solidFill>
              </a:rPr>
              <a:t>x_val=['shyam','Ashwin','Praveen','anjana','jubil','shibin']</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x_range=np.arange(len(x_val))</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width=.4</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y_value=[86,75,76,74,72,85]</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plt.bar(x_range-width,y_value,width=width,label='current weight',)</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y_value_2=[75,75,80,65,70,78]</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plt.bar(x_range,y_value_2,width=width,label='weight needed')</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#plt.bar(x_range+width,y_value_2,label='weight needed')</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plt.title('Person age Diagram..')</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plt.xlabel('Name')</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plt.ylabel('Weight')</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plt.xticks(ticks=x_range,labels=x_val)</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plt.grid(True)</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plt.legend()</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plt.style.use('dark_background')</a:t>
            </a:r>
            <a:endParaRPr sz="1400">
              <a:solidFill>
                <a:srgbClr val="0000FF"/>
              </a:solidFill>
            </a:endParaRPr>
          </a:p>
          <a:p>
            <a:pPr indent="-317500" lvl="0" marL="457200" rtl="0" algn="l">
              <a:spcBef>
                <a:spcPts val="0"/>
              </a:spcBef>
              <a:spcAft>
                <a:spcPts val="0"/>
              </a:spcAft>
              <a:buClr>
                <a:srgbClr val="0000FF"/>
              </a:buClr>
              <a:buSzPts val="1400"/>
              <a:buChar char="●"/>
            </a:pPr>
            <a:r>
              <a:rPr lang="de-CH" sz="1400">
                <a:solidFill>
                  <a:srgbClr val="0000FF"/>
                </a:solidFill>
              </a:rPr>
              <a:t>plt.show()</a:t>
            </a:r>
            <a:endParaRPr sz="1400">
              <a:solidFill>
                <a:srgbClr val="0000FF"/>
              </a:solidFill>
            </a:endParaRPr>
          </a:p>
          <a:p>
            <a:pPr indent="0" lvl="0" marL="0" rtl="0" algn="l">
              <a:spcBef>
                <a:spcPts val="1600"/>
              </a:spcBef>
              <a:spcAft>
                <a:spcPts val="1600"/>
              </a:spcAft>
              <a:buNone/>
            </a:pPr>
            <a:r>
              <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14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Horizontal barchart</a:t>
            </a:r>
            <a:endParaRPr/>
          </a:p>
        </p:txBody>
      </p:sp>
      <p:sp>
        <p:nvSpPr>
          <p:cNvPr id="873" name="Google Shape;873;p14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We use barh() method to plot a horizontal barchart</a:t>
            </a:r>
            <a:endParaRPr/>
          </a:p>
        </p:txBody>
      </p:sp>
      <p:pic>
        <p:nvPicPr>
          <p:cNvPr id="874" name="Google Shape;874;p146"/>
          <p:cNvPicPr preferRelativeResize="0"/>
          <p:nvPr/>
        </p:nvPicPr>
        <p:blipFill>
          <a:blip r:embed="rId3">
            <a:alphaModFix/>
          </a:blip>
          <a:stretch>
            <a:fillRect/>
          </a:stretch>
        </p:blipFill>
        <p:spPr>
          <a:xfrm>
            <a:off x="477969" y="1683925"/>
            <a:ext cx="6064456" cy="3282825"/>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4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4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4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4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4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Pie Chart..</a:t>
            </a:r>
            <a:endParaRPr/>
          </a:p>
        </p:txBody>
      </p:sp>
      <p:sp>
        <p:nvSpPr>
          <p:cNvPr id="892" name="Google Shape;892;p14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It uses a method pie()</a:t>
            </a:r>
            <a:br>
              <a:rPr lang="de-CH"/>
            </a:br>
            <a:r>
              <a:rPr lang="de-CH">
                <a:solidFill>
                  <a:srgbClr val="0000FF"/>
                </a:solidFill>
                <a:latin typeface="Spectral"/>
                <a:ea typeface="Spectral"/>
                <a:cs typeface="Spectral"/>
                <a:sym typeface="Spectral"/>
              </a:rPr>
              <a:t>from matplotlib import pyplot as plt</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slices=[30,40,20]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labels=['men','women','kids']</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plt.title('My PiE CHART')</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plt.pie(slices,labels=labels)</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plt.show()</a:t>
            </a:r>
            <a:endParaRPr>
              <a:solidFill>
                <a:srgbClr val="0000FF"/>
              </a:solidFill>
              <a:latin typeface="Spectral"/>
              <a:ea typeface="Spectral"/>
              <a:cs typeface="Spectral"/>
              <a:sym typeface="Spectral"/>
            </a:endParaRPr>
          </a:p>
        </p:txBody>
      </p:sp>
      <p:pic>
        <p:nvPicPr>
          <p:cNvPr id="893" name="Google Shape;893;p149"/>
          <p:cNvPicPr preferRelativeResize="0"/>
          <p:nvPr/>
        </p:nvPicPr>
        <p:blipFill>
          <a:blip r:embed="rId3">
            <a:alphaModFix/>
          </a:blip>
          <a:stretch>
            <a:fillRect/>
          </a:stretch>
        </p:blipFill>
        <p:spPr>
          <a:xfrm>
            <a:off x="4954325" y="1225225"/>
            <a:ext cx="3199875" cy="3101550"/>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15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Custom colors.. And wedge properties</a:t>
            </a:r>
            <a:endParaRPr/>
          </a:p>
        </p:txBody>
      </p:sp>
      <p:sp>
        <p:nvSpPr>
          <p:cNvPr id="899" name="Google Shape;899;p150"/>
          <p:cNvSpPr txBox="1"/>
          <p:nvPr>
            <p:ph idx="1" type="body"/>
          </p:nvPr>
        </p:nvSpPr>
        <p:spPr>
          <a:xfrm>
            <a:off x="394650" y="1343750"/>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from matplotlib import pyplot as plt</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slices=[30,40,20]</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labels=['men','women','kids']</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colors=['red','blue','yellow']</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plt.title('My PiE CHART')</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plt.pie(slices,labels=labels,</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colors=colors,</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wedgeprops={'linewidth':3,'edgecolor':'c'})</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pic>
        <p:nvPicPr>
          <p:cNvPr id="900" name="Google Shape;900;p150"/>
          <p:cNvPicPr preferRelativeResize="0"/>
          <p:nvPr/>
        </p:nvPicPr>
        <p:blipFill>
          <a:blip r:embed="rId3">
            <a:alphaModFix/>
          </a:blip>
          <a:stretch>
            <a:fillRect/>
          </a:stretch>
        </p:blipFill>
        <p:spPr>
          <a:xfrm>
            <a:off x="4776550" y="1469575"/>
            <a:ext cx="2974700" cy="2820625"/>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15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Explodes.. And shadow</a:t>
            </a:r>
            <a:endParaRPr/>
          </a:p>
        </p:txBody>
      </p:sp>
      <p:sp>
        <p:nvSpPr>
          <p:cNvPr id="906" name="Google Shape;906;p15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from matplotlib import pyplot as plt</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slices=[30,40,20]</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labels=['men','women','kids']</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colors=['red','blue','yellow']</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plt.title('My PiE CHART')</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explodes=[0,0,.2]</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plt.pie(slices,labels=labels,colors=colors,</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wedgeprops={'linewidth':3,'edgecolor':'c'},</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explode=explodes,shadow</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=True)</a:t>
            </a:r>
            <a:endParaRPr/>
          </a:p>
        </p:txBody>
      </p:sp>
      <p:pic>
        <p:nvPicPr>
          <p:cNvPr id="907" name="Google Shape;907;p151"/>
          <p:cNvPicPr preferRelativeResize="0"/>
          <p:nvPr/>
        </p:nvPicPr>
        <p:blipFill>
          <a:blip r:embed="rId3">
            <a:alphaModFix/>
          </a:blip>
          <a:stretch>
            <a:fillRect/>
          </a:stretch>
        </p:blipFill>
        <p:spPr>
          <a:xfrm>
            <a:off x="5215050" y="1147225"/>
            <a:ext cx="3116925" cy="2583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Data Validation..</a:t>
            </a:r>
            <a:endParaRPr/>
          </a:p>
        </p:txBody>
      </p:sp>
      <p:sp>
        <p:nvSpPr>
          <p:cNvPr id="147" name="Google Shape;147;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In this step we are checking the created model or pattern is correct or not</a:t>
            </a:r>
            <a:endParaRPr/>
          </a:p>
          <a:p>
            <a:pPr indent="-342900" lvl="0" marL="457200" rtl="0" algn="l">
              <a:spcBef>
                <a:spcPts val="0"/>
              </a:spcBef>
              <a:spcAft>
                <a:spcPts val="0"/>
              </a:spcAft>
              <a:buSzPts val="1800"/>
              <a:buChar char="●"/>
            </a:pPr>
            <a:r>
              <a:rPr lang="de-CH"/>
              <a:t>For checking these things different validation techniques are available</a:t>
            </a:r>
            <a:endParaRPr/>
          </a:p>
          <a:p>
            <a:pPr indent="-342900" lvl="0" marL="457200" rtl="0" algn="l">
              <a:spcBef>
                <a:spcPts val="0"/>
              </a:spcBef>
              <a:spcAft>
                <a:spcPts val="0"/>
              </a:spcAft>
              <a:buSzPts val="1800"/>
              <a:buChar char="●"/>
            </a:pPr>
            <a:r>
              <a:rPr lang="de-CH"/>
              <a:t>By checking these patterns if its not validated the pattern or model will be discarded</a:t>
            </a:r>
            <a:endParaRPr/>
          </a:p>
          <a:p>
            <a:pPr indent="0" lvl="0" marL="457200" rtl="0" algn="l">
              <a:spcBef>
                <a:spcPts val="1600"/>
              </a:spcBef>
              <a:spcAft>
                <a:spcPts val="1600"/>
              </a:spcAft>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15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Startangle and percentage value..</a:t>
            </a:r>
            <a:endParaRPr/>
          </a:p>
        </p:txBody>
      </p:sp>
      <p:sp>
        <p:nvSpPr>
          <p:cNvPr id="913" name="Google Shape;913;p152"/>
          <p:cNvSpPr txBox="1"/>
          <p:nvPr>
            <p:ph idx="1" type="body"/>
          </p:nvPr>
        </p:nvSpPr>
        <p:spPr>
          <a:xfrm>
            <a:off x="311700" y="1225225"/>
            <a:ext cx="8520600" cy="365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from matplotlib import pyplot as plt</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slices=[30,40,20]</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labels=['men','women','kids']</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colors=['red','blue','yellow']</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plt.title('My PiE CHART')</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explodes=[0,0,.2]</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plt.pie(slices,labels=labels,colors=colors,</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startangle=190,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autopct='%1.3f%%',</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wedgeprops={'linewidth':3,'edgecolor':'c'},</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explode=explodes,shadow=True)</a:t>
            </a:r>
            <a:endParaRPr>
              <a:solidFill>
                <a:srgbClr val="0000FF"/>
              </a:solidFill>
              <a:latin typeface="Spectral"/>
              <a:ea typeface="Spectral"/>
              <a:cs typeface="Spectral"/>
              <a:sym typeface="Spectral"/>
            </a:endParaRPr>
          </a:p>
          <a:p>
            <a:pPr indent="0" lvl="0" marL="457200" rtl="0" algn="l">
              <a:spcBef>
                <a:spcPts val="1600"/>
              </a:spcBef>
              <a:spcAft>
                <a:spcPts val="1600"/>
              </a:spcAft>
              <a:buNone/>
            </a:pPr>
            <a:r>
              <a:t/>
            </a:r>
            <a:endParaRPr/>
          </a:p>
        </p:txBody>
      </p:sp>
      <p:pic>
        <p:nvPicPr>
          <p:cNvPr id="914" name="Google Shape;914;p152"/>
          <p:cNvPicPr preferRelativeResize="0"/>
          <p:nvPr/>
        </p:nvPicPr>
        <p:blipFill>
          <a:blip r:embed="rId3">
            <a:alphaModFix/>
          </a:blip>
          <a:stretch>
            <a:fillRect/>
          </a:stretch>
        </p:blipFill>
        <p:spPr>
          <a:xfrm>
            <a:off x="5025450" y="1031075"/>
            <a:ext cx="3484300" cy="2915425"/>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5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Scatter plots..</a:t>
            </a:r>
            <a:endParaRPr/>
          </a:p>
        </p:txBody>
      </p:sp>
      <p:sp>
        <p:nvSpPr>
          <p:cNvPr id="920" name="Google Shape;920;p15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Scatter plots are great </a:t>
            </a:r>
            <a:r>
              <a:rPr lang="de-CH"/>
              <a:t>useful</a:t>
            </a:r>
            <a:r>
              <a:rPr lang="de-CH"/>
              <a:t> when you want to show the relationship between two set of datas and to find the correlation between them</a:t>
            </a:r>
            <a:br>
              <a:rPr lang="de-CH"/>
            </a:br>
            <a:r>
              <a:rPr lang="de-CH">
                <a:solidFill>
                  <a:srgbClr val="0000FF"/>
                </a:solidFill>
                <a:latin typeface="Spectral"/>
                <a:ea typeface="Spectral"/>
                <a:cs typeface="Spectral"/>
                <a:sym typeface="Spectral"/>
              </a:rPr>
              <a:t>a=np.random.randint(1,10,size=9)</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b=np.random.randint(2,15,size=9)</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plt.scatter(a,b)</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15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Scalar plot..</a:t>
            </a:r>
            <a:endParaRPr/>
          </a:p>
        </p:txBody>
      </p:sp>
      <p:sp>
        <p:nvSpPr>
          <p:cNvPr id="926" name="Google Shape;926;p15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Spectral"/>
              <a:buAutoNum type="arabicPeriod"/>
            </a:pPr>
            <a:r>
              <a:rPr lang="de-CH">
                <a:solidFill>
                  <a:srgbClr val="0000FF"/>
                </a:solidFill>
                <a:latin typeface="Spectral"/>
                <a:ea typeface="Spectral"/>
                <a:cs typeface="Spectral"/>
                <a:sym typeface="Spectral"/>
              </a:rPr>
              <a:t>a=np.random.randint(1,10,size=9)</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AutoNum type="arabicPeriod"/>
            </a:pPr>
            <a:r>
              <a:rPr lang="de-CH">
                <a:solidFill>
                  <a:srgbClr val="0000FF"/>
                </a:solidFill>
                <a:latin typeface="Spectral"/>
                <a:ea typeface="Spectral"/>
                <a:cs typeface="Spectral"/>
                <a:sym typeface="Spectral"/>
              </a:rPr>
              <a:t>b=np.random.randint(2,15,size=9)</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AutoNum type="arabicPeriod"/>
            </a:pPr>
            <a:r>
              <a:rPr lang="de-CH">
                <a:solidFill>
                  <a:srgbClr val="0000FF"/>
                </a:solidFill>
                <a:latin typeface="Spectral"/>
                <a:ea typeface="Spectral"/>
                <a:cs typeface="Spectral"/>
                <a:sym typeface="Spectral"/>
              </a:rPr>
              <a:t>plt.style.use('seaborn')</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AutoNum type="arabicPeriod"/>
            </a:pPr>
            <a:r>
              <a:rPr lang="de-CH">
                <a:solidFill>
                  <a:srgbClr val="0000FF"/>
                </a:solidFill>
                <a:latin typeface="Spectral"/>
                <a:ea typeface="Spectral"/>
                <a:cs typeface="Spectral"/>
                <a:sym typeface="Spectral"/>
              </a:rPr>
              <a:t>plt.scatter(a,b,s=100,color='red',marker='s',edgecolors='black',linewidths=2)</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15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continue..</a:t>
            </a:r>
            <a:endParaRPr/>
          </a:p>
        </p:txBody>
      </p:sp>
      <p:sp>
        <p:nvSpPr>
          <p:cNvPr id="932" name="Google Shape;932;p15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a=np.random.randint(1,10,size=9)</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b=np.random.randint(2,15,size=9)</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colors=b</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plt.style.use('seaborn')</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plt.scatter(a,b,s=100,marker='s',</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            c=colors,cmap='Greens',</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            edgecolors='black',linewidths=2)</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cbar=plt.colorbar()</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cbar.set_label('color variation')</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pic>
        <p:nvPicPr>
          <p:cNvPr id="933" name="Google Shape;933;p155"/>
          <p:cNvPicPr preferRelativeResize="0"/>
          <p:nvPr/>
        </p:nvPicPr>
        <p:blipFill>
          <a:blip r:embed="rId3">
            <a:alphaModFix/>
          </a:blip>
          <a:stretch>
            <a:fillRect/>
          </a:stretch>
        </p:blipFill>
        <p:spPr>
          <a:xfrm>
            <a:off x="5193799" y="800475"/>
            <a:ext cx="3895775" cy="3162300"/>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15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continues...</a:t>
            </a:r>
            <a:endParaRPr/>
          </a:p>
        </p:txBody>
      </p:sp>
      <p:sp>
        <p:nvSpPr>
          <p:cNvPr id="939" name="Google Shape;939;p15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a=np.random.randint(1,10,size=9)</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b=np.random.randint(2,15,size=9)</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colors=b</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sizes=b*100</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plt.style.use('seaborn')</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plt.scatter(a,b,s=sizes,marker='s',</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            c=colors,cmap='Greens',</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            edgecolors='black',linewidths=2)</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cbar=plt.colorbar()</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cbar.set_label('color variation')</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pic>
        <p:nvPicPr>
          <p:cNvPr id="940" name="Google Shape;940;p156"/>
          <p:cNvPicPr preferRelativeResize="0"/>
          <p:nvPr/>
        </p:nvPicPr>
        <p:blipFill>
          <a:blip r:embed="rId3">
            <a:alphaModFix/>
          </a:blip>
          <a:stretch>
            <a:fillRect/>
          </a:stretch>
        </p:blipFill>
        <p:spPr>
          <a:xfrm>
            <a:off x="5320717" y="1147225"/>
            <a:ext cx="3823283" cy="2765425"/>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157"/>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  STATISTICS FOR </a:t>
            </a:r>
            <a:r>
              <a:rPr lang="de-CH"/>
              <a:t>DATA SCIENCE</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15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What is DaTa??</a:t>
            </a:r>
            <a:endParaRPr/>
          </a:p>
        </p:txBody>
      </p:sp>
      <p:sp>
        <p:nvSpPr>
          <p:cNvPr id="951" name="Google Shape;951;p15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a:solidFill>
                  <a:srgbClr val="434343"/>
                </a:solidFill>
                <a:highlight>
                  <a:srgbClr val="FFFFFF"/>
                </a:highlight>
                <a:latin typeface="Arial"/>
                <a:ea typeface="Arial"/>
                <a:cs typeface="Arial"/>
                <a:sym typeface="Arial"/>
              </a:rPr>
              <a:t>Data are measurements or observations that are collected as a source of information.</a:t>
            </a:r>
            <a:r>
              <a:rPr lang="de-CH">
                <a:solidFill>
                  <a:srgbClr val="434343"/>
                </a:solidFill>
                <a:highlight>
                  <a:srgbClr val="FFFFFF"/>
                </a:highlight>
                <a:latin typeface="Arial"/>
                <a:ea typeface="Arial"/>
                <a:cs typeface="Arial"/>
                <a:sym typeface="Arial"/>
              </a:rPr>
              <a:t> </a:t>
            </a:r>
            <a:endParaRPr>
              <a:solidFill>
                <a:srgbClr val="434343"/>
              </a:solidFill>
              <a:highlight>
                <a:srgbClr val="FFFFFF"/>
              </a:highlight>
              <a:latin typeface="Arial"/>
              <a:ea typeface="Arial"/>
              <a:cs typeface="Arial"/>
              <a:sym typeface="Arial"/>
            </a:endParaRPr>
          </a:p>
          <a:p>
            <a:pPr indent="0" lvl="0" marL="0" rtl="0" algn="l">
              <a:spcBef>
                <a:spcPts val="1600"/>
              </a:spcBef>
              <a:spcAft>
                <a:spcPts val="0"/>
              </a:spcAft>
              <a:buNone/>
            </a:pPr>
            <a:r>
              <a:rPr lang="de-CH">
                <a:solidFill>
                  <a:srgbClr val="434343"/>
                </a:solidFill>
                <a:highlight>
                  <a:srgbClr val="FFFFFF"/>
                </a:highlight>
                <a:latin typeface="Arial"/>
                <a:ea typeface="Arial"/>
                <a:cs typeface="Arial"/>
                <a:sym typeface="Arial"/>
              </a:rPr>
              <a:t>There are a variety of different types of data, and different ways to represent data.</a:t>
            </a:r>
            <a:endParaRPr>
              <a:solidFill>
                <a:srgbClr val="434343"/>
              </a:solidFill>
              <a:highlight>
                <a:srgbClr val="FFFFFF"/>
              </a:highlight>
              <a:latin typeface="Arial"/>
              <a:ea typeface="Arial"/>
              <a:cs typeface="Arial"/>
              <a:sym typeface="Arial"/>
            </a:endParaRPr>
          </a:p>
          <a:p>
            <a:pPr indent="0" lvl="0" marL="0" rtl="0" algn="l">
              <a:spcBef>
                <a:spcPts val="1600"/>
              </a:spcBef>
              <a:spcAft>
                <a:spcPts val="0"/>
              </a:spcAft>
              <a:buNone/>
            </a:pPr>
            <a:r>
              <a:rPr lang="de-CH">
                <a:solidFill>
                  <a:srgbClr val="434343"/>
                </a:solidFill>
                <a:highlight>
                  <a:srgbClr val="FFFFFF"/>
                </a:highlight>
                <a:latin typeface="Arial"/>
                <a:ea typeface="Arial"/>
                <a:cs typeface="Arial"/>
                <a:sym typeface="Arial"/>
              </a:rPr>
              <a:t>Eg:</a:t>
            </a:r>
            <a:endParaRPr>
              <a:solidFill>
                <a:srgbClr val="434343"/>
              </a:solidFill>
              <a:highlight>
                <a:srgbClr val="FFFFFF"/>
              </a:highlight>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lang="de-CH">
                <a:solidFill>
                  <a:srgbClr val="333333"/>
                </a:solidFill>
                <a:highlight>
                  <a:srgbClr val="FFFFFF"/>
                </a:highlight>
                <a:latin typeface="Arial"/>
                <a:ea typeface="Arial"/>
                <a:cs typeface="Arial"/>
                <a:sym typeface="Arial"/>
              </a:rPr>
              <a:t>The value of sales of a particular product, or the number of times India has won a cricket match, are all examples of data.</a:t>
            </a:r>
            <a:endParaRPr>
              <a:solidFill>
                <a:srgbClr val="333333"/>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solidFill>
                <a:srgbClr val="434343"/>
              </a:solidFill>
              <a:highlight>
                <a:srgbClr val="FFFFFF"/>
              </a:highlight>
              <a:latin typeface="Arial"/>
              <a:ea typeface="Arial"/>
              <a:cs typeface="Arial"/>
              <a:sym typeface="Arial"/>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5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Data..</a:t>
            </a:r>
            <a:endParaRPr/>
          </a:p>
        </p:txBody>
      </p:sp>
      <p:sp>
        <p:nvSpPr>
          <p:cNvPr id="957" name="Google Shape;957;p15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a:t>Data unit</a:t>
            </a:r>
            <a:r>
              <a:rPr lang="de-CH"/>
              <a:t>: </a:t>
            </a:r>
            <a:r>
              <a:rPr b="1" lang="de-CH" sz="1400">
                <a:solidFill>
                  <a:srgbClr val="000000"/>
                </a:solidFill>
                <a:highlight>
                  <a:srgbClr val="FFFFFF"/>
                </a:highlight>
                <a:latin typeface="Arial"/>
                <a:ea typeface="Arial"/>
                <a:cs typeface="Arial"/>
                <a:sym typeface="Arial"/>
              </a:rPr>
              <a:t>A data unit is one entity in the set of all data (population)being studied, about which data are collected.</a:t>
            </a:r>
            <a:r>
              <a:rPr lang="de-CH" sz="1400">
                <a:solidFill>
                  <a:srgbClr val="000000"/>
                </a:solidFill>
                <a:highlight>
                  <a:srgbClr val="FFFFFF"/>
                </a:highlight>
                <a:latin typeface="Arial"/>
                <a:ea typeface="Arial"/>
                <a:cs typeface="Arial"/>
                <a:sym typeface="Arial"/>
              </a:rPr>
              <a:t> A data unit is also referred to as a unit record or record.</a:t>
            </a:r>
            <a:endParaRPr sz="14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b="1" lang="de-CH">
                <a:solidFill>
                  <a:srgbClr val="434343"/>
                </a:solidFill>
                <a:highlight>
                  <a:srgbClr val="FFFFFF"/>
                </a:highlight>
                <a:latin typeface="Arial"/>
                <a:ea typeface="Arial"/>
                <a:cs typeface="Arial"/>
                <a:sym typeface="Arial"/>
              </a:rPr>
              <a:t>Data Item:</a:t>
            </a:r>
            <a:r>
              <a:rPr b="1" lang="de-CH" sz="1400">
                <a:solidFill>
                  <a:srgbClr val="434343"/>
                </a:solidFill>
                <a:highlight>
                  <a:srgbClr val="FFFFFF"/>
                </a:highlight>
                <a:latin typeface="Arial"/>
                <a:ea typeface="Arial"/>
                <a:cs typeface="Arial"/>
                <a:sym typeface="Arial"/>
              </a:rPr>
              <a:t> A data item is a characteristic (or attribute) of a data unit which is measured or counted, such as height, country of birth, or income. </a:t>
            </a:r>
            <a:r>
              <a:rPr lang="de-CH" sz="1400">
                <a:solidFill>
                  <a:srgbClr val="434343"/>
                </a:solidFill>
                <a:highlight>
                  <a:srgbClr val="FFFFFF"/>
                </a:highlight>
                <a:latin typeface="Arial"/>
                <a:ea typeface="Arial"/>
                <a:cs typeface="Arial"/>
                <a:sym typeface="Arial"/>
              </a:rPr>
              <a:t>A data item is also referred to as a </a:t>
            </a:r>
            <a:r>
              <a:rPr b="1" lang="de-CH" sz="1400">
                <a:solidFill>
                  <a:srgbClr val="434343"/>
                </a:solidFill>
                <a:highlight>
                  <a:srgbClr val="FFFFFF"/>
                </a:highlight>
                <a:uFill>
                  <a:noFill/>
                </a:uFill>
                <a:latin typeface="Arial"/>
                <a:ea typeface="Arial"/>
                <a:cs typeface="Arial"/>
                <a:sym typeface="Arial"/>
                <a:hlinkClick r:id="rId3">
                  <a:extLst>
                    <a:ext uri="{A12FA001-AC4F-418D-AE19-62706E023703}">
                      <ahyp:hlinkClr val="tx"/>
                    </a:ext>
                  </a:extLst>
                </a:hlinkClick>
              </a:rPr>
              <a:t>variable</a:t>
            </a:r>
            <a:r>
              <a:rPr lang="de-CH" sz="1400">
                <a:solidFill>
                  <a:srgbClr val="434343"/>
                </a:solidFill>
                <a:highlight>
                  <a:srgbClr val="FFFFFF"/>
                </a:highlight>
                <a:latin typeface="Arial"/>
                <a:ea typeface="Arial"/>
                <a:cs typeface="Arial"/>
                <a:sym typeface="Arial"/>
              </a:rPr>
              <a:t> because the characteristic may vary between data units, and may vary over time.</a:t>
            </a:r>
            <a:endParaRPr sz="1400">
              <a:solidFill>
                <a:srgbClr val="434343"/>
              </a:solidFill>
              <a:highlight>
                <a:srgbClr val="FFFFFF"/>
              </a:highlight>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b="1" lang="de-CH">
                <a:solidFill>
                  <a:srgbClr val="000000"/>
                </a:solidFill>
                <a:highlight>
                  <a:srgbClr val="FFFFFF"/>
                </a:highlight>
                <a:latin typeface="Arial"/>
                <a:ea typeface="Arial"/>
                <a:cs typeface="Arial"/>
                <a:sym typeface="Arial"/>
              </a:rPr>
              <a:t>Observation</a:t>
            </a:r>
            <a:r>
              <a:rPr b="1" lang="de-CH" sz="1400">
                <a:solidFill>
                  <a:srgbClr val="434343"/>
                </a:solidFill>
                <a:highlight>
                  <a:srgbClr val="FFFFFF"/>
                </a:highlight>
                <a:latin typeface="Arial"/>
                <a:ea typeface="Arial"/>
                <a:cs typeface="Arial"/>
                <a:sym typeface="Arial"/>
              </a:rPr>
              <a:t>:An observation is an occurrence of a specific data item that is recorded about a data unit</a:t>
            </a:r>
            <a:r>
              <a:rPr b="1" lang="de-CH" sz="1000">
                <a:solidFill>
                  <a:srgbClr val="333333"/>
                </a:solidFill>
                <a:highlight>
                  <a:srgbClr val="FFFFFF"/>
                </a:highlight>
                <a:latin typeface="Arial"/>
                <a:ea typeface="Arial"/>
                <a:cs typeface="Arial"/>
                <a:sym typeface="Arial"/>
              </a:rPr>
              <a:t>.</a:t>
            </a:r>
            <a:endParaRPr sz="1400">
              <a:solidFill>
                <a:srgbClr val="434343"/>
              </a:solidFill>
              <a:highlight>
                <a:srgbClr val="FFFFFF"/>
              </a:highlight>
              <a:latin typeface="Arial"/>
              <a:ea typeface="Arial"/>
              <a:cs typeface="Arial"/>
              <a:sym typeface="Arial"/>
            </a:endParaRPr>
          </a:p>
          <a:p>
            <a:pPr indent="0" lvl="0" marL="0" rtl="0" algn="l">
              <a:spcBef>
                <a:spcPts val="1600"/>
              </a:spcBef>
              <a:spcAft>
                <a:spcPts val="0"/>
              </a:spcAft>
              <a:buNone/>
            </a:pPr>
            <a:r>
              <a:rPr b="1" lang="de-CH">
                <a:solidFill>
                  <a:srgbClr val="434343"/>
                </a:solidFill>
                <a:highlight>
                  <a:srgbClr val="FFFFFF"/>
                </a:highlight>
                <a:latin typeface="Arial"/>
                <a:ea typeface="Arial"/>
                <a:cs typeface="Arial"/>
                <a:sym typeface="Arial"/>
              </a:rPr>
              <a:t>DATASET </a:t>
            </a:r>
            <a:r>
              <a:rPr b="1" lang="de-CH" sz="1400">
                <a:solidFill>
                  <a:srgbClr val="434343"/>
                </a:solidFill>
                <a:highlight>
                  <a:srgbClr val="FFFFFF"/>
                </a:highlight>
                <a:latin typeface="Arial"/>
                <a:ea typeface="Arial"/>
                <a:cs typeface="Arial"/>
                <a:sym typeface="Arial"/>
              </a:rPr>
              <a:t>: A dataset is a complete collection of all observations.</a:t>
            </a:r>
            <a:endParaRPr sz="1400">
              <a:solidFill>
                <a:srgbClr val="434343"/>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6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a:t>
            </a:r>
            <a:endParaRPr/>
          </a:p>
        </p:txBody>
      </p:sp>
      <p:sp>
        <p:nvSpPr>
          <p:cNvPr id="963" name="Google Shape;963;p16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64" name="Google Shape;964;p160"/>
          <p:cNvPicPr preferRelativeResize="0"/>
          <p:nvPr/>
        </p:nvPicPr>
        <p:blipFill>
          <a:blip r:embed="rId3">
            <a:alphaModFix/>
          </a:blip>
          <a:stretch>
            <a:fillRect/>
          </a:stretch>
        </p:blipFill>
        <p:spPr>
          <a:xfrm>
            <a:off x="230425" y="1147225"/>
            <a:ext cx="8601875" cy="3486775"/>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16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Quantitative and qualitative data..</a:t>
            </a:r>
            <a:endParaRPr/>
          </a:p>
        </p:txBody>
      </p:sp>
      <p:sp>
        <p:nvSpPr>
          <p:cNvPr id="970" name="Google Shape;970;p16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1200">
              <a:solidFill>
                <a:srgbClr val="620042"/>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b="1" sz="1200">
              <a:solidFill>
                <a:srgbClr val="620042"/>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1" lang="de-CH">
                <a:solidFill>
                  <a:srgbClr val="434343"/>
                </a:solidFill>
                <a:highlight>
                  <a:srgbClr val="FFFFFF"/>
                </a:highlight>
                <a:latin typeface="Arial"/>
                <a:ea typeface="Arial"/>
                <a:cs typeface="Arial"/>
                <a:sym typeface="Arial"/>
              </a:rPr>
              <a:t>Quantitative data</a:t>
            </a:r>
            <a:r>
              <a:rPr b="1" lang="de-CH" sz="1400">
                <a:solidFill>
                  <a:srgbClr val="434343"/>
                </a:solidFill>
                <a:highlight>
                  <a:srgbClr val="FFFFFF"/>
                </a:highlight>
                <a:latin typeface="Arial"/>
                <a:ea typeface="Arial"/>
                <a:cs typeface="Arial"/>
                <a:sym typeface="Arial"/>
              </a:rPr>
              <a:t> are measures of values or counts and are expressed as numbers.</a:t>
            </a:r>
            <a:endParaRPr b="1" sz="1400">
              <a:solidFill>
                <a:srgbClr val="434343"/>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434343"/>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de-CH" sz="1400">
                <a:solidFill>
                  <a:srgbClr val="434343"/>
                </a:solidFill>
                <a:highlight>
                  <a:srgbClr val="FFFFFF"/>
                </a:highlight>
                <a:latin typeface="Arial"/>
                <a:ea typeface="Arial"/>
                <a:cs typeface="Arial"/>
                <a:sym typeface="Arial"/>
              </a:rPr>
              <a:t>Quantitative data are data about </a:t>
            </a:r>
            <a:r>
              <a:rPr b="1" lang="de-CH" sz="1400">
                <a:solidFill>
                  <a:srgbClr val="434343"/>
                </a:solidFill>
                <a:highlight>
                  <a:srgbClr val="FFFFFF"/>
                </a:highlight>
                <a:latin typeface="Arial"/>
                <a:ea typeface="Arial"/>
                <a:cs typeface="Arial"/>
                <a:sym typeface="Arial"/>
              </a:rPr>
              <a:t>numeric variables</a:t>
            </a:r>
            <a:r>
              <a:rPr lang="de-CH" sz="1400">
                <a:solidFill>
                  <a:srgbClr val="434343"/>
                </a:solidFill>
                <a:highlight>
                  <a:srgbClr val="FFFFFF"/>
                </a:highlight>
                <a:latin typeface="Arial"/>
                <a:ea typeface="Arial"/>
                <a:cs typeface="Arial"/>
                <a:sym typeface="Arial"/>
              </a:rPr>
              <a:t> (e.g. how many; how much; or how often).</a:t>
            </a:r>
            <a:endParaRPr sz="1400">
              <a:solidFill>
                <a:srgbClr val="434343"/>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434343"/>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434343"/>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1" lang="de-CH">
                <a:solidFill>
                  <a:srgbClr val="434343"/>
                </a:solidFill>
                <a:highlight>
                  <a:srgbClr val="FFFFFF"/>
                </a:highlight>
                <a:latin typeface="Arial"/>
                <a:ea typeface="Arial"/>
                <a:cs typeface="Arial"/>
                <a:sym typeface="Arial"/>
              </a:rPr>
              <a:t>Qualitative data</a:t>
            </a:r>
            <a:r>
              <a:rPr b="1" lang="de-CH" sz="1400">
                <a:solidFill>
                  <a:srgbClr val="434343"/>
                </a:solidFill>
                <a:highlight>
                  <a:srgbClr val="FFFFFF"/>
                </a:highlight>
                <a:latin typeface="Arial"/>
                <a:ea typeface="Arial"/>
                <a:cs typeface="Arial"/>
                <a:sym typeface="Arial"/>
              </a:rPr>
              <a:t> are measures of 'types' and may be represented by a name, symbol, or a number code.</a:t>
            </a:r>
            <a:endParaRPr b="1" sz="1400">
              <a:solidFill>
                <a:srgbClr val="434343"/>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434343"/>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de-CH" sz="1400">
                <a:solidFill>
                  <a:srgbClr val="434343"/>
                </a:solidFill>
                <a:highlight>
                  <a:srgbClr val="FFFFFF"/>
                </a:highlight>
                <a:latin typeface="Arial"/>
                <a:ea typeface="Arial"/>
                <a:cs typeface="Arial"/>
                <a:sym typeface="Arial"/>
              </a:rPr>
              <a:t>Qualitative data are data about </a:t>
            </a:r>
            <a:r>
              <a:rPr b="1" lang="de-CH" sz="1400">
                <a:solidFill>
                  <a:srgbClr val="434343"/>
                </a:solidFill>
                <a:highlight>
                  <a:srgbClr val="FFFFFF"/>
                </a:highlight>
                <a:latin typeface="Arial"/>
                <a:ea typeface="Arial"/>
                <a:cs typeface="Arial"/>
                <a:sym typeface="Arial"/>
              </a:rPr>
              <a:t>categorical variables</a:t>
            </a:r>
            <a:r>
              <a:rPr lang="de-CH" sz="1400">
                <a:solidFill>
                  <a:srgbClr val="434343"/>
                </a:solidFill>
                <a:highlight>
                  <a:srgbClr val="FFFFFF"/>
                </a:highlight>
                <a:latin typeface="Arial"/>
                <a:ea typeface="Arial"/>
                <a:cs typeface="Arial"/>
                <a:sym typeface="Arial"/>
              </a:rPr>
              <a:t> (e.g. what type).</a:t>
            </a:r>
            <a:endParaRPr sz="1400">
              <a:solidFill>
                <a:srgbClr val="434343"/>
              </a:solidFill>
              <a:highlight>
                <a:srgbClr val="FFFFFF"/>
              </a:highlight>
              <a:latin typeface="Arial"/>
              <a:ea typeface="Arial"/>
              <a:cs typeface="Arial"/>
              <a:sym typeface="Arial"/>
            </a:endParaRPr>
          </a:p>
          <a:p>
            <a:pPr indent="0" lvl="0" marL="0" rtl="0" algn="ctr">
              <a:spcBef>
                <a:spcPts val="0"/>
              </a:spcBef>
              <a:spcAft>
                <a:spcPts val="0"/>
              </a:spcAft>
              <a:buNone/>
            </a:pPr>
            <a:r>
              <a:rPr b="1" lang="de-CH">
                <a:solidFill>
                  <a:srgbClr val="000000"/>
                </a:solidFill>
                <a:highlight>
                  <a:srgbClr val="FFFFFF"/>
                </a:highlight>
                <a:latin typeface="Arial"/>
                <a:ea typeface="Arial"/>
                <a:cs typeface="Arial"/>
                <a:sym typeface="Arial"/>
              </a:rPr>
              <a:t>Quantitative = Quantity</a:t>
            </a:r>
            <a:endParaRPr b="1">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rPr b="1" lang="de-CH">
                <a:solidFill>
                  <a:srgbClr val="000000"/>
                </a:solidFill>
                <a:highlight>
                  <a:srgbClr val="FFFFFF"/>
                </a:highlight>
                <a:latin typeface="Arial"/>
                <a:ea typeface="Arial"/>
                <a:cs typeface="Arial"/>
                <a:sym typeface="Arial"/>
              </a:rPr>
              <a:t>Qualitative = Quality</a:t>
            </a:r>
            <a:endParaRPr b="1">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4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Knowledge Representation </a:t>
            </a:r>
            <a:endParaRPr/>
          </a:p>
        </p:txBody>
      </p:sp>
      <p:sp>
        <p:nvSpPr>
          <p:cNvPr id="153" name="Google Shape;153;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If the data Model is validated then </a:t>
            </a:r>
            <a:r>
              <a:rPr lang="de-CH"/>
              <a:t>it's</a:t>
            </a:r>
            <a:r>
              <a:rPr lang="de-CH"/>
              <a:t> time to represent the knowledge by using graphs or diagrams</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16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VARIABLE..</a:t>
            </a:r>
            <a:endParaRPr/>
          </a:p>
        </p:txBody>
      </p:sp>
      <p:sp>
        <p:nvSpPr>
          <p:cNvPr id="976" name="Google Shape;976;p16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a:solidFill>
                  <a:srgbClr val="434343"/>
                </a:solidFill>
                <a:highlight>
                  <a:srgbClr val="FFFFFF"/>
                </a:highlight>
                <a:latin typeface="Arial"/>
                <a:ea typeface="Arial"/>
                <a:cs typeface="Arial"/>
                <a:sym typeface="Arial"/>
              </a:rPr>
              <a:t>A variable is any characteristics, number, or quantity that can be measured or counted</a:t>
            </a:r>
            <a:r>
              <a:rPr lang="de-CH">
                <a:solidFill>
                  <a:srgbClr val="434343"/>
                </a:solidFill>
                <a:highlight>
                  <a:srgbClr val="FFFFFF"/>
                </a:highlight>
                <a:latin typeface="Arial"/>
                <a:ea typeface="Arial"/>
                <a:cs typeface="Arial"/>
                <a:sym typeface="Arial"/>
              </a:rPr>
              <a:t>. </a:t>
            </a:r>
            <a:endParaRPr>
              <a:solidFill>
                <a:srgbClr val="434343"/>
              </a:solidFill>
              <a:highlight>
                <a:srgbClr val="FFFFFF"/>
              </a:highlight>
              <a:latin typeface="Arial"/>
              <a:ea typeface="Arial"/>
              <a:cs typeface="Arial"/>
              <a:sym typeface="Arial"/>
            </a:endParaRPr>
          </a:p>
          <a:p>
            <a:pPr indent="0" lvl="0" marL="0" rtl="0" algn="l">
              <a:spcBef>
                <a:spcPts val="1600"/>
              </a:spcBef>
              <a:spcAft>
                <a:spcPts val="0"/>
              </a:spcAft>
              <a:buNone/>
            </a:pPr>
            <a:r>
              <a:rPr lang="de-CH">
                <a:solidFill>
                  <a:srgbClr val="434343"/>
                </a:solidFill>
                <a:highlight>
                  <a:srgbClr val="FFFFFF"/>
                </a:highlight>
                <a:latin typeface="Arial"/>
                <a:ea typeface="Arial"/>
                <a:cs typeface="Arial"/>
                <a:sym typeface="Arial"/>
              </a:rPr>
              <a:t>A variable may also be called a</a:t>
            </a:r>
            <a:r>
              <a:rPr b="1" lang="de-CH">
                <a:solidFill>
                  <a:srgbClr val="434343"/>
                </a:solidFill>
                <a:highlight>
                  <a:srgbClr val="FFFFFF"/>
                </a:highlight>
                <a:latin typeface="Arial"/>
                <a:ea typeface="Arial"/>
                <a:cs typeface="Arial"/>
                <a:sym typeface="Arial"/>
              </a:rPr>
              <a:t> data item</a:t>
            </a:r>
            <a:r>
              <a:rPr lang="de-CH">
                <a:solidFill>
                  <a:srgbClr val="434343"/>
                </a:solidFill>
                <a:highlight>
                  <a:srgbClr val="FFFFFF"/>
                </a:highlight>
                <a:latin typeface="Arial"/>
                <a:ea typeface="Arial"/>
                <a:cs typeface="Arial"/>
                <a:sym typeface="Arial"/>
              </a:rPr>
              <a:t>. </a:t>
            </a:r>
            <a:endParaRPr>
              <a:solidFill>
                <a:srgbClr val="434343"/>
              </a:solidFill>
              <a:highlight>
                <a:srgbClr val="FFFFFF"/>
              </a:highlight>
              <a:latin typeface="Arial"/>
              <a:ea typeface="Arial"/>
              <a:cs typeface="Arial"/>
              <a:sym typeface="Arial"/>
            </a:endParaRPr>
          </a:p>
          <a:p>
            <a:pPr indent="0" lvl="0" marL="0" rtl="0" algn="l">
              <a:spcBef>
                <a:spcPts val="1600"/>
              </a:spcBef>
              <a:spcAft>
                <a:spcPts val="1600"/>
              </a:spcAft>
              <a:buNone/>
            </a:pPr>
            <a:r>
              <a:rPr lang="de-CH">
                <a:solidFill>
                  <a:srgbClr val="434343"/>
                </a:solidFill>
                <a:highlight>
                  <a:srgbClr val="FFFFFF"/>
                </a:highlight>
                <a:latin typeface="Arial"/>
                <a:ea typeface="Arial"/>
                <a:cs typeface="Arial"/>
                <a:sym typeface="Arial"/>
              </a:rPr>
              <a:t>Age, sex, business income and expenses, country of birth, capital expenditure, class grades, eye colour and vehicle type are examples of variables. </a:t>
            </a:r>
            <a:br>
              <a:rPr lang="de-CH">
                <a:solidFill>
                  <a:srgbClr val="434343"/>
                </a:solidFill>
                <a:highlight>
                  <a:srgbClr val="FFFFFF"/>
                </a:highlight>
                <a:latin typeface="Arial"/>
                <a:ea typeface="Arial"/>
                <a:cs typeface="Arial"/>
                <a:sym typeface="Arial"/>
              </a:rPr>
            </a:br>
            <a:r>
              <a:rPr lang="de-CH">
                <a:solidFill>
                  <a:srgbClr val="434343"/>
                </a:solidFill>
                <a:highlight>
                  <a:srgbClr val="FFFFFF"/>
                </a:highlight>
                <a:latin typeface="Arial"/>
                <a:ea typeface="Arial"/>
                <a:cs typeface="Arial"/>
                <a:sym typeface="Arial"/>
              </a:rPr>
              <a:t>It is called a variable because the value may vary between data units </a:t>
            </a:r>
            <a:endParaRPr>
              <a:solidFill>
                <a:srgbClr val="434343"/>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16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TYPES oF Variables..</a:t>
            </a:r>
            <a:endParaRPr/>
          </a:p>
        </p:txBody>
      </p:sp>
      <p:sp>
        <p:nvSpPr>
          <p:cNvPr id="982" name="Google Shape;982;p16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83" name="Google Shape;983;p163"/>
          <p:cNvPicPr preferRelativeResize="0"/>
          <p:nvPr/>
        </p:nvPicPr>
        <p:blipFill>
          <a:blip r:embed="rId3">
            <a:alphaModFix/>
          </a:blip>
          <a:stretch>
            <a:fillRect/>
          </a:stretch>
        </p:blipFill>
        <p:spPr>
          <a:xfrm>
            <a:off x="311700" y="1225225"/>
            <a:ext cx="7694026" cy="3200400"/>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16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Numeric Variables..</a:t>
            </a:r>
            <a:endParaRPr/>
          </a:p>
        </p:txBody>
      </p:sp>
      <p:sp>
        <p:nvSpPr>
          <p:cNvPr id="989" name="Google Shape;989;p164"/>
          <p:cNvSpPr txBox="1"/>
          <p:nvPr>
            <p:ph idx="1" type="body"/>
          </p:nvPr>
        </p:nvSpPr>
        <p:spPr>
          <a:xfrm>
            <a:off x="311700" y="1225225"/>
            <a:ext cx="8520600" cy="39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a:solidFill>
                  <a:srgbClr val="434343"/>
                </a:solidFill>
                <a:highlight>
                  <a:srgbClr val="FFFFFF"/>
                </a:highlight>
                <a:latin typeface="Arial"/>
                <a:ea typeface="Arial"/>
                <a:cs typeface="Arial"/>
                <a:sym typeface="Arial"/>
              </a:rPr>
              <a:t>Numeric variables have values that describe a measurable quantity as a number, like 'how many' or 'how much'.</a:t>
            </a:r>
            <a:r>
              <a:rPr lang="de-CH">
                <a:solidFill>
                  <a:srgbClr val="434343"/>
                </a:solidFill>
                <a:highlight>
                  <a:srgbClr val="FFFFFF"/>
                </a:highlight>
                <a:latin typeface="Arial"/>
                <a:ea typeface="Arial"/>
                <a:cs typeface="Arial"/>
                <a:sym typeface="Arial"/>
              </a:rPr>
              <a:t> Therefore numeric variables are quantitative variables</a:t>
            </a:r>
            <a:endParaRPr>
              <a:solidFill>
                <a:srgbClr val="434343"/>
              </a:solidFill>
              <a:highlight>
                <a:srgbClr val="FFFFFF"/>
              </a:highlight>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b="1" lang="de-CH" sz="1400">
                <a:solidFill>
                  <a:srgbClr val="000000"/>
                </a:solidFill>
                <a:highlight>
                  <a:srgbClr val="FFFFFF"/>
                </a:highlight>
                <a:latin typeface="Arial"/>
                <a:ea typeface="Arial"/>
                <a:cs typeface="Arial"/>
                <a:sym typeface="Arial"/>
              </a:rPr>
              <a:t>A continuous variable is a numeric variable. Observations can take any value between a certain set of real numbers. </a:t>
            </a:r>
            <a:r>
              <a:rPr lang="de-CH" sz="1400">
                <a:solidFill>
                  <a:srgbClr val="000000"/>
                </a:solidFill>
                <a:highlight>
                  <a:srgbClr val="FFFFFF"/>
                </a:highlight>
                <a:latin typeface="Arial"/>
                <a:ea typeface="Arial"/>
                <a:cs typeface="Arial"/>
                <a:sym typeface="Arial"/>
              </a:rPr>
              <a:t>The value given to an observation for a continuous variable can include values as small as the instrument of measurement allows. Examples of continuous variables include height, time, age, and temperature.</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de-CH" sz="1400">
                <a:solidFill>
                  <a:srgbClr val="000000"/>
                </a:solidFill>
                <a:highlight>
                  <a:srgbClr val="FFFFFF"/>
                </a:highlight>
                <a:latin typeface="Arial"/>
                <a:ea typeface="Arial"/>
                <a:cs typeface="Arial"/>
                <a:sym typeface="Arial"/>
              </a:rPr>
              <a:t>A discrete variable is a numeric variable. Observations can take a value based on a count from a set of distinct whole values.</a:t>
            </a:r>
            <a:r>
              <a:rPr lang="de-CH" sz="1400">
                <a:solidFill>
                  <a:srgbClr val="000000"/>
                </a:solidFill>
                <a:highlight>
                  <a:srgbClr val="FFFFFF"/>
                </a:highlight>
                <a:latin typeface="Arial"/>
                <a:ea typeface="Arial"/>
                <a:cs typeface="Arial"/>
                <a:sym typeface="Arial"/>
              </a:rPr>
              <a:t> A discrete variable cannot take the value of a fraction between one value and the next closest value. Examples of discrete variables include the number of registered cars, number of business locations, and number of children in a family, all of of which measured as whole units (i.e. 1, 2, 3 cars).</a:t>
            </a:r>
            <a:endParaRPr sz="14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400">
              <a:solidFill>
                <a:srgbClr val="434343"/>
              </a:solidFill>
              <a:highlight>
                <a:srgbClr val="FFFFFF"/>
              </a:highlight>
              <a:latin typeface="Arial"/>
              <a:ea typeface="Arial"/>
              <a:cs typeface="Arial"/>
              <a:sym typeface="Arial"/>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16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Categorical Variable..</a:t>
            </a:r>
            <a:endParaRPr/>
          </a:p>
        </p:txBody>
      </p:sp>
      <p:sp>
        <p:nvSpPr>
          <p:cNvPr id="995" name="Google Shape;995;p165"/>
          <p:cNvSpPr txBox="1"/>
          <p:nvPr>
            <p:ph idx="1" type="body"/>
          </p:nvPr>
        </p:nvSpPr>
        <p:spPr>
          <a:xfrm>
            <a:off x="311700" y="1225225"/>
            <a:ext cx="8520600" cy="37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a:solidFill>
                  <a:srgbClr val="000000"/>
                </a:solidFill>
                <a:highlight>
                  <a:srgbClr val="FFFFFF"/>
                </a:highlight>
                <a:latin typeface="Arial"/>
                <a:ea typeface="Arial"/>
                <a:cs typeface="Arial"/>
                <a:sym typeface="Arial"/>
              </a:rPr>
              <a:t>Categorical variables have values that describe a 'quality' or 'characteristic' of a data unit, like 'what type' or 'which category'.</a:t>
            </a:r>
            <a:r>
              <a:rPr lang="de-CH">
                <a:solidFill>
                  <a:srgbClr val="000000"/>
                </a:solidFill>
                <a:highlight>
                  <a:srgbClr val="FFFFFF"/>
                </a:highlight>
                <a:latin typeface="Arial"/>
                <a:ea typeface="Arial"/>
                <a:cs typeface="Arial"/>
                <a:sym typeface="Arial"/>
              </a:rPr>
              <a:t> Categorical variables are qualitative variables and tend to be represented by a non-numeric value.</a:t>
            </a:r>
            <a:endParaRPr>
              <a:solidFill>
                <a:srgbClr val="000000"/>
              </a:solidFill>
              <a:highlight>
                <a:srgbClr val="FFFFFF"/>
              </a:highlight>
              <a:latin typeface="Arial"/>
              <a:ea typeface="Arial"/>
              <a:cs typeface="Arial"/>
              <a:sym typeface="Arial"/>
            </a:endParaRPr>
          </a:p>
          <a:p>
            <a:pPr indent="-317500" lvl="0" marL="457200" rtl="0" algn="l">
              <a:spcBef>
                <a:spcPts val="1600"/>
              </a:spcBef>
              <a:spcAft>
                <a:spcPts val="0"/>
              </a:spcAft>
              <a:buClr>
                <a:srgbClr val="333333"/>
              </a:buClr>
              <a:buSzPts val="1400"/>
              <a:buFont typeface="Arial"/>
              <a:buChar char="●"/>
            </a:pPr>
            <a:r>
              <a:rPr b="1" lang="de-CH" sz="1400">
                <a:solidFill>
                  <a:srgbClr val="333333"/>
                </a:solidFill>
                <a:highlight>
                  <a:srgbClr val="FFFFFF"/>
                </a:highlight>
                <a:latin typeface="Arial"/>
                <a:ea typeface="Arial"/>
                <a:cs typeface="Arial"/>
                <a:sym typeface="Arial"/>
              </a:rPr>
              <a:t>An </a:t>
            </a:r>
            <a:r>
              <a:rPr b="1" lang="de-CH" sz="1400">
                <a:solidFill>
                  <a:srgbClr val="00A000"/>
                </a:solidFill>
                <a:highlight>
                  <a:srgbClr val="FFFFFF"/>
                </a:highlight>
                <a:latin typeface="Arial"/>
                <a:ea typeface="Arial"/>
                <a:cs typeface="Arial"/>
                <a:sym typeface="Arial"/>
              </a:rPr>
              <a:t>ordinal variable</a:t>
            </a:r>
            <a:r>
              <a:rPr b="1" lang="de-CH" sz="1400">
                <a:solidFill>
                  <a:srgbClr val="620042"/>
                </a:solidFill>
                <a:highlight>
                  <a:srgbClr val="FFFFFF"/>
                </a:highlight>
                <a:latin typeface="Arial"/>
                <a:ea typeface="Arial"/>
                <a:cs typeface="Arial"/>
                <a:sym typeface="Arial"/>
              </a:rPr>
              <a:t> </a:t>
            </a:r>
            <a:r>
              <a:rPr b="1" lang="de-CH" sz="1400">
                <a:solidFill>
                  <a:srgbClr val="333333"/>
                </a:solidFill>
                <a:highlight>
                  <a:srgbClr val="FFFFFF"/>
                </a:highlight>
                <a:latin typeface="Arial"/>
                <a:ea typeface="Arial"/>
                <a:cs typeface="Arial"/>
                <a:sym typeface="Arial"/>
              </a:rPr>
              <a:t>is a categorical variable. Observations can take a value that can be logically ordered or ranked. </a:t>
            </a:r>
            <a:r>
              <a:rPr lang="de-CH" sz="1400">
                <a:solidFill>
                  <a:srgbClr val="333333"/>
                </a:solidFill>
                <a:highlight>
                  <a:srgbClr val="FFFFFF"/>
                </a:highlight>
                <a:latin typeface="Arial"/>
                <a:ea typeface="Arial"/>
                <a:cs typeface="Arial"/>
                <a:sym typeface="Arial"/>
              </a:rPr>
              <a:t>The categories associated with ordinal variables can be ranked higher or lower than another, but do not necessarily establish a numeric difference between each category. Examples of ordinal categorical variables include academic grades (i.e. A, B, C), clothing size (i.e. small, medium, large, extra large) and attitudes (i.e. strongly agree, agree, disagree, strongly disagree).</a:t>
            </a:r>
            <a:endParaRPr sz="1400">
              <a:solidFill>
                <a:srgbClr val="333333"/>
              </a:solidFill>
              <a:highlight>
                <a:srgbClr val="FFFFFF"/>
              </a:highlight>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b="1" lang="de-CH" sz="1400">
                <a:solidFill>
                  <a:srgbClr val="333333"/>
                </a:solidFill>
                <a:highlight>
                  <a:srgbClr val="FFFFFF"/>
                </a:highlight>
                <a:latin typeface="Arial"/>
                <a:ea typeface="Arial"/>
                <a:cs typeface="Arial"/>
                <a:sym typeface="Arial"/>
              </a:rPr>
              <a:t>A </a:t>
            </a:r>
            <a:r>
              <a:rPr b="1" lang="de-CH" sz="1400">
                <a:solidFill>
                  <a:srgbClr val="00A000"/>
                </a:solidFill>
                <a:highlight>
                  <a:srgbClr val="FFFFFF"/>
                </a:highlight>
                <a:latin typeface="Arial"/>
                <a:ea typeface="Arial"/>
                <a:cs typeface="Arial"/>
                <a:sym typeface="Arial"/>
              </a:rPr>
              <a:t>nominal variable</a:t>
            </a:r>
            <a:r>
              <a:rPr b="1" lang="de-CH" sz="1400">
                <a:solidFill>
                  <a:srgbClr val="620042"/>
                </a:solidFill>
                <a:highlight>
                  <a:srgbClr val="FFFFFF"/>
                </a:highlight>
                <a:latin typeface="Arial"/>
                <a:ea typeface="Arial"/>
                <a:cs typeface="Arial"/>
                <a:sym typeface="Arial"/>
              </a:rPr>
              <a:t> </a:t>
            </a:r>
            <a:r>
              <a:rPr b="1" lang="de-CH" sz="1400">
                <a:solidFill>
                  <a:srgbClr val="333333"/>
                </a:solidFill>
                <a:highlight>
                  <a:srgbClr val="FFFFFF"/>
                </a:highlight>
                <a:latin typeface="Arial"/>
                <a:ea typeface="Arial"/>
                <a:cs typeface="Arial"/>
                <a:sym typeface="Arial"/>
              </a:rPr>
              <a:t>is a categorical variable. Observations can take a value that is not able to be organised in a logical sequence. </a:t>
            </a:r>
            <a:r>
              <a:rPr lang="de-CH" sz="1400">
                <a:solidFill>
                  <a:srgbClr val="333333"/>
                </a:solidFill>
                <a:highlight>
                  <a:srgbClr val="FFFFFF"/>
                </a:highlight>
                <a:latin typeface="Arial"/>
                <a:ea typeface="Arial"/>
                <a:cs typeface="Arial"/>
                <a:sym typeface="Arial"/>
              </a:rPr>
              <a:t>Examples of nominal categorical variables include sex, business type, eye colour, religion and brand.</a:t>
            </a:r>
            <a:endParaRPr sz="1400">
              <a:solidFill>
                <a:srgbClr val="333333"/>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400">
              <a:solidFill>
                <a:srgbClr val="333333"/>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6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Population and samples..</a:t>
            </a:r>
            <a:endParaRPr/>
          </a:p>
        </p:txBody>
      </p:sp>
      <p:sp>
        <p:nvSpPr>
          <p:cNvPr id="1001" name="Google Shape;1001;p16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a:t>POPULATION</a:t>
            </a:r>
            <a:r>
              <a:rPr lang="de-CH"/>
              <a:t>: It is set of all values of observations..</a:t>
            </a:r>
            <a:endParaRPr/>
          </a:p>
          <a:p>
            <a:pPr indent="0" lvl="0" marL="0" rtl="0" algn="l">
              <a:spcBef>
                <a:spcPts val="1600"/>
              </a:spcBef>
              <a:spcAft>
                <a:spcPts val="0"/>
              </a:spcAft>
              <a:buNone/>
            </a:pPr>
            <a:r>
              <a:rPr b="1" lang="de-CH"/>
              <a:t>Sample</a:t>
            </a:r>
            <a:r>
              <a:rPr lang="de-CH"/>
              <a:t>: It is a subset of population</a:t>
            </a:r>
            <a:endParaRPr/>
          </a:p>
          <a:p>
            <a:pPr indent="-342900" lvl="0" marL="457200" rtl="0" algn="l">
              <a:spcBef>
                <a:spcPts val="160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population=np.random.randint(140,190,100)</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sample1=np.random.choice(population,20)</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sample2=np.random.choice(population,25)</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16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SAMPLING</a:t>
            </a:r>
            <a:endParaRPr/>
          </a:p>
        </p:txBody>
      </p:sp>
      <p:sp>
        <p:nvSpPr>
          <p:cNvPr id="1007" name="Google Shape;1007;p16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 </a:t>
            </a:r>
            <a:r>
              <a:rPr b="1" lang="de-CH"/>
              <a:t>Sampling is the process of selecting the sample from the population</a:t>
            </a:r>
            <a:endParaRPr b="1"/>
          </a:p>
          <a:p>
            <a:pPr indent="0" lvl="0" marL="0" rtl="0" algn="l">
              <a:spcBef>
                <a:spcPts val="1600"/>
              </a:spcBef>
              <a:spcAft>
                <a:spcPts val="0"/>
              </a:spcAft>
              <a:buNone/>
            </a:pPr>
            <a:r>
              <a:rPr b="1" lang="de-CH"/>
              <a:t>Sampling categorized into 2</a:t>
            </a:r>
            <a:endParaRPr b="1"/>
          </a:p>
          <a:p>
            <a:pPr indent="0" lvl="0" marL="0" rtl="0" algn="l">
              <a:spcBef>
                <a:spcPts val="1600"/>
              </a:spcBef>
              <a:spcAft>
                <a:spcPts val="1600"/>
              </a:spcAft>
              <a:buNone/>
            </a:pPr>
            <a:br>
              <a:rPr b="1" lang="de-CH"/>
            </a:br>
            <a:r>
              <a:rPr b="1" lang="de-CH"/>
              <a:t>1.Probability sampling</a:t>
            </a:r>
            <a:br>
              <a:rPr b="1" lang="de-CH"/>
            </a:br>
            <a:r>
              <a:rPr b="1" lang="de-CH"/>
              <a:t>2.Non probability sampling</a:t>
            </a:r>
            <a:endParaRPr b="1"/>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16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PROBABILITY SAMPLING</a:t>
            </a:r>
            <a:endParaRPr/>
          </a:p>
        </p:txBody>
      </p:sp>
      <p:sp>
        <p:nvSpPr>
          <p:cNvPr id="1013" name="Google Shape;1013;p16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de-CH"/>
              <a:t>Choosing the sample from the large population by using the theory of probability.</a:t>
            </a:r>
            <a:endParaRPr/>
          </a:p>
          <a:p>
            <a:pPr indent="-342900" lvl="0" marL="457200" rtl="0" algn="l">
              <a:spcBef>
                <a:spcPts val="1600"/>
              </a:spcBef>
              <a:spcAft>
                <a:spcPts val="0"/>
              </a:spcAft>
              <a:buSzPts val="1800"/>
              <a:buAutoNum type="arabicPeriod"/>
            </a:pPr>
            <a:r>
              <a:rPr lang="de-CH"/>
              <a:t>RANDOM SAMPLING</a:t>
            </a:r>
            <a:endParaRPr/>
          </a:p>
          <a:p>
            <a:pPr indent="-342900" lvl="0" marL="457200" rtl="0" algn="l">
              <a:spcBef>
                <a:spcPts val="0"/>
              </a:spcBef>
              <a:spcAft>
                <a:spcPts val="0"/>
              </a:spcAft>
              <a:buSzPts val="1800"/>
              <a:buAutoNum type="arabicPeriod"/>
            </a:pPr>
            <a:r>
              <a:rPr lang="de-CH"/>
              <a:t>SYSTEMATIC SAMPLING</a:t>
            </a:r>
            <a:endParaRPr/>
          </a:p>
          <a:p>
            <a:pPr indent="-342900" lvl="0" marL="457200" rtl="0" algn="l">
              <a:spcBef>
                <a:spcPts val="0"/>
              </a:spcBef>
              <a:spcAft>
                <a:spcPts val="0"/>
              </a:spcAft>
              <a:buSzPts val="1800"/>
              <a:buAutoNum type="arabicPeriod"/>
            </a:pPr>
            <a:r>
              <a:rPr lang="de-CH"/>
              <a:t>STRATIFIED SAMPLING</a:t>
            </a:r>
            <a:endParaRPr/>
          </a:p>
          <a:p>
            <a:pPr indent="0" lvl="0" marL="0" rtl="0" algn="l">
              <a:spcBef>
                <a:spcPts val="1600"/>
              </a:spcBef>
              <a:spcAft>
                <a:spcPts val="1600"/>
              </a:spcAft>
              <a:buNone/>
            </a:pPr>
            <a:br>
              <a:rPr lang="de-CH"/>
            </a:b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6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RANDOM SAMPLING</a:t>
            </a:r>
            <a:endParaRPr/>
          </a:p>
        </p:txBody>
      </p:sp>
      <p:sp>
        <p:nvSpPr>
          <p:cNvPr id="1019" name="Google Shape;1019;p16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In this sampling all the elements have same probability of being selected to form a sample.ie it is choosing randomly</a:t>
            </a:r>
            <a:endParaRPr/>
          </a:p>
          <a:p>
            <a:pPr indent="0" lvl="0" marL="0" rtl="0" algn="l">
              <a:spcBef>
                <a:spcPts val="1600"/>
              </a:spcBef>
              <a:spcAft>
                <a:spcPts val="1600"/>
              </a:spcAft>
              <a:buNone/>
            </a:pPr>
            <a:r>
              <a:rPr lang="de-CH"/>
              <a:t>Eg: from a large set of students choosing 10 students randomly.</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17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Systematic sampling.</a:t>
            </a:r>
            <a:endParaRPr/>
          </a:p>
        </p:txBody>
      </p:sp>
      <p:sp>
        <p:nvSpPr>
          <p:cNvPr id="1025" name="Google Shape;1025;p17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In systematic sampling every nth element is chosen from different groups of population to form a sample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de-CH"/>
              <a:t>Eg: if </a:t>
            </a:r>
            <a:r>
              <a:rPr lang="de-CH"/>
              <a:t>considering</a:t>
            </a:r>
            <a:r>
              <a:rPr lang="de-CH"/>
              <a:t> indian teenagers as population taking 10 elements from all states is systematic sampling</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17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STRATIFIED SAMPLING..</a:t>
            </a:r>
            <a:endParaRPr/>
          </a:p>
        </p:txBody>
      </p:sp>
      <p:sp>
        <p:nvSpPr>
          <p:cNvPr id="1031" name="Google Shape;1031;p17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In this a sufficient number will be selected from each stratum of the population</a:t>
            </a:r>
            <a:endParaRPr/>
          </a:p>
          <a:p>
            <a:pPr indent="0" lvl="0" marL="0" rtl="0" algn="l">
              <a:spcBef>
                <a:spcPts val="1600"/>
              </a:spcBef>
              <a:spcAft>
                <a:spcPts val="0"/>
              </a:spcAft>
              <a:buNone/>
            </a:pPr>
            <a:r>
              <a:rPr lang="de-CH"/>
              <a:t>STRATUM: subset of population that having </a:t>
            </a:r>
            <a:r>
              <a:rPr lang="de-CH"/>
              <a:t>at least</a:t>
            </a:r>
            <a:r>
              <a:rPr lang="de-CH"/>
              <a:t> one common behavior</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de-CH"/>
              <a:t>Eg: </a:t>
            </a:r>
            <a:r>
              <a:rPr lang="de-CH"/>
              <a:t>if considering indian teenagers as population </a:t>
            </a:r>
            <a:r>
              <a:rPr lang="de-CH"/>
              <a:t> the girls is one stratum and boys are another one and selecting 10 elements from each and creates a sample is stratified sampling..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Application of Data Science..</a:t>
            </a:r>
            <a:endParaRPr/>
          </a:p>
        </p:txBody>
      </p:sp>
      <p:sp>
        <p:nvSpPr>
          <p:cNvPr id="159" name="Google Shape;159;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de-CH"/>
              <a:t>CHAT BOTS</a:t>
            </a:r>
            <a:br>
              <a:rPr lang="de-CH"/>
            </a:br>
            <a:r>
              <a:rPr lang="de-CH"/>
              <a:t>siri,cortana</a:t>
            </a:r>
            <a:endParaRPr/>
          </a:p>
          <a:p>
            <a:pPr indent="-342900" lvl="0" marL="457200" rtl="0" algn="l">
              <a:spcBef>
                <a:spcPts val="0"/>
              </a:spcBef>
              <a:spcAft>
                <a:spcPts val="0"/>
              </a:spcAft>
              <a:buSzPts val="1800"/>
              <a:buAutoNum type="arabicPeriod"/>
            </a:pPr>
            <a:r>
              <a:rPr lang="de-CH"/>
              <a:t>SELF DRIVING CARS</a:t>
            </a:r>
            <a:endParaRPr/>
          </a:p>
          <a:p>
            <a:pPr indent="-342900" lvl="0" marL="457200" rtl="0" algn="l">
              <a:spcBef>
                <a:spcPts val="0"/>
              </a:spcBef>
              <a:spcAft>
                <a:spcPts val="0"/>
              </a:spcAft>
              <a:buSzPts val="1800"/>
              <a:buAutoNum type="arabicPeriod"/>
            </a:pPr>
            <a:r>
              <a:rPr lang="de-CH"/>
              <a:t>SENTIMENT ANALYSIS </a:t>
            </a:r>
            <a:br>
              <a:rPr lang="de-CH"/>
            </a:br>
            <a:r>
              <a:rPr lang="de-CH"/>
              <a:t>Pre Election result predicting</a:t>
            </a:r>
            <a:endParaRPr/>
          </a:p>
          <a:p>
            <a:pPr indent="-342900" lvl="0" marL="457200" rtl="0" algn="l">
              <a:spcBef>
                <a:spcPts val="0"/>
              </a:spcBef>
              <a:spcAft>
                <a:spcPts val="0"/>
              </a:spcAft>
              <a:buSzPts val="1800"/>
              <a:buAutoNum type="arabicPeriod"/>
            </a:pPr>
            <a:r>
              <a:rPr lang="de-CH"/>
              <a:t>FACE DETECTION</a:t>
            </a:r>
            <a:br>
              <a:rPr lang="de-CH"/>
            </a:br>
            <a:r>
              <a:rPr lang="de-CH"/>
              <a:t>Image tagging in facebook</a:t>
            </a:r>
            <a:endParaRPr/>
          </a:p>
          <a:p>
            <a:pPr indent="0" lvl="0" marL="0" rtl="0" algn="l">
              <a:spcBef>
                <a:spcPts val="1600"/>
              </a:spcBef>
              <a:spcAft>
                <a:spcPts val="1600"/>
              </a:spcAft>
              <a:buNone/>
            </a:pPr>
            <a:r>
              <a:rPr lang="de-CH"/>
              <a:t>5...</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7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TYPES OF STATISTICS</a:t>
            </a:r>
            <a:endParaRPr/>
          </a:p>
        </p:txBody>
      </p:sp>
      <p:sp>
        <p:nvSpPr>
          <p:cNvPr id="1037" name="Google Shape;1037;p17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de-CH"/>
              <a:t>DESCRIPTIVE STATISTICS:</a:t>
            </a:r>
            <a:r>
              <a:rPr lang="de-CH" sz="1600"/>
              <a:t>descriptive statistics uses data to provide descriptions about population either through numerical calculations or through graph or tables</a:t>
            </a:r>
            <a:br>
              <a:rPr lang="de-CH" sz="1600"/>
            </a:br>
            <a:r>
              <a:rPr lang="de-CH" sz="1600"/>
              <a:t>It concentrates main characteristics of data</a:t>
            </a:r>
            <a:br>
              <a:rPr lang="de-CH" sz="1600"/>
            </a:br>
            <a:r>
              <a:rPr lang="de-CH" sz="1600"/>
              <a:t>It provides a graphical summary about data</a:t>
            </a:r>
            <a:endParaRPr sz="1600"/>
          </a:p>
          <a:p>
            <a:pPr indent="-342900" lvl="0" marL="457200" rtl="0" algn="l">
              <a:spcBef>
                <a:spcPts val="0"/>
              </a:spcBef>
              <a:spcAft>
                <a:spcPts val="0"/>
              </a:spcAft>
              <a:buSzPts val="1800"/>
              <a:buAutoNum type="arabicPeriod"/>
            </a:pPr>
            <a:r>
              <a:rPr b="1" lang="de-CH"/>
              <a:t>INFERENTIAL STATISTICS:</a:t>
            </a:r>
            <a:r>
              <a:rPr lang="de-CH" sz="1600"/>
              <a:t>It makes inferences and predictions about a population based on the sample.Inferential statistics generalize a huge dataset and apply probability to draw conclusions</a:t>
            </a:r>
            <a:endParaRPr sz="1600"/>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7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DESCRIPTIVE STATISTICS..</a:t>
            </a:r>
            <a:endParaRPr/>
          </a:p>
        </p:txBody>
      </p:sp>
      <p:sp>
        <p:nvSpPr>
          <p:cNvPr id="1043" name="Google Shape;1043;p17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de-CH"/>
              <a:t>CENTRAL TENDENCY</a:t>
            </a:r>
            <a:endParaRPr/>
          </a:p>
          <a:p>
            <a:pPr indent="-342900" lvl="0" marL="457200" rtl="0" algn="l">
              <a:spcBef>
                <a:spcPts val="0"/>
              </a:spcBef>
              <a:spcAft>
                <a:spcPts val="0"/>
              </a:spcAft>
              <a:buSzPts val="1800"/>
              <a:buAutoNum type="arabicPeriod"/>
            </a:pPr>
            <a:r>
              <a:rPr lang="de-CH"/>
              <a:t>MEASURE OF SPREAD</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17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CENTRAL TENDENCIES..</a:t>
            </a:r>
            <a:endParaRPr/>
          </a:p>
        </p:txBody>
      </p:sp>
      <p:sp>
        <p:nvSpPr>
          <p:cNvPr id="1049" name="Google Shape;1049;p17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Central Tendency provides the idea of distribution of data around the central value..</a:t>
            </a:r>
            <a:endParaRPr/>
          </a:p>
          <a:p>
            <a:pPr indent="0" lvl="0" marL="0" rtl="0" algn="l">
              <a:spcBef>
                <a:spcPts val="1600"/>
              </a:spcBef>
              <a:spcAft>
                <a:spcPts val="0"/>
              </a:spcAft>
              <a:buNone/>
            </a:pPr>
            <a:r>
              <a:rPr lang="de-CH"/>
              <a:t>There are 3 kinds of  Central Tendencies</a:t>
            </a:r>
            <a:endParaRPr/>
          </a:p>
          <a:p>
            <a:pPr indent="-342900" lvl="0" marL="457200" rtl="0" algn="l">
              <a:spcBef>
                <a:spcPts val="1600"/>
              </a:spcBef>
              <a:spcAft>
                <a:spcPts val="0"/>
              </a:spcAft>
              <a:buSzPts val="1800"/>
              <a:buAutoNum type="arabicPeriod"/>
            </a:pPr>
            <a:r>
              <a:rPr lang="de-CH"/>
              <a:t>MEAN</a:t>
            </a:r>
            <a:endParaRPr/>
          </a:p>
          <a:p>
            <a:pPr indent="-342900" lvl="0" marL="457200" rtl="0" algn="l">
              <a:spcBef>
                <a:spcPts val="0"/>
              </a:spcBef>
              <a:spcAft>
                <a:spcPts val="0"/>
              </a:spcAft>
              <a:buSzPts val="1800"/>
              <a:buAutoNum type="arabicPeriod"/>
            </a:pPr>
            <a:r>
              <a:rPr lang="de-CH"/>
              <a:t>MEDIAN</a:t>
            </a:r>
            <a:endParaRPr/>
          </a:p>
          <a:p>
            <a:pPr indent="-342900" lvl="0" marL="457200" rtl="0" algn="l">
              <a:spcBef>
                <a:spcPts val="0"/>
              </a:spcBef>
              <a:spcAft>
                <a:spcPts val="0"/>
              </a:spcAft>
              <a:buSzPts val="1800"/>
              <a:buAutoNum type="arabicPeriod"/>
            </a:pPr>
            <a:r>
              <a:rPr lang="de-CH"/>
              <a:t>MODE</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17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MEAN..∑</a:t>
            </a:r>
            <a:endParaRPr/>
          </a:p>
        </p:txBody>
      </p:sp>
      <p:sp>
        <p:nvSpPr>
          <p:cNvPr id="1055" name="Google Shape;1055;p17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Mean is the sum of the value of each observation in a dataset divided by number of observations</a:t>
            </a:r>
            <a:endParaRPr/>
          </a:p>
          <a:p>
            <a:pPr indent="0" lvl="0" marL="0" rtl="0" algn="l">
              <a:spcBef>
                <a:spcPts val="1600"/>
              </a:spcBef>
              <a:spcAft>
                <a:spcPts val="0"/>
              </a:spcAft>
              <a:buNone/>
            </a:pPr>
            <a:r>
              <a:rPr lang="de-CH"/>
              <a:t>We use numpy module to find the mean</a:t>
            </a:r>
            <a:br>
              <a:rPr lang="de-CH"/>
            </a:br>
            <a:r>
              <a:rPr lang="de-CH">
                <a:solidFill>
                  <a:srgbClr val="0000FF"/>
                </a:solidFill>
                <a:latin typeface="Spectral"/>
                <a:ea typeface="Spectral"/>
                <a:cs typeface="Spectral"/>
                <a:sym typeface="Spectral"/>
              </a:rPr>
              <a:t>import numpy as np</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list=np.random.randint(3,10,20)</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list.mean()</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np.mean(list)</a:t>
            </a:r>
            <a:endParaRPr>
              <a:solidFill>
                <a:srgbClr val="0000FF"/>
              </a:solidFill>
              <a:latin typeface="Spectral"/>
              <a:ea typeface="Spectral"/>
              <a:cs typeface="Spectral"/>
              <a:sym typeface="Spectra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17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Median..</a:t>
            </a:r>
            <a:endParaRPr/>
          </a:p>
        </p:txBody>
      </p:sp>
      <p:sp>
        <p:nvSpPr>
          <p:cNvPr id="1061" name="Google Shape;1061;p17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Median is the middle value of the distribution When the values are arranged in ascending or descending order..</a:t>
            </a:r>
            <a:endParaRPr/>
          </a:p>
          <a:p>
            <a:pPr indent="0" lvl="0" marL="0" rtl="0" algn="l">
              <a:spcBef>
                <a:spcPts val="1600"/>
              </a:spcBef>
              <a:spcAft>
                <a:spcPts val="0"/>
              </a:spcAft>
              <a:buNone/>
            </a:pPr>
            <a:r>
              <a:rPr lang="de-CH"/>
              <a:t>We use median() function in numpy to find the median value</a:t>
            </a:r>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list=np.random.randint(3,10,20)</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np.median(list)</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7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MODE..</a:t>
            </a:r>
            <a:endParaRPr/>
          </a:p>
        </p:txBody>
      </p:sp>
      <p:sp>
        <p:nvSpPr>
          <p:cNvPr id="1067" name="Google Shape;1067;p17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Mode is the most commonly occuring value in the distribution</a:t>
            </a:r>
            <a:endParaRPr/>
          </a:p>
          <a:p>
            <a:pPr indent="0" lvl="0" marL="0" rtl="0" algn="l">
              <a:spcBef>
                <a:spcPts val="1600"/>
              </a:spcBef>
              <a:spcAft>
                <a:spcPts val="0"/>
              </a:spcAft>
              <a:buNone/>
            </a:pPr>
            <a:r>
              <a:rPr lang="de-CH"/>
              <a:t>In numpy there is no direct function to find mode .So we will use statistics module to use it</a:t>
            </a:r>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import numpy as np</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import statistics as st</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list=np.random.randint(3,10,20)</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st.mode(list)</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17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MEASURE OF SPREAD..</a:t>
            </a:r>
            <a:endParaRPr/>
          </a:p>
        </p:txBody>
      </p:sp>
      <p:sp>
        <p:nvSpPr>
          <p:cNvPr id="1073" name="Google Shape;1073;p178"/>
          <p:cNvSpPr txBox="1"/>
          <p:nvPr>
            <p:ph idx="1" type="body"/>
          </p:nvPr>
        </p:nvSpPr>
        <p:spPr>
          <a:xfrm>
            <a:off x="311700" y="1225225"/>
            <a:ext cx="8520600" cy="36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sz="1400">
                <a:solidFill>
                  <a:srgbClr val="000000"/>
                </a:solidFill>
                <a:highlight>
                  <a:srgbClr val="FFFFFF"/>
                </a:highlight>
                <a:latin typeface="Arial"/>
                <a:ea typeface="Arial"/>
                <a:cs typeface="Arial"/>
                <a:sym typeface="Arial"/>
              </a:rPr>
              <a:t>Measures of spread describe how similar or varied the set of observed values are for a particular </a:t>
            </a:r>
            <a:r>
              <a:rPr b="1" lang="de-CH" sz="1400">
                <a:solidFill>
                  <a:srgbClr val="000000"/>
                </a:solidFill>
                <a:highlight>
                  <a:srgbClr val="FFFFFF"/>
                </a:highlight>
                <a:uFill>
                  <a:noFill/>
                </a:uFill>
                <a:latin typeface="Arial"/>
                <a:ea typeface="Arial"/>
                <a:cs typeface="Arial"/>
                <a:sym typeface="Arial"/>
                <a:hlinkClick r:id="rId3">
                  <a:extLst>
                    <a:ext uri="{A12FA001-AC4F-418D-AE19-62706E023703}">
                      <ahyp:hlinkClr val="tx"/>
                    </a:ext>
                  </a:extLst>
                </a:hlinkClick>
              </a:rPr>
              <a:t>variable</a:t>
            </a:r>
            <a:r>
              <a:rPr b="1" lang="de-CH" sz="1400">
                <a:solidFill>
                  <a:srgbClr val="000000"/>
                </a:solidFill>
                <a:highlight>
                  <a:srgbClr val="FFFFFF"/>
                </a:highlight>
                <a:latin typeface="Arial"/>
                <a:ea typeface="Arial"/>
                <a:cs typeface="Arial"/>
                <a:sym typeface="Arial"/>
              </a:rPr>
              <a:t> (</a:t>
            </a:r>
            <a:r>
              <a:rPr b="1" lang="de-CH" sz="1400">
                <a:solidFill>
                  <a:srgbClr val="000000"/>
                </a:solidFill>
                <a:highlight>
                  <a:srgbClr val="FFFFFF"/>
                </a:highlight>
                <a:uFill>
                  <a:noFill/>
                </a:uFill>
                <a:latin typeface="Arial"/>
                <a:ea typeface="Arial"/>
                <a:cs typeface="Arial"/>
                <a:sym typeface="Arial"/>
                <a:hlinkClick r:id="rId4">
                  <a:extLst>
                    <a:ext uri="{A12FA001-AC4F-418D-AE19-62706E023703}">
                      <ahyp:hlinkClr val="tx"/>
                    </a:ext>
                  </a:extLst>
                </a:hlinkClick>
              </a:rPr>
              <a:t>data item</a:t>
            </a:r>
            <a:r>
              <a:rPr b="1" lang="de-CH" sz="1400">
                <a:solidFill>
                  <a:srgbClr val="000000"/>
                </a:solidFill>
                <a:highlight>
                  <a:srgbClr val="FFFFFF"/>
                </a:highlight>
                <a:latin typeface="Arial"/>
                <a:ea typeface="Arial"/>
                <a:cs typeface="Arial"/>
                <a:sym typeface="Arial"/>
              </a:rPr>
              <a:t>).</a:t>
            </a:r>
            <a:r>
              <a:rPr lang="de-CH" sz="1400">
                <a:solidFill>
                  <a:srgbClr val="000000"/>
                </a:solidFill>
                <a:highlight>
                  <a:srgbClr val="FFFFFF"/>
                </a:highlight>
                <a:latin typeface="Arial"/>
                <a:ea typeface="Arial"/>
                <a:cs typeface="Arial"/>
                <a:sym typeface="Arial"/>
              </a:rPr>
              <a:t> </a:t>
            </a:r>
            <a:endParaRPr sz="14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de-CH" sz="1400">
                <a:solidFill>
                  <a:srgbClr val="000000"/>
                </a:solidFill>
                <a:highlight>
                  <a:srgbClr val="FFFFFF"/>
                </a:highlight>
                <a:latin typeface="Arial"/>
                <a:ea typeface="Arial"/>
                <a:cs typeface="Arial"/>
                <a:sym typeface="Arial"/>
              </a:rPr>
              <a:t>Measures of spread include the </a:t>
            </a:r>
            <a:endParaRPr sz="1400">
              <a:solidFill>
                <a:srgbClr val="000000"/>
              </a:solidFill>
              <a:highlight>
                <a:srgbClr val="FFFFFF"/>
              </a:highlight>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b="1" lang="de-CH" sz="1400">
                <a:solidFill>
                  <a:srgbClr val="000000"/>
                </a:solidFill>
                <a:highlight>
                  <a:srgbClr val="FFFFFF"/>
                </a:highlight>
                <a:latin typeface="Arial"/>
                <a:ea typeface="Arial"/>
                <a:cs typeface="Arial"/>
                <a:sym typeface="Arial"/>
              </a:rPr>
              <a:t>Range</a:t>
            </a:r>
            <a:endParaRPr b="1"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de-CH" sz="1400">
                <a:solidFill>
                  <a:srgbClr val="000000"/>
                </a:solidFill>
                <a:highlight>
                  <a:srgbClr val="FFFFFF"/>
                </a:highlight>
                <a:latin typeface="Arial"/>
                <a:ea typeface="Arial"/>
                <a:cs typeface="Arial"/>
                <a:sym typeface="Arial"/>
              </a:rPr>
              <a:t>quartiles and the interquartile range</a:t>
            </a:r>
            <a:endParaRPr b="1"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de-CH" sz="1400">
                <a:solidFill>
                  <a:srgbClr val="000000"/>
                </a:solidFill>
                <a:highlight>
                  <a:srgbClr val="FFFFFF"/>
                </a:highlight>
                <a:latin typeface="Arial"/>
                <a:ea typeface="Arial"/>
                <a:cs typeface="Arial"/>
                <a:sym typeface="Arial"/>
              </a:rPr>
              <a:t>variance </a:t>
            </a:r>
            <a:endParaRPr b="1"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de-CH" sz="1400">
                <a:solidFill>
                  <a:srgbClr val="000000"/>
                </a:solidFill>
                <a:highlight>
                  <a:srgbClr val="FFFFFF"/>
                </a:highlight>
                <a:latin typeface="Arial"/>
                <a:ea typeface="Arial"/>
                <a:cs typeface="Arial"/>
                <a:sym typeface="Arial"/>
              </a:rPr>
              <a:t>standard deviation</a:t>
            </a:r>
            <a:r>
              <a:rPr lang="de-CH"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de-CH" sz="1400">
                <a:solidFill>
                  <a:srgbClr val="000000"/>
                </a:solidFill>
                <a:highlight>
                  <a:srgbClr val="FFFFFF"/>
                </a:highlight>
                <a:latin typeface="Arial"/>
                <a:ea typeface="Arial"/>
                <a:cs typeface="Arial"/>
                <a:sym typeface="Arial"/>
              </a:rPr>
              <a:t>Summarising the dataset can help us understand the data, especially when the dataset is large</a:t>
            </a:r>
            <a:endParaRPr sz="1400">
              <a:solidFill>
                <a:srgbClr val="000000"/>
              </a:solidFill>
              <a:highlight>
                <a:srgbClr val="FFFFFF"/>
              </a:highlight>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lang="de-CH" sz="1400">
                <a:solidFill>
                  <a:srgbClr val="000000"/>
                </a:solidFill>
                <a:highlight>
                  <a:srgbClr val="FFFFFF"/>
                </a:highlight>
                <a:latin typeface="Arial"/>
                <a:ea typeface="Arial"/>
                <a:cs typeface="Arial"/>
                <a:sym typeface="Arial"/>
              </a:rPr>
              <a:t>Measures of spread summarise the data in a way that shows how scattered the values are and how much they differ from the mean value.</a:t>
            </a:r>
            <a:endParaRPr sz="14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17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Measure of spread continues..</a:t>
            </a:r>
            <a:endParaRPr/>
          </a:p>
        </p:txBody>
      </p:sp>
      <p:sp>
        <p:nvSpPr>
          <p:cNvPr id="1079" name="Google Shape;1079;p17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de-CH" sz="1400">
                <a:solidFill>
                  <a:srgbClr val="FF0000"/>
                </a:solidFill>
                <a:latin typeface="Arial"/>
                <a:ea typeface="Arial"/>
                <a:cs typeface="Arial"/>
                <a:sym typeface="Arial"/>
              </a:rPr>
              <a:t>4, 5, 5, 5, 6, 6, 6, 6, 7, 7, 7, 8 </a:t>
            </a:r>
            <a:r>
              <a:rPr lang="de-CH" sz="1400">
                <a:solidFill>
                  <a:srgbClr val="000000"/>
                </a:solidFill>
                <a:latin typeface="Arial"/>
                <a:ea typeface="Arial"/>
                <a:cs typeface="Arial"/>
                <a:sym typeface="Arial"/>
              </a:rPr>
              <a:t>                                                </a:t>
            </a:r>
            <a:r>
              <a:rPr b="1" lang="de-CH" sz="1400">
                <a:solidFill>
                  <a:srgbClr val="008000"/>
                </a:solidFill>
                <a:latin typeface="Arial"/>
                <a:ea typeface="Arial"/>
                <a:cs typeface="Arial"/>
                <a:sym typeface="Arial"/>
              </a:rPr>
              <a:t>1, 2, 3, 4, 5, 6, 6, 7, 8, 9, 10, 11</a:t>
            </a:r>
            <a:endParaRPr b="1" sz="1400">
              <a:solidFill>
                <a:srgbClr val="008000"/>
              </a:solidFill>
              <a:latin typeface="Arial"/>
              <a:ea typeface="Arial"/>
              <a:cs typeface="Arial"/>
              <a:sym typeface="Arial"/>
            </a:endParaRPr>
          </a:p>
          <a:p>
            <a:pPr indent="0" lvl="0" marL="0" rtl="0" algn="l">
              <a:spcBef>
                <a:spcPts val="0"/>
              </a:spcBef>
              <a:spcAft>
                <a:spcPts val="0"/>
              </a:spcAft>
              <a:buNone/>
            </a:pPr>
            <a:r>
              <a:rPr lang="de-CH" sz="1400">
                <a:solidFill>
                  <a:srgbClr val="000000"/>
                </a:solidFill>
                <a:latin typeface="Arial"/>
                <a:ea typeface="Arial"/>
                <a:cs typeface="Arial"/>
                <a:sym typeface="Arial"/>
              </a:rPr>
              <a:t>Consider</a:t>
            </a:r>
            <a:r>
              <a:rPr lang="de-CH" sz="1400">
                <a:solidFill>
                  <a:srgbClr val="000000"/>
                </a:solidFill>
                <a:latin typeface="Arial"/>
                <a:ea typeface="Arial"/>
                <a:cs typeface="Arial"/>
                <a:sym typeface="Arial"/>
              </a:rPr>
              <a:t> the above 2 dataset both having the same mean value that is 6</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1600"/>
              </a:spcAft>
              <a:buNone/>
            </a:pPr>
            <a:r>
              <a:rPr lang="de-CH" sz="1400">
                <a:solidFill>
                  <a:srgbClr val="333333"/>
                </a:solidFill>
                <a:latin typeface="Arial"/>
                <a:ea typeface="Arial"/>
                <a:cs typeface="Arial"/>
                <a:sym typeface="Arial"/>
              </a:rPr>
              <a:t>if we look at the spread of the values in the dataset , we can see that second  Dataset is more dispersed than  first Dataset .</a:t>
            </a:r>
            <a:r>
              <a:rPr lang="de-CH" sz="1400">
                <a:solidFill>
                  <a:srgbClr val="008000"/>
                </a:solidFill>
                <a:latin typeface="Arial"/>
                <a:ea typeface="Arial"/>
                <a:cs typeface="Arial"/>
                <a:sym typeface="Arial"/>
              </a:rPr>
              <a:t> </a:t>
            </a:r>
            <a:r>
              <a:rPr lang="de-CH" sz="1400">
                <a:solidFill>
                  <a:srgbClr val="333333"/>
                </a:solidFill>
                <a:latin typeface="Arial"/>
                <a:ea typeface="Arial"/>
                <a:cs typeface="Arial"/>
                <a:sym typeface="Arial"/>
              </a:rPr>
              <a:t>Used together, the measures of central tendency and measures of spread help us to better understand the data</a:t>
            </a:r>
            <a:endParaRPr sz="1400">
              <a:latin typeface="Arial"/>
              <a:ea typeface="Arial"/>
              <a:cs typeface="Arial"/>
              <a:sym typeface="Arial"/>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18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range...</a:t>
            </a:r>
            <a:endParaRPr/>
          </a:p>
        </p:txBody>
      </p:sp>
      <p:sp>
        <p:nvSpPr>
          <p:cNvPr id="1085" name="Google Shape;1085;p18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solidFill>
                  <a:srgbClr val="434343"/>
                </a:solidFill>
                <a:highlight>
                  <a:srgbClr val="FFFFFF"/>
                </a:highlight>
                <a:latin typeface="Arial"/>
                <a:ea typeface="Arial"/>
                <a:cs typeface="Arial"/>
                <a:sym typeface="Arial"/>
              </a:rPr>
              <a:t>The range is the difference between the smallest value and the largest value in a dataset.</a:t>
            </a:r>
            <a:endParaRPr>
              <a:solidFill>
                <a:srgbClr val="434343"/>
              </a:solidFill>
              <a:highlight>
                <a:srgbClr val="FFFFFF"/>
              </a:highlight>
              <a:latin typeface="Arial"/>
              <a:ea typeface="Arial"/>
              <a:cs typeface="Arial"/>
              <a:sym typeface="Arial"/>
            </a:endParaRPr>
          </a:p>
          <a:p>
            <a:pPr indent="0" lvl="0" marL="0" rtl="0" algn="l">
              <a:spcBef>
                <a:spcPts val="1600"/>
              </a:spcBef>
              <a:spcAft>
                <a:spcPts val="0"/>
              </a:spcAft>
              <a:buClr>
                <a:schemeClr val="dk1"/>
              </a:buClr>
              <a:buSzPts val="1100"/>
              <a:buFont typeface="Arial"/>
              <a:buNone/>
            </a:pPr>
            <a:r>
              <a:t/>
            </a:r>
            <a:endParaRPr>
              <a:solidFill>
                <a:srgbClr val="434343"/>
              </a:solidFill>
              <a:highlight>
                <a:srgbClr val="FFFFFF"/>
              </a:highlight>
              <a:latin typeface="Arial"/>
              <a:ea typeface="Arial"/>
              <a:cs typeface="Arial"/>
              <a:sym typeface="Arial"/>
            </a:endParaRPr>
          </a:p>
          <a:p>
            <a:pPr indent="0" lvl="0" marL="0" rtl="0" algn="l">
              <a:spcBef>
                <a:spcPts val="1600"/>
              </a:spcBef>
              <a:spcAft>
                <a:spcPts val="0"/>
              </a:spcAft>
              <a:buNone/>
            </a:pPr>
            <a:r>
              <a:t/>
            </a:r>
            <a:endParaRPr/>
          </a:p>
          <a:p>
            <a:pPr indent="0" lvl="0" marL="0" rtl="0" algn="l">
              <a:lnSpc>
                <a:spcPct val="100000"/>
              </a:lnSpc>
              <a:spcBef>
                <a:spcPts val="1600"/>
              </a:spcBef>
              <a:spcAft>
                <a:spcPts val="0"/>
              </a:spcAft>
              <a:buClr>
                <a:schemeClr val="dk1"/>
              </a:buClr>
              <a:buSzPts val="1100"/>
              <a:buFont typeface="Arial"/>
              <a:buNone/>
            </a:pPr>
            <a:r>
              <a:rPr lang="de-CH" sz="1400">
                <a:solidFill>
                  <a:srgbClr val="333333"/>
                </a:solidFill>
                <a:latin typeface="Arial"/>
                <a:ea typeface="Arial"/>
                <a:cs typeface="Arial"/>
                <a:sym typeface="Arial"/>
              </a:rPr>
              <a:t>DATASET A: </a:t>
            </a:r>
            <a:r>
              <a:rPr lang="de-CH" sz="1400">
                <a:solidFill>
                  <a:srgbClr val="333333"/>
                </a:solidFill>
                <a:latin typeface="Arial"/>
                <a:ea typeface="Arial"/>
                <a:cs typeface="Arial"/>
                <a:sym typeface="Arial"/>
              </a:rPr>
              <a:t>The range is 4, the difference between the highest value (8 ) and the lowest value (4).</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de-CH" sz="1400">
                <a:solidFill>
                  <a:srgbClr val="000000"/>
                </a:solidFill>
                <a:latin typeface="Arial"/>
                <a:ea typeface="Arial"/>
                <a:cs typeface="Arial"/>
                <a:sym typeface="Arial"/>
              </a:rPr>
              <a:t>DATASET B: The range is 10, the difference between the highest value (11 ) and the lowest value (1)</a:t>
            </a:r>
            <a:endParaRPr sz="1400">
              <a:solidFill>
                <a:srgbClr val="000000"/>
              </a:solidFill>
            </a:endParaRPr>
          </a:p>
        </p:txBody>
      </p:sp>
      <p:graphicFrame>
        <p:nvGraphicFramePr>
          <p:cNvPr id="1086" name="Google Shape;1086;p180"/>
          <p:cNvGraphicFramePr/>
          <p:nvPr/>
        </p:nvGraphicFramePr>
        <p:xfrm>
          <a:off x="547925" y="2004200"/>
          <a:ext cx="3000000" cy="3000000"/>
        </p:xfrm>
        <a:graphic>
          <a:graphicData uri="http://schemas.openxmlformats.org/drawingml/2006/table">
            <a:tbl>
              <a:tblPr>
                <a:noFill/>
                <a:tableStyleId>{EA1230AE-7123-477A-AC19-11333FF52584}</a:tableStyleId>
              </a:tblPr>
              <a:tblGrid>
                <a:gridCol w="3522950"/>
              </a:tblGrid>
              <a:tr h="525275">
                <a:tc>
                  <a:txBody>
                    <a:bodyPr/>
                    <a:lstStyle/>
                    <a:p>
                      <a:pPr indent="0" lvl="0" marL="0" rtl="0" algn="ctr">
                        <a:lnSpc>
                          <a:spcPct val="115000"/>
                        </a:lnSpc>
                        <a:spcBef>
                          <a:spcPts val="0"/>
                        </a:spcBef>
                        <a:spcAft>
                          <a:spcPts val="0"/>
                        </a:spcAft>
                        <a:buNone/>
                      </a:pPr>
                      <a:r>
                        <a:rPr b="1" lang="de-CH" sz="1100">
                          <a:solidFill>
                            <a:srgbClr val="FF8100"/>
                          </a:solidFill>
                        </a:rPr>
                        <a:t>Dataset A</a:t>
                      </a:r>
                      <a:endParaRPr b="1" sz="1100">
                        <a:solidFill>
                          <a:srgbClr val="FF8100"/>
                        </a:solidFill>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r>
              <a:tr h="498450">
                <a:tc>
                  <a:txBody>
                    <a:bodyPr/>
                    <a:lstStyle/>
                    <a:p>
                      <a:pPr indent="0" lvl="0" marL="0" rtl="0" algn="ctr">
                        <a:lnSpc>
                          <a:spcPct val="115000"/>
                        </a:lnSpc>
                        <a:spcBef>
                          <a:spcPts val="0"/>
                        </a:spcBef>
                        <a:spcAft>
                          <a:spcPts val="0"/>
                        </a:spcAft>
                        <a:buNone/>
                      </a:pPr>
                      <a:r>
                        <a:rPr lang="de-CH"/>
                        <a:t>4, 5, 5, 5, 6, 6, 6, 6, 7, 7, 7, 8</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r>
            </a:tbl>
          </a:graphicData>
        </a:graphic>
      </p:graphicFrame>
      <p:graphicFrame>
        <p:nvGraphicFramePr>
          <p:cNvPr id="1087" name="Google Shape;1087;p180"/>
          <p:cNvGraphicFramePr/>
          <p:nvPr/>
        </p:nvGraphicFramePr>
        <p:xfrm>
          <a:off x="4377575" y="2004200"/>
          <a:ext cx="3000000" cy="3000000"/>
        </p:xfrm>
        <a:graphic>
          <a:graphicData uri="http://schemas.openxmlformats.org/drawingml/2006/table">
            <a:tbl>
              <a:tblPr>
                <a:noFill/>
                <a:tableStyleId>{EA1230AE-7123-477A-AC19-11333FF52584}</a:tableStyleId>
              </a:tblPr>
              <a:tblGrid>
                <a:gridCol w="3522950"/>
              </a:tblGrid>
              <a:tr h="447300">
                <a:tc>
                  <a:txBody>
                    <a:bodyPr/>
                    <a:lstStyle/>
                    <a:p>
                      <a:pPr indent="0" lvl="0" marL="0" rtl="0" algn="ctr">
                        <a:lnSpc>
                          <a:spcPct val="115000"/>
                        </a:lnSpc>
                        <a:spcBef>
                          <a:spcPts val="0"/>
                        </a:spcBef>
                        <a:spcAft>
                          <a:spcPts val="0"/>
                        </a:spcAft>
                        <a:buNone/>
                      </a:pPr>
                      <a:r>
                        <a:rPr b="1" lang="de-CH" sz="1100">
                          <a:solidFill>
                            <a:srgbClr val="00C200"/>
                          </a:solidFill>
                        </a:rPr>
                        <a:t>Dataset B</a:t>
                      </a:r>
                      <a:endParaRPr b="1" sz="1100">
                        <a:solidFill>
                          <a:srgbClr val="00C200"/>
                        </a:solidFill>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r>
              <a:tr h="576425">
                <a:tc>
                  <a:txBody>
                    <a:bodyPr/>
                    <a:lstStyle/>
                    <a:p>
                      <a:pPr indent="0" lvl="0" marL="0" rtl="0" algn="ctr">
                        <a:lnSpc>
                          <a:spcPct val="115000"/>
                        </a:lnSpc>
                        <a:spcBef>
                          <a:spcPts val="0"/>
                        </a:spcBef>
                        <a:spcAft>
                          <a:spcPts val="0"/>
                        </a:spcAft>
                        <a:buNone/>
                      </a:pPr>
                      <a:r>
                        <a:rPr lang="de-CH"/>
                        <a:t>1, 2, 3, 4, 5, 6, 6, 7, 8, 9, 10, 11</a:t>
                      </a:r>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18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range..</a:t>
            </a:r>
            <a:endParaRPr/>
          </a:p>
        </p:txBody>
      </p:sp>
      <p:sp>
        <p:nvSpPr>
          <p:cNvPr id="1093" name="Google Shape;1093;p18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CH">
                <a:solidFill>
                  <a:srgbClr val="4A86E8"/>
                </a:solidFill>
                <a:latin typeface="Spectral"/>
                <a:ea typeface="Spectral"/>
                <a:cs typeface="Spectral"/>
                <a:sym typeface="Spectral"/>
              </a:rPr>
              <a:t>data=np.array([4, 5, 5, 5, 6, 6, 6, 6, 7, 7, 7, 8])</a:t>
            </a:r>
            <a:br>
              <a:rPr lang="de-CH">
                <a:solidFill>
                  <a:srgbClr val="4A86E8"/>
                </a:solidFill>
                <a:latin typeface="Spectral"/>
                <a:ea typeface="Spectral"/>
                <a:cs typeface="Spectral"/>
                <a:sym typeface="Spectral"/>
              </a:rPr>
            </a:br>
            <a:r>
              <a:rPr lang="de-CH">
                <a:solidFill>
                  <a:srgbClr val="4A86E8"/>
                </a:solidFill>
                <a:latin typeface="Spectral"/>
                <a:ea typeface="Spectral"/>
                <a:cs typeface="Spectral"/>
                <a:sym typeface="Spectral"/>
              </a:rPr>
              <a:t>range=data.max()-data.min()</a:t>
            </a:r>
            <a:br>
              <a:rPr lang="de-CH">
                <a:solidFill>
                  <a:srgbClr val="4A86E8"/>
                </a:solidFill>
                <a:latin typeface="Spectral"/>
                <a:ea typeface="Spectral"/>
                <a:cs typeface="Spectral"/>
                <a:sym typeface="Spectral"/>
              </a:rPr>
            </a:br>
            <a:r>
              <a:rPr lang="de-CH">
                <a:solidFill>
                  <a:srgbClr val="4A86E8"/>
                </a:solidFill>
                <a:latin typeface="Spectral"/>
                <a:ea typeface="Spectral"/>
                <a:cs typeface="Spectral"/>
                <a:sym typeface="Spectral"/>
              </a:rPr>
              <a:t>print(range) → 4</a:t>
            </a:r>
            <a:endParaRPr>
              <a:solidFill>
                <a:srgbClr val="4A86E8"/>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   NUMPY...</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18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Quartiles..</a:t>
            </a:r>
            <a:endParaRPr/>
          </a:p>
        </p:txBody>
      </p:sp>
      <p:sp>
        <p:nvSpPr>
          <p:cNvPr id="1099" name="Google Shape;1099;p18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sz="1400">
                <a:solidFill>
                  <a:srgbClr val="000000"/>
                </a:solidFill>
                <a:highlight>
                  <a:srgbClr val="FFFFFF"/>
                </a:highlight>
                <a:latin typeface="Arial"/>
                <a:ea typeface="Arial"/>
                <a:cs typeface="Arial"/>
                <a:sym typeface="Arial"/>
              </a:rPr>
              <a:t>Quartiles divide an ordered dataset into four equal parts, and refer to the values of the point </a:t>
            </a:r>
            <a:r>
              <a:rPr b="1" i="1" lang="de-CH" sz="1400">
                <a:solidFill>
                  <a:srgbClr val="000000"/>
                </a:solidFill>
                <a:highlight>
                  <a:srgbClr val="FFFFFF"/>
                </a:highlight>
                <a:latin typeface="Arial"/>
                <a:ea typeface="Arial"/>
                <a:cs typeface="Arial"/>
                <a:sym typeface="Arial"/>
              </a:rPr>
              <a:t>between</a:t>
            </a:r>
            <a:r>
              <a:rPr b="1" lang="de-CH" sz="1400">
                <a:solidFill>
                  <a:srgbClr val="000000"/>
                </a:solidFill>
                <a:highlight>
                  <a:srgbClr val="FFFFFF"/>
                </a:highlight>
                <a:latin typeface="Arial"/>
                <a:ea typeface="Arial"/>
                <a:cs typeface="Arial"/>
                <a:sym typeface="Arial"/>
              </a:rPr>
              <a:t> the quarters.</a:t>
            </a:r>
            <a:endParaRPr b="1" sz="14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b="1" sz="1400">
              <a:solidFill>
                <a:srgbClr val="000000"/>
              </a:solidFill>
              <a:highlight>
                <a:srgbClr val="FFFFFF"/>
              </a:highlight>
              <a:latin typeface="Arial"/>
              <a:ea typeface="Arial"/>
              <a:cs typeface="Arial"/>
              <a:sym typeface="Arial"/>
            </a:endParaRPr>
          </a:p>
        </p:txBody>
      </p:sp>
      <p:graphicFrame>
        <p:nvGraphicFramePr>
          <p:cNvPr id="1100" name="Google Shape;1100;p182"/>
          <p:cNvGraphicFramePr/>
          <p:nvPr/>
        </p:nvGraphicFramePr>
        <p:xfrm>
          <a:off x="311700" y="1943225"/>
          <a:ext cx="3000000" cy="3000000"/>
        </p:xfrm>
        <a:graphic>
          <a:graphicData uri="http://schemas.openxmlformats.org/drawingml/2006/table">
            <a:tbl>
              <a:tblPr>
                <a:solidFill>
                  <a:srgbClr val="FFFFFF"/>
                </a:solidFill>
                <a:tableStyleId>{EA1230AE-7123-477A-AC19-11333FF52584}</a:tableStyleId>
              </a:tblPr>
              <a:tblGrid>
                <a:gridCol w="467725"/>
                <a:gridCol w="673000"/>
                <a:gridCol w="673000"/>
                <a:gridCol w="382850"/>
                <a:gridCol w="491275"/>
                <a:gridCol w="673000"/>
                <a:gridCol w="673000"/>
                <a:gridCol w="382850"/>
                <a:gridCol w="514850"/>
                <a:gridCol w="673000"/>
                <a:gridCol w="673000"/>
                <a:gridCol w="382850"/>
                <a:gridCol w="491275"/>
                <a:gridCol w="673000"/>
                <a:gridCol w="673000"/>
              </a:tblGrid>
              <a:tr h="161925">
                <a:tc gridSpan="15">
                  <a:txBody>
                    <a:bodyPr/>
                    <a:lstStyle/>
                    <a:p>
                      <a:pPr indent="0" lvl="0" marL="0" rtl="0" algn="ctr">
                        <a:lnSpc>
                          <a:spcPct val="115000"/>
                        </a:lnSpc>
                        <a:spcBef>
                          <a:spcPts val="0"/>
                        </a:spcBef>
                        <a:spcAft>
                          <a:spcPts val="0"/>
                        </a:spcAft>
                        <a:buNone/>
                      </a:pPr>
                      <a:r>
                        <a:rPr b="1" lang="de-CH" sz="1000">
                          <a:solidFill>
                            <a:srgbClr val="00A000"/>
                          </a:solidFill>
                          <a:highlight>
                            <a:srgbClr val="FFFFFF"/>
                          </a:highlight>
                        </a:rPr>
                        <a:t>Quartiles</a:t>
                      </a:r>
                      <a:endParaRPr b="1" sz="1000">
                        <a:solidFill>
                          <a:srgbClr val="00A000"/>
                        </a:solidFill>
                        <a:highlight>
                          <a:srgbClr val="FFFFFF"/>
                        </a:highlight>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hMerge="1"/>
                <a:tc hMerge="1"/>
                <a:tc hMerge="1"/>
                <a:tc hMerge="1"/>
                <a:tc hMerge="1"/>
                <a:tc hMerge="1"/>
                <a:tc hMerge="1"/>
                <a:tc hMerge="1"/>
                <a:tc hMerge="1"/>
                <a:tc hMerge="1"/>
                <a:tc hMerge="1"/>
                <a:tc hMerge="1"/>
                <a:tc hMerge="1"/>
                <a:tc hMerge="1"/>
              </a:tr>
              <a:tr h="161925">
                <a:tc gridSpan="3">
                  <a:txBody>
                    <a:bodyPr/>
                    <a:lstStyle/>
                    <a:p>
                      <a:pPr indent="0" lvl="0" marL="0" rtl="0" algn="ctr">
                        <a:lnSpc>
                          <a:spcPct val="115000"/>
                        </a:lnSpc>
                        <a:spcBef>
                          <a:spcPts val="0"/>
                        </a:spcBef>
                        <a:spcAft>
                          <a:spcPts val="0"/>
                        </a:spcAft>
                        <a:buNone/>
                      </a:pPr>
                      <a:r>
                        <a:rPr lang="de-CH" sz="1000">
                          <a:highlight>
                            <a:srgbClr val="FFFFFF"/>
                          </a:highlight>
                        </a:rPr>
                        <a:t>25% of values</a:t>
                      </a:r>
                      <a:endParaRPr sz="1000">
                        <a:highlight>
                          <a:srgbClr val="FFFFFF"/>
                        </a:highlight>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hMerge="1"/>
                <a:tc hMerge="1"/>
                <a:tc>
                  <a:txBody>
                    <a:bodyPr/>
                    <a:lstStyle/>
                    <a:p>
                      <a:pPr indent="0" lvl="0" marL="0" rtl="0" algn="ctr">
                        <a:lnSpc>
                          <a:spcPct val="115000"/>
                        </a:lnSpc>
                        <a:spcBef>
                          <a:spcPts val="0"/>
                        </a:spcBef>
                        <a:spcAft>
                          <a:spcPts val="0"/>
                        </a:spcAft>
                        <a:buNone/>
                      </a:pPr>
                      <a:r>
                        <a:rPr b="1" lang="de-CH" sz="1000">
                          <a:highlight>
                            <a:srgbClr val="FFFFFF"/>
                          </a:highlight>
                        </a:rPr>
                        <a:t>Q1</a:t>
                      </a:r>
                      <a:endParaRPr b="1" sz="1000">
                        <a:highlight>
                          <a:srgbClr val="FFFFFF"/>
                        </a:highlight>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E1B0"/>
                    </a:solidFill>
                  </a:tcPr>
                </a:tc>
                <a:tc gridSpan="3">
                  <a:txBody>
                    <a:bodyPr/>
                    <a:lstStyle/>
                    <a:p>
                      <a:pPr indent="0" lvl="0" marL="0" rtl="0" algn="ctr">
                        <a:lnSpc>
                          <a:spcPct val="115000"/>
                        </a:lnSpc>
                        <a:spcBef>
                          <a:spcPts val="0"/>
                        </a:spcBef>
                        <a:spcAft>
                          <a:spcPts val="0"/>
                        </a:spcAft>
                        <a:buNone/>
                      </a:pPr>
                      <a:r>
                        <a:rPr lang="de-CH" sz="1000">
                          <a:highlight>
                            <a:srgbClr val="FFFFFF"/>
                          </a:highlight>
                        </a:rPr>
                        <a:t>25% of values</a:t>
                      </a:r>
                      <a:endParaRPr sz="1000">
                        <a:highlight>
                          <a:srgbClr val="FFFFFF"/>
                        </a:highlight>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hMerge="1"/>
                <a:tc hMerge="1"/>
                <a:tc>
                  <a:txBody>
                    <a:bodyPr/>
                    <a:lstStyle/>
                    <a:p>
                      <a:pPr indent="0" lvl="0" marL="0" rtl="0" algn="ctr">
                        <a:lnSpc>
                          <a:spcPct val="115000"/>
                        </a:lnSpc>
                        <a:spcBef>
                          <a:spcPts val="0"/>
                        </a:spcBef>
                        <a:spcAft>
                          <a:spcPts val="0"/>
                        </a:spcAft>
                        <a:buNone/>
                      </a:pPr>
                      <a:r>
                        <a:rPr b="1" lang="de-CH" sz="1000">
                          <a:highlight>
                            <a:srgbClr val="FFFFFF"/>
                          </a:highlight>
                        </a:rPr>
                        <a:t>Q2</a:t>
                      </a:r>
                      <a:endParaRPr b="1" sz="1000">
                        <a:highlight>
                          <a:srgbClr val="FFFFFF"/>
                        </a:highlight>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E1B0"/>
                    </a:solidFill>
                  </a:tcPr>
                </a:tc>
                <a:tc gridSpan="3">
                  <a:txBody>
                    <a:bodyPr/>
                    <a:lstStyle/>
                    <a:p>
                      <a:pPr indent="0" lvl="0" marL="0" rtl="0" algn="ctr">
                        <a:lnSpc>
                          <a:spcPct val="115000"/>
                        </a:lnSpc>
                        <a:spcBef>
                          <a:spcPts val="0"/>
                        </a:spcBef>
                        <a:spcAft>
                          <a:spcPts val="0"/>
                        </a:spcAft>
                        <a:buNone/>
                      </a:pPr>
                      <a:r>
                        <a:rPr lang="de-CH" sz="1000">
                          <a:highlight>
                            <a:srgbClr val="FFFFFF"/>
                          </a:highlight>
                        </a:rPr>
                        <a:t>25% of values</a:t>
                      </a:r>
                      <a:endParaRPr sz="1000">
                        <a:highlight>
                          <a:srgbClr val="FFFFFF"/>
                        </a:highlight>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hMerge="1"/>
                <a:tc hMerge="1"/>
                <a:tc>
                  <a:txBody>
                    <a:bodyPr/>
                    <a:lstStyle/>
                    <a:p>
                      <a:pPr indent="0" lvl="0" marL="0" rtl="0" algn="ctr">
                        <a:lnSpc>
                          <a:spcPct val="115000"/>
                        </a:lnSpc>
                        <a:spcBef>
                          <a:spcPts val="0"/>
                        </a:spcBef>
                        <a:spcAft>
                          <a:spcPts val="0"/>
                        </a:spcAft>
                        <a:buNone/>
                      </a:pPr>
                      <a:r>
                        <a:rPr b="1" lang="de-CH" sz="1000">
                          <a:highlight>
                            <a:srgbClr val="FFFFFF"/>
                          </a:highlight>
                        </a:rPr>
                        <a:t>Q3</a:t>
                      </a:r>
                      <a:endParaRPr b="1" sz="1000">
                        <a:highlight>
                          <a:srgbClr val="FFFFFF"/>
                        </a:highlight>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E1B0"/>
                    </a:solidFill>
                  </a:tcPr>
                </a:tc>
                <a:tc gridSpan="3">
                  <a:txBody>
                    <a:bodyPr/>
                    <a:lstStyle/>
                    <a:p>
                      <a:pPr indent="0" lvl="0" marL="0" rtl="0" algn="ctr">
                        <a:lnSpc>
                          <a:spcPct val="115000"/>
                        </a:lnSpc>
                        <a:spcBef>
                          <a:spcPts val="0"/>
                        </a:spcBef>
                        <a:spcAft>
                          <a:spcPts val="0"/>
                        </a:spcAft>
                        <a:buNone/>
                      </a:pPr>
                      <a:r>
                        <a:rPr lang="de-CH" sz="1000">
                          <a:highlight>
                            <a:srgbClr val="FFFFFF"/>
                          </a:highlight>
                        </a:rPr>
                        <a:t>25% of values</a:t>
                      </a:r>
                      <a:endParaRPr sz="1000">
                        <a:highlight>
                          <a:srgbClr val="FFFFFF"/>
                        </a:highlight>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hMerge="1"/>
                <a:tc hMerge="1"/>
              </a:tr>
            </a:tbl>
          </a:graphicData>
        </a:graphic>
      </p:graphicFrame>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18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Quartile..</a:t>
            </a:r>
            <a:endParaRPr/>
          </a:p>
        </p:txBody>
      </p:sp>
      <p:sp>
        <p:nvSpPr>
          <p:cNvPr id="1106" name="Google Shape;1106;p183"/>
          <p:cNvSpPr txBox="1"/>
          <p:nvPr>
            <p:ph idx="1" type="body"/>
          </p:nvPr>
        </p:nvSpPr>
        <p:spPr>
          <a:xfrm>
            <a:off x="311700" y="1149025"/>
            <a:ext cx="8520600" cy="38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DATASET A: </a:t>
            </a:r>
            <a:r>
              <a:rPr lang="de-CH">
                <a:solidFill>
                  <a:srgbClr val="4A86E8"/>
                </a:solidFill>
                <a:latin typeface="Spectral"/>
                <a:ea typeface="Spectral"/>
                <a:cs typeface="Spectral"/>
                <a:sym typeface="Spectral"/>
              </a:rPr>
              <a:t>[4, 5, 5, 5, 6, 6, 6, 6, 7, 7, 7, 8]</a:t>
            </a:r>
            <a:endParaRPr>
              <a:solidFill>
                <a:srgbClr val="4A86E8"/>
              </a:solidFill>
              <a:latin typeface="Spectral"/>
              <a:ea typeface="Spectral"/>
              <a:cs typeface="Spectral"/>
              <a:sym typeface="Spectral"/>
            </a:endParaRPr>
          </a:p>
          <a:p>
            <a:pPr indent="0" lvl="0" marL="0" rtl="0" algn="l">
              <a:spcBef>
                <a:spcPts val="1600"/>
              </a:spcBef>
              <a:spcAft>
                <a:spcPts val="0"/>
              </a:spcAft>
              <a:buNone/>
            </a:pPr>
            <a:r>
              <a:t/>
            </a:r>
            <a:endParaRPr>
              <a:solidFill>
                <a:srgbClr val="4A86E8"/>
              </a:solidFill>
              <a:latin typeface="Spectral"/>
              <a:ea typeface="Spectral"/>
              <a:cs typeface="Spectral"/>
              <a:sym typeface="Spectral"/>
            </a:endParaRPr>
          </a:p>
          <a:p>
            <a:pPr indent="0" lvl="0" marL="0" rtl="0" algn="l">
              <a:spcBef>
                <a:spcPts val="1600"/>
              </a:spcBef>
              <a:spcAft>
                <a:spcPts val="0"/>
              </a:spcAft>
              <a:buNone/>
            </a:pPr>
            <a:r>
              <a:t/>
            </a:r>
            <a:endParaRPr>
              <a:solidFill>
                <a:srgbClr val="4A86E8"/>
              </a:solidFill>
              <a:latin typeface="Spectral"/>
              <a:ea typeface="Spectral"/>
              <a:cs typeface="Spectral"/>
              <a:sym typeface="Spectral"/>
            </a:endParaRPr>
          </a:p>
          <a:p>
            <a:pPr indent="0" lvl="0" marL="0" rtl="0" algn="l">
              <a:spcBef>
                <a:spcPts val="1600"/>
              </a:spcBef>
              <a:spcAft>
                <a:spcPts val="0"/>
              </a:spcAft>
              <a:buNone/>
            </a:pPr>
            <a:r>
              <a:t/>
            </a:r>
            <a:endParaRPr>
              <a:solidFill>
                <a:srgbClr val="4A86E8"/>
              </a:solidFill>
              <a:latin typeface="Spectral"/>
              <a:ea typeface="Spectral"/>
              <a:cs typeface="Spectral"/>
              <a:sym typeface="Spectral"/>
            </a:endParaRPr>
          </a:p>
          <a:p>
            <a:pPr indent="-317500" lvl="0" marL="457200" rtl="0" algn="l">
              <a:spcBef>
                <a:spcPts val="1600"/>
              </a:spcBef>
              <a:spcAft>
                <a:spcPts val="0"/>
              </a:spcAft>
              <a:buClr>
                <a:srgbClr val="333333"/>
              </a:buClr>
              <a:buSzPts val="1400"/>
              <a:buFont typeface="Arial"/>
              <a:buChar char="●"/>
            </a:pPr>
            <a:r>
              <a:rPr b="1" lang="de-CH" sz="1400">
                <a:solidFill>
                  <a:srgbClr val="333333"/>
                </a:solidFill>
                <a:latin typeface="Arial"/>
                <a:ea typeface="Arial"/>
                <a:cs typeface="Arial"/>
                <a:sym typeface="Arial"/>
              </a:rPr>
              <a:t>As the quartile point falls between two values, the mean (average) of those values is the quartile value:</a:t>
            </a:r>
            <a:endParaRPr b="1" sz="1400">
              <a:solidFill>
                <a:srgbClr val="333333"/>
              </a:solidFill>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b="1" lang="de-CH" sz="1400">
                <a:solidFill>
                  <a:srgbClr val="333333"/>
                </a:solidFill>
                <a:latin typeface="Arial"/>
                <a:ea typeface="Arial"/>
                <a:cs typeface="Arial"/>
                <a:sym typeface="Arial"/>
              </a:rPr>
              <a:t>Q1 = (5+5) / 2 = 5</a:t>
            </a:r>
            <a:endParaRPr b="1" sz="1400">
              <a:solidFill>
                <a:srgbClr val="333333"/>
              </a:solidFill>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b="1" lang="de-CH" sz="1400">
                <a:solidFill>
                  <a:srgbClr val="333333"/>
                </a:solidFill>
                <a:latin typeface="Arial"/>
                <a:ea typeface="Arial"/>
                <a:cs typeface="Arial"/>
                <a:sym typeface="Arial"/>
              </a:rPr>
              <a:t>Q2 = (6+6) / 2 = 6</a:t>
            </a:r>
            <a:endParaRPr b="1" sz="1400">
              <a:solidFill>
                <a:srgbClr val="333333"/>
              </a:solidFill>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b="1" lang="de-CH" sz="1400">
                <a:solidFill>
                  <a:srgbClr val="333333"/>
                </a:solidFill>
                <a:latin typeface="Arial"/>
                <a:ea typeface="Arial"/>
                <a:cs typeface="Arial"/>
                <a:sym typeface="Arial"/>
              </a:rPr>
              <a:t>Q3 = (7+7) / 2 = 7</a:t>
            </a:r>
            <a:endParaRPr b="1" sz="1400">
              <a:solidFill>
                <a:srgbClr val="4A86E8"/>
              </a:solidFill>
              <a:latin typeface="Spectral"/>
              <a:ea typeface="Spectral"/>
              <a:cs typeface="Spectral"/>
              <a:sym typeface="Spectral"/>
            </a:endParaRPr>
          </a:p>
        </p:txBody>
      </p:sp>
      <p:graphicFrame>
        <p:nvGraphicFramePr>
          <p:cNvPr id="1107" name="Google Shape;1107;p183"/>
          <p:cNvGraphicFramePr/>
          <p:nvPr/>
        </p:nvGraphicFramePr>
        <p:xfrm>
          <a:off x="311725" y="1844100"/>
          <a:ext cx="3000000" cy="3000000"/>
        </p:xfrm>
        <a:graphic>
          <a:graphicData uri="http://schemas.openxmlformats.org/drawingml/2006/table">
            <a:tbl>
              <a:tblPr>
                <a:noFill/>
                <a:tableStyleId>{EA1230AE-7123-477A-AC19-11333FF52584}</a:tableStyleId>
              </a:tblPr>
              <a:tblGrid>
                <a:gridCol w="526150"/>
                <a:gridCol w="540750"/>
                <a:gridCol w="570000"/>
                <a:gridCol w="570000"/>
                <a:gridCol w="570000"/>
                <a:gridCol w="584600"/>
                <a:gridCol w="540750"/>
                <a:gridCol w="570000"/>
                <a:gridCol w="570000"/>
                <a:gridCol w="628475"/>
                <a:gridCol w="555350"/>
                <a:gridCol w="555350"/>
                <a:gridCol w="555350"/>
                <a:gridCol w="584600"/>
                <a:gridCol w="599225"/>
              </a:tblGrid>
              <a:tr h="413800">
                <a:tc gridSpan="15">
                  <a:txBody>
                    <a:bodyPr/>
                    <a:lstStyle/>
                    <a:p>
                      <a:pPr indent="0" lvl="0" marL="0" rtl="0" algn="ctr">
                        <a:lnSpc>
                          <a:spcPct val="115000"/>
                        </a:lnSpc>
                        <a:spcBef>
                          <a:spcPts val="0"/>
                        </a:spcBef>
                        <a:spcAft>
                          <a:spcPts val="0"/>
                        </a:spcAft>
                        <a:buNone/>
                      </a:pPr>
                      <a:r>
                        <a:rPr b="1" lang="de-CH" sz="1100">
                          <a:solidFill>
                            <a:srgbClr val="FF8100"/>
                          </a:solidFill>
                        </a:rPr>
                        <a:t>Dataset A</a:t>
                      </a:r>
                      <a:endParaRPr b="1" sz="1100">
                        <a:solidFill>
                          <a:srgbClr val="FF8100"/>
                        </a:solidFill>
                      </a:endParaRPr>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hMerge="1"/>
                <a:tc hMerge="1"/>
                <a:tc hMerge="1"/>
                <a:tc hMerge="1"/>
                <a:tc hMerge="1"/>
                <a:tc hMerge="1"/>
                <a:tc hMerge="1"/>
                <a:tc hMerge="1"/>
                <a:tc hMerge="1"/>
                <a:tc hMerge="1"/>
                <a:tc hMerge="1"/>
                <a:tc hMerge="1"/>
                <a:tc hMerge="1"/>
                <a:tc hMerge="1"/>
              </a:tr>
              <a:tr h="649075">
                <a:tc>
                  <a:txBody>
                    <a:bodyPr/>
                    <a:lstStyle/>
                    <a:p>
                      <a:pPr indent="0" lvl="0" marL="0" rtl="0" algn="l">
                        <a:spcBef>
                          <a:spcPts val="0"/>
                        </a:spcBef>
                        <a:spcAft>
                          <a:spcPts val="0"/>
                        </a:spcAft>
                        <a:buNone/>
                      </a:pPr>
                      <a:r>
                        <a:rPr lang="de-CH" sz="1000"/>
                        <a:t>4</a:t>
                      </a:r>
                      <a:endParaRPr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de-CH" sz="1000"/>
                        <a:t>5</a:t>
                      </a:r>
                      <a:endParaRPr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de-CH" sz="1000"/>
                        <a:t>5</a:t>
                      </a:r>
                      <a:endParaRPr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de-CH" sz="1000"/>
                        <a:t>Q1</a:t>
                      </a:r>
                      <a:endParaRPr b="1"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E1B0"/>
                    </a:solidFill>
                  </a:tcPr>
                </a:tc>
                <a:tc>
                  <a:txBody>
                    <a:bodyPr/>
                    <a:lstStyle/>
                    <a:p>
                      <a:pPr indent="0" lvl="0" marL="0" rtl="0" algn="l">
                        <a:spcBef>
                          <a:spcPts val="0"/>
                        </a:spcBef>
                        <a:spcAft>
                          <a:spcPts val="0"/>
                        </a:spcAft>
                        <a:buNone/>
                      </a:pPr>
                      <a:r>
                        <a:rPr lang="de-CH" sz="1000"/>
                        <a:t>5</a:t>
                      </a:r>
                      <a:endParaRPr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de-CH" sz="1000"/>
                        <a:t>6</a:t>
                      </a:r>
                      <a:endParaRPr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de-CH" sz="1000"/>
                        <a:t>6</a:t>
                      </a:r>
                      <a:endParaRPr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de-CH" sz="1000"/>
                        <a:t>Q2</a:t>
                      </a:r>
                      <a:endParaRPr b="1"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E1B0"/>
                    </a:solidFill>
                  </a:tcPr>
                </a:tc>
                <a:tc>
                  <a:txBody>
                    <a:bodyPr/>
                    <a:lstStyle/>
                    <a:p>
                      <a:pPr indent="0" lvl="0" marL="0" rtl="0" algn="l">
                        <a:spcBef>
                          <a:spcPts val="0"/>
                        </a:spcBef>
                        <a:spcAft>
                          <a:spcPts val="0"/>
                        </a:spcAft>
                        <a:buNone/>
                      </a:pPr>
                      <a:r>
                        <a:rPr lang="de-CH" sz="1000"/>
                        <a:t>6</a:t>
                      </a:r>
                      <a:endParaRPr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de-CH" sz="1000"/>
                        <a:t>6</a:t>
                      </a:r>
                      <a:endParaRPr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de-CH" sz="1000"/>
                        <a:t>7</a:t>
                      </a:r>
                      <a:endParaRPr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de-CH" sz="1000"/>
                        <a:t>Q3</a:t>
                      </a:r>
                      <a:endParaRPr b="1"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E1B0"/>
                    </a:solidFill>
                  </a:tcPr>
                </a:tc>
                <a:tc>
                  <a:txBody>
                    <a:bodyPr/>
                    <a:lstStyle/>
                    <a:p>
                      <a:pPr indent="0" lvl="0" marL="0" rtl="0" algn="l">
                        <a:spcBef>
                          <a:spcPts val="0"/>
                        </a:spcBef>
                        <a:spcAft>
                          <a:spcPts val="0"/>
                        </a:spcAft>
                        <a:buNone/>
                      </a:pPr>
                      <a:r>
                        <a:rPr lang="de-CH" sz="1000"/>
                        <a:t>7</a:t>
                      </a:r>
                      <a:endParaRPr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de-CH" sz="1000"/>
                        <a:t>7</a:t>
                      </a:r>
                      <a:endParaRPr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de-CH" sz="1000"/>
                        <a:t>8</a:t>
                      </a:r>
                      <a:endParaRPr sz="1000"/>
                    </a:p>
                  </a:txBody>
                  <a:tcPr marT="91425" marB="91425" marR="91425" marL="91425">
                    <a:lnL cap="flat" cmpd="sng" w="9425">
                      <a:solidFill>
                        <a:srgbClr val="808080"/>
                      </a:solidFill>
                      <a:prstDash val="solid"/>
                      <a:round/>
                      <a:headEnd len="sm" w="sm" type="none"/>
                      <a:tailEnd len="sm" w="sm" type="none"/>
                    </a:lnL>
                    <a:lnR cap="flat" cmpd="sng" w="9425">
                      <a:solidFill>
                        <a:srgbClr val="808080"/>
                      </a:solidFill>
                      <a:prstDash val="solid"/>
                      <a:round/>
                      <a:headEnd len="sm" w="sm" type="none"/>
                      <a:tailEnd len="sm" w="sm" type="none"/>
                    </a:lnR>
                    <a:lnT cap="flat" cmpd="sng" w="9425">
                      <a:solidFill>
                        <a:srgbClr val="808080"/>
                      </a:solidFill>
                      <a:prstDash val="solid"/>
                      <a:round/>
                      <a:headEnd len="sm" w="sm" type="none"/>
                      <a:tailEnd len="sm" w="sm" type="none"/>
                    </a:lnT>
                    <a:lnB cap="flat" cmpd="sng" w="9425">
                      <a:solidFill>
                        <a:srgbClr val="80808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18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Interquartile range.. </a:t>
            </a:r>
            <a:endParaRPr/>
          </a:p>
        </p:txBody>
      </p:sp>
      <p:sp>
        <p:nvSpPr>
          <p:cNvPr id="1113" name="Google Shape;1113;p18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sz="1400">
                <a:solidFill>
                  <a:srgbClr val="000000"/>
                </a:solidFill>
                <a:highlight>
                  <a:srgbClr val="FFFFFF"/>
                </a:highlight>
                <a:latin typeface="Arial"/>
                <a:ea typeface="Arial"/>
                <a:cs typeface="Arial"/>
                <a:sym typeface="Arial"/>
              </a:rPr>
              <a:t>The interquartile range (IQR) is the difference between the upper (Q3) and lower (Q1) quartiles, and describes the middle 50% of values when ordered from lowest to highest.</a:t>
            </a:r>
            <a:endParaRPr b="1" sz="14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b="1" lang="de-CH" sz="1400">
                <a:solidFill>
                  <a:srgbClr val="000000"/>
                </a:solidFill>
                <a:highlight>
                  <a:srgbClr val="FFFFFF"/>
                </a:highlight>
                <a:latin typeface="Arial"/>
                <a:ea typeface="Arial"/>
                <a:cs typeface="Arial"/>
                <a:sym typeface="Arial"/>
              </a:rPr>
              <a:t> </a:t>
            </a:r>
            <a:r>
              <a:rPr lang="de-CH" sz="1400">
                <a:solidFill>
                  <a:srgbClr val="000000"/>
                </a:solidFill>
                <a:highlight>
                  <a:srgbClr val="FFFFFF"/>
                </a:highlight>
                <a:latin typeface="Arial"/>
                <a:ea typeface="Arial"/>
                <a:cs typeface="Arial"/>
                <a:sym typeface="Arial"/>
              </a:rPr>
              <a:t>The IQR is often seen as a better measure of spread than the range</a:t>
            </a:r>
            <a:endParaRPr sz="1400">
              <a:solidFill>
                <a:srgbClr val="000000"/>
              </a:solidFill>
              <a:highlight>
                <a:srgbClr val="FFFFFF"/>
              </a:highlight>
              <a:latin typeface="Arial"/>
              <a:ea typeface="Arial"/>
              <a:cs typeface="Arial"/>
              <a:sym typeface="Arial"/>
            </a:endParaRPr>
          </a:p>
          <a:p>
            <a:pPr indent="-317500" lvl="0" marL="457200" rtl="0" algn="l">
              <a:spcBef>
                <a:spcPts val="1600"/>
              </a:spcBef>
              <a:spcAft>
                <a:spcPts val="0"/>
              </a:spcAft>
              <a:buClr>
                <a:srgbClr val="333333"/>
              </a:buClr>
              <a:buSzPts val="1400"/>
              <a:buFont typeface="Arial"/>
              <a:buChar char="●"/>
            </a:pPr>
            <a:r>
              <a:rPr lang="de-CH" sz="1400">
                <a:solidFill>
                  <a:srgbClr val="333333"/>
                </a:solidFill>
                <a:latin typeface="Arial"/>
                <a:ea typeface="Arial"/>
                <a:cs typeface="Arial"/>
                <a:sym typeface="Arial"/>
              </a:rPr>
              <a:t>The IQR for Dataset A is = </a:t>
            </a:r>
            <a:r>
              <a:rPr b="1" lang="de-CH" sz="1400">
                <a:solidFill>
                  <a:srgbClr val="333333"/>
                </a:solidFill>
                <a:latin typeface="Arial"/>
                <a:ea typeface="Arial"/>
                <a:cs typeface="Arial"/>
                <a:sym typeface="Arial"/>
              </a:rPr>
              <a:t>2</a:t>
            </a:r>
            <a:endParaRPr b="1" sz="1400">
              <a:solidFill>
                <a:srgbClr val="333333"/>
              </a:solidFill>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b="1" lang="de-CH" sz="1400">
                <a:solidFill>
                  <a:srgbClr val="333333"/>
                </a:solidFill>
                <a:latin typeface="Arial"/>
                <a:ea typeface="Arial"/>
                <a:cs typeface="Arial"/>
                <a:sym typeface="Arial"/>
              </a:rPr>
              <a:t>IQR = Q3 - Q1</a:t>
            </a:r>
            <a:endParaRPr b="1" sz="1400">
              <a:solidFill>
                <a:srgbClr val="333333"/>
              </a:solidFill>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b="1" lang="de-CH" sz="1400">
                <a:solidFill>
                  <a:srgbClr val="333333"/>
                </a:solidFill>
                <a:latin typeface="Arial"/>
                <a:ea typeface="Arial"/>
                <a:cs typeface="Arial"/>
                <a:sym typeface="Arial"/>
              </a:rPr>
              <a:t>= 7 - 5</a:t>
            </a:r>
            <a:endParaRPr b="1" sz="1400">
              <a:solidFill>
                <a:srgbClr val="333333"/>
              </a:solidFill>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b="1" lang="de-CH" sz="1400">
                <a:solidFill>
                  <a:srgbClr val="333333"/>
                </a:solidFill>
                <a:latin typeface="Arial"/>
                <a:ea typeface="Arial"/>
                <a:cs typeface="Arial"/>
                <a:sym typeface="Arial"/>
              </a:rPr>
              <a:t>= 2</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18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QUARTILE .. in notebook</a:t>
            </a:r>
            <a:endParaRPr/>
          </a:p>
        </p:txBody>
      </p:sp>
      <p:sp>
        <p:nvSpPr>
          <p:cNvPr id="1119" name="Google Shape;1119;p18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FF"/>
              </a:buClr>
              <a:buSzPts val="1400"/>
              <a:buFont typeface="Spectral"/>
              <a:buChar char="●"/>
            </a:pPr>
            <a:r>
              <a:rPr lang="de-CH" sz="1400">
                <a:solidFill>
                  <a:srgbClr val="0000FF"/>
                </a:solidFill>
                <a:latin typeface="Spectral"/>
                <a:ea typeface="Spectral"/>
                <a:cs typeface="Spectral"/>
                <a:sym typeface="Spectral"/>
              </a:rPr>
              <a:t>data=np.array([4, 5, 5, 5, 6, 6, 6, 6, 7, 7, 7, 8])</a:t>
            </a:r>
            <a:endParaRPr sz="1400">
              <a:solidFill>
                <a:srgbClr val="0000FF"/>
              </a:solidFill>
              <a:latin typeface="Spectral"/>
              <a:ea typeface="Spectral"/>
              <a:cs typeface="Spectral"/>
              <a:sym typeface="Spectral"/>
            </a:endParaRPr>
          </a:p>
          <a:p>
            <a:pPr indent="-317500" lvl="0" marL="457200" rtl="0" algn="l">
              <a:spcBef>
                <a:spcPts val="0"/>
              </a:spcBef>
              <a:spcAft>
                <a:spcPts val="0"/>
              </a:spcAft>
              <a:buClr>
                <a:srgbClr val="0000FF"/>
              </a:buClr>
              <a:buSzPts val="1400"/>
              <a:buFont typeface="Spectral"/>
              <a:buChar char="●"/>
            </a:pPr>
            <a:r>
              <a:rPr lang="de-CH" sz="1400">
                <a:solidFill>
                  <a:srgbClr val="0000FF"/>
                </a:solidFill>
                <a:latin typeface="Spectral"/>
                <a:ea typeface="Spectral"/>
                <a:cs typeface="Spectral"/>
                <a:sym typeface="Spectral"/>
              </a:rPr>
              <a:t># first quartile</a:t>
            </a:r>
            <a:endParaRPr sz="1400">
              <a:solidFill>
                <a:srgbClr val="0000FF"/>
              </a:solidFill>
              <a:latin typeface="Spectral"/>
              <a:ea typeface="Spectral"/>
              <a:cs typeface="Spectral"/>
              <a:sym typeface="Spectral"/>
            </a:endParaRPr>
          </a:p>
          <a:p>
            <a:pPr indent="-317500" lvl="0" marL="457200" rtl="0" algn="l">
              <a:spcBef>
                <a:spcPts val="0"/>
              </a:spcBef>
              <a:spcAft>
                <a:spcPts val="0"/>
              </a:spcAft>
              <a:buClr>
                <a:srgbClr val="0000FF"/>
              </a:buClr>
              <a:buSzPts val="1400"/>
              <a:buFont typeface="Spectral"/>
              <a:buChar char="●"/>
            </a:pPr>
            <a:r>
              <a:rPr lang="de-CH" sz="1400">
                <a:solidFill>
                  <a:srgbClr val="0000FF"/>
                </a:solidFill>
                <a:latin typeface="Spectral"/>
                <a:ea typeface="Spectral"/>
                <a:cs typeface="Spectral"/>
                <a:sym typeface="Spectral"/>
              </a:rPr>
              <a:t>q1=np.percentile(data,25)</a:t>
            </a:r>
            <a:endParaRPr sz="1400">
              <a:solidFill>
                <a:srgbClr val="0000FF"/>
              </a:solidFill>
              <a:latin typeface="Spectral"/>
              <a:ea typeface="Spectral"/>
              <a:cs typeface="Spectral"/>
              <a:sym typeface="Spectral"/>
            </a:endParaRPr>
          </a:p>
          <a:p>
            <a:pPr indent="-317500" lvl="0" marL="457200" rtl="0" algn="l">
              <a:spcBef>
                <a:spcPts val="0"/>
              </a:spcBef>
              <a:spcAft>
                <a:spcPts val="0"/>
              </a:spcAft>
              <a:buClr>
                <a:srgbClr val="0000FF"/>
              </a:buClr>
              <a:buSzPts val="1400"/>
              <a:buFont typeface="Spectral"/>
              <a:buChar char="●"/>
            </a:pPr>
            <a:r>
              <a:rPr lang="de-CH" sz="1400">
                <a:solidFill>
                  <a:srgbClr val="0000FF"/>
                </a:solidFill>
                <a:latin typeface="Spectral"/>
                <a:ea typeface="Spectral"/>
                <a:cs typeface="Spectral"/>
                <a:sym typeface="Spectral"/>
              </a:rPr>
              <a:t># second quartile</a:t>
            </a:r>
            <a:endParaRPr sz="1400">
              <a:solidFill>
                <a:srgbClr val="0000FF"/>
              </a:solidFill>
              <a:latin typeface="Spectral"/>
              <a:ea typeface="Spectral"/>
              <a:cs typeface="Spectral"/>
              <a:sym typeface="Spectral"/>
            </a:endParaRPr>
          </a:p>
          <a:p>
            <a:pPr indent="-317500" lvl="0" marL="457200" rtl="0" algn="l">
              <a:spcBef>
                <a:spcPts val="0"/>
              </a:spcBef>
              <a:spcAft>
                <a:spcPts val="0"/>
              </a:spcAft>
              <a:buClr>
                <a:srgbClr val="0000FF"/>
              </a:buClr>
              <a:buSzPts val="1400"/>
              <a:buFont typeface="Spectral"/>
              <a:buChar char="●"/>
            </a:pPr>
            <a:r>
              <a:rPr lang="de-CH" sz="1400">
                <a:solidFill>
                  <a:srgbClr val="0000FF"/>
                </a:solidFill>
                <a:latin typeface="Spectral"/>
                <a:ea typeface="Spectral"/>
                <a:cs typeface="Spectral"/>
                <a:sym typeface="Spectral"/>
              </a:rPr>
              <a:t>q2=np.percentile(data,50)</a:t>
            </a:r>
            <a:endParaRPr sz="1400">
              <a:solidFill>
                <a:srgbClr val="0000FF"/>
              </a:solidFill>
              <a:latin typeface="Spectral"/>
              <a:ea typeface="Spectral"/>
              <a:cs typeface="Spectral"/>
              <a:sym typeface="Spectral"/>
            </a:endParaRPr>
          </a:p>
          <a:p>
            <a:pPr indent="-317500" lvl="0" marL="457200" rtl="0" algn="l">
              <a:spcBef>
                <a:spcPts val="0"/>
              </a:spcBef>
              <a:spcAft>
                <a:spcPts val="0"/>
              </a:spcAft>
              <a:buClr>
                <a:srgbClr val="0000FF"/>
              </a:buClr>
              <a:buSzPts val="1400"/>
              <a:buFont typeface="Spectral"/>
              <a:buChar char="●"/>
            </a:pPr>
            <a:r>
              <a:rPr lang="de-CH" sz="1400">
                <a:solidFill>
                  <a:srgbClr val="0000FF"/>
                </a:solidFill>
                <a:latin typeface="Spectral"/>
                <a:ea typeface="Spectral"/>
                <a:cs typeface="Spectral"/>
                <a:sym typeface="Spectral"/>
              </a:rPr>
              <a:t># third quartile</a:t>
            </a:r>
            <a:endParaRPr sz="1400">
              <a:solidFill>
                <a:srgbClr val="0000FF"/>
              </a:solidFill>
              <a:latin typeface="Spectral"/>
              <a:ea typeface="Spectral"/>
              <a:cs typeface="Spectral"/>
              <a:sym typeface="Spectral"/>
            </a:endParaRPr>
          </a:p>
          <a:p>
            <a:pPr indent="-317500" lvl="0" marL="457200" rtl="0" algn="l">
              <a:spcBef>
                <a:spcPts val="0"/>
              </a:spcBef>
              <a:spcAft>
                <a:spcPts val="0"/>
              </a:spcAft>
              <a:buClr>
                <a:srgbClr val="0000FF"/>
              </a:buClr>
              <a:buSzPts val="1400"/>
              <a:buFont typeface="Spectral"/>
              <a:buChar char="●"/>
            </a:pPr>
            <a:r>
              <a:rPr lang="de-CH" sz="1400">
                <a:solidFill>
                  <a:srgbClr val="0000FF"/>
                </a:solidFill>
                <a:latin typeface="Spectral"/>
                <a:ea typeface="Spectral"/>
                <a:cs typeface="Spectral"/>
                <a:sym typeface="Spectral"/>
              </a:rPr>
              <a:t>q3=np.percentile(data,75)</a:t>
            </a:r>
            <a:endParaRPr sz="1400">
              <a:solidFill>
                <a:srgbClr val="0000FF"/>
              </a:solidFill>
              <a:latin typeface="Spectral"/>
              <a:ea typeface="Spectral"/>
              <a:cs typeface="Spectral"/>
              <a:sym typeface="Spectral"/>
            </a:endParaRPr>
          </a:p>
          <a:p>
            <a:pPr indent="0" lvl="0" marL="457200" rtl="0" algn="l">
              <a:spcBef>
                <a:spcPts val="1600"/>
              </a:spcBef>
              <a:spcAft>
                <a:spcPts val="0"/>
              </a:spcAft>
              <a:buNone/>
            </a:pPr>
            <a:r>
              <a:rPr lang="de-CH" sz="1400">
                <a:latin typeface="Spectral"/>
                <a:ea typeface="Spectral"/>
                <a:cs typeface="Spectral"/>
                <a:sym typeface="Spectral"/>
              </a:rPr>
              <a:t>Find the interQuartile range =3rd quartile- 1st quartile</a:t>
            </a:r>
            <a:endParaRPr sz="1400">
              <a:latin typeface="Spectral"/>
              <a:ea typeface="Spectral"/>
              <a:cs typeface="Spectral"/>
              <a:sym typeface="Spectral"/>
            </a:endParaRPr>
          </a:p>
          <a:p>
            <a:pPr indent="-317500" lvl="0" marL="457200" rtl="0" algn="l">
              <a:spcBef>
                <a:spcPts val="1600"/>
              </a:spcBef>
              <a:spcAft>
                <a:spcPts val="0"/>
              </a:spcAft>
              <a:buClr>
                <a:srgbClr val="0000FF"/>
              </a:buClr>
              <a:buSzPts val="1400"/>
              <a:buFont typeface="Spectral"/>
              <a:buChar char="●"/>
            </a:pPr>
            <a:r>
              <a:rPr lang="de-CH" sz="1400">
                <a:solidFill>
                  <a:srgbClr val="0000FF"/>
                </a:solidFill>
                <a:latin typeface="Spectral"/>
                <a:ea typeface="Spectral"/>
                <a:cs typeface="Spectral"/>
                <a:sym typeface="Spectral"/>
              </a:rPr>
              <a:t>#interquartile range</a:t>
            </a:r>
            <a:endParaRPr sz="1400">
              <a:solidFill>
                <a:srgbClr val="0000FF"/>
              </a:solidFill>
              <a:latin typeface="Spectral"/>
              <a:ea typeface="Spectral"/>
              <a:cs typeface="Spectral"/>
              <a:sym typeface="Spectral"/>
            </a:endParaRPr>
          </a:p>
          <a:p>
            <a:pPr indent="-317500" lvl="0" marL="457200" rtl="0" algn="l">
              <a:spcBef>
                <a:spcPts val="0"/>
              </a:spcBef>
              <a:spcAft>
                <a:spcPts val="0"/>
              </a:spcAft>
              <a:buClr>
                <a:srgbClr val="0000FF"/>
              </a:buClr>
              <a:buSzPts val="1400"/>
              <a:buFont typeface="Spectral"/>
              <a:buChar char="●"/>
            </a:pPr>
            <a:r>
              <a:rPr lang="de-CH" sz="1400">
                <a:solidFill>
                  <a:srgbClr val="0000FF"/>
                </a:solidFill>
                <a:latin typeface="Spectral"/>
                <a:ea typeface="Spectral"/>
                <a:cs typeface="Spectral"/>
                <a:sym typeface="Spectral"/>
              </a:rPr>
              <a:t>IQR=q3-q1</a:t>
            </a:r>
            <a:endParaRPr sz="1400">
              <a:solidFill>
                <a:srgbClr val="0000FF"/>
              </a:solidFill>
              <a:latin typeface="Spectral"/>
              <a:ea typeface="Spectral"/>
              <a:cs typeface="Spectral"/>
              <a:sym typeface="Spectral"/>
            </a:endParaRPr>
          </a:p>
          <a:p>
            <a:pPr indent="-317500" lvl="0" marL="457200" rtl="0" algn="l">
              <a:spcBef>
                <a:spcPts val="0"/>
              </a:spcBef>
              <a:spcAft>
                <a:spcPts val="0"/>
              </a:spcAft>
              <a:buClr>
                <a:srgbClr val="0000FF"/>
              </a:buClr>
              <a:buSzPts val="1400"/>
              <a:buFont typeface="Spectral"/>
              <a:buChar char="●"/>
            </a:pPr>
            <a:r>
              <a:rPr lang="de-CH" sz="1400">
                <a:solidFill>
                  <a:srgbClr val="0000FF"/>
                </a:solidFill>
                <a:latin typeface="Spectral"/>
                <a:ea typeface="Spectral"/>
                <a:cs typeface="Spectral"/>
                <a:sym typeface="Spectral"/>
              </a:rPr>
              <a:t>print(IQR)</a:t>
            </a:r>
            <a:endParaRPr sz="1400">
              <a:solidFill>
                <a:srgbClr val="0000FF"/>
              </a:solidFill>
              <a:latin typeface="Spectral"/>
              <a:ea typeface="Spectral"/>
              <a:cs typeface="Spectral"/>
              <a:sym typeface="Spectral"/>
            </a:endParaRPr>
          </a:p>
          <a:p>
            <a:pPr indent="0" lvl="0" marL="0" rtl="0" algn="l">
              <a:spcBef>
                <a:spcPts val="1600"/>
              </a:spcBef>
              <a:spcAft>
                <a:spcPts val="0"/>
              </a:spcAft>
              <a:buNone/>
            </a:pPr>
            <a:r>
              <a:t/>
            </a:r>
            <a:endParaRPr sz="1400">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8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Variance and standard deviation</a:t>
            </a:r>
            <a:endParaRPr/>
          </a:p>
        </p:txBody>
      </p:sp>
      <p:sp>
        <p:nvSpPr>
          <p:cNvPr id="1125" name="Google Shape;1125;p18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a:solidFill>
                  <a:srgbClr val="000000"/>
                </a:solidFill>
                <a:highlight>
                  <a:srgbClr val="FFFFFF"/>
                </a:highlight>
                <a:latin typeface="Spectral"/>
                <a:ea typeface="Spectral"/>
                <a:cs typeface="Spectral"/>
                <a:sym typeface="Spectral"/>
              </a:rPr>
              <a:t>The variance and the standard deviation are measures of the spread of the data around the mean. </a:t>
            </a:r>
            <a:r>
              <a:rPr lang="de-CH">
                <a:solidFill>
                  <a:srgbClr val="000000"/>
                </a:solidFill>
                <a:highlight>
                  <a:srgbClr val="FFFFFF"/>
                </a:highlight>
                <a:latin typeface="Spectral"/>
                <a:ea typeface="Spectral"/>
                <a:cs typeface="Spectral"/>
                <a:sym typeface="Spectral"/>
              </a:rPr>
              <a:t>They summarise how close each observed data value is to the mean value.</a:t>
            </a:r>
            <a:endParaRPr sz="1400">
              <a:solidFill>
                <a:srgbClr val="000000"/>
              </a:solidFill>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lang="de-CH" sz="1400">
                <a:solidFill>
                  <a:srgbClr val="000000"/>
                </a:solidFill>
                <a:highlight>
                  <a:srgbClr val="FFFFFF"/>
                </a:highlight>
                <a:latin typeface="Arial"/>
                <a:ea typeface="Arial"/>
                <a:cs typeface="Arial"/>
                <a:sym typeface="Arial"/>
              </a:rPr>
              <a:t>In datasets with a small spread all values are very close to the mean, resulting in a small variance and standard deviation. Where a dataset is more dispersed, values are spread further away from the mean, leading to a larger variance and standard deviation.</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de-CH" sz="1400">
                <a:solidFill>
                  <a:srgbClr val="000000"/>
                </a:solidFill>
                <a:highlight>
                  <a:srgbClr val="FFFFFF"/>
                </a:highlight>
                <a:latin typeface="Arial"/>
                <a:ea typeface="Arial"/>
                <a:cs typeface="Arial"/>
                <a:sym typeface="Arial"/>
              </a:rPr>
              <a:t>The smaller the variance and standard deviation, the more the mean value is indicative of the whole dataset. Therefore, if all values of a dataset are the same, the standard deviation and variance are zero.</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187"/>
          <p:cNvSpPr txBox="1"/>
          <p:nvPr>
            <p:ph type="title"/>
          </p:nvPr>
        </p:nvSpPr>
        <p:spPr>
          <a:xfrm>
            <a:off x="311700" y="255875"/>
            <a:ext cx="8520600" cy="37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 Variance equations..</a:t>
            </a:r>
            <a:endParaRPr/>
          </a:p>
        </p:txBody>
      </p:sp>
      <p:sp>
        <p:nvSpPr>
          <p:cNvPr id="1131" name="Google Shape;1131;p187"/>
          <p:cNvSpPr txBox="1"/>
          <p:nvPr>
            <p:ph idx="1" type="body"/>
          </p:nvPr>
        </p:nvSpPr>
        <p:spPr>
          <a:xfrm>
            <a:off x="151575" y="527550"/>
            <a:ext cx="8520600" cy="44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sz="1400">
                <a:solidFill>
                  <a:srgbClr val="000000"/>
                </a:solidFill>
                <a:highlight>
                  <a:srgbClr val="FFFFFF"/>
                </a:highlight>
                <a:latin typeface="Arial"/>
                <a:ea typeface="Arial"/>
                <a:cs typeface="Arial"/>
                <a:sym typeface="Arial"/>
              </a:rPr>
              <a:t>The population</a:t>
            </a:r>
            <a:r>
              <a:rPr b="1" lang="de-CH" sz="1400">
                <a:solidFill>
                  <a:srgbClr val="000000"/>
                </a:solidFill>
                <a:highlight>
                  <a:srgbClr val="FFFFFF"/>
                </a:highlight>
                <a:latin typeface="Arial"/>
                <a:ea typeface="Arial"/>
                <a:cs typeface="Arial"/>
                <a:sym typeface="Arial"/>
              </a:rPr>
              <a:t> Variance</a:t>
            </a:r>
            <a:r>
              <a:rPr i="1" lang="de-CH" sz="1400">
                <a:solidFill>
                  <a:srgbClr val="000000"/>
                </a:solidFill>
                <a:highlight>
                  <a:srgbClr val="FFFFFF"/>
                </a:highlight>
                <a:latin typeface="Arial"/>
                <a:ea typeface="Arial"/>
                <a:cs typeface="Arial"/>
                <a:sym typeface="Arial"/>
              </a:rPr>
              <a:t> σ</a:t>
            </a:r>
            <a:r>
              <a:rPr baseline="30000" lang="de-CH" sz="1400">
                <a:solidFill>
                  <a:srgbClr val="000000"/>
                </a:solidFill>
                <a:highlight>
                  <a:srgbClr val="FFFFFF"/>
                </a:highlight>
                <a:latin typeface="Arial"/>
                <a:ea typeface="Arial"/>
                <a:cs typeface="Arial"/>
                <a:sym typeface="Arial"/>
              </a:rPr>
              <a:t>2</a:t>
            </a:r>
            <a:r>
              <a:rPr lang="de-CH" sz="1400">
                <a:solidFill>
                  <a:srgbClr val="000000"/>
                </a:solidFill>
                <a:highlight>
                  <a:srgbClr val="FFFFFF"/>
                </a:highlight>
                <a:latin typeface="Arial"/>
                <a:ea typeface="Arial"/>
                <a:cs typeface="Arial"/>
                <a:sym typeface="Arial"/>
              </a:rPr>
              <a:t> (pronounced </a:t>
            </a:r>
            <a:r>
              <a:rPr i="1" lang="de-CH" sz="1400">
                <a:solidFill>
                  <a:srgbClr val="000000"/>
                </a:solidFill>
                <a:highlight>
                  <a:srgbClr val="FFFFFF"/>
                </a:highlight>
                <a:latin typeface="Arial"/>
                <a:ea typeface="Arial"/>
                <a:cs typeface="Arial"/>
                <a:sym typeface="Arial"/>
              </a:rPr>
              <a:t>sigma squared</a:t>
            </a:r>
            <a:r>
              <a:rPr lang="de-CH" sz="1400">
                <a:solidFill>
                  <a:srgbClr val="000000"/>
                </a:solidFill>
                <a:highlight>
                  <a:srgbClr val="FFFFFF"/>
                </a:highlight>
                <a:latin typeface="Arial"/>
                <a:ea typeface="Arial"/>
                <a:cs typeface="Arial"/>
                <a:sym typeface="Arial"/>
              </a:rPr>
              <a:t>) of a discrete set of numbers is expressed by the following formula:</a:t>
            </a:r>
            <a:endParaRPr sz="14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400">
              <a:solidFill>
                <a:srgbClr val="000000"/>
              </a:solidFill>
              <a:highlight>
                <a:srgbClr val="FFFFFF"/>
              </a:highlight>
              <a:latin typeface="Arial"/>
              <a:ea typeface="Arial"/>
              <a:cs typeface="Arial"/>
              <a:sym typeface="Arial"/>
            </a:endParaRPr>
          </a:p>
          <a:p>
            <a:pPr indent="-304800" lvl="0" marL="457200" rtl="0" algn="l">
              <a:spcBef>
                <a:spcPts val="1600"/>
              </a:spcBef>
              <a:spcAft>
                <a:spcPts val="0"/>
              </a:spcAft>
              <a:buClr>
                <a:srgbClr val="333333"/>
              </a:buClr>
              <a:buSzPts val="1200"/>
              <a:buFont typeface="Spectral"/>
              <a:buChar char="●"/>
            </a:pPr>
            <a:r>
              <a:rPr lang="de-CH" sz="1200">
                <a:solidFill>
                  <a:srgbClr val="333333"/>
                </a:solidFill>
                <a:highlight>
                  <a:srgbClr val="FFFFFF"/>
                </a:highlight>
                <a:latin typeface="Spectral"/>
                <a:ea typeface="Spectral"/>
                <a:cs typeface="Spectral"/>
                <a:sym typeface="Spectral"/>
              </a:rPr>
              <a:t>Where: </a:t>
            </a:r>
            <a:r>
              <a:rPr i="1" lang="de-CH" sz="1200">
                <a:solidFill>
                  <a:srgbClr val="333333"/>
                </a:solidFill>
                <a:highlight>
                  <a:srgbClr val="FFFFFF"/>
                </a:highlight>
                <a:latin typeface="Spectral"/>
                <a:ea typeface="Spectral"/>
                <a:cs typeface="Spectral"/>
                <a:sym typeface="Spectral"/>
              </a:rPr>
              <a:t>X</a:t>
            </a:r>
            <a:r>
              <a:rPr baseline="-25000" i="1" lang="de-CH" sz="1200">
                <a:solidFill>
                  <a:srgbClr val="333333"/>
                </a:solidFill>
                <a:highlight>
                  <a:srgbClr val="FFFFFF"/>
                </a:highlight>
                <a:latin typeface="Spectral"/>
                <a:ea typeface="Spectral"/>
                <a:cs typeface="Spectral"/>
                <a:sym typeface="Spectral"/>
              </a:rPr>
              <a:t>i</a:t>
            </a:r>
            <a:r>
              <a:rPr i="1" lang="de-CH" sz="1200">
                <a:solidFill>
                  <a:srgbClr val="333333"/>
                </a:solidFill>
                <a:highlight>
                  <a:srgbClr val="FFFFFF"/>
                </a:highlight>
                <a:latin typeface="Spectral"/>
                <a:ea typeface="Spectral"/>
                <a:cs typeface="Spectral"/>
                <a:sym typeface="Spectral"/>
              </a:rPr>
              <a:t> </a:t>
            </a:r>
            <a:r>
              <a:rPr lang="de-CH" sz="1200">
                <a:solidFill>
                  <a:srgbClr val="333333"/>
                </a:solidFill>
                <a:highlight>
                  <a:srgbClr val="FFFFFF"/>
                </a:highlight>
                <a:latin typeface="Spectral"/>
                <a:ea typeface="Spectral"/>
                <a:cs typeface="Spectral"/>
                <a:sym typeface="Spectral"/>
              </a:rPr>
              <a:t>represents the</a:t>
            </a:r>
            <a:r>
              <a:rPr i="1" lang="de-CH" sz="1200">
                <a:solidFill>
                  <a:srgbClr val="333333"/>
                </a:solidFill>
                <a:highlight>
                  <a:srgbClr val="FFFFFF"/>
                </a:highlight>
                <a:latin typeface="Spectral"/>
                <a:ea typeface="Spectral"/>
                <a:cs typeface="Spectral"/>
                <a:sym typeface="Spectral"/>
              </a:rPr>
              <a:t> ith</a:t>
            </a:r>
            <a:r>
              <a:rPr lang="de-CH" sz="1200">
                <a:solidFill>
                  <a:srgbClr val="333333"/>
                </a:solidFill>
                <a:highlight>
                  <a:srgbClr val="FFFFFF"/>
                </a:highlight>
                <a:latin typeface="Spectral"/>
                <a:ea typeface="Spectral"/>
                <a:cs typeface="Spectral"/>
                <a:sym typeface="Spectral"/>
              </a:rPr>
              <a:t> unit, starting from the first observation to the last</a:t>
            </a:r>
            <a:endParaRPr sz="1200">
              <a:solidFill>
                <a:srgbClr val="333333"/>
              </a:solidFill>
              <a:highlight>
                <a:srgbClr val="FFFFFF"/>
              </a:highlight>
              <a:latin typeface="Spectral"/>
              <a:ea typeface="Spectral"/>
              <a:cs typeface="Spectral"/>
              <a:sym typeface="Spectral"/>
            </a:endParaRPr>
          </a:p>
          <a:p>
            <a:pPr indent="-304800" lvl="0" marL="457200" rtl="0" algn="l">
              <a:spcBef>
                <a:spcPts val="0"/>
              </a:spcBef>
              <a:spcAft>
                <a:spcPts val="0"/>
              </a:spcAft>
              <a:buClr>
                <a:srgbClr val="333333"/>
              </a:buClr>
              <a:buSzPts val="1200"/>
              <a:buFont typeface="Spectral"/>
              <a:buChar char="●"/>
            </a:pPr>
            <a:r>
              <a:rPr i="1" lang="de-CH" sz="1200">
                <a:solidFill>
                  <a:srgbClr val="333333"/>
                </a:solidFill>
                <a:highlight>
                  <a:srgbClr val="FFFFFF"/>
                </a:highlight>
                <a:latin typeface="Spectral"/>
                <a:ea typeface="Spectral"/>
                <a:cs typeface="Spectral"/>
                <a:sym typeface="Spectral"/>
              </a:rPr>
              <a:t>μ</a:t>
            </a:r>
            <a:r>
              <a:rPr lang="de-CH" sz="1200">
                <a:solidFill>
                  <a:srgbClr val="333333"/>
                </a:solidFill>
                <a:highlight>
                  <a:srgbClr val="FFFFFF"/>
                </a:highlight>
                <a:latin typeface="Spectral"/>
                <a:ea typeface="Spectral"/>
                <a:cs typeface="Spectral"/>
                <a:sym typeface="Spectral"/>
              </a:rPr>
              <a:t> represents the population mean</a:t>
            </a:r>
            <a:endParaRPr sz="1200">
              <a:solidFill>
                <a:srgbClr val="333333"/>
              </a:solidFill>
              <a:highlight>
                <a:srgbClr val="FFFFFF"/>
              </a:highlight>
              <a:latin typeface="Spectral"/>
              <a:ea typeface="Spectral"/>
              <a:cs typeface="Spectral"/>
              <a:sym typeface="Spectral"/>
            </a:endParaRPr>
          </a:p>
          <a:p>
            <a:pPr indent="-304800" lvl="0" marL="457200" rtl="0" algn="l">
              <a:spcBef>
                <a:spcPts val="0"/>
              </a:spcBef>
              <a:spcAft>
                <a:spcPts val="0"/>
              </a:spcAft>
              <a:buClr>
                <a:srgbClr val="333333"/>
              </a:buClr>
              <a:buSzPts val="1200"/>
              <a:buFont typeface="Spectral"/>
              <a:buChar char="●"/>
            </a:pPr>
            <a:r>
              <a:rPr i="1" lang="de-CH" sz="1200">
                <a:solidFill>
                  <a:srgbClr val="333333"/>
                </a:solidFill>
                <a:highlight>
                  <a:srgbClr val="FFFFFF"/>
                </a:highlight>
                <a:latin typeface="Spectral"/>
                <a:ea typeface="Spectral"/>
                <a:cs typeface="Spectral"/>
                <a:sym typeface="Spectral"/>
              </a:rPr>
              <a:t>N</a:t>
            </a:r>
            <a:r>
              <a:rPr lang="de-CH" sz="1200">
                <a:solidFill>
                  <a:srgbClr val="333333"/>
                </a:solidFill>
                <a:highlight>
                  <a:srgbClr val="FFFFFF"/>
                </a:highlight>
                <a:latin typeface="Spectral"/>
                <a:ea typeface="Spectral"/>
                <a:cs typeface="Spectral"/>
                <a:sym typeface="Spectral"/>
              </a:rPr>
              <a:t> represents the number of units in the population</a:t>
            </a:r>
            <a:endParaRPr sz="1200">
              <a:solidFill>
                <a:srgbClr val="333333"/>
              </a:solidFill>
              <a:highlight>
                <a:srgbClr val="FFFFFF"/>
              </a:highlight>
              <a:latin typeface="Spectral"/>
              <a:ea typeface="Spectral"/>
              <a:cs typeface="Spectral"/>
              <a:sym typeface="Spectral"/>
            </a:endParaRPr>
          </a:p>
          <a:p>
            <a:pPr indent="0" lvl="0" marL="0" rtl="0" algn="l">
              <a:spcBef>
                <a:spcPts val="1600"/>
              </a:spcBef>
              <a:spcAft>
                <a:spcPts val="0"/>
              </a:spcAft>
              <a:buNone/>
            </a:pPr>
            <a:r>
              <a:rPr lang="de-CH" sz="1400">
                <a:solidFill>
                  <a:srgbClr val="000000"/>
                </a:solidFill>
                <a:highlight>
                  <a:srgbClr val="FFFFFF"/>
                </a:highlight>
                <a:latin typeface="Arial"/>
                <a:ea typeface="Arial"/>
                <a:cs typeface="Arial"/>
                <a:sym typeface="Arial"/>
              </a:rPr>
              <a:t>The</a:t>
            </a:r>
            <a:r>
              <a:rPr b="1" lang="de-CH" sz="1400">
                <a:solidFill>
                  <a:srgbClr val="000000"/>
                </a:solidFill>
                <a:highlight>
                  <a:srgbClr val="FFFFFF"/>
                </a:highlight>
                <a:latin typeface="Arial"/>
                <a:ea typeface="Arial"/>
                <a:cs typeface="Arial"/>
                <a:sym typeface="Arial"/>
              </a:rPr>
              <a:t> Variance</a:t>
            </a:r>
            <a:r>
              <a:rPr lang="de-CH" sz="1400">
                <a:solidFill>
                  <a:srgbClr val="000000"/>
                </a:solidFill>
                <a:highlight>
                  <a:srgbClr val="FFFFFF"/>
                </a:highlight>
                <a:latin typeface="Arial"/>
                <a:ea typeface="Arial"/>
                <a:cs typeface="Arial"/>
                <a:sym typeface="Arial"/>
              </a:rPr>
              <a:t> of a sample</a:t>
            </a:r>
            <a:r>
              <a:rPr i="1" lang="de-CH" sz="1400">
                <a:solidFill>
                  <a:srgbClr val="000000"/>
                </a:solidFill>
                <a:highlight>
                  <a:srgbClr val="FFFFFF"/>
                </a:highlight>
                <a:latin typeface="Arial"/>
                <a:ea typeface="Arial"/>
                <a:cs typeface="Arial"/>
                <a:sym typeface="Arial"/>
              </a:rPr>
              <a:t> s</a:t>
            </a:r>
            <a:r>
              <a:rPr baseline="30000" lang="de-CH" sz="1400">
                <a:solidFill>
                  <a:srgbClr val="000000"/>
                </a:solidFill>
                <a:highlight>
                  <a:srgbClr val="FFFFFF"/>
                </a:highlight>
                <a:latin typeface="Arial"/>
                <a:ea typeface="Arial"/>
                <a:cs typeface="Arial"/>
                <a:sym typeface="Arial"/>
              </a:rPr>
              <a:t>2</a:t>
            </a:r>
            <a:r>
              <a:rPr lang="de-CH" sz="1400">
                <a:solidFill>
                  <a:srgbClr val="000000"/>
                </a:solidFill>
                <a:highlight>
                  <a:srgbClr val="FFFFFF"/>
                </a:highlight>
                <a:latin typeface="Arial"/>
                <a:ea typeface="Arial"/>
                <a:cs typeface="Arial"/>
                <a:sym typeface="Arial"/>
              </a:rPr>
              <a:t> (pronounced </a:t>
            </a:r>
            <a:r>
              <a:rPr i="1" lang="de-CH" sz="1400">
                <a:solidFill>
                  <a:srgbClr val="000000"/>
                </a:solidFill>
                <a:highlight>
                  <a:srgbClr val="FFFFFF"/>
                </a:highlight>
                <a:latin typeface="Arial"/>
                <a:ea typeface="Arial"/>
                <a:cs typeface="Arial"/>
                <a:sym typeface="Arial"/>
              </a:rPr>
              <a:t>s squared</a:t>
            </a:r>
            <a:r>
              <a:rPr lang="de-CH" sz="1400">
                <a:solidFill>
                  <a:srgbClr val="000000"/>
                </a:solidFill>
                <a:highlight>
                  <a:srgbClr val="FFFFFF"/>
                </a:highlight>
                <a:latin typeface="Arial"/>
                <a:ea typeface="Arial"/>
                <a:cs typeface="Arial"/>
                <a:sym typeface="Arial"/>
              </a:rPr>
              <a:t>) is expressed by a slightly different formula:</a:t>
            </a:r>
            <a:endParaRPr sz="14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i="1" sz="1200">
              <a:solidFill>
                <a:srgbClr val="000000"/>
              </a:solidFill>
              <a:highlight>
                <a:srgbClr val="FFFFFF"/>
              </a:highlight>
              <a:latin typeface="Arial"/>
              <a:ea typeface="Arial"/>
              <a:cs typeface="Arial"/>
              <a:sym typeface="Arial"/>
            </a:endParaRPr>
          </a:p>
          <a:p>
            <a:pPr indent="-304800" lvl="0" marL="457200" rtl="0" algn="l">
              <a:spcBef>
                <a:spcPts val="1600"/>
              </a:spcBef>
              <a:spcAft>
                <a:spcPts val="0"/>
              </a:spcAft>
              <a:buClr>
                <a:srgbClr val="000000"/>
              </a:buClr>
              <a:buSzPts val="1200"/>
              <a:buFont typeface="Arial"/>
              <a:buChar char="●"/>
            </a:pPr>
            <a:r>
              <a:rPr i="1" lang="de-CH" sz="1200">
                <a:solidFill>
                  <a:srgbClr val="000000"/>
                </a:solidFill>
                <a:highlight>
                  <a:srgbClr val="FFFFFF"/>
                </a:highlight>
                <a:latin typeface="Arial"/>
                <a:ea typeface="Arial"/>
                <a:cs typeface="Arial"/>
                <a:sym typeface="Arial"/>
              </a:rPr>
              <a:t>x</a:t>
            </a:r>
            <a:r>
              <a:rPr baseline="-25000" i="1" lang="de-CH" sz="1200">
                <a:solidFill>
                  <a:srgbClr val="000000"/>
                </a:solidFill>
                <a:highlight>
                  <a:srgbClr val="FFFFFF"/>
                </a:highlight>
                <a:latin typeface="Arial"/>
                <a:ea typeface="Arial"/>
                <a:cs typeface="Arial"/>
                <a:sym typeface="Arial"/>
              </a:rPr>
              <a:t>i</a:t>
            </a:r>
            <a:r>
              <a:rPr i="1" lang="de-CH" sz="1200">
                <a:solidFill>
                  <a:srgbClr val="000000"/>
                </a:solidFill>
                <a:highlight>
                  <a:srgbClr val="FFFFFF"/>
                </a:highlight>
                <a:latin typeface="Arial"/>
                <a:ea typeface="Arial"/>
                <a:cs typeface="Arial"/>
                <a:sym typeface="Arial"/>
              </a:rPr>
              <a:t> </a:t>
            </a:r>
            <a:r>
              <a:rPr lang="de-CH" sz="1200">
                <a:solidFill>
                  <a:srgbClr val="000000"/>
                </a:solidFill>
                <a:highlight>
                  <a:srgbClr val="FFFFFF"/>
                </a:highlight>
                <a:latin typeface="Arial"/>
                <a:ea typeface="Arial"/>
                <a:cs typeface="Arial"/>
                <a:sym typeface="Arial"/>
              </a:rPr>
              <a:t>represents the </a:t>
            </a:r>
            <a:r>
              <a:rPr i="1" lang="de-CH" sz="1200">
                <a:solidFill>
                  <a:srgbClr val="000000"/>
                </a:solidFill>
                <a:highlight>
                  <a:srgbClr val="FFFFFF"/>
                </a:highlight>
                <a:latin typeface="Arial"/>
                <a:ea typeface="Arial"/>
                <a:cs typeface="Arial"/>
                <a:sym typeface="Arial"/>
              </a:rPr>
              <a:t>ith</a:t>
            </a:r>
            <a:r>
              <a:rPr lang="de-CH" sz="1200">
                <a:solidFill>
                  <a:srgbClr val="000000"/>
                </a:solidFill>
                <a:highlight>
                  <a:srgbClr val="FFFFFF"/>
                </a:highlight>
                <a:latin typeface="Arial"/>
                <a:ea typeface="Arial"/>
                <a:cs typeface="Arial"/>
                <a:sym typeface="Arial"/>
              </a:rPr>
              <a:t> unit, starting from the first observation to the last</a:t>
            </a:r>
            <a:endParaRPr sz="1200">
              <a:solidFill>
                <a:srgbClr val="000000"/>
              </a:solidFill>
              <a:highlight>
                <a:srgbClr val="FFFFFF"/>
              </a:highlight>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i="1" lang="de-CH" sz="1200">
                <a:solidFill>
                  <a:srgbClr val="000000"/>
                </a:solidFill>
                <a:highlight>
                  <a:srgbClr val="FFFFFF"/>
                </a:highlight>
                <a:latin typeface="Arial"/>
                <a:ea typeface="Arial"/>
                <a:cs typeface="Arial"/>
                <a:sym typeface="Arial"/>
              </a:rPr>
              <a:t>x̅</a:t>
            </a:r>
            <a:r>
              <a:rPr lang="de-CH" sz="1200">
                <a:solidFill>
                  <a:srgbClr val="000000"/>
                </a:solidFill>
                <a:highlight>
                  <a:srgbClr val="FFFFFF"/>
                </a:highlight>
                <a:latin typeface="Arial"/>
                <a:ea typeface="Arial"/>
                <a:cs typeface="Arial"/>
                <a:sym typeface="Arial"/>
              </a:rPr>
              <a:t> represents the sample mean</a:t>
            </a:r>
            <a:endParaRPr sz="1200">
              <a:solidFill>
                <a:srgbClr val="000000"/>
              </a:solidFill>
              <a:highlight>
                <a:srgbClr val="FFFFFF"/>
              </a:highlight>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i="1" lang="de-CH" sz="1200">
                <a:solidFill>
                  <a:srgbClr val="000000"/>
                </a:solidFill>
                <a:highlight>
                  <a:srgbClr val="FFFFFF"/>
                </a:highlight>
                <a:latin typeface="Arial"/>
                <a:ea typeface="Arial"/>
                <a:cs typeface="Arial"/>
                <a:sym typeface="Arial"/>
              </a:rPr>
              <a:t>n</a:t>
            </a:r>
            <a:r>
              <a:rPr lang="de-CH" sz="1200">
                <a:solidFill>
                  <a:srgbClr val="000000"/>
                </a:solidFill>
                <a:highlight>
                  <a:srgbClr val="FFFFFF"/>
                </a:highlight>
                <a:latin typeface="Arial"/>
                <a:ea typeface="Arial"/>
                <a:cs typeface="Arial"/>
                <a:sym typeface="Arial"/>
              </a:rPr>
              <a:t> represents the number of units in the sample</a:t>
            </a:r>
            <a:endParaRPr sz="12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400">
              <a:solidFill>
                <a:srgbClr val="000000"/>
              </a:solidFill>
              <a:highlight>
                <a:srgbClr val="FFFFFF"/>
              </a:highlight>
              <a:latin typeface="Arial"/>
              <a:ea typeface="Arial"/>
              <a:cs typeface="Arial"/>
              <a:sym typeface="Arial"/>
            </a:endParaRPr>
          </a:p>
        </p:txBody>
      </p:sp>
      <p:pic>
        <p:nvPicPr>
          <p:cNvPr id="1132" name="Google Shape;1132;p187"/>
          <p:cNvPicPr preferRelativeResize="0"/>
          <p:nvPr/>
        </p:nvPicPr>
        <p:blipFill>
          <a:blip r:embed="rId3">
            <a:alphaModFix/>
          </a:blip>
          <a:stretch>
            <a:fillRect/>
          </a:stretch>
        </p:blipFill>
        <p:spPr>
          <a:xfrm>
            <a:off x="2029150" y="1571075"/>
            <a:ext cx="1593600" cy="849920"/>
          </a:xfrm>
          <a:prstGeom prst="rect">
            <a:avLst/>
          </a:prstGeom>
          <a:noFill/>
          <a:ln>
            <a:noFill/>
          </a:ln>
        </p:spPr>
      </p:pic>
      <p:pic>
        <p:nvPicPr>
          <p:cNvPr id="1133" name="Google Shape;1133;p187"/>
          <p:cNvPicPr preferRelativeResize="0"/>
          <p:nvPr/>
        </p:nvPicPr>
        <p:blipFill>
          <a:blip r:embed="rId4">
            <a:alphaModFix/>
          </a:blip>
          <a:stretch>
            <a:fillRect/>
          </a:stretch>
        </p:blipFill>
        <p:spPr>
          <a:xfrm>
            <a:off x="1970300" y="2901975"/>
            <a:ext cx="1711300" cy="84992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18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Standard deviation ..</a:t>
            </a:r>
            <a:endParaRPr/>
          </a:p>
        </p:txBody>
      </p:sp>
      <p:sp>
        <p:nvSpPr>
          <p:cNvPr id="1139" name="Google Shape;1139;p18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CH">
                <a:solidFill>
                  <a:srgbClr val="000000"/>
                </a:solidFill>
                <a:highlight>
                  <a:srgbClr val="FFFFFF"/>
                </a:highlight>
                <a:latin typeface="Arial"/>
                <a:ea typeface="Arial"/>
                <a:cs typeface="Arial"/>
                <a:sym typeface="Arial"/>
              </a:rPr>
              <a:t>The </a:t>
            </a:r>
            <a:r>
              <a:rPr b="1" lang="de-CH">
                <a:solidFill>
                  <a:srgbClr val="000000"/>
                </a:solidFill>
                <a:highlight>
                  <a:srgbClr val="FFFFFF"/>
                </a:highlight>
                <a:latin typeface="Arial"/>
                <a:ea typeface="Arial"/>
                <a:cs typeface="Arial"/>
                <a:sym typeface="Arial"/>
              </a:rPr>
              <a:t>standard deviation</a:t>
            </a:r>
            <a:r>
              <a:rPr lang="de-CH">
                <a:solidFill>
                  <a:srgbClr val="000000"/>
                </a:solidFill>
                <a:highlight>
                  <a:srgbClr val="FFFFFF"/>
                </a:highlight>
                <a:latin typeface="Arial"/>
                <a:ea typeface="Arial"/>
                <a:cs typeface="Arial"/>
                <a:sym typeface="Arial"/>
              </a:rPr>
              <a:t> is the square root of the variance. The standard deviation for a population is represented by</a:t>
            </a:r>
            <a:r>
              <a:rPr i="1" lang="de-CH">
                <a:solidFill>
                  <a:srgbClr val="000000"/>
                </a:solidFill>
                <a:highlight>
                  <a:srgbClr val="FFFFFF"/>
                </a:highlight>
                <a:latin typeface="Arial"/>
                <a:ea typeface="Arial"/>
                <a:cs typeface="Arial"/>
                <a:sym typeface="Arial"/>
              </a:rPr>
              <a:t> σ</a:t>
            </a:r>
            <a:r>
              <a:rPr lang="de-CH">
                <a:solidFill>
                  <a:srgbClr val="000000"/>
                </a:solidFill>
                <a:highlight>
                  <a:srgbClr val="FFFFFF"/>
                </a:highlight>
                <a:latin typeface="Arial"/>
                <a:ea typeface="Arial"/>
                <a:cs typeface="Arial"/>
                <a:sym typeface="Arial"/>
              </a:rPr>
              <a:t>, and the standard deviation for a sample is represented by </a:t>
            </a:r>
            <a:r>
              <a:rPr i="1" lang="de-CH">
                <a:solidFill>
                  <a:srgbClr val="000000"/>
                </a:solidFill>
                <a:highlight>
                  <a:srgbClr val="FFFFFF"/>
                </a:highlight>
                <a:latin typeface="Arial"/>
                <a:ea typeface="Arial"/>
                <a:cs typeface="Arial"/>
                <a:sym typeface="Arial"/>
              </a:rPr>
              <a:t>s.</a:t>
            </a:r>
            <a:endParaRPr>
              <a:solidFill>
                <a:srgbClr val="000000"/>
              </a:solidFill>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18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f</a:t>
            </a:r>
            <a:r>
              <a:rPr lang="de-CH"/>
              <a:t>inding the variance and std</a:t>
            </a:r>
            <a:endParaRPr/>
          </a:p>
        </p:txBody>
      </p:sp>
      <p:sp>
        <p:nvSpPr>
          <p:cNvPr id="1145" name="Google Shape;1145;p189"/>
          <p:cNvSpPr txBox="1"/>
          <p:nvPr>
            <p:ph idx="1" type="body"/>
          </p:nvPr>
        </p:nvSpPr>
        <p:spPr>
          <a:xfrm>
            <a:off x="311700" y="1225225"/>
            <a:ext cx="8520600" cy="386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de-CH" sz="1100">
                <a:solidFill>
                  <a:srgbClr val="FF8100"/>
                </a:solidFill>
                <a:highlight>
                  <a:srgbClr val="FFFFFF"/>
                </a:highlight>
                <a:latin typeface="Arial"/>
                <a:ea typeface="Arial"/>
                <a:cs typeface="Arial"/>
                <a:sym typeface="Arial"/>
              </a:rPr>
              <a:t>Dataset A</a:t>
            </a:r>
            <a:endParaRPr b="1" sz="1100">
              <a:solidFill>
                <a:srgbClr val="FF81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de-CH" sz="1400">
                <a:solidFill>
                  <a:srgbClr val="000000"/>
                </a:solidFill>
                <a:highlight>
                  <a:srgbClr val="FFFFFF"/>
                </a:highlight>
                <a:latin typeface="Arial"/>
                <a:ea typeface="Arial"/>
                <a:cs typeface="Arial"/>
                <a:sym typeface="Arial"/>
              </a:rPr>
              <a:t>Calculate the population mean (</a:t>
            </a:r>
            <a:r>
              <a:rPr i="1" lang="de-CH" sz="1400">
                <a:solidFill>
                  <a:srgbClr val="000000"/>
                </a:solidFill>
                <a:highlight>
                  <a:srgbClr val="FFFFFF"/>
                </a:highlight>
                <a:latin typeface="Arial"/>
                <a:ea typeface="Arial"/>
                <a:cs typeface="Arial"/>
                <a:sym typeface="Arial"/>
              </a:rPr>
              <a:t>μ</a:t>
            </a:r>
            <a:r>
              <a:rPr lang="de-CH" sz="1400">
                <a:solidFill>
                  <a:srgbClr val="000000"/>
                </a:solidFill>
                <a:highlight>
                  <a:srgbClr val="FFFFFF"/>
                </a:highlight>
                <a:latin typeface="Arial"/>
                <a:ea typeface="Arial"/>
                <a:cs typeface="Arial"/>
                <a:sym typeface="Arial"/>
              </a:rPr>
              <a:t>) of Dataset A.</a:t>
            </a:r>
            <a:br>
              <a:rPr lang="de-CH" sz="1400">
                <a:solidFill>
                  <a:srgbClr val="000000"/>
                </a:solidFill>
                <a:highlight>
                  <a:srgbClr val="FFFFFF"/>
                </a:highlight>
                <a:latin typeface="Arial"/>
                <a:ea typeface="Arial"/>
                <a:cs typeface="Arial"/>
                <a:sym typeface="Arial"/>
              </a:rPr>
            </a:br>
            <a:r>
              <a:rPr lang="de-CH" sz="1400">
                <a:solidFill>
                  <a:srgbClr val="000000"/>
                </a:solidFill>
                <a:highlight>
                  <a:srgbClr val="FFFFFF"/>
                </a:highlight>
                <a:latin typeface="Arial"/>
                <a:ea typeface="Arial"/>
                <a:cs typeface="Arial"/>
                <a:sym typeface="Arial"/>
              </a:rPr>
              <a:t>(4 + 5 + 5 + 5 + 6 + 6 + 6 + 6 + 7 + 7 + 7 + 8) / 12</a:t>
            </a:r>
            <a:br>
              <a:rPr lang="de-CH" sz="1400">
                <a:solidFill>
                  <a:srgbClr val="000000"/>
                </a:solidFill>
                <a:highlight>
                  <a:srgbClr val="FFFFFF"/>
                </a:highlight>
                <a:latin typeface="Arial"/>
                <a:ea typeface="Arial"/>
                <a:cs typeface="Arial"/>
                <a:sym typeface="Arial"/>
              </a:rPr>
            </a:br>
            <a:r>
              <a:rPr lang="de-CH" sz="1400">
                <a:solidFill>
                  <a:srgbClr val="000000"/>
                </a:solidFill>
                <a:highlight>
                  <a:srgbClr val="FFFFFF"/>
                </a:highlight>
                <a:latin typeface="Arial"/>
                <a:ea typeface="Arial"/>
                <a:cs typeface="Arial"/>
                <a:sym typeface="Arial"/>
              </a:rPr>
              <a:t>mean (</a:t>
            </a:r>
            <a:r>
              <a:rPr i="1" lang="de-CH" sz="1400">
                <a:solidFill>
                  <a:srgbClr val="000000"/>
                </a:solidFill>
                <a:highlight>
                  <a:srgbClr val="FFFFFF"/>
                </a:highlight>
                <a:latin typeface="Arial"/>
                <a:ea typeface="Arial"/>
                <a:cs typeface="Arial"/>
                <a:sym typeface="Arial"/>
              </a:rPr>
              <a:t>μ</a:t>
            </a:r>
            <a:r>
              <a:rPr lang="de-CH" sz="1400">
                <a:solidFill>
                  <a:srgbClr val="000000"/>
                </a:solidFill>
                <a:highlight>
                  <a:srgbClr val="FFFFFF"/>
                </a:highlight>
                <a:latin typeface="Arial"/>
                <a:ea typeface="Arial"/>
                <a:cs typeface="Arial"/>
                <a:sym typeface="Arial"/>
              </a:rPr>
              <a:t>) = 6</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de-CH" sz="1400">
                <a:solidFill>
                  <a:srgbClr val="000000"/>
                </a:solidFill>
                <a:highlight>
                  <a:srgbClr val="FFFFFF"/>
                </a:highlight>
                <a:latin typeface="Arial"/>
                <a:ea typeface="Arial"/>
                <a:cs typeface="Arial"/>
                <a:sym typeface="Arial"/>
              </a:rPr>
              <a:t>Calculate the deviation of the individual values from the mean by subtracting the mean from each value in the dataset</a:t>
            </a:r>
            <a:br>
              <a:rPr lang="de-CH" sz="1400">
                <a:solidFill>
                  <a:srgbClr val="000000"/>
                </a:solidFill>
                <a:highlight>
                  <a:srgbClr val="FFFFFF"/>
                </a:highlight>
                <a:latin typeface="Arial"/>
                <a:ea typeface="Arial"/>
                <a:cs typeface="Arial"/>
                <a:sym typeface="Arial"/>
              </a:rPr>
            </a:br>
            <a:r>
              <a:rPr lang="de-CH" sz="1400">
                <a:solidFill>
                  <a:srgbClr val="FF0000"/>
                </a:solidFill>
                <a:highlight>
                  <a:srgbClr val="FFFFFF"/>
                </a:highlight>
                <a:latin typeface="Arial"/>
                <a:ea typeface="Arial"/>
                <a:cs typeface="Arial"/>
                <a:sym typeface="Arial"/>
              </a:rPr>
              <a:t> </a:t>
            </a:r>
            <a:r>
              <a:rPr lang="de-CH" sz="1400">
                <a:solidFill>
                  <a:srgbClr val="000000"/>
                </a:solidFill>
                <a:highlight>
                  <a:srgbClr val="FFFFFF"/>
                </a:highlight>
                <a:latin typeface="Arial"/>
                <a:ea typeface="Arial"/>
                <a:cs typeface="Arial"/>
                <a:sym typeface="Arial"/>
              </a:rPr>
              <a:t>=</a:t>
            </a:r>
            <a:r>
              <a:rPr lang="de-CH" sz="1400">
                <a:solidFill>
                  <a:srgbClr val="FF0000"/>
                </a:solidFill>
                <a:highlight>
                  <a:srgbClr val="FFFFFF"/>
                </a:highlight>
                <a:latin typeface="Arial"/>
                <a:ea typeface="Arial"/>
                <a:cs typeface="Arial"/>
                <a:sym typeface="Arial"/>
              </a:rPr>
              <a:t> </a:t>
            </a:r>
            <a:r>
              <a:rPr lang="de-CH" sz="1400">
                <a:solidFill>
                  <a:srgbClr val="000000"/>
                </a:solidFill>
                <a:highlight>
                  <a:srgbClr val="FFFFFF"/>
                </a:highlight>
                <a:latin typeface="Arial"/>
                <a:ea typeface="Arial"/>
                <a:cs typeface="Arial"/>
                <a:sym typeface="Arial"/>
              </a:rPr>
              <a:t>-2, -1, -1, -1, 0, 0, 0, 0, 1, 1, 1, 2</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de-CH" sz="1400">
                <a:solidFill>
                  <a:srgbClr val="000000"/>
                </a:solidFill>
                <a:highlight>
                  <a:srgbClr val="FFFFFF"/>
                </a:highlight>
                <a:latin typeface="Arial"/>
                <a:ea typeface="Arial"/>
                <a:cs typeface="Arial"/>
                <a:sym typeface="Arial"/>
              </a:rPr>
              <a:t>Square each individual deviation value</a:t>
            </a:r>
            <a:br>
              <a:rPr lang="de-CH" sz="1400">
                <a:solidFill>
                  <a:srgbClr val="000000"/>
                </a:solidFill>
                <a:highlight>
                  <a:srgbClr val="FFFFFF"/>
                </a:highlight>
                <a:latin typeface="Arial"/>
                <a:ea typeface="Arial"/>
                <a:cs typeface="Arial"/>
                <a:sym typeface="Arial"/>
              </a:rPr>
            </a:br>
            <a:r>
              <a:rPr lang="de-CH" sz="1400">
                <a:solidFill>
                  <a:srgbClr val="000000"/>
                </a:solidFill>
                <a:highlight>
                  <a:srgbClr val="FFFFFF"/>
                </a:highlight>
                <a:latin typeface="Arial"/>
                <a:ea typeface="Arial"/>
                <a:cs typeface="Arial"/>
                <a:sym typeface="Arial"/>
              </a:rPr>
              <a:t>= 4, 1, 1, 1, 0, 0, 0, 0, 1,1,1, 4</a:t>
            </a:r>
            <a:br>
              <a:rPr lang="de-CH" sz="1400">
                <a:solidFill>
                  <a:srgbClr val="000000"/>
                </a:solidFill>
                <a:highlight>
                  <a:srgbClr val="FFFFFF"/>
                </a:highlight>
                <a:latin typeface="Arial"/>
                <a:ea typeface="Arial"/>
                <a:cs typeface="Arial"/>
                <a:sym typeface="Arial"/>
              </a:rPr>
            </a:br>
            <a:r>
              <a:rPr lang="de-CH" sz="1400">
                <a:solidFill>
                  <a:srgbClr val="000000"/>
                </a:solidFill>
                <a:highlight>
                  <a:srgbClr val="FFFFFF"/>
                </a:highlight>
                <a:latin typeface="Arial"/>
                <a:ea typeface="Arial"/>
                <a:cs typeface="Arial"/>
                <a:sym typeface="Arial"/>
              </a:rPr>
              <a:t>Calculate the mean of the squared deviation values</a:t>
            </a:r>
            <a:br>
              <a:rPr lang="de-CH" sz="1400">
                <a:solidFill>
                  <a:srgbClr val="000000"/>
                </a:solidFill>
                <a:highlight>
                  <a:srgbClr val="FFFFFF"/>
                </a:highlight>
                <a:latin typeface="Arial"/>
                <a:ea typeface="Arial"/>
                <a:cs typeface="Arial"/>
                <a:sym typeface="Arial"/>
              </a:rPr>
            </a:br>
            <a:r>
              <a:rPr lang="de-CH" sz="1400">
                <a:solidFill>
                  <a:srgbClr val="000000"/>
                </a:solidFill>
                <a:highlight>
                  <a:srgbClr val="FFFFFF"/>
                </a:highlight>
                <a:latin typeface="Arial"/>
                <a:ea typeface="Arial"/>
                <a:cs typeface="Arial"/>
                <a:sym typeface="Arial"/>
              </a:rPr>
              <a:t> =(4 + 1 +1 +1 + 0 + 0 + 0 + 0 +1 +1 +1 + 4) / 12</a:t>
            </a:r>
            <a:br>
              <a:rPr lang="de-CH" sz="1400">
                <a:solidFill>
                  <a:srgbClr val="000000"/>
                </a:solidFill>
                <a:highlight>
                  <a:srgbClr val="FFFFFF"/>
                </a:highlight>
                <a:latin typeface="Arial"/>
                <a:ea typeface="Arial"/>
                <a:cs typeface="Arial"/>
                <a:sym typeface="Arial"/>
              </a:rPr>
            </a:br>
            <a:r>
              <a:rPr b="1" lang="de-CH" sz="1400">
                <a:solidFill>
                  <a:srgbClr val="000000"/>
                </a:solidFill>
                <a:highlight>
                  <a:srgbClr val="FFFFFF"/>
                </a:highlight>
                <a:latin typeface="Arial"/>
                <a:ea typeface="Arial"/>
                <a:cs typeface="Arial"/>
                <a:sym typeface="Arial"/>
              </a:rPr>
              <a:t>Variance </a:t>
            </a:r>
            <a:r>
              <a:rPr i="1" lang="de-CH" sz="1400">
                <a:solidFill>
                  <a:srgbClr val="000000"/>
                </a:solidFill>
                <a:highlight>
                  <a:srgbClr val="FFFFFF"/>
                </a:highlight>
                <a:latin typeface="Arial"/>
                <a:ea typeface="Arial"/>
                <a:cs typeface="Arial"/>
                <a:sym typeface="Arial"/>
              </a:rPr>
              <a:t>σ</a:t>
            </a:r>
            <a:r>
              <a:rPr baseline="30000" lang="de-CH" sz="1400">
                <a:solidFill>
                  <a:srgbClr val="000000"/>
                </a:solidFill>
                <a:highlight>
                  <a:srgbClr val="FFFFFF"/>
                </a:highlight>
                <a:latin typeface="Arial"/>
                <a:ea typeface="Arial"/>
                <a:cs typeface="Arial"/>
                <a:sym typeface="Arial"/>
              </a:rPr>
              <a:t>2</a:t>
            </a:r>
            <a:r>
              <a:rPr b="1" lang="de-CH" sz="1400">
                <a:solidFill>
                  <a:srgbClr val="000000"/>
                </a:solidFill>
                <a:highlight>
                  <a:srgbClr val="FFFFFF"/>
                </a:highlight>
                <a:latin typeface="Arial"/>
                <a:ea typeface="Arial"/>
                <a:cs typeface="Arial"/>
                <a:sym typeface="Arial"/>
              </a:rPr>
              <a:t>= 1.17</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de-CH" sz="1400">
                <a:solidFill>
                  <a:srgbClr val="000000"/>
                </a:solidFill>
                <a:highlight>
                  <a:srgbClr val="FFFFFF"/>
                </a:highlight>
                <a:latin typeface="Arial"/>
                <a:ea typeface="Arial"/>
                <a:cs typeface="Arial"/>
                <a:sym typeface="Arial"/>
              </a:rPr>
              <a:t>Calculate the square root of the variance</a:t>
            </a:r>
            <a:endParaRPr sz="1400">
              <a:solidFill>
                <a:srgbClr val="000000"/>
              </a:solidFill>
              <a:highlight>
                <a:srgbClr val="FFFFFF"/>
              </a:highlight>
              <a:latin typeface="Arial"/>
              <a:ea typeface="Arial"/>
              <a:cs typeface="Arial"/>
              <a:sym typeface="Arial"/>
            </a:endParaRPr>
          </a:p>
          <a:p>
            <a:pPr indent="0" lvl="0" marL="457200" rtl="0" algn="l">
              <a:lnSpc>
                <a:spcPct val="100000"/>
              </a:lnSpc>
              <a:spcBef>
                <a:spcPts val="0"/>
              </a:spcBef>
              <a:spcAft>
                <a:spcPts val="0"/>
              </a:spcAft>
              <a:buNone/>
            </a:pPr>
            <a:r>
              <a:rPr b="1" lang="de-CH" sz="1400">
                <a:solidFill>
                  <a:srgbClr val="000000"/>
                </a:solidFill>
                <a:highlight>
                  <a:srgbClr val="FFFFFF"/>
                </a:highlight>
                <a:latin typeface="Arial"/>
                <a:ea typeface="Arial"/>
                <a:cs typeface="Arial"/>
                <a:sym typeface="Arial"/>
              </a:rPr>
              <a:t>Standard deviation </a:t>
            </a:r>
            <a:r>
              <a:rPr i="1" lang="de-CH" sz="1400">
                <a:solidFill>
                  <a:srgbClr val="000000"/>
                </a:solidFill>
                <a:highlight>
                  <a:srgbClr val="FFFFFF"/>
                </a:highlight>
                <a:latin typeface="Arial"/>
                <a:ea typeface="Arial"/>
                <a:cs typeface="Arial"/>
                <a:sym typeface="Arial"/>
              </a:rPr>
              <a:t>σ</a:t>
            </a:r>
            <a:r>
              <a:rPr b="1" i="1" lang="de-CH" sz="1400">
                <a:solidFill>
                  <a:srgbClr val="000000"/>
                </a:solidFill>
                <a:highlight>
                  <a:srgbClr val="FFFFFF"/>
                </a:highlight>
                <a:latin typeface="Arial"/>
                <a:ea typeface="Arial"/>
                <a:cs typeface="Arial"/>
                <a:sym typeface="Arial"/>
              </a:rPr>
              <a:t> </a:t>
            </a:r>
            <a:r>
              <a:rPr b="1" lang="de-CH" sz="1400">
                <a:solidFill>
                  <a:srgbClr val="000000"/>
                </a:solidFill>
                <a:highlight>
                  <a:srgbClr val="FFFFFF"/>
                </a:highlight>
                <a:latin typeface="Arial"/>
                <a:ea typeface="Arial"/>
                <a:cs typeface="Arial"/>
                <a:sym typeface="Arial"/>
              </a:rPr>
              <a:t>= 1.08</a:t>
            </a:r>
            <a:endParaRPr sz="1400"/>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19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Finding in notebook..</a:t>
            </a:r>
            <a:endParaRPr/>
          </a:p>
        </p:txBody>
      </p:sp>
      <p:sp>
        <p:nvSpPr>
          <p:cNvPr id="1151" name="Google Shape;1151;p190"/>
          <p:cNvSpPr txBox="1"/>
          <p:nvPr>
            <p:ph idx="1" type="body"/>
          </p:nvPr>
        </p:nvSpPr>
        <p:spPr>
          <a:xfrm>
            <a:off x="311700" y="1225225"/>
            <a:ext cx="8520600" cy="3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a:solidFill>
                  <a:srgbClr val="000000"/>
                </a:solidFill>
                <a:latin typeface="Spectral"/>
                <a:ea typeface="Spectral"/>
                <a:cs typeface="Spectral"/>
                <a:sym typeface="Spectral"/>
              </a:rPr>
              <a:t>Variance</a:t>
            </a:r>
            <a:endParaRPr b="1">
              <a:solidFill>
                <a:srgbClr val="000000"/>
              </a:solidFill>
              <a:latin typeface="Spectral"/>
              <a:ea typeface="Spectral"/>
              <a:cs typeface="Spectral"/>
              <a:sym typeface="Spectral"/>
            </a:endParaRPr>
          </a:p>
          <a:p>
            <a:pPr indent="0" lvl="0" marL="0" rtl="0" algn="l">
              <a:spcBef>
                <a:spcPts val="1600"/>
              </a:spcBef>
              <a:spcAft>
                <a:spcPts val="0"/>
              </a:spcAft>
              <a:buNone/>
            </a:pPr>
            <a:r>
              <a:rPr lang="de-CH">
                <a:solidFill>
                  <a:srgbClr val="0000FF"/>
                </a:solidFill>
                <a:latin typeface="Spectral"/>
                <a:ea typeface="Spectral"/>
                <a:cs typeface="Spectral"/>
                <a:sym typeface="Spectral"/>
              </a:rPr>
              <a:t>data=np.array([4, 5, 5, 5, 6, 6, 6, 6, 7, 7, 7, 8])</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np.var(data)</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sample=np.random.choice(data,5)</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np.var(sample)</a:t>
            </a:r>
            <a:endParaRPr>
              <a:solidFill>
                <a:srgbClr val="0000FF"/>
              </a:solidFill>
              <a:latin typeface="Spectral"/>
              <a:ea typeface="Spectral"/>
              <a:cs typeface="Spectral"/>
              <a:sym typeface="Spectral"/>
            </a:endParaRPr>
          </a:p>
          <a:p>
            <a:pPr indent="0" lvl="0" marL="0" rtl="0" algn="l">
              <a:spcBef>
                <a:spcPts val="1600"/>
              </a:spcBef>
              <a:spcAft>
                <a:spcPts val="0"/>
              </a:spcAft>
              <a:buNone/>
            </a:pPr>
            <a:r>
              <a:rPr b="1" lang="de-CH">
                <a:solidFill>
                  <a:srgbClr val="000000"/>
                </a:solidFill>
                <a:latin typeface="Spectral"/>
                <a:ea typeface="Spectral"/>
                <a:cs typeface="Spectral"/>
                <a:sym typeface="Spectral"/>
              </a:rPr>
              <a:t>Standard Deviation</a:t>
            </a:r>
            <a:endParaRPr b="1">
              <a:solidFill>
                <a:srgbClr val="000000"/>
              </a:solidFill>
              <a:latin typeface="Spectral"/>
              <a:ea typeface="Spectral"/>
              <a:cs typeface="Spectral"/>
              <a:sym typeface="Spectral"/>
            </a:endParaRPr>
          </a:p>
          <a:p>
            <a:pPr indent="0" lvl="0" marL="0" rtl="0" algn="l">
              <a:spcBef>
                <a:spcPts val="1600"/>
              </a:spcBef>
              <a:spcAft>
                <a:spcPts val="0"/>
              </a:spcAft>
              <a:buNone/>
            </a:pPr>
            <a:r>
              <a:rPr lang="de-CH">
                <a:solidFill>
                  <a:srgbClr val="0000FF"/>
                </a:solidFill>
                <a:latin typeface="Spectral"/>
                <a:ea typeface="Spectral"/>
                <a:cs typeface="Spectral"/>
                <a:sym typeface="Spectral"/>
              </a:rPr>
              <a:t>np.std(data)</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np.std(sample)</a:t>
            </a:r>
            <a:endParaRPr>
              <a:solidFill>
                <a:srgbClr val="0000FF"/>
              </a:solidFill>
              <a:latin typeface="Spectral"/>
              <a:ea typeface="Spectral"/>
              <a:cs typeface="Spectral"/>
              <a:sym typeface="Spectral"/>
            </a:endParaRPr>
          </a:p>
          <a:p>
            <a:pPr indent="0" lvl="0" marL="0" rtl="0" algn="l">
              <a:spcBef>
                <a:spcPts val="1600"/>
              </a:spcBef>
              <a:spcAft>
                <a:spcPts val="0"/>
              </a:spcAft>
              <a:buNone/>
            </a:pPr>
            <a:r>
              <a:t/>
            </a:r>
            <a:endParaRPr b="1">
              <a:solidFill>
                <a:srgbClr val="000000"/>
              </a:solidFill>
              <a:latin typeface="Spectral"/>
              <a:ea typeface="Spectral"/>
              <a:cs typeface="Spectral"/>
              <a:sym typeface="Spectral"/>
            </a:endParaRPr>
          </a:p>
          <a:p>
            <a:pPr indent="0" lvl="0" marL="0" rtl="0" algn="l">
              <a:spcBef>
                <a:spcPts val="1600"/>
              </a:spcBef>
              <a:spcAft>
                <a:spcPts val="0"/>
              </a:spcAft>
              <a:buNone/>
            </a:pPr>
            <a:r>
              <a:t/>
            </a:r>
            <a:endParaRPr b="1">
              <a:solidFill>
                <a:srgbClr val="000000"/>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19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9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Installation..</a:t>
            </a:r>
            <a:endParaRPr/>
          </a:p>
        </p:txBody>
      </p:sp>
      <p:sp>
        <p:nvSpPr>
          <p:cNvPr id="170" name="Google Shape;170;p30"/>
          <p:cNvSpPr txBox="1"/>
          <p:nvPr>
            <p:ph idx="1" type="body"/>
          </p:nvPr>
        </p:nvSpPr>
        <p:spPr>
          <a:xfrm>
            <a:off x="311700" y="1225225"/>
            <a:ext cx="8520600" cy="370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a:t>We are using jupyter notebook to code numpy</a:t>
            </a:r>
            <a:endParaRPr b="1"/>
          </a:p>
          <a:p>
            <a:pPr indent="0" lvl="0" marL="0" rtl="0" algn="l">
              <a:spcBef>
                <a:spcPts val="1600"/>
              </a:spcBef>
              <a:spcAft>
                <a:spcPts val="0"/>
              </a:spcAft>
              <a:buNone/>
            </a:pPr>
            <a:r>
              <a:rPr b="1" lang="de-CH"/>
              <a:t>Installing Jupyter Notebook</a:t>
            </a:r>
            <a:endParaRPr b="1"/>
          </a:p>
          <a:p>
            <a:pPr indent="-342900" lvl="0" marL="457200" rtl="0" algn="l">
              <a:spcBef>
                <a:spcPts val="1600"/>
              </a:spcBef>
              <a:spcAft>
                <a:spcPts val="0"/>
              </a:spcAft>
              <a:buSzPts val="1800"/>
              <a:buAutoNum type="arabicPeriod"/>
            </a:pPr>
            <a:r>
              <a:rPr b="1" lang="de-CH"/>
              <a:t>Installing using PIP</a:t>
            </a:r>
            <a:br>
              <a:rPr b="1" lang="de-CH"/>
            </a:br>
            <a:r>
              <a:rPr b="1" lang="de-CH"/>
              <a:t>pip3 install jupyter</a:t>
            </a:r>
            <a:br>
              <a:rPr b="1" lang="de-CH"/>
            </a:br>
            <a:r>
              <a:rPr b="1" lang="de-CH"/>
              <a:t>pip3 install numpy</a:t>
            </a:r>
            <a:endParaRPr b="1"/>
          </a:p>
          <a:p>
            <a:pPr indent="-342900" lvl="0" marL="457200" rtl="0" algn="l">
              <a:lnSpc>
                <a:spcPct val="100000"/>
              </a:lnSpc>
              <a:spcBef>
                <a:spcPts val="0"/>
              </a:spcBef>
              <a:spcAft>
                <a:spcPts val="0"/>
              </a:spcAft>
              <a:buSzPts val="1800"/>
              <a:buAutoNum type="arabicPeriod"/>
            </a:pPr>
            <a:r>
              <a:rPr b="1" lang="de-CH"/>
              <a:t>Installing </a:t>
            </a:r>
            <a:r>
              <a:rPr b="1" lang="de-CH"/>
              <a:t>through</a:t>
            </a:r>
            <a:r>
              <a:rPr b="1" lang="de-CH"/>
              <a:t> anaconda</a:t>
            </a:r>
            <a:endParaRPr b="1"/>
          </a:p>
          <a:p>
            <a:pPr indent="0" lvl="0" marL="457200" rtl="0" algn="l">
              <a:lnSpc>
                <a:spcPct val="100000"/>
              </a:lnSpc>
              <a:spcBef>
                <a:spcPts val="1600"/>
              </a:spcBef>
              <a:spcAft>
                <a:spcPts val="0"/>
              </a:spcAft>
              <a:buNone/>
            </a:pPr>
            <a:r>
              <a:rPr lang="de-CH" sz="1200">
                <a:solidFill>
                  <a:srgbClr val="222222"/>
                </a:solidFill>
                <a:highlight>
                  <a:srgbClr val="FFFFFF"/>
                </a:highlight>
                <a:latin typeface="Arial"/>
                <a:ea typeface="Arial"/>
                <a:cs typeface="Arial"/>
                <a:sym typeface="Arial"/>
              </a:rPr>
              <a:t>For new users, we </a:t>
            </a:r>
            <a:r>
              <a:rPr b="1" lang="de-CH" sz="1200">
                <a:solidFill>
                  <a:srgbClr val="222222"/>
                </a:solidFill>
                <a:highlight>
                  <a:srgbClr val="FFFFFF"/>
                </a:highlight>
                <a:latin typeface="Arial"/>
                <a:ea typeface="Arial"/>
                <a:cs typeface="Arial"/>
                <a:sym typeface="Arial"/>
              </a:rPr>
              <a:t>highly recommend</a:t>
            </a:r>
            <a:r>
              <a:rPr lang="de-CH" sz="1200">
                <a:solidFill>
                  <a:srgbClr val="222222"/>
                </a:solidFill>
                <a:highlight>
                  <a:srgbClr val="FFFFFF"/>
                </a:highlight>
                <a:latin typeface="Arial"/>
                <a:ea typeface="Arial"/>
                <a:cs typeface="Arial"/>
                <a:sym typeface="Arial"/>
              </a:rPr>
              <a:t> </a:t>
            </a:r>
            <a:r>
              <a:rPr lang="de-CH" sz="1200">
                <a:solidFill>
                  <a:srgbClr val="434343"/>
                </a:solidFill>
                <a:highlight>
                  <a:srgbClr val="FFFFFF"/>
                </a:highlight>
                <a:uFill>
                  <a:noFill/>
                </a:uFill>
                <a:latin typeface="Arial"/>
                <a:ea typeface="Arial"/>
                <a:cs typeface="Arial"/>
                <a:sym typeface="Arial"/>
                <a:hlinkClick r:id="rId3">
                  <a:extLst>
                    <a:ext uri="{A12FA001-AC4F-418D-AE19-62706E023703}">
                      <ahyp:hlinkClr val="tx"/>
                    </a:ext>
                  </a:extLst>
                </a:hlinkClick>
              </a:rPr>
              <a:t>installing Anaconda</a:t>
            </a:r>
            <a:r>
              <a:rPr lang="de-CH" sz="1200">
                <a:solidFill>
                  <a:srgbClr val="222222"/>
                </a:solidFill>
                <a:highlight>
                  <a:srgbClr val="FFFFFF"/>
                </a:highlight>
                <a:latin typeface="Arial"/>
                <a:ea typeface="Arial"/>
                <a:cs typeface="Arial"/>
                <a:sym typeface="Arial"/>
              </a:rPr>
              <a:t>. Anaconda conveniently installs Python, the Jupyter Notebook, and other commonly used packages for scientific computing and data science.</a:t>
            </a:r>
            <a:endParaRPr sz="1200">
              <a:solidFill>
                <a:srgbClr val="222222"/>
              </a:solidFill>
              <a:highlight>
                <a:srgbClr val="FFFFFF"/>
              </a:highlight>
              <a:latin typeface="Arial"/>
              <a:ea typeface="Arial"/>
              <a:cs typeface="Arial"/>
              <a:sym typeface="Arial"/>
            </a:endParaRPr>
          </a:p>
          <a:p>
            <a:pPr indent="0" lvl="0" marL="457200" rtl="0" algn="l">
              <a:lnSpc>
                <a:spcPct val="100000"/>
              </a:lnSpc>
              <a:spcBef>
                <a:spcPts val="1600"/>
              </a:spcBef>
              <a:spcAft>
                <a:spcPts val="0"/>
              </a:spcAft>
              <a:buNone/>
            </a:pPr>
            <a:r>
              <a:rPr lang="de-CH" sz="1200">
                <a:solidFill>
                  <a:srgbClr val="222222"/>
                </a:solidFill>
                <a:highlight>
                  <a:srgbClr val="FFFFFF"/>
                </a:highlight>
                <a:latin typeface="Arial"/>
                <a:ea typeface="Arial"/>
                <a:cs typeface="Arial"/>
                <a:sym typeface="Arial"/>
              </a:rPr>
              <a:t>Download Anaconda </a:t>
            </a:r>
            <a:r>
              <a:rPr lang="de-CH" sz="1100" u="sng">
                <a:solidFill>
                  <a:schemeClr val="hlink"/>
                </a:solidFill>
                <a:latin typeface="Arial"/>
                <a:ea typeface="Arial"/>
                <a:cs typeface="Arial"/>
                <a:sym typeface="Arial"/>
                <a:hlinkClick r:id="rId4"/>
              </a:rPr>
              <a:t>https://www.anaconda.com/distribution/</a:t>
            </a:r>
            <a:endParaRPr sz="1200">
              <a:solidFill>
                <a:srgbClr val="222222"/>
              </a:solidFill>
              <a:highlight>
                <a:srgbClr val="FFFFFF"/>
              </a:highlight>
              <a:latin typeface="Arial"/>
              <a:ea typeface="Arial"/>
              <a:cs typeface="Arial"/>
              <a:sym typeface="Arial"/>
            </a:endParaRPr>
          </a:p>
          <a:p>
            <a:pPr indent="0" lvl="0" marL="0" rtl="0" algn="l">
              <a:lnSpc>
                <a:spcPct val="100000"/>
              </a:lnSpc>
              <a:spcBef>
                <a:spcPts val="1600"/>
              </a:spcBef>
              <a:spcAft>
                <a:spcPts val="1600"/>
              </a:spcAft>
              <a:buNone/>
            </a:pPr>
            <a:r>
              <a:rPr b="1" lang="de-CH" sz="1200">
                <a:solidFill>
                  <a:srgbClr val="222222"/>
                </a:solidFill>
                <a:highlight>
                  <a:srgbClr val="FFFFFF"/>
                </a:highlight>
                <a:latin typeface="Arial"/>
                <a:ea typeface="Arial"/>
                <a:cs typeface="Arial"/>
                <a:sym typeface="Arial"/>
              </a:rPr>
              <a:t>To Open:  jupyter notebook</a:t>
            </a:r>
            <a:endParaRPr b="1"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sp>
        <p:nvSpPr>
          <p:cNvPr id="1162" name="Google Shape;1162;p19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9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p19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9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p19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9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9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9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19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9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19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9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sp>
        <p:nvSpPr>
          <p:cNvPr id="1198" name="Google Shape;1198;p19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9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19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9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What is Numpy..?</a:t>
            </a:r>
            <a:endParaRPr/>
          </a:p>
        </p:txBody>
      </p:sp>
      <p:sp>
        <p:nvSpPr>
          <p:cNvPr id="176" name="Google Shape;176;p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Numpy is a linear algebra library of python..</a:t>
            </a:r>
            <a:endParaRPr/>
          </a:p>
          <a:p>
            <a:pPr indent="-342900" lvl="0" marL="457200" rtl="0" algn="l">
              <a:spcBef>
                <a:spcPts val="0"/>
              </a:spcBef>
              <a:spcAft>
                <a:spcPts val="0"/>
              </a:spcAft>
              <a:buSzPts val="1800"/>
              <a:buChar char="●"/>
            </a:pPr>
            <a:r>
              <a:rPr lang="de-CH"/>
              <a:t>Used to  perform mathematical and logical operations on arrays</a:t>
            </a:r>
            <a:endParaRPr/>
          </a:p>
          <a:p>
            <a:pPr indent="-342900" lvl="0" marL="457200" rtl="0" algn="l">
              <a:spcBef>
                <a:spcPts val="0"/>
              </a:spcBef>
              <a:spcAft>
                <a:spcPts val="0"/>
              </a:spcAft>
              <a:buSzPts val="1800"/>
              <a:buChar char="●"/>
            </a:pPr>
            <a:r>
              <a:rPr lang="de-CH"/>
              <a:t>It provides methods to perform operations on </a:t>
            </a:r>
            <a:r>
              <a:rPr lang="de-CH"/>
              <a:t>multidimensional</a:t>
            </a:r>
            <a:r>
              <a:rPr lang="de-CH"/>
              <a:t> arrays and matrices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WHAT IS DATA??</a:t>
            </a:r>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Data is just a collection of facts..</a:t>
            </a:r>
            <a:endParaRPr/>
          </a:p>
          <a:p>
            <a:pPr indent="0" lvl="0" marL="0" rtl="0" algn="l">
              <a:spcBef>
                <a:spcPts val="1600"/>
              </a:spcBef>
              <a:spcAft>
                <a:spcPts val="1600"/>
              </a:spcAft>
              <a:buNone/>
            </a:pPr>
            <a:r>
              <a:rPr lang="de-CH"/>
              <a:t>Eg:  100, ’ADWAITH’ ,   (a+b)^2=a^2+2ab+b^2</a:t>
            </a:r>
            <a:endParaRPr/>
          </a:p>
        </p:txBody>
      </p:sp>
      <p:pic>
        <p:nvPicPr>
          <p:cNvPr id="71" name="Google Shape;71;p14"/>
          <p:cNvPicPr preferRelativeResize="0"/>
          <p:nvPr/>
        </p:nvPicPr>
        <p:blipFill>
          <a:blip r:embed="rId3">
            <a:alphaModFix/>
          </a:blip>
          <a:stretch>
            <a:fillRect/>
          </a:stretch>
        </p:blipFill>
        <p:spPr>
          <a:xfrm>
            <a:off x="2299625" y="2121400"/>
            <a:ext cx="4467975" cy="2607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Numpy Array..</a:t>
            </a:r>
            <a:endParaRPr/>
          </a:p>
        </p:txBody>
      </p:sp>
      <p:sp>
        <p:nvSpPr>
          <p:cNvPr id="182" name="Google Shape;182;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Numpy </a:t>
            </a:r>
            <a:r>
              <a:rPr lang="de-CH"/>
              <a:t>arrays</a:t>
            </a:r>
            <a:r>
              <a:rPr lang="de-CH"/>
              <a:t> are basically  python list with some additional feature.</a:t>
            </a:r>
            <a:endParaRPr/>
          </a:p>
          <a:p>
            <a:pPr indent="-342900" lvl="0" marL="457200" rtl="0" algn="l">
              <a:spcBef>
                <a:spcPts val="0"/>
              </a:spcBef>
              <a:spcAft>
                <a:spcPts val="0"/>
              </a:spcAft>
              <a:buSzPts val="1800"/>
              <a:buChar char="●"/>
            </a:pPr>
            <a:r>
              <a:rPr lang="de-CH"/>
              <a:t>Numpy arrays support 1D,2D,3D …..nD arrays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How to create Numpy array</a:t>
            </a:r>
            <a:endParaRPr/>
          </a:p>
        </p:txBody>
      </p:sp>
      <p:sp>
        <p:nvSpPr>
          <p:cNvPr id="188" name="Google Shape;188;p33"/>
          <p:cNvSpPr txBox="1"/>
          <p:nvPr>
            <p:ph idx="1" type="body"/>
          </p:nvPr>
        </p:nvSpPr>
        <p:spPr>
          <a:xfrm>
            <a:off x="311700" y="1043700"/>
            <a:ext cx="8520600" cy="435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IMPORT NUMPY MODULE</a:t>
            </a:r>
            <a:br>
              <a:rPr lang="de-CH"/>
            </a:br>
            <a:r>
              <a:rPr lang="de-CH">
                <a:solidFill>
                  <a:srgbClr val="0000FF"/>
                </a:solidFill>
                <a:latin typeface="Spectral"/>
                <a:ea typeface="Spectral"/>
                <a:cs typeface="Spectral"/>
                <a:sym typeface="Spectral"/>
              </a:rPr>
              <a:t>import numpy as np</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lang="de-CH"/>
              <a:t>CREATE NUMPY  1D ARRAY</a:t>
            </a:r>
            <a:br>
              <a:rPr lang="de-CH"/>
            </a:br>
            <a:r>
              <a:rPr lang="de-CH">
                <a:solidFill>
                  <a:srgbClr val="0000FF"/>
                </a:solidFill>
                <a:latin typeface="Spectral"/>
                <a:ea typeface="Spectral"/>
                <a:cs typeface="Spectral"/>
                <a:sym typeface="Spectral"/>
              </a:rPr>
              <a:t>a=np.array([2,5,6,4])   </a:t>
            </a:r>
            <a:r>
              <a:rPr lang="de-CH">
                <a:solidFill>
                  <a:srgbClr val="434343"/>
                </a:solidFill>
                <a:latin typeface="Spectral"/>
                <a:ea typeface="Spectral"/>
                <a:cs typeface="Spectral"/>
                <a:sym typeface="Spectral"/>
              </a:rPr>
              <a:t>#python list</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b=np.array((1,2,34))    </a:t>
            </a:r>
            <a:r>
              <a:rPr lang="de-CH">
                <a:solidFill>
                  <a:srgbClr val="434343"/>
                </a:solidFill>
                <a:latin typeface="Spectral"/>
                <a:ea typeface="Spectral"/>
                <a:cs typeface="Spectral"/>
                <a:sym typeface="Spectral"/>
              </a:rPr>
              <a:t>#python tuple </a:t>
            </a:r>
            <a:br>
              <a:rPr lang="de-CH">
                <a:solidFill>
                  <a:srgbClr val="434343"/>
                </a:solidFill>
                <a:latin typeface="Spectral"/>
                <a:ea typeface="Spectral"/>
                <a:cs typeface="Spectral"/>
                <a:sym typeface="Spectral"/>
              </a:rPr>
            </a:br>
            <a:r>
              <a:rPr lang="de-CH">
                <a:solidFill>
                  <a:srgbClr val="0000FF"/>
                </a:solidFill>
                <a:latin typeface="Spectral"/>
                <a:ea typeface="Spectral"/>
                <a:cs typeface="Spectral"/>
                <a:sym typeface="Spectral"/>
              </a:rPr>
              <a:t>print(a)</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print(b)</a:t>
            </a:r>
            <a:endParaRPr>
              <a:solidFill>
                <a:srgbClr val="0000FF"/>
              </a:solidFill>
              <a:latin typeface="Spectral"/>
              <a:ea typeface="Spectral"/>
              <a:cs typeface="Spectral"/>
              <a:sym typeface="Spectral"/>
            </a:endParaRPr>
          </a:p>
          <a:p>
            <a:pPr indent="-342900" lvl="0" marL="457200" rtl="0" algn="l">
              <a:lnSpc>
                <a:spcPct val="50000"/>
              </a:lnSpc>
              <a:spcBef>
                <a:spcPts val="0"/>
              </a:spcBef>
              <a:spcAft>
                <a:spcPts val="0"/>
              </a:spcAft>
              <a:buClr>
                <a:srgbClr val="434343"/>
              </a:buClr>
              <a:buSzPts val="1800"/>
              <a:buFont typeface="Spectral"/>
              <a:buChar char="●"/>
            </a:pPr>
            <a:r>
              <a:rPr lang="de-CH">
                <a:solidFill>
                  <a:srgbClr val="434343"/>
                </a:solidFill>
                <a:latin typeface="Spectral"/>
                <a:ea typeface="Spectral"/>
                <a:cs typeface="Spectral"/>
                <a:sym typeface="Spectral"/>
              </a:rPr>
              <a:t>Numpy array is 0 index based</a:t>
            </a:r>
            <a:endParaRPr>
              <a:solidFill>
                <a:srgbClr val="434343"/>
              </a:solidFill>
              <a:latin typeface="Spectral"/>
              <a:ea typeface="Spectral"/>
              <a:cs typeface="Spectral"/>
              <a:sym typeface="Spectral"/>
            </a:endParaRPr>
          </a:p>
          <a:p>
            <a:pPr indent="0" lvl="0" marL="457200" rtl="0" algn="l">
              <a:lnSpc>
                <a:spcPct val="50000"/>
              </a:lnSpc>
              <a:spcBef>
                <a:spcPts val="1600"/>
              </a:spcBef>
              <a:spcAft>
                <a:spcPts val="0"/>
              </a:spcAft>
              <a:buNone/>
            </a:pPr>
            <a:r>
              <a:rPr lang="de-CH">
                <a:solidFill>
                  <a:srgbClr val="0000FF"/>
                </a:solidFill>
                <a:latin typeface="Spectral"/>
                <a:ea typeface="Spectral"/>
                <a:cs typeface="Spectral"/>
                <a:sym typeface="Spectral"/>
              </a:rPr>
              <a:t>print(a[0])</a:t>
            </a:r>
            <a:endParaRPr>
              <a:solidFill>
                <a:srgbClr val="0000FF"/>
              </a:solidFill>
              <a:latin typeface="Spectral"/>
              <a:ea typeface="Spectral"/>
              <a:cs typeface="Spectral"/>
              <a:sym typeface="Spectral"/>
            </a:endParaRPr>
          </a:p>
          <a:p>
            <a:pPr indent="0" lvl="0" marL="457200" rtl="0" algn="l">
              <a:lnSpc>
                <a:spcPct val="50000"/>
              </a:lnSpc>
              <a:spcBef>
                <a:spcPts val="1600"/>
              </a:spcBef>
              <a:spcAft>
                <a:spcPts val="0"/>
              </a:spcAft>
              <a:buNone/>
            </a:pPr>
            <a:r>
              <a:rPr lang="de-CH">
                <a:solidFill>
                  <a:srgbClr val="0000FF"/>
                </a:solidFill>
                <a:latin typeface="Spectral"/>
                <a:ea typeface="Spectral"/>
                <a:cs typeface="Spectral"/>
                <a:sym typeface="Spectral"/>
              </a:rPr>
              <a:t>print(a[0:])</a:t>
            </a:r>
            <a:endParaRPr>
              <a:solidFill>
                <a:srgbClr val="0000FF"/>
              </a:solidFill>
              <a:latin typeface="Spectral"/>
              <a:ea typeface="Spectral"/>
              <a:cs typeface="Spectral"/>
              <a:sym typeface="Spectral"/>
            </a:endParaRPr>
          </a:p>
          <a:p>
            <a:pPr indent="0" lvl="0" marL="457200" rtl="0" algn="l">
              <a:lnSpc>
                <a:spcPct val="50000"/>
              </a:lnSpc>
              <a:spcBef>
                <a:spcPts val="1600"/>
              </a:spcBef>
              <a:spcAft>
                <a:spcPts val="0"/>
              </a:spcAft>
              <a:buNone/>
            </a:pPr>
            <a:r>
              <a:rPr lang="de-CH">
                <a:solidFill>
                  <a:srgbClr val="0000FF"/>
                </a:solidFill>
                <a:latin typeface="Spectral"/>
                <a:ea typeface="Spectral"/>
                <a:cs typeface="Spectral"/>
                <a:sym typeface="Spectral"/>
              </a:rPr>
              <a:t>print(a[:2])</a:t>
            </a:r>
            <a:endParaRPr>
              <a:solidFill>
                <a:srgbClr val="0000FF"/>
              </a:solidFill>
              <a:latin typeface="Spectral"/>
              <a:ea typeface="Spectral"/>
              <a:cs typeface="Spectral"/>
              <a:sym typeface="Spectral"/>
            </a:endParaRPr>
          </a:p>
          <a:p>
            <a:pPr indent="0" lvl="0" marL="457200" rtl="0" algn="l">
              <a:lnSpc>
                <a:spcPct val="50000"/>
              </a:lnSpc>
              <a:spcBef>
                <a:spcPts val="1600"/>
              </a:spcBef>
              <a:spcAft>
                <a:spcPts val="0"/>
              </a:spcAft>
              <a:buNone/>
            </a:pPr>
            <a:r>
              <a:rPr lang="de-CH">
                <a:solidFill>
                  <a:srgbClr val="0000FF"/>
                </a:solidFill>
                <a:latin typeface="Spectral"/>
                <a:ea typeface="Spectral"/>
                <a:cs typeface="Spectral"/>
                <a:sym typeface="Spectral"/>
              </a:rPr>
              <a:t>print(a[1:3])</a:t>
            </a:r>
            <a:endParaRPr>
              <a:solidFill>
                <a:srgbClr val="0000FF"/>
              </a:solidFill>
              <a:latin typeface="Spectral"/>
              <a:ea typeface="Spectral"/>
              <a:cs typeface="Spectral"/>
              <a:sym typeface="Spectral"/>
            </a:endParaRPr>
          </a:p>
          <a:p>
            <a:pPr indent="0" lvl="0" marL="457200" rtl="0" algn="l">
              <a:spcBef>
                <a:spcPts val="1600"/>
              </a:spcBef>
              <a:spcAft>
                <a:spcPts val="1600"/>
              </a:spcAft>
              <a:buNone/>
            </a:pPr>
            <a:r>
              <a:t/>
            </a:r>
            <a:endParaRPr>
              <a:solidFill>
                <a:srgbClr val="0000FF"/>
              </a:solidFill>
              <a:latin typeface="Spectral"/>
              <a:ea typeface="Spectral"/>
              <a:cs typeface="Spectral"/>
              <a:sym typeface="Spectr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2D array..</a:t>
            </a:r>
            <a:endParaRPr/>
          </a:p>
        </p:txBody>
      </p:sp>
      <p:sp>
        <p:nvSpPr>
          <p:cNvPr id="194" name="Google Shape;194;p34"/>
          <p:cNvSpPr txBox="1"/>
          <p:nvPr>
            <p:ph idx="1" type="body"/>
          </p:nvPr>
        </p:nvSpPr>
        <p:spPr>
          <a:xfrm>
            <a:off x="311700" y="1039650"/>
            <a:ext cx="8520600" cy="35397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de-CH">
                <a:solidFill>
                  <a:srgbClr val="0000FF"/>
                </a:solidFill>
                <a:latin typeface="Spectral"/>
                <a:ea typeface="Spectral"/>
                <a:cs typeface="Spectral"/>
                <a:sym typeface="Spectral"/>
              </a:rPr>
              <a:t>b=np.array([[1,2,3,4],[5,6,3,6]])</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rPr lang="de-CH">
                <a:solidFill>
                  <a:srgbClr val="0000FF"/>
                </a:solidFill>
                <a:latin typeface="Spectral"/>
                <a:ea typeface="Spectral"/>
                <a:cs typeface="Spectral"/>
                <a:sym typeface="Spectral"/>
              </a:rPr>
              <a:t>print(b)</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print(b[0])</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print(b[0:])</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rPr lang="de-CH">
                <a:solidFill>
                  <a:srgbClr val="0000FF"/>
                </a:solidFill>
                <a:latin typeface="Spectral"/>
                <a:ea typeface="Spectral"/>
                <a:cs typeface="Spectral"/>
                <a:sym typeface="Spectral"/>
              </a:rPr>
              <a:t>print(b[0:2])</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rPr lang="de-CH">
                <a:solidFill>
                  <a:srgbClr val="0000FF"/>
                </a:solidFill>
                <a:latin typeface="Spectral"/>
                <a:ea typeface="Spectral"/>
                <a:cs typeface="Spectral"/>
                <a:sym typeface="Spectral"/>
              </a:rPr>
              <a:t>print(b[0:2][0])</a:t>
            </a:r>
            <a:endParaRPr u="sng">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rPr i="1" lang="de-CH" sz="1400">
                <a:solidFill>
                  <a:srgbClr val="434343"/>
                </a:solidFill>
                <a:latin typeface="Spectral"/>
                <a:ea typeface="Spectral"/>
                <a:cs typeface="Spectral"/>
                <a:sym typeface="Spectral"/>
              </a:rPr>
              <a:t>output</a:t>
            </a:r>
            <a:r>
              <a:rPr lang="de-CH">
                <a:solidFill>
                  <a:srgbClr val="434343"/>
                </a:solidFill>
                <a:latin typeface="Spectral"/>
                <a:ea typeface="Spectral"/>
                <a:cs typeface="Spectral"/>
                <a:sym typeface="Spectral"/>
              </a:rPr>
              <a:t>:</a:t>
            </a:r>
            <a:r>
              <a:rPr lang="de-CH" sz="1050">
                <a:solidFill>
                  <a:srgbClr val="434343"/>
                </a:solidFill>
                <a:highlight>
                  <a:srgbClr val="FFFFFF"/>
                </a:highlight>
                <a:latin typeface="Arial"/>
                <a:ea typeface="Arial"/>
                <a:cs typeface="Arial"/>
                <a:sym typeface="Arial"/>
              </a:rPr>
              <a:t>[1 2 3 4]</a:t>
            </a:r>
            <a:endParaRPr sz="1050">
              <a:solidFill>
                <a:srgbClr val="434343"/>
              </a:solidFill>
              <a:highlight>
                <a:srgbClr val="FFFFFF"/>
              </a:highlight>
              <a:latin typeface="Arial"/>
              <a:ea typeface="Arial"/>
              <a:cs typeface="Arial"/>
              <a:sym typeface="Arial"/>
            </a:endParaRPr>
          </a:p>
          <a:p>
            <a:pPr indent="0" lvl="0" marL="0" rtl="0" algn="l">
              <a:lnSpc>
                <a:spcPct val="50000"/>
              </a:lnSpc>
              <a:spcBef>
                <a:spcPts val="1600"/>
              </a:spcBef>
              <a:spcAft>
                <a:spcPts val="0"/>
              </a:spcAft>
              <a:buNone/>
            </a:pPr>
            <a:r>
              <a:rPr lang="de-CH">
                <a:solidFill>
                  <a:srgbClr val="0000FF"/>
                </a:solidFill>
                <a:highlight>
                  <a:srgbClr val="FFFFFF"/>
                </a:highlight>
                <a:latin typeface="Spectral"/>
                <a:ea typeface="Spectral"/>
                <a:cs typeface="Spectral"/>
                <a:sym typeface="Spectral"/>
              </a:rPr>
              <a:t>print(b[1][1])</a:t>
            </a:r>
            <a:endParaRPr>
              <a:solidFill>
                <a:srgbClr val="0000FF"/>
              </a:solidFill>
              <a:highlight>
                <a:srgbClr val="FFFFFF"/>
              </a:highlight>
              <a:latin typeface="Spectral"/>
              <a:ea typeface="Spectral"/>
              <a:cs typeface="Spectral"/>
              <a:sym typeface="Spectral"/>
            </a:endParaRPr>
          </a:p>
          <a:p>
            <a:pPr indent="0" lvl="0" marL="0" rtl="0" algn="l">
              <a:lnSpc>
                <a:spcPct val="50000"/>
              </a:lnSpc>
              <a:spcBef>
                <a:spcPts val="1600"/>
              </a:spcBef>
              <a:spcAft>
                <a:spcPts val="0"/>
              </a:spcAft>
              <a:buNone/>
            </a:pPr>
            <a:r>
              <a:rPr i="1" lang="de-CH" sz="1400">
                <a:solidFill>
                  <a:srgbClr val="434343"/>
                </a:solidFill>
                <a:latin typeface="Spectral"/>
                <a:ea typeface="Spectral"/>
                <a:cs typeface="Spectral"/>
                <a:sym typeface="Spectral"/>
              </a:rPr>
              <a:t>output</a:t>
            </a:r>
            <a:r>
              <a:rPr lang="de-CH">
                <a:solidFill>
                  <a:srgbClr val="434343"/>
                </a:solidFill>
                <a:latin typeface="Spectral"/>
                <a:ea typeface="Spectral"/>
                <a:cs typeface="Spectral"/>
                <a:sym typeface="Spectral"/>
              </a:rPr>
              <a:t>:</a:t>
            </a:r>
            <a:r>
              <a:rPr lang="de-CH" sz="1050">
                <a:solidFill>
                  <a:srgbClr val="434343"/>
                </a:solidFill>
                <a:highlight>
                  <a:srgbClr val="FFFFFF"/>
                </a:highlight>
                <a:latin typeface="Arial"/>
                <a:ea typeface="Arial"/>
                <a:cs typeface="Arial"/>
                <a:sym typeface="Arial"/>
              </a:rPr>
              <a:t>6</a:t>
            </a:r>
            <a:endParaRPr>
              <a:solidFill>
                <a:srgbClr val="0000FF"/>
              </a:solidFill>
              <a:highlight>
                <a:srgbClr val="FFFFFF"/>
              </a:highlight>
              <a:latin typeface="Spectral"/>
              <a:ea typeface="Spectral"/>
              <a:cs typeface="Spectral"/>
              <a:sym typeface="Spectral"/>
            </a:endParaRPr>
          </a:p>
          <a:p>
            <a:pPr indent="0" lvl="0" marL="0" rtl="0" algn="l">
              <a:lnSpc>
                <a:spcPct val="50000"/>
              </a:lnSpc>
              <a:spcBef>
                <a:spcPts val="1600"/>
              </a:spcBef>
              <a:spcAft>
                <a:spcPts val="0"/>
              </a:spcAft>
              <a:buNone/>
            </a:pPr>
            <a:r>
              <a:t/>
            </a:r>
            <a:endParaRPr>
              <a:solidFill>
                <a:srgbClr val="0000FF"/>
              </a:solidFill>
              <a:highlight>
                <a:srgbClr val="FFFFFF"/>
              </a:highlight>
              <a:latin typeface="Spectral"/>
              <a:ea typeface="Spectral"/>
              <a:cs typeface="Spectral"/>
              <a:sym typeface="Spectral"/>
            </a:endParaRPr>
          </a:p>
          <a:p>
            <a:pPr indent="0" lvl="0" marL="0" rtl="0" algn="l">
              <a:lnSpc>
                <a:spcPct val="50000"/>
              </a:lnSpc>
              <a:spcBef>
                <a:spcPts val="1600"/>
              </a:spcBef>
              <a:spcAft>
                <a:spcPts val="0"/>
              </a:spcAft>
              <a:buClr>
                <a:schemeClr val="dk1"/>
              </a:buClr>
              <a:buSzPts val="1100"/>
              <a:buFont typeface="Arial"/>
              <a:buNone/>
            </a:pPr>
            <a:r>
              <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solidFill>
                <a:srgbClr val="0000FF"/>
              </a:solidFill>
              <a:latin typeface="Spectral"/>
              <a:ea typeface="Spectral"/>
              <a:cs typeface="Spectral"/>
              <a:sym typeface="Spectr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Numpy array continues.. Initialization</a:t>
            </a:r>
            <a:endParaRPr/>
          </a:p>
        </p:txBody>
      </p:sp>
      <p:sp>
        <p:nvSpPr>
          <p:cNvPr id="200" name="Google Shape;200;p35"/>
          <p:cNvSpPr txBox="1"/>
          <p:nvPr>
            <p:ph idx="1" type="body"/>
          </p:nvPr>
        </p:nvSpPr>
        <p:spPr>
          <a:xfrm>
            <a:off x="311700" y="1225225"/>
            <a:ext cx="8520600" cy="3777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Zeros </a:t>
            </a:r>
            <a:r>
              <a:rPr lang="de-CH"/>
              <a:t> </a:t>
            </a:r>
            <a:r>
              <a:rPr lang="de-CH"/>
              <a:t>function</a:t>
            </a:r>
            <a:br>
              <a:rPr lang="de-CH"/>
            </a:br>
            <a:r>
              <a:rPr lang="de-CH">
                <a:solidFill>
                  <a:srgbClr val="0000FF"/>
                </a:solidFill>
                <a:latin typeface="Spectral"/>
                <a:ea typeface="Spectral"/>
                <a:cs typeface="Spectral"/>
                <a:sym typeface="Spectral"/>
              </a:rPr>
              <a:t>a=np.zeros((2,2))</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arange() function</a:t>
            </a:r>
            <a:br>
              <a:rPr lang="de-CH">
                <a:solidFill>
                  <a:srgbClr val="000000"/>
                </a:solidFill>
                <a:latin typeface="Spectral"/>
                <a:ea typeface="Spectral"/>
                <a:cs typeface="Spectral"/>
                <a:sym typeface="Spectral"/>
              </a:rPr>
            </a:br>
            <a:r>
              <a:rPr lang="de-CH">
                <a:solidFill>
                  <a:srgbClr val="000000"/>
                </a:solidFill>
                <a:latin typeface="Spectral"/>
                <a:ea typeface="Spectral"/>
                <a:cs typeface="Spectral"/>
                <a:sym typeface="Spectral"/>
              </a:rPr>
              <a:t>arange(start,end,difference)</a:t>
            </a:r>
            <a:br>
              <a:rPr lang="de-CH">
                <a:solidFill>
                  <a:srgbClr val="000000"/>
                </a:solidFill>
                <a:latin typeface="Spectral"/>
                <a:ea typeface="Spectral"/>
                <a:cs typeface="Spectral"/>
                <a:sym typeface="Spectral"/>
              </a:rPr>
            </a:br>
            <a:r>
              <a:rPr lang="de-CH">
                <a:solidFill>
                  <a:srgbClr val="000000"/>
                </a:solidFill>
                <a:latin typeface="Spectral"/>
                <a:ea typeface="Spectral"/>
                <a:cs typeface="Spectral"/>
                <a:sym typeface="Spectral"/>
              </a:rPr>
              <a:t> </a:t>
            </a:r>
            <a:r>
              <a:rPr lang="de-CH">
                <a:solidFill>
                  <a:srgbClr val="0000FF"/>
                </a:solidFill>
                <a:latin typeface="Spectral"/>
                <a:ea typeface="Spectral"/>
                <a:cs typeface="Spectral"/>
                <a:sym typeface="Spectral"/>
              </a:rPr>
              <a:t>a=np.arange(2,50,3)</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 full() function</a:t>
            </a:r>
            <a:br>
              <a:rPr lang="de-CH">
                <a:solidFill>
                  <a:srgbClr val="000000"/>
                </a:solidFill>
                <a:latin typeface="Spectral"/>
                <a:ea typeface="Spectral"/>
                <a:cs typeface="Spectral"/>
                <a:sym typeface="Spectral"/>
              </a:rPr>
            </a:br>
            <a:r>
              <a:rPr lang="de-CH">
                <a:solidFill>
                  <a:srgbClr val="000000"/>
                </a:solidFill>
                <a:latin typeface="Spectral"/>
                <a:ea typeface="Spectral"/>
                <a:cs typeface="Spectral"/>
                <a:sym typeface="Spectral"/>
              </a:rPr>
              <a:t>full((rows,columns),default_value)</a:t>
            </a:r>
            <a:br>
              <a:rPr lang="de-CH">
                <a:solidFill>
                  <a:srgbClr val="000000"/>
                </a:solidFill>
                <a:latin typeface="Spectral"/>
                <a:ea typeface="Spectral"/>
                <a:cs typeface="Spectral"/>
                <a:sym typeface="Spectral"/>
              </a:rPr>
            </a:br>
            <a:r>
              <a:rPr lang="de-CH">
                <a:solidFill>
                  <a:srgbClr val="4A86E8"/>
                </a:solidFill>
                <a:latin typeface="Spectral"/>
                <a:ea typeface="Spectral"/>
                <a:cs typeface="Spectral"/>
                <a:sym typeface="Spectral"/>
              </a:rPr>
              <a:t>d=np.full((2,3),10)</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linspace() function</a:t>
            </a:r>
            <a:br>
              <a:rPr lang="de-CH">
                <a:solidFill>
                  <a:srgbClr val="000000"/>
                </a:solidFill>
                <a:latin typeface="Spectral"/>
                <a:ea typeface="Spectral"/>
                <a:cs typeface="Spectral"/>
                <a:sym typeface="Spectral"/>
              </a:rPr>
            </a:br>
            <a:r>
              <a:rPr lang="de-CH">
                <a:solidFill>
                  <a:srgbClr val="000000"/>
                </a:solidFill>
                <a:latin typeface="Spectral"/>
                <a:ea typeface="Spectral"/>
                <a:cs typeface="Spectral"/>
                <a:sym typeface="Spectral"/>
              </a:rPr>
              <a:t>linspace(start,end,number_of_elements)</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a=np.linspace(2,8,4)</a:t>
            </a:r>
            <a:endParaRPr>
              <a:solidFill>
                <a:srgbClr val="0000FF"/>
              </a:solidFill>
              <a:latin typeface="Spectral"/>
              <a:ea typeface="Spectral"/>
              <a:cs typeface="Spectral"/>
              <a:sym typeface="Spectr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random</a:t>
            </a:r>
            <a:endParaRPr/>
          </a:p>
        </p:txBody>
      </p:sp>
      <p:sp>
        <p:nvSpPr>
          <p:cNvPr id="206" name="Google Shape;206;p3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random(</a:t>
            </a:r>
            <a:r>
              <a:rPr lang="de-CH">
                <a:solidFill>
                  <a:srgbClr val="000000"/>
                </a:solidFill>
                <a:latin typeface="Spectral"/>
                <a:ea typeface="Spectral"/>
                <a:cs typeface="Spectral"/>
                <a:sym typeface="Spectral"/>
              </a:rPr>
              <a:t>number_of elements</a:t>
            </a:r>
            <a:r>
              <a:rPr lang="de-CH">
                <a:solidFill>
                  <a:srgbClr val="000000"/>
                </a:solidFill>
                <a:latin typeface="Spectral"/>
                <a:ea typeface="Spectral"/>
                <a:cs typeface="Spectral"/>
                <a:sym typeface="Spectral"/>
              </a:rPr>
              <a:t>) function</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out= np.random.random(5)</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randint(start_range,end_range,number_of_elements)</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out_arr = np.random.randint(2, 10,5)</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out_arr = np.random.randint(2, 10)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out_arr = np.random.randint(2, 10,(2,2))</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shape</a:t>
            </a:r>
            <a:br>
              <a:rPr lang="de-CH">
                <a:solidFill>
                  <a:srgbClr val="000000"/>
                </a:solidFill>
                <a:latin typeface="Spectral"/>
                <a:ea typeface="Spectral"/>
                <a:cs typeface="Spectral"/>
                <a:sym typeface="Spectral"/>
              </a:rPr>
            </a:br>
            <a:r>
              <a:rPr lang="de-CH">
                <a:solidFill>
                  <a:srgbClr val="000000"/>
                </a:solidFill>
                <a:latin typeface="Spectral"/>
                <a:ea typeface="Spectral"/>
                <a:cs typeface="Spectral"/>
                <a:sym typeface="Spectral"/>
              </a:rPr>
              <a:t>Prints the structure of the array</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print(out_arr.shape)</a:t>
            </a:r>
            <a:br>
              <a:rPr lang="de-CH">
                <a:solidFill>
                  <a:srgbClr val="000000"/>
                </a:solidFill>
                <a:latin typeface="Spectral"/>
                <a:ea typeface="Spectral"/>
                <a:cs typeface="Spectral"/>
                <a:sym typeface="Spectral"/>
              </a:rPr>
            </a:br>
            <a:endParaRPr>
              <a:solidFill>
                <a:srgbClr val="000000"/>
              </a:solidFill>
              <a:latin typeface="Spectral"/>
              <a:ea typeface="Spectral"/>
              <a:cs typeface="Spectral"/>
              <a:sym typeface="Spectr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continues..</a:t>
            </a:r>
            <a:endParaRPr/>
          </a:p>
        </p:txBody>
      </p:sp>
      <p:sp>
        <p:nvSpPr>
          <p:cNvPr id="212" name="Google Shape;212;p37"/>
          <p:cNvSpPr txBox="1"/>
          <p:nvPr>
            <p:ph idx="1" type="body"/>
          </p:nvPr>
        </p:nvSpPr>
        <p:spPr>
          <a:xfrm>
            <a:off x="311700" y="1225225"/>
            <a:ext cx="8520600" cy="4077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Size of the array</a:t>
            </a:r>
            <a:br>
              <a:rPr lang="de-CH"/>
            </a:br>
            <a:r>
              <a:rPr lang="de-CH">
                <a:solidFill>
                  <a:srgbClr val="0000FF"/>
                </a:solidFill>
                <a:latin typeface="Spectral"/>
                <a:ea typeface="Spectral"/>
                <a:cs typeface="Spectral"/>
                <a:sym typeface="Spectral"/>
              </a:rPr>
              <a:t>abc=np.arange(20)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print(abc.size)  </a:t>
            </a:r>
            <a:r>
              <a:rPr lang="de-CH">
                <a:solidFill>
                  <a:srgbClr val="B7B7B7"/>
                </a:solidFill>
                <a:latin typeface="Spectral"/>
                <a:ea typeface="Spectral"/>
                <a:cs typeface="Spectral"/>
                <a:sym typeface="Spectral"/>
              </a:rPr>
              <a:t>--&gt;size of the array</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print(abc.itemsize) </a:t>
            </a:r>
            <a:r>
              <a:rPr lang="de-CH">
                <a:solidFill>
                  <a:srgbClr val="999999"/>
                </a:solidFill>
                <a:latin typeface="Spectral"/>
                <a:ea typeface="Spectral"/>
                <a:cs typeface="Spectral"/>
                <a:sym typeface="Spectral"/>
              </a:rPr>
              <a:t>--&gt;s</a:t>
            </a:r>
            <a:r>
              <a:rPr lang="de-CH">
                <a:solidFill>
                  <a:srgbClr val="B7B7B7"/>
                </a:solidFill>
                <a:latin typeface="Spectral"/>
                <a:ea typeface="Spectral"/>
                <a:cs typeface="Spectral"/>
                <a:sym typeface="Spectral"/>
              </a:rPr>
              <a:t>ize of the individual item in the array</a:t>
            </a:r>
            <a:endParaRPr>
              <a:solidFill>
                <a:srgbClr val="B7B7B7"/>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ndim-Dimension of the array</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print(abc.ndim)</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Dtype- finding the element type of the array</a:t>
            </a:r>
            <a:br>
              <a:rPr lang="de-CH">
                <a:solidFill>
                  <a:srgbClr val="000000"/>
                </a:solidFill>
                <a:latin typeface="Spectral"/>
                <a:ea typeface="Spectral"/>
                <a:cs typeface="Spectral"/>
                <a:sym typeface="Spectral"/>
              </a:rPr>
            </a:br>
            <a:r>
              <a:rPr lang="de-CH">
                <a:solidFill>
                  <a:srgbClr val="000000"/>
                </a:solidFill>
                <a:latin typeface="Spectral"/>
                <a:ea typeface="Spectral"/>
                <a:cs typeface="Spectral"/>
                <a:sym typeface="Spectral"/>
              </a:rPr>
              <a:t>Array in numpy are not heterogeneous but homogeneous</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print(abc.dtype)</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Nbytes  → total number of bytes using</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print(a.nbytes</a:t>
            </a:r>
            <a:r>
              <a:rPr lang="de-CH">
                <a:solidFill>
                  <a:srgbClr val="000000"/>
                </a:solidFill>
                <a:latin typeface="Spectral"/>
                <a:ea typeface="Spectral"/>
                <a:cs typeface="Spectral"/>
                <a:sym typeface="Spectral"/>
              </a:rPr>
              <a:t>)</a:t>
            </a:r>
            <a:endParaRPr>
              <a:solidFill>
                <a:srgbClr val="000000"/>
              </a:solidFill>
              <a:latin typeface="Spectral"/>
              <a:ea typeface="Spectral"/>
              <a:cs typeface="Spectral"/>
              <a:sym typeface="Spectr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Astype- to convert the type of the array</a:t>
            </a:r>
            <a:endParaRPr/>
          </a:p>
        </p:txBody>
      </p:sp>
      <p:sp>
        <p:nvSpPr>
          <p:cNvPr id="218" name="Google Shape;218;p3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CH">
                <a:solidFill>
                  <a:srgbClr val="0000FF"/>
                </a:solidFill>
                <a:latin typeface="Spectral"/>
                <a:ea typeface="Spectral"/>
                <a:cs typeface="Spectral"/>
                <a:sym typeface="Spectral"/>
              </a:rPr>
              <a:t>arr=np.array([1,2,3,4</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print(arr.dtype)</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arr=arr.astype('int8')</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print(arr.dtype)</a:t>
            </a:r>
            <a:endParaRPr>
              <a:solidFill>
                <a:srgbClr val="0000FF"/>
              </a:solidFill>
              <a:latin typeface="Spectral"/>
              <a:ea typeface="Spectral"/>
              <a:cs typeface="Spectral"/>
              <a:sym typeface="Spectral"/>
            </a:endParaRPr>
          </a:p>
          <a:p>
            <a:pPr indent="0" lvl="0" marL="0" rtl="0" algn="l">
              <a:spcBef>
                <a:spcPts val="1600"/>
              </a:spcBef>
              <a:spcAft>
                <a:spcPts val="1600"/>
              </a:spcAft>
              <a:buClr>
                <a:schemeClr val="dk1"/>
              </a:buClr>
              <a:buSzPts val="1100"/>
              <a:buFont typeface="Arial"/>
              <a:buNone/>
            </a:pPr>
            <a:r>
              <a:rPr lang="de-CH">
                <a:solidFill>
                  <a:srgbClr val="0000FF"/>
                </a:solidFill>
                <a:latin typeface="Spectral"/>
                <a:ea typeface="Spectral"/>
                <a:cs typeface="Spectral"/>
                <a:sym typeface="Spectral"/>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Add or remove elements</a:t>
            </a:r>
            <a:endParaRPr/>
          </a:p>
        </p:txBody>
      </p:sp>
      <p:sp>
        <p:nvSpPr>
          <p:cNvPr id="224" name="Google Shape;224;p3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Append</a:t>
            </a:r>
            <a:br>
              <a:rPr lang="de-CH"/>
            </a:br>
            <a:r>
              <a:rPr lang="de-CH">
                <a:solidFill>
                  <a:srgbClr val="0000FF"/>
                </a:solidFill>
              </a:rPr>
              <a:t>arr=np.array([1,2,3,4])</a:t>
            </a:r>
            <a:br>
              <a:rPr lang="de-CH">
                <a:solidFill>
                  <a:srgbClr val="0000FF"/>
                </a:solidFill>
              </a:rPr>
            </a:br>
            <a:r>
              <a:rPr lang="de-CH">
                <a:solidFill>
                  <a:srgbClr val="0000FF"/>
                </a:solidFill>
              </a:rPr>
              <a:t>np.append(arr,6)</a:t>
            </a:r>
            <a:endParaRPr>
              <a:solidFill>
                <a:srgbClr val="0000FF"/>
              </a:solidFill>
            </a:endParaRPr>
          </a:p>
          <a:p>
            <a:pPr indent="-342900" lvl="0" marL="457200" rtl="0" algn="l">
              <a:spcBef>
                <a:spcPts val="0"/>
              </a:spcBef>
              <a:spcAft>
                <a:spcPts val="0"/>
              </a:spcAft>
              <a:buClr>
                <a:srgbClr val="000000"/>
              </a:buClr>
              <a:buSzPts val="1800"/>
              <a:buChar char="●"/>
            </a:pPr>
            <a:r>
              <a:rPr lang="de-CH">
                <a:solidFill>
                  <a:srgbClr val="000000"/>
                </a:solidFill>
              </a:rPr>
              <a:t>Insert</a:t>
            </a:r>
            <a:br>
              <a:rPr lang="de-CH">
                <a:solidFill>
                  <a:srgbClr val="000000"/>
                </a:solidFill>
              </a:rPr>
            </a:br>
            <a:r>
              <a:rPr lang="de-CH">
                <a:solidFill>
                  <a:srgbClr val="0000FF"/>
                </a:solidFill>
                <a:latin typeface="Spectral"/>
                <a:ea typeface="Spectral"/>
                <a:cs typeface="Spectral"/>
                <a:sym typeface="Spectral"/>
              </a:rPr>
              <a:t>np.insert(abc,1,2,axis=1) </a:t>
            </a:r>
            <a:r>
              <a:rPr lang="de-CH">
                <a:solidFill>
                  <a:srgbClr val="4A86E8"/>
                </a:solidFill>
                <a:latin typeface="Spectral"/>
                <a:ea typeface="Spectral"/>
                <a:cs typeface="Spectral"/>
                <a:sym typeface="Spectral"/>
              </a:rPr>
              <a:t>  → </a:t>
            </a:r>
            <a:r>
              <a:rPr lang="de-CH">
                <a:solidFill>
                  <a:srgbClr val="999999"/>
                </a:solidFill>
                <a:latin typeface="Spectral"/>
                <a:ea typeface="Spectral"/>
                <a:cs typeface="Spectral"/>
                <a:sym typeface="Spectral"/>
              </a:rPr>
              <a:t>2nd arg: index at which insert, 3rd arg: content to insert</a:t>
            </a:r>
            <a:endParaRPr>
              <a:solidFill>
                <a:srgbClr val="999999"/>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Delete</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np.delete(abc,1,axis=1)</a:t>
            </a:r>
            <a:endParaRPr>
              <a:solidFill>
                <a:srgbClr val="0000FF"/>
              </a:solidFill>
              <a:latin typeface="Spectral"/>
              <a:ea typeface="Spectral"/>
              <a:cs typeface="Spectral"/>
              <a:sym typeface="Spectr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Copy &amp; Sort</a:t>
            </a:r>
            <a:endParaRPr/>
          </a:p>
        </p:txBody>
      </p:sp>
      <p:sp>
        <p:nvSpPr>
          <p:cNvPr id="230" name="Google Shape;230;p4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COPY</a:t>
            </a:r>
            <a:br>
              <a:rPr lang="de-CH"/>
            </a:br>
            <a:r>
              <a:rPr lang="de-CH">
                <a:solidFill>
                  <a:srgbClr val="0000FF"/>
                </a:solidFill>
                <a:latin typeface="Spectral"/>
                <a:ea typeface="Spectral"/>
                <a:cs typeface="Spectral"/>
                <a:sym typeface="Spectral"/>
              </a:rPr>
              <a:t>abc=np.array([1,6,3,2])</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ab=np.copy(abc)  </a:t>
            </a:r>
            <a:r>
              <a:rPr lang="de-CH">
                <a:solidFill>
                  <a:srgbClr val="B7B7B7"/>
                </a:solidFill>
                <a:latin typeface="Spectral"/>
                <a:ea typeface="Spectral"/>
                <a:cs typeface="Spectral"/>
                <a:sym typeface="Spectral"/>
              </a:rPr>
              <a:t>Or</a:t>
            </a:r>
            <a:br>
              <a:rPr lang="de-CH">
                <a:solidFill>
                  <a:srgbClr val="B7B7B7"/>
                </a:solidFill>
                <a:latin typeface="Spectral"/>
                <a:ea typeface="Spectral"/>
                <a:cs typeface="Spectral"/>
                <a:sym typeface="Spectral"/>
              </a:rPr>
            </a:br>
            <a:r>
              <a:rPr lang="de-CH">
                <a:solidFill>
                  <a:srgbClr val="0000FF"/>
                </a:solidFill>
                <a:latin typeface="Spectral"/>
                <a:ea typeface="Spectral"/>
                <a:cs typeface="Spectral"/>
                <a:sym typeface="Spectral"/>
              </a:rPr>
              <a:t>ab=abc.copy()</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SORT</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np.sort(abc,axis=1)</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abc.sort()</a:t>
            </a:r>
            <a:endParaRPr>
              <a:solidFill>
                <a:srgbClr val="0000FF"/>
              </a:solidFill>
              <a:latin typeface="Spectral"/>
              <a:ea typeface="Spectral"/>
              <a:cs typeface="Spectral"/>
              <a:sym typeface="Spectr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Element operation</a:t>
            </a:r>
            <a:endParaRPr/>
          </a:p>
        </p:txBody>
      </p:sp>
      <p:sp>
        <p:nvSpPr>
          <p:cNvPr id="236" name="Google Shape;236;p4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sz="1600">
                <a:solidFill>
                  <a:srgbClr val="0000FF"/>
                </a:solidFill>
                <a:latin typeface="Spectral"/>
                <a:ea typeface="Spectral"/>
                <a:cs typeface="Spectral"/>
                <a:sym typeface="Spectral"/>
              </a:rPr>
              <a:t>a=np.array([4,5,6,7])</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a*2</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a-2</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a+2</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a/2</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a</a:t>
            </a:r>
            <a:r>
              <a:rPr lang="de-CH" sz="1600">
                <a:solidFill>
                  <a:srgbClr val="0000FF"/>
                </a:solidFill>
                <a:latin typeface="Spectral"/>
                <a:ea typeface="Spectral"/>
                <a:cs typeface="Spectral"/>
                <a:sym typeface="Spectral"/>
              </a:rPr>
              <a:t>  ** 2</a:t>
            </a:r>
            <a:endParaRPr sz="1600">
              <a:solidFill>
                <a:srgbClr val="0000FF"/>
              </a:solidFill>
              <a:latin typeface="Spectral"/>
              <a:ea typeface="Spectral"/>
              <a:cs typeface="Spectral"/>
              <a:sym typeface="Spectral"/>
            </a:endParaRPr>
          </a:p>
          <a:p>
            <a:pPr indent="0" lvl="0" marL="0" rtl="0" algn="l">
              <a:spcBef>
                <a:spcPts val="1600"/>
              </a:spcBef>
              <a:spcAft>
                <a:spcPts val="1600"/>
              </a:spcAft>
              <a:buNone/>
            </a:pPr>
            <a:r>
              <a:rPr lang="de-CH" sz="1600">
                <a:solidFill>
                  <a:srgbClr val="0000FF"/>
                </a:solidFill>
                <a:latin typeface="Spectral"/>
                <a:ea typeface="Spectral"/>
                <a:cs typeface="Spectral"/>
                <a:sym typeface="Spectral"/>
              </a:rPr>
              <a:t>b=np.array([2,6,4,3])</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a+b</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a-b</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a*b</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a/b</a:t>
            </a:r>
            <a:endParaRPr sz="1600">
              <a:solidFill>
                <a:srgbClr val="0000FF"/>
              </a:solidFill>
              <a:latin typeface="Spectral"/>
              <a:ea typeface="Spectral"/>
              <a:cs typeface="Spectral"/>
              <a:sym typeface="Spectr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DATA BEFORE SOME YEARS AGO..</a:t>
            </a:r>
            <a:endParaRPr/>
          </a:p>
        </p:txBody>
      </p:sp>
      <p:sp>
        <p:nvSpPr>
          <p:cNvPr id="77" name="Google Shape;77;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Consider</a:t>
            </a:r>
            <a:r>
              <a:rPr lang="de-CH"/>
              <a:t> data ,some 10 or 15 years </a:t>
            </a:r>
            <a:r>
              <a:rPr lang="de-CH"/>
              <a:t>before ,It was all about structured data and its size was in kb’s and mb’s</a:t>
            </a:r>
            <a:endParaRPr/>
          </a:p>
          <a:p>
            <a:pPr indent="-342900" lvl="0" marL="457200" rtl="0" algn="l">
              <a:spcBef>
                <a:spcPts val="0"/>
              </a:spcBef>
              <a:spcAft>
                <a:spcPts val="0"/>
              </a:spcAft>
              <a:buSzPts val="1800"/>
              <a:buChar char="●"/>
            </a:pPr>
            <a:r>
              <a:rPr lang="de-CH"/>
              <a:t>And Storing and processing this data was very easy by using traditional systems.</a:t>
            </a:r>
            <a:endParaRPr/>
          </a:p>
        </p:txBody>
      </p:sp>
      <p:pic>
        <p:nvPicPr>
          <p:cNvPr id="78" name="Google Shape;78;p15"/>
          <p:cNvPicPr preferRelativeResize="0"/>
          <p:nvPr/>
        </p:nvPicPr>
        <p:blipFill>
          <a:blip r:embed="rId3">
            <a:alphaModFix/>
          </a:blip>
          <a:stretch>
            <a:fillRect/>
          </a:stretch>
        </p:blipFill>
        <p:spPr>
          <a:xfrm>
            <a:off x="857475" y="2632275"/>
            <a:ext cx="6343650" cy="2400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continues..</a:t>
            </a:r>
            <a:endParaRPr/>
          </a:p>
        </p:txBody>
      </p:sp>
      <p:sp>
        <p:nvSpPr>
          <p:cNvPr id="242" name="Google Shape;242;p42"/>
          <p:cNvSpPr txBox="1"/>
          <p:nvPr>
            <p:ph idx="1" type="body"/>
          </p:nvPr>
        </p:nvSpPr>
        <p:spPr>
          <a:xfrm>
            <a:off x="311700" y="989225"/>
            <a:ext cx="8520600" cy="4245000"/>
          </a:xfrm>
          <a:prstGeom prst="rect">
            <a:avLst/>
          </a:prstGeom>
        </p:spPr>
        <p:txBody>
          <a:bodyPr anchorCtr="0" anchor="t" bIns="91425" lIns="91425" spcFirstLastPara="1" rIns="91425" wrap="square" tIns="91425">
            <a:noAutofit/>
          </a:bodyPr>
          <a:lstStyle/>
          <a:p>
            <a:pPr indent="0" lvl="0" marL="457200" rtl="0" algn="l">
              <a:lnSpc>
                <a:spcPct val="50000"/>
              </a:lnSpc>
              <a:spcBef>
                <a:spcPts val="0"/>
              </a:spcBef>
              <a:spcAft>
                <a:spcPts val="0"/>
              </a:spcAft>
              <a:buNone/>
            </a:pPr>
            <a:r>
              <a:rPr lang="de-CH" sz="1400">
                <a:solidFill>
                  <a:srgbClr val="4A86E8"/>
                </a:solidFill>
                <a:latin typeface="Spectral"/>
                <a:ea typeface="Spectral"/>
                <a:cs typeface="Spectral"/>
                <a:sym typeface="Spectral"/>
              </a:rPr>
              <a:t>arr=np.array([[1,2,3,4,5],[6,7,8,9,10],[2,5,7,9,1]])</a:t>
            </a:r>
            <a:endParaRPr sz="1400">
              <a:solidFill>
                <a:srgbClr val="4A86E8"/>
              </a:solidFill>
              <a:latin typeface="Spectral"/>
              <a:ea typeface="Spectral"/>
              <a:cs typeface="Spectral"/>
              <a:sym typeface="Spectral"/>
            </a:endParaRPr>
          </a:p>
          <a:p>
            <a:pPr indent="0" lvl="0" marL="457200" rtl="0" algn="l">
              <a:lnSpc>
                <a:spcPct val="50000"/>
              </a:lnSpc>
              <a:spcBef>
                <a:spcPts val="1600"/>
              </a:spcBef>
              <a:spcAft>
                <a:spcPts val="0"/>
              </a:spcAft>
              <a:buNone/>
            </a:pPr>
            <a:r>
              <a:rPr lang="de-CH" sz="1400">
                <a:solidFill>
                  <a:srgbClr val="4A86E8"/>
                </a:solidFill>
                <a:latin typeface="Spectral"/>
                <a:ea typeface="Spectral"/>
                <a:cs typeface="Spectral"/>
                <a:sym typeface="Spectral"/>
              </a:rPr>
              <a:t>arr1=np.array([[1,2,3,4,5],[6,7,8,9,10],[2,5,7,9,1]])</a:t>
            </a:r>
            <a:endParaRPr sz="1400">
              <a:solidFill>
                <a:srgbClr val="4A86E8"/>
              </a:solidFill>
              <a:latin typeface="Spectral"/>
              <a:ea typeface="Spectral"/>
              <a:cs typeface="Spectral"/>
              <a:sym typeface="Spectral"/>
            </a:endParaRPr>
          </a:p>
          <a:p>
            <a:pPr indent="-342900" lvl="0" marL="457200" rtl="0" algn="l">
              <a:spcBef>
                <a:spcPts val="1600"/>
              </a:spcBef>
              <a:spcAft>
                <a:spcPts val="0"/>
              </a:spcAft>
              <a:buSzPts val="1800"/>
              <a:buChar char="●"/>
            </a:pPr>
            <a:r>
              <a:rPr lang="de-CH"/>
              <a:t>subtract()</a:t>
            </a:r>
            <a:br>
              <a:rPr lang="de-CH"/>
            </a:br>
            <a:r>
              <a:rPr lang="de-CH" sz="1600">
                <a:solidFill>
                  <a:srgbClr val="4A86E8"/>
                </a:solidFill>
                <a:latin typeface="Spectral"/>
                <a:ea typeface="Spectral"/>
                <a:cs typeface="Spectral"/>
                <a:sym typeface="Spectral"/>
              </a:rPr>
              <a:t>np.subtract(5,4)</a:t>
            </a:r>
            <a:br>
              <a:rPr lang="de-CH" sz="1600">
                <a:solidFill>
                  <a:srgbClr val="4A86E8"/>
                </a:solidFill>
                <a:latin typeface="Spectral"/>
                <a:ea typeface="Spectral"/>
                <a:cs typeface="Spectral"/>
                <a:sym typeface="Spectral"/>
              </a:rPr>
            </a:br>
            <a:r>
              <a:rPr lang="de-CH" sz="1600">
                <a:solidFill>
                  <a:srgbClr val="4A86E8"/>
                </a:solidFill>
                <a:latin typeface="Spectral"/>
                <a:ea typeface="Spectral"/>
                <a:cs typeface="Spectral"/>
                <a:sym typeface="Spectral"/>
              </a:rPr>
              <a:t>np.subtract(arr,arr1)</a:t>
            </a:r>
            <a:endParaRPr sz="1600">
              <a:solidFill>
                <a:srgbClr val="4A86E8"/>
              </a:solidFill>
              <a:latin typeface="Spectral"/>
              <a:ea typeface="Spectral"/>
              <a:cs typeface="Spectral"/>
              <a:sym typeface="Spectral"/>
            </a:endParaRPr>
          </a:p>
          <a:p>
            <a:pPr indent="-342900" lvl="0" marL="457200" rtl="0" algn="l">
              <a:spcBef>
                <a:spcPts val="0"/>
              </a:spcBef>
              <a:spcAft>
                <a:spcPts val="0"/>
              </a:spcAft>
              <a:buSzPts val="1800"/>
              <a:buChar char="●"/>
            </a:pPr>
            <a:r>
              <a:rPr lang="de-CH"/>
              <a:t>divide()</a:t>
            </a:r>
            <a:br>
              <a:rPr lang="de-CH"/>
            </a:br>
            <a:r>
              <a:rPr lang="de-CH" sz="1400">
                <a:solidFill>
                  <a:srgbClr val="0000FF"/>
                </a:solidFill>
                <a:latin typeface="Spectral"/>
                <a:ea typeface="Spectral"/>
                <a:cs typeface="Spectral"/>
                <a:sym typeface="Spectral"/>
              </a:rPr>
              <a:t>np.divide(2,4)</a:t>
            </a:r>
            <a:br>
              <a:rPr lang="de-CH" sz="1400">
                <a:solidFill>
                  <a:srgbClr val="0000FF"/>
                </a:solidFill>
                <a:latin typeface="Spectral"/>
                <a:ea typeface="Spectral"/>
                <a:cs typeface="Spectral"/>
                <a:sym typeface="Spectral"/>
              </a:rPr>
            </a:br>
            <a:r>
              <a:rPr lang="de-CH" sz="1400">
                <a:solidFill>
                  <a:srgbClr val="0000FF"/>
                </a:solidFill>
                <a:latin typeface="Spectral"/>
                <a:ea typeface="Spectral"/>
                <a:cs typeface="Spectral"/>
                <a:sym typeface="Spectral"/>
              </a:rPr>
              <a:t>np.divide(arr,arr1)</a:t>
            </a:r>
            <a:endParaRPr/>
          </a:p>
          <a:p>
            <a:pPr indent="-342900" lvl="0" marL="457200" rtl="0" algn="l">
              <a:spcBef>
                <a:spcPts val="0"/>
              </a:spcBef>
              <a:spcAft>
                <a:spcPts val="0"/>
              </a:spcAft>
              <a:buSzPts val="1800"/>
              <a:buChar char="●"/>
            </a:pPr>
            <a:r>
              <a:rPr lang="de-CH"/>
              <a:t>multiply()</a:t>
            </a:r>
            <a:br>
              <a:rPr lang="de-CH"/>
            </a:br>
            <a:r>
              <a:rPr lang="de-CH" sz="1400">
                <a:solidFill>
                  <a:srgbClr val="0000FF"/>
                </a:solidFill>
                <a:latin typeface="Spectral"/>
                <a:ea typeface="Spectral"/>
                <a:cs typeface="Spectral"/>
                <a:sym typeface="Spectral"/>
              </a:rPr>
              <a:t>np.multiply(2,4)</a:t>
            </a:r>
            <a:br>
              <a:rPr lang="de-CH" sz="1400">
                <a:solidFill>
                  <a:srgbClr val="0000FF"/>
                </a:solidFill>
                <a:latin typeface="Spectral"/>
                <a:ea typeface="Spectral"/>
                <a:cs typeface="Spectral"/>
                <a:sym typeface="Spectral"/>
              </a:rPr>
            </a:br>
            <a:r>
              <a:rPr lang="de-CH" sz="1400">
                <a:solidFill>
                  <a:srgbClr val="0000FF"/>
                </a:solidFill>
                <a:latin typeface="Spectral"/>
                <a:ea typeface="Spectral"/>
                <a:cs typeface="Spectral"/>
                <a:sym typeface="Spectral"/>
              </a:rPr>
              <a:t>np.multiply(arr,arr1)</a:t>
            </a:r>
            <a:endParaRPr/>
          </a:p>
          <a:p>
            <a:pPr indent="-342900" lvl="0" marL="457200" rtl="0" algn="l">
              <a:spcBef>
                <a:spcPts val="0"/>
              </a:spcBef>
              <a:spcAft>
                <a:spcPts val="0"/>
              </a:spcAft>
              <a:buSzPts val="1800"/>
              <a:buChar char="●"/>
            </a:pPr>
            <a:r>
              <a:rPr lang="de-CH"/>
              <a:t>sqrt()</a:t>
            </a:r>
            <a:br>
              <a:rPr lang="de-CH"/>
            </a:br>
            <a:r>
              <a:rPr lang="de-CH">
                <a:solidFill>
                  <a:srgbClr val="4A86E8"/>
                </a:solidFill>
                <a:latin typeface="Spectral"/>
                <a:ea typeface="Spectral"/>
                <a:cs typeface="Spectral"/>
                <a:sym typeface="Spectral"/>
              </a:rPr>
              <a:t>np.sqrt(2)</a:t>
            </a:r>
            <a:br>
              <a:rPr lang="de-CH">
                <a:solidFill>
                  <a:srgbClr val="4A86E8"/>
                </a:solidFill>
                <a:latin typeface="Spectral"/>
                <a:ea typeface="Spectral"/>
                <a:cs typeface="Spectral"/>
                <a:sym typeface="Spectral"/>
              </a:rPr>
            </a:br>
            <a:r>
              <a:rPr lang="de-CH">
                <a:solidFill>
                  <a:srgbClr val="4A86E8"/>
                </a:solidFill>
                <a:latin typeface="Spectral"/>
                <a:ea typeface="Spectral"/>
                <a:cs typeface="Spectral"/>
                <a:sym typeface="Spectral"/>
              </a:rPr>
              <a:t>np.sqrt(arr)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continue..</a:t>
            </a:r>
            <a:endParaRPr/>
          </a:p>
        </p:txBody>
      </p:sp>
      <p:sp>
        <p:nvSpPr>
          <p:cNvPr id="248" name="Google Shape;248;p43"/>
          <p:cNvSpPr txBox="1"/>
          <p:nvPr>
            <p:ph idx="1" type="body"/>
          </p:nvPr>
        </p:nvSpPr>
        <p:spPr>
          <a:xfrm>
            <a:off x="311700" y="1225225"/>
            <a:ext cx="8520600" cy="407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sin()</a:t>
            </a:r>
            <a:br>
              <a:rPr lang="de-CH"/>
            </a:br>
            <a:r>
              <a:rPr lang="de-CH">
                <a:solidFill>
                  <a:srgbClr val="0000FF"/>
                </a:solidFill>
                <a:latin typeface="Spectral"/>
                <a:ea typeface="Spectral"/>
                <a:cs typeface="Spectral"/>
                <a:sym typeface="Spectral"/>
              </a:rPr>
              <a:t>np.sin(0)</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lang="de-CH"/>
              <a:t>cos()</a:t>
            </a:r>
            <a:br>
              <a:rPr lang="de-CH"/>
            </a:br>
            <a:r>
              <a:rPr lang="de-CH">
                <a:solidFill>
                  <a:srgbClr val="0000FF"/>
                </a:solidFill>
                <a:latin typeface="Spectral"/>
                <a:ea typeface="Spectral"/>
                <a:cs typeface="Spectral"/>
                <a:sym typeface="Spectral"/>
              </a:rPr>
              <a:t>np.cos(0)</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lang="de-CH"/>
              <a:t>tan()</a:t>
            </a:r>
            <a:br>
              <a:rPr lang="de-CH"/>
            </a:br>
            <a:r>
              <a:rPr lang="de-CH">
                <a:solidFill>
                  <a:srgbClr val="0000FF"/>
                </a:solidFill>
                <a:latin typeface="Spectral"/>
                <a:ea typeface="Spectral"/>
                <a:cs typeface="Spectral"/>
                <a:sym typeface="Spectral"/>
              </a:rPr>
              <a:t>np.tan(0)</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lang="de-CH"/>
              <a:t>log()</a:t>
            </a:r>
            <a:br>
              <a:rPr lang="de-CH"/>
            </a:br>
            <a:r>
              <a:rPr lang="de-CH">
                <a:solidFill>
                  <a:srgbClr val="4A86E8"/>
                </a:solidFill>
                <a:latin typeface="Spectral"/>
                <a:ea typeface="Spectral"/>
                <a:cs typeface="Spectral"/>
                <a:sym typeface="Spectral"/>
              </a:rPr>
              <a:t>np.log(10)</a:t>
            </a:r>
            <a:br>
              <a:rPr lang="de-CH">
                <a:solidFill>
                  <a:srgbClr val="4A86E8"/>
                </a:solidFill>
                <a:latin typeface="Spectral"/>
                <a:ea typeface="Spectral"/>
                <a:cs typeface="Spectral"/>
                <a:sym typeface="Spectral"/>
              </a:rPr>
            </a:br>
            <a:r>
              <a:rPr lang="de-CH">
                <a:solidFill>
                  <a:srgbClr val="4A86E8"/>
                </a:solidFill>
                <a:latin typeface="Spectral"/>
                <a:ea typeface="Spectral"/>
                <a:cs typeface="Spectral"/>
                <a:sym typeface="Spectral"/>
              </a:rPr>
              <a:t>np.log10(2)</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exp()</a:t>
            </a:r>
            <a:br>
              <a:rPr lang="de-CH">
                <a:solidFill>
                  <a:srgbClr val="000000"/>
                </a:solidFill>
                <a:latin typeface="Spectral"/>
                <a:ea typeface="Spectral"/>
                <a:cs typeface="Spectral"/>
                <a:sym typeface="Spectral"/>
              </a:rPr>
            </a:br>
            <a:r>
              <a:rPr lang="de-CH">
                <a:solidFill>
                  <a:srgbClr val="4A86E8"/>
                </a:solidFill>
                <a:latin typeface="Spectral"/>
                <a:ea typeface="Spectral"/>
                <a:cs typeface="Spectral"/>
                <a:sym typeface="Spectral"/>
              </a:rPr>
              <a:t>np.exp(5) → e=2.71</a:t>
            </a:r>
            <a:endParaRPr>
              <a:solidFill>
                <a:srgbClr val="4A86E8"/>
              </a:solidFill>
              <a:latin typeface="Spectral"/>
              <a:ea typeface="Spectral"/>
              <a:cs typeface="Spectral"/>
              <a:sym typeface="Spectr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std() --&gt;</a:t>
            </a:r>
            <a:r>
              <a:rPr lang="de-CH">
                <a:solidFill>
                  <a:srgbClr val="B7B7B7"/>
                </a:solidFill>
              </a:rPr>
              <a:t>standard deviation</a:t>
            </a:r>
            <a:br>
              <a:rPr lang="de-CH">
                <a:solidFill>
                  <a:srgbClr val="B7B7B7"/>
                </a:solidFill>
              </a:rPr>
            </a:br>
            <a:r>
              <a:rPr lang="de-CH" sz="1600">
                <a:solidFill>
                  <a:srgbClr val="0000FF"/>
                </a:solidFill>
                <a:latin typeface="Spectral"/>
                <a:ea typeface="Spectral"/>
                <a:cs typeface="Spectral"/>
                <a:sym typeface="Spectral"/>
              </a:rPr>
              <a:t>np.std(arr)</a:t>
            </a:r>
            <a:endParaRPr sz="1600">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Arial"/>
              <a:buChar char="●"/>
            </a:pPr>
            <a:r>
              <a:rPr lang="de-CH">
                <a:solidFill>
                  <a:srgbClr val="000000"/>
                </a:solidFill>
                <a:latin typeface="Arial"/>
                <a:ea typeface="Arial"/>
                <a:cs typeface="Arial"/>
                <a:sym typeface="Arial"/>
              </a:rPr>
              <a:t>+,-, * .%</a:t>
            </a:r>
            <a:br>
              <a:rPr lang="de-CH">
                <a:solidFill>
                  <a:srgbClr val="000000"/>
                </a:solidFill>
                <a:latin typeface="Arial"/>
                <a:ea typeface="Arial"/>
                <a:cs typeface="Arial"/>
                <a:sym typeface="Arial"/>
              </a:rPr>
            </a:br>
            <a:r>
              <a:rPr lang="de-CH">
                <a:solidFill>
                  <a:srgbClr val="4A86E8"/>
                </a:solidFill>
                <a:latin typeface="Spectral"/>
                <a:ea typeface="Spectral"/>
                <a:cs typeface="Spectral"/>
                <a:sym typeface="Spectral"/>
              </a:rPr>
              <a:t>arr=np.array([[1,2,3,4,5],[6,7,8,9,10]])</a:t>
            </a:r>
            <a:br>
              <a:rPr lang="de-CH">
                <a:solidFill>
                  <a:srgbClr val="4A86E8"/>
                </a:solidFill>
                <a:latin typeface="Spectral"/>
                <a:ea typeface="Spectral"/>
                <a:cs typeface="Spectral"/>
                <a:sym typeface="Spectral"/>
              </a:rPr>
            </a:br>
            <a:r>
              <a:rPr lang="de-CH">
                <a:solidFill>
                  <a:srgbClr val="4A86E8"/>
                </a:solidFill>
                <a:latin typeface="Spectral"/>
                <a:ea typeface="Spectral"/>
                <a:cs typeface="Spectral"/>
                <a:sym typeface="Spectral"/>
              </a:rPr>
              <a:t>arr1=np.array([[1,2,3,4,5],[6,7,8,9,10]])</a:t>
            </a:r>
            <a:br>
              <a:rPr lang="de-CH">
                <a:solidFill>
                  <a:srgbClr val="4A86E8"/>
                </a:solidFill>
                <a:latin typeface="Spectral"/>
                <a:ea typeface="Spectral"/>
                <a:cs typeface="Spectral"/>
                <a:sym typeface="Spectral"/>
              </a:rPr>
            </a:br>
            <a:r>
              <a:rPr lang="de-CH">
                <a:solidFill>
                  <a:srgbClr val="4A86E8"/>
                </a:solidFill>
                <a:latin typeface="Spectral"/>
                <a:ea typeface="Spectral"/>
                <a:cs typeface="Spectral"/>
                <a:sym typeface="Spectral"/>
              </a:rPr>
              <a:t>arr+arr1</a:t>
            </a:r>
            <a:br>
              <a:rPr lang="de-CH">
                <a:solidFill>
                  <a:srgbClr val="4A86E8"/>
                </a:solidFill>
                <a:latin typeface="Spectral"/>
                <a:ea typeface="Spectral"/>
                <a:cs typeface="Spectral"/>
                <a:sym typeface="Spectral"/>
              </a:rPr>
            </a:br>
            <a:r>
              <a:rPr lang="de-CH">
                <a:solidFill>
                  <a:srgbClr val="4A86E8"/>
                </a:solidFill>
                <a:latin typeface="Spectral"/>
                <a:ea typeface="Spectral"/>
                <a:cs typeface="Spectral"/>
                <a:sym typeface="Spectral"/>
              </a:rPr>
              <a:t>arr-arr2</a:t>
            </a:r>
            <a:br>
              <a:rPr lang="de-CH">
                <a:solidFill>
                  <a:srgbClr val="4A86E8"/>
                </a:solidFill>
                <a:latin typeface="Spectral"/>
                <a:ea typeface="Spectral"/>
                <a:cs typeface="Spectral"/>
                <a:sym typeface="Spectral"/>
              </a:rPr>
            </a:br>
            <a:r>
              <a:rPr lang="de-CH">
                <a:solidFill>
                  <a:srgbClr val="4A86E8"/>
                </a:solidFill>
                <a:latin typeface="Spectral"/>
                <a:ea typeface="Spectral"/>
                <a:cs typeface="Spectral"/>
                <a:sym typeface="Spectral"/>
              </a:rPr>
              <a:t>arr*arr2</a:t>
            </a:r>
            <a:br>
              <a:rPr lang="de-CH">
                <a:solidFill>
                  <a:srgbClr val="4A86E8"/>
                </a:solidFill>
                <a:latin typeface="Spectral"/>
                <a:ea typeface="Spectral"/>
                <a:cs typeface="Spectral"/>
                <a:sym typeface="Spectral"/>
              </a:rPr>
            </a:br>
            <a:r>
              <a:rPr lang="de-CH">
                <a:solidFill>
                  <a:srgbClr val="4A86E8"/>
                </a:solidFill>
                <a:latin typeface="Spectral"/>
                <a:ea typeface="Spectral"/>
                <a:cs typeface="Spectral"/>
                <a:sym typeface="Spectral"/>
              </a:rPr>
              <a:t>arr/arr2</a:t>
            </a:r>
            <a:br>
              <a:rPr lang="de-CH">
                <a:solidFill>
                  <a:srgbClr val="4A86E8"/>
                </a:solidFill>
                <a:latin typeface="Spectral"/>
                <a:ea typeface="Spectral"/>
                <a:cs typeface="Spectral"/>
                <a:sym typeface="Spectral"/>
              </a:rPr>
            </a:br>
            <a:r>
              <a:rPr lang="de-CH">
                <a:solidFill>
                  <a:srgbClr val="4A86E8"/>
                </a:solidFill>
                <a:latin typeface="Spectral"/>
                <a:ea typeface="Spectral"/>
                <a:cs typeface="Spectral"/>
                <a:sym typeface="Spectral"/>
              </a:rPr>
              <a:t>arr%arr1</a:t>
            </a:r>
            <a:br>
              <a:rPr lang="de-CH">
                <a:solidFill>
                  <a:srgbClr val="4A86E8"/>
                </a:solidFill>
                <a:latin typeface="Spectral"/>
                <a:ea typeface="Spectral"/>
                <a:cs typeface="Spectral"/>
                <a:sym typeface="Spectral"/>
              </a:rPr>
            </a:br>
            <a:br>
              <a:rPr lang="de-CH">
                <a:solidFill>
                  <a:srgbClr val="4A86E8"/>
                </a:solidFill>
                <a:latin typeface="Spectral"/>
                <a:ea typeface="Spectral"/>
                <a:cs typeface="Spectral"/>
                <a:sym typeface="Spectral"/>
              </a:rPr>
            </a:br>
            <a:br>
              <a:rPr lang="de-CH">
                <a:solidFill>
                  <a:srgbClr val="4A86E8"/>
                </a:solidFill>
                <a:latin typeface="Spectral"/>
                <a:ea typeface="Spectral"/>
                <a:cs typeface="Spectral"/>
                <a:sym typeface="Spectral"/>
              </a:rPr>
            </a:br>
            <a:br>
              <a:rPr lang="de-CH" sz="1400">
                <a:solidFill>
                  <a:srgbClr val="4A86E8"/>
                </a:solidFill>
                <a:latin typeface="Spectral"/>
                <a:ea typeface="Spectral"/>
                <a:cs typeface="Spectral"/>
                <a:sym typeface="Spectral"/>
              </a:rPr>
            </a:br>
            <a:endParaRPr sz="1400">
              <a:solidFill>
                <a:srgbClr val="4A86E8"/>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Arial"/>
              <a:buChar char="●"/>
            </a:pPr>
            <a:r>
              <a:t/>
            </a:r>
            <a:endParaRPr>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continues..</a:t>
            </a:r>
            <a:endParaRPr/>
          </a:p>
        </p:txBody>
      </p:sp>
      <p:sp>
        <p:nvSpPr>
          <p:cNvPr id="260" name="Google Shape;260;p4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Vstack() and hstack()</a:t>
            </a:r>
            <a:br>
              <a:rPr lang="de-CH"/>
            </a:br>
            <a:r>
              <a:rPr lang="de-CH">
                <a:solidFill>
                  <a:srgbClr val="0000FF"/>
                </a:solidFill>
                <a:latin typeface="Spectral"/>
                <a:ea typeface="Spectral"/>
                <a:cs typeface="Spectral"/>
                <a:sym typeface="Spectral"/>
              </a:rPr>
              <a:t>np.vstack([arr,arr1])</a:t>
            </a:r>
            <a:r>
              <a:rPr lang="de-CH"/>
              <a:t> → </a:t>
            </a:r>
            <a:r>
              <a:rPr lang="de-CH">
                <a:solidFill>
                  <a:srgbClr val="B7B7B7"/>
                </a:solidFill>
              </a:rPr>
              <a:t>vertically </a:t>
            </a:r>
            <a:r>
              <a:rPr lang="de-CH">
                <a:solidFill>
                  <a:srgbClr val="B7B7B7"/>
                </a:solidFill>
              </a:rPr>
              <a:t>concatenate</a:t>
            </a:r>
            <a:r>
              <a:rPr lang="de-CH">
                <a:solidFill>
                  <a:srgbClr val="B7B7B7"/>
                </a:solidFill>
              </a:rPr>
              <a:t> 2 arrays</a:t>
            </a:r>
            <a:endParaRPr>
              <a:solidFill>
                <a:srgbClr val="B7B7B7"/>
              </a:solidFill>
            </a:endParaRPr>
          </a:p>
          <a:p>
            <a:pPr indent="0" lvl="0" marL="457200" rtl="0" algn="l">
              <a:spcBef>
                <a:spcPts val="1600"/>
              </a:spcBef>
              <a:spcAft>
                <a:spcPts val="0"/>
              </a:spcAft>
              <a:buNone/>
            </a:pPr>
            <a:r>
              <a:rPr lang="de-CH">
                <a:solidFill>
                  <a:srgbClr val="0000FF"/>
                </a:solidFill>
              </a:rPr>
              <a:t>np.concatenate([arr,arr1],axis=0)</a:t>
            </a:r>
            <a:br>
              <a:rPr lang="de-CH">
                <a:solidFill>
                  <a:srgbClr val="B7B7B7"/>
                </a:solidFill>
              </a:rPr>
            </a:br>
            <a:r>
              <a:rPr lang="de-CH">
                <a:solidFill>
                  <a:srgbClr val="0000FF"/>
                </a:solidFill>
                <a:latin typeface="Spectral"/>
                <a:ea typeface="Spectral"/>
                <a:cs typeface="Spectral"/>
                <a:sym typeface="Spectral"/>
              </a:rPr>
              <a:t>np.hstack([arr,arr1])</a:t>
            </a:r>
            <a:r>
              <a:rPr lang="de-CH"/>
              <a:t> → </a:t>
            </a:r>
            <a:r>
              <a:rPr lang="de-CH">
                <a:solidFill>
                  <a:srgbClr val="B7B7B7"/>
                </a:solidFill>
              </a:rPr>
              <a:t>horizontally concatenate 2 arrays</a:t>
            </a:r>
            <a:endParaRPr>
              <a:solidFill>
                <a:srgbClr val="B7B7B7"/>
              </a:solidFill>
            </a:endParaRPr>
          </a:p>
          <a:p>
            <a:pPr indent="0" lvl="0" marL="457200" rtl="0" algn="l">
              <a:spcBef>
                <a:spcPts val="1600"/>
              </a:spcBef>
              <a:spcAft>
                <a:spcPts val="0"/>
              </a:spcAft>
              <a:buNone/>
            </a:pPr>
            <a:r>
              <a:rPr lang="de-CH">
                <a:solidFill>
                  <a:srgbClr val="0000FF"/>
                </a:solidFill>
              </a:rPr>
              <a:t>np.concatenate([arr,arr1],axis=1)</a:t>
            </a:r>
            <a:br>
              <a:rPr lang="de-CH">
                <a:solidFill>
                  <a:schemeClr val="dk2"/>
                </a:solidFill>
              </a:rPr>
            </a:br>
            <a:endParaRPr>
              <a:solidFill>
                <a:srgbClr val="B7B7B7"/>
              </a:solidFill>
            </a:endParaRPr>
          </a:p>
          <a:p>
            <a:pPr indent="-342900" lvl="0" marL="457200" rtl="0" algn="l">
              <a:spcBef>
                <a:spcPts val="1600"/>
              </a:spcBef>
              <a:spcAft>
                <a:spcPts val="0"/>
              </a:spcAft>
              <a:buSzPts val="1800"/>
              <a:buChar char="●"/>
            </a:pPr>
            <a:r>
              <a:rPr lang="de-CH"/>
              <a:t>ravel()</a:t>
            </a:r>
            <a:br>
              <a:rPr lang="de-CH"/>
            </a:br>
            <a:r>
              <a:rPr lang="de-CH">
                <a:solidFill>
                  <a:srgbClr val="0000FF"/>
                </a:solidFill>
                <a:latin typeface="Spectral"/>
                <a:ea typeface="Spectral"/>
                <a:cs typeface="Spectral"/>
                <a:sym typeface="Spectral"/>
              </a:rPr>
              <a:t>np.ravel(arr)</a:t>
            </a:r>
            <a:r>
              <a:rPr lang="de-CH"/>
              <a:t> → </a:t>
            </a:r>
            <a:r>
              <a:rPr lang="de-CH">
                <a:solidFill>
                  <a:srgbClr val="B7B7B7"/>
                </a:solidFill>
              </a:rPr>
              <a:t>Make a single dimension array</a:t>
            </a:r>
            <a:br>
              <a:rPr lang="de-CH"/>
            </a:b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Numpy slicing</a:t>
            </a:r>
            <a:endParaRPr/>
          </a:p>
        </p:txBody>
      </p:sp>
      <p:sp>
        <p:nvSpPr>
          <p:cNvPr id="266" name="Google Shape;266;p4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solidFill>
                  <a:srgbClr val="0000FF"/>
                </a:solidFill>
                <a:latin typeface="Spectral"/>
                <a:ea typeface="Spectral"/>
                <a:cs typeface="Spectral"/>
                <a:sym typeface="Spectral"/>
              </a:rPr>
              <a:t>arr=np.array([[1,2,3,4,5],[6,7,8,9,10],[2,5,7,9,1]])</a:t>
            </a:r>
            <a:endParaRPr>
              <a:solidFill>
                <a:srgbClr val="0000FF"/>
              </a:solidFill>
              <a:latin typeface="Spectral"/>
              <a:ea typeface="Spectral"/>
              <a:cs typeface="Spectral"/>
              <a:sym typeface="Spectral"/>
            </a:endParaRPr>
          </a:p>
          <a:p>
            <a:pPr indent="0" lvl="0" marL="0" rtl="0" algn="l">
              <a:spcBef>
                <a:spcPts val="1600"/>
              </a:spcBef>
              <a:spcAft>
                <a:spcPts val="0"/>
              </a:spcAft>
              <a:buNone/>
            </a:pPr>
            <a:r>
              <a:rPr lang="de-CH">
                <a:solidFill>
                  <a:srgbClr val="0000FF"/>
                </a:solidFill>
                <a:latin typeface="Spectral"/>
                <a:ea typeface="Spectral"/>
                <a:cs typeface="Spectral"/>
                <a:sym typeface="Spectral"/>
              </a:rPr>
              <a:t>print(arr[0,1])</a:t>
            </a:r>
            <a:endParaRPr>
              <a:solidFill>
                <a:srgbClr val="0000FF"/>
              </a:solidFill>
              <a:latin typeface="Spectral"/>
              <a:ea typeface="Spectral"/>
              <a:cs typeface="Spectral"/>
              <a:sym typeface="Spectral"/>
            </a:endParaRPr>
          </a:p>
          <a:p>
            <a:pPr indent="0" lvl="0" marL="0" rtl="0" algn="l">
              <a:spcBef>
                <a:spcPts val="1600"/>
              </a:spcBef>
              <a:spcAft>
                <a:spcPts val="0"/>
              </a:spcAft>
              <a:buNone/>
            </a:pPr>
            <a:r>
              <a:rPr lang="de-CH">
                <a:solidFill>
                  <a:srgbClr val="0000FF"/>
                </a:solidFill>
                <a:latin typeface="Spectral"/>
                <a:ea typeface="Spectral"/>
                <a:cs typeface="Spectral"/>
                <a:sym typeface="Spectral"/>
              </a:rPr>
              <a:t>print(arr[0:])</a:t>
            </a:r>
            <a:endParaRPr>
              <a:solidFill>
                <a:srgbClr val="0000FF"/>
              </a:solidFill>
              <a:latin typeface="Spectral"/>
              <a:ea typeface="Spectral"/>
              <a:cs typeface="Spectral"/>
              <a:sym typeface="Spectral"/>
            </a:endParaRPr>
          </a:p>
          <a:p>
            <a:pPr indent="0" lvl="0" marL="0" rtl="0" algn="l">
              <a:spcBef>
                <a:spcPts val="1600"/>
              </a:spcBef>
              <a:spcAft>
                <a:spcPts val="0"/>
              </a:spcAft>
              <a:buNone/>
            </a:pPr>
            <a:r>
              <a:rPr lang="de-CH">
                <a:solidFill>
                  <a:srgbClr val="0000FF"/>
                </a:solidFill>
                <a:latin typeface="Spectral"/>
                <a:ea typeface="Spectral"/>
                <a:cs typeface="Spectral"/>
                <a:sym typeface="Spectral"/>
              </a:rPr>
              <a:t>print(arr[0:2])</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rPr lang="de-CH">
                <a:solidFill>
                  <a:srgbClr val="0000FF"/>
                </a:solidFill>
                <a:latin typeface="Spectral"/>
                <a:ea typeface="Spectral"/>
                <a:cs typeface="Spectral"/>
                <a:sym typeface="Spectral"/>
              </a:rPr>
              <a:t>print(arr[0:2,3])</a:t>
            </a:r>
            <a:endParaRPr>
              <a:solidFill>
                <a:srgbClr val="0000FF"/>
              </a:solidFill>
              <a:latin typeface="Spectral"/>
              <a:ea typeface="Spectral"/>
              <a:cs typeface="Spectral"/>
              <a:sym typeface="Spectr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Linear </a:t>
            </a:r>
            <a:r>
              <a:rPr lang="de-CH"/>
              <a:t>Algebra</a:t>
            </a:r>
            <a:endParaRPr/>
          </a:p>
        </p:txBody>
      </p:sp>
      <p:sp>
        <p:nvSpPr>
          <p:cNvPr id="272" name="Google Shape;272;p4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Matrix multiplication:</a:t>
            </a:r>
            <a:br>
              <a:rPr lang="de-CH"/>
            </a:br>
            <a:r>
              <a:rPr lang="de-CH" sz="1600">
                <a:solidFill>
                  <a:srgbClr val="0000FF"/>
                </a:solidFill>
                <a:latin typeface="Spectral"/>
                <a:ea typeface="Spectral"/>
                <a:cs typeface="Spectral"/>
                <a:sym typeface="Spectral"/>
              </a:rPr>
              <a:t>a=np.ones((2,3))</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b=np.full((3,2),5)</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print(a)</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print(b)</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out=np.matmul(a,b)</a:t>
            </a:r>
            <a:endParaRPr sz="1600">
              <a:solidFill>
                <a:srgbClr val="0000FF"/>
              </a:solidFill>
              <a:latin typeface="Spectral"/>
              <a:ea typeface="Spectral"/>
              <a:cs typeface="Spectral"/>
              <a:sym typeface="Spectr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Statistics..</a:t>
            </a:r>
            <a:endParaRPr/>
          </a:p>
        </p:txBody>
      </p:sp>
      <p:sp>
        <p:nvSpPr>
          <p:cNvPr id="278" name="Google Shape;278;p4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solidFill>
                  <a:srgbClr val="0000FF"/>
                </a:solidFill>
                <a:latin typeface="Spectral"/>
                <a:ea typeface="Spectral"/>
                <a:cs typeface="Spectral"/>
                <a:sym typeface="Spectral"/>
              </a:rPr>
              <a:t>abc=np.array([[1,2,3],[2,5,7],[3,6,9]])</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print(np.max(abc))</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print(np.min(abc))</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print(np.max(abc,axis=1))</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print(np.max(abc,axis=0))</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continues..</a:t>
            </a:r>
            <a:endParaRPr/>
          </a:p>
        </p:txBody>
      </p:sp>
      <p:sp>
        <p:nvSpPr>
          <p:cNvPr id="284" name="Google Shape;284;p4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sum()</a:t>
            </a:r>
            <a:br>
              <a:rPr lang="de-CH"/>
            </a:br>
            <a:r>
              <a:rPr lang="de-CH">
                <a:solidFill>
                  <a:srgbClr val="4A86E8"/>
                </a:solidFill>
                <a:latin typeface="Spectral"/>
                <a:ea typeface="Spectral"/>
                <a:cs typeface="Spectral"/>
                <a:sym typeface="Spectral"/>
              </a:rPr>
              <a:t>arr=np.array([2,8])</a:t>
            </a:r>
            <a:br>
              <a:rPr lang="de-CH">
                <a:solidFill>
                  <a:srgbClr val="4A86E8"/>
                </a:solidFill>
                <a:latin typeface="Spectral"/>
                <a:ea typeface="Spectral"/>
                <a:cs typeface="Spectral"/>
                <a:sym typeface="Spectral"/>
              </a:rPr>
            </a:br>
            <a:r>
              <a:rPr lang="de-CH">
                <a:solidFill>
                  <a:srgbClr val="4A86E8"/>
                </a:solidFill>
                <a:latin typeface="Spectral"/>
                <a:ea typeface="Spectral"/>
                <a:cs typeface="Spectral"/>
                <a:sym typeface="Spectral"/>
              </a:rPr>
              <a:t>arr2=np.array([4,6])</a:t>
            </a:r>
            <a:br>
              <a:rPr lang="de-CH"/>
            </a:br>
            <a:r>
              <a:rPr lang="de-CH">
                <a:solidFill>
                  <a:srgbClr val="0000FF"/>
                </a:solidFill>
                <a:latin typeface="Spectral"/>
                <a:ea typeface="Spectral"/>
                <a:cs typeface="Spectral"/>
                <a:sym typeface="Spectral"/>
              </a:rPr>
              <a:t>np.sum</a:t>
            </a:r>
            <a:r>
              <a:rPr lang="de-CH">
                <a:solidFill>
                  <a:srgbClr val="0000FF"/>
                </a:solidFill>
                <a:latin typeface="Spectral"/>
                <a:ea typeface="Spectral"/>
                <a:cs typeface="Spectral"/>
                <a:sym typeface="Spectral"/>
              </a:rPr>
              <a:t>([5,10])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np.sum((2,5,6))</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np.sum(arr)</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np.sum([arr,arr2])</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np.sum([arr,arr2],axis=1) #axis=0 for column wise sum, =1 for row wise sum</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arr.sum(axis=0)</a:t>
            </a:r>
            <a:br>
              <a:rPr lang="de-CH">
                <a:solidFill>
                  <a:srgbClr val="0000FF"/>
                </a:solidFill>
                <a:latin typeface="Spectral"/>
                <a:ea typeface="Spectral"/>
                <a:cs typeface="Spectral"/>
                <a:sym typeface="Spectral"/>
              </a:rPr>
            </a:br>
            <a:endParaRPr>
              <a:solidFill>
                <a:srgbClr val="0000FF"/>
              </a:solidFill>
              <a:latin typeface="Spectral"/>
              <a:ea typeface="Spectral"/>
              <a:cs typeface="Spectral"/>
              <a:sym typeface="Spectr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Load Data From File</a:t>
            </a:r>
            <a:endParaRPr/>
          </a:p>
        </p:txBody>
      </p:sp>
      <p:sp>
        <p:nvSpPr>
          <p:cNvPr id="290" name="Google Shape;290;p5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CH">
                <a:solidFill>
                  <a:srgbClr val="0000FF"/>
                </a:solidFill>
                <a:latin typeface="Spectral"/>
                <a:ea typeface="Spectral"/>
                <a:cs typeface="Spectral"/>
                <a:sym typeface="Spectral"/>
              </a:rPr>
              <a:t>data=np.genfromtxt('abc.txt',delimiter=',')</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new_data=data.astype('int32')</a:t>
            </a:r>
            <a:endParaRPr>
              <a:solidFill>
                <a:srgbClr val="0000FF"/>
              </a:solidFill>
              <a:latin typeface="Spectral"/>
              <a:ea typeface="Spectral"/>
              <a:cs typeface="Spectral"/>
              <a:sym typeface="Spectr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Boolean Masking and Advanced Indexing</a:t>
            </a:r>
            <a:endParaRPr/>
          </a:p>
        </p:txBody>
      </p:sp>
      <p:sp>
        <p:nvSpPr>
          <p:cNvPr id="296" name="Google Shape;296;p51"/>
          <p:cNvSpPr txBox="1"/>
          <p:nvPr>
            <p:ph idx="1" type="body"/>
          </p:nvPr>
        </p:nvSpPr>
        <p:spPr>
          <a:xfrm>
            <a:off x="311700" y="1225225"/>
            <a:ext cx="8520600" cy="365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Spectral"/>
              <a:buChar char="●"/>
            </a:pPr>
            <a:r>
              <a:rPr b="1" lang="de-CH">
                <a:solidFill>
                  <a:srgbClr val="000000"/>
                </a:solidFill>
                <a:latin typeface="Spectral"/>
                <a:ea typeface="Spectral"/>
                <a:cs typeface="Spectral"/>
                <a:sym typeface="Spectral"/>
              </a:rPr>
              <a:t>Boolean Masking</a:t>
            </a:r>
            <a:br>
              <a:rPr b="1"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data=np.genfromtxt('abc.txt',delimiter=',')</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data&gt;5</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data&gt;=5</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data==5</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np.all(data&gt;5,axis=1)</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np.any(data&gt;5,axis=1)</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Indexing </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data[data&gt;5]</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data[((data&gt;5) &amp; (data&lt;10))]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data[data%2==0]</a:t>
            </a:r>
            <a:endParaRPr>
              <a:solidFill>
                <a:srgbClr val="0000FF"/>
              </a:solidFill>
              <a:latin typeface="Spectral"/>
              <a:ea typeface="Spectral"/>
              <a:cs typeface="Spectral"/>
              <a:sym typeface="Spectr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DATA NOW..</a:t>
            </a:r>
            <a:endParaRPr/>
          </a:p>
        </p:txBody>
      </p:sp>
      <p:sp>
        <p:nvSpPr>
          <p:cNvPr id="84" name="Google Shape;84;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In this Decade data is not that much simple</a:t>
            </a:r>
            <a:endParaRPr/>
          </a:p>
          <a:p>
            <a:pPr indent="-342900" lvl="0" marL="457200" rtl="0" algn="l">
              <a:spcBef>
                <a:spcPts val="0"/>
              </a:spcBef>
              <a:spcAft>
                <a:spcPts val="0"/>
              </a:spcAft>
              <a:buSzPts val="1800"/>
              <a:buChar char="●"/>
            </a:pPr>
            <a:r>
              <a:rPr lang="de-CH"/>
              <a:t>Its size its complexity everything matters</a:t>
            </a:r>
            <a:endParaRPr/>
          </a:p>
          <a:p>
            <a:pPr indent="-342900" lvl="0" marL="457200" rtl="0" algn="l">
              <a:spcBef>
                <a:spcPts val="0"/>
              </a:spcBef>
              <a:spcAft>
                <a:spcPts val="0"/>
              </a:spcAft>
              <a:buSzPts val="1800"/>
              <a:buChar char="●"/>
            </a:pPr>
            <a:r>
              <a:rPr lang="de-CH"/>
              <a:t>Now data comes in pb’s and eb’s</a:t>
            </a:r>
            <a:endParaRPr/>
          </a:p>
          <a:p>
            <a:pPr indent="-342900" lvl="0" marL="457200" rtl="0" algn="l">
              <a:spcBef>
                <a:spcPts val="0"/>
              </a:spcBef>
              <a:spcAft>
                <a:spcPts val="0"/>
              </a:spcAft>
              <a:buSzPts val="1800"/>
              <a:buChar char="●"/>
            </a:pPr>
            <a:r>
              <a:rPr lang="de-CH"/>
              <a:t>And its type is not structured thats called unstructured data</a:t>
            </a:r>
            <a:endParaRPr/>
          </a:p>
          <a:p>
            <a:pPr indent="-342900" lvl="0" marL="457200" rtl="0" algn="l">
              <a:spcBef>
                <a:spcPts val="0"/>
              </a:spcBef>
              <a:spcAft>
                <a:spcPts val="0"/>
              </a:spcAft>
              <a:buSzPts val="1800"/>
              <a:buChar char="●"/>
            </a:pPr>
            <a:r>
              <a:rPr lang="de-CH"/>
              <a:t>So Data processing is not so simple by our traditional processing system..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continues..</a:t>
            </a:r>
            <a:endParaRPr/>
          </a:p>
        </p:txBody>
      </p:sp>
      <p:sp>
        <p:nvSpPr>
          <p:cNvPr id="302" name="Google Shape;302;p52"/>
          <p:cNvSpPr txBox="1"/>
          <p:nvPr>
            <p:ph idx="1" type="body"/>
          </p:nvPr>
        </p:nvSpPr>
        <p:spPr>
          <a:xfrm>
            <a:off x="240275" y="1253800"/>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Indexing with list</a:t>
            </a:r>
            <a:br>
              <a:rPr lang="de-CH"/>
            </a:br>
            <a:r>
              <a:rPr lang="de-CH">
                <a:solidFill>
                  <a:srgbClr val="0000FF"/>
                </a:solidFill>
                <a:latin typeface="Spectral"/>
                <a:ea typeface="Spectral"/>
                <a:cs typeface="Spectral"/>
                <a:sym typeface="Spectral"/>
              </a:rPr>
              <a:t>abc=np.array([2., 4., 6., 8., 4., 6., 8., 2., 6., 4., 2., 4., 2., 4.])</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print(abc[[0,4,6,8]])</a:t>
            </a:r>
            <a:endParaRPr>
              <a:solidFill>
                <a:srgbClr val="0000FF"/>
              </a:solidFill>
              <a:latin typeface="Spectral"/>
              <a:ea typeface="Spectral"/>
              <a:cs typeface="Spectral"/>
              <a:sym typeface="Spectr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Index It</a:t>
            </a:r>
            <a:endParaRPr/>
          </a:p>
        </p:txBody>
      </p:sp>
      <p:sp>
        <p:nvSpPr>
          <p:cNvPr id="308" name="Google Shape;308;p53"/>
          <p:cNvSpPr txBox="1"/>
          <p:nvPr>
            <p:ph idx="1" type="body"/>
          </p:nvPr>
        </p:nvSpPr>
        <p:spPr>
          <a:xfrm>
            <a:off x="311700" y="917950"/>
            <a:ext cx="8520600" cy="366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9" name="Google Shape;309;p53"/>
          <p:cNvPicPr preferRelativeResize="0"/>
          <p:nvPr/>
        </p:nvPicPr>
        <p:blipFill>
          <a:blip r:embed="rId3">
            <a:alphaModFix/>
          </a:blip>
          <a:stretch>
            <a:fillRect/>
          </a:stretch>
        </p:blipFill>
        <p:spPr>
          <a:xfrm>
            <a:off x="1543250" y="917950"/>
            <a:ext cx="5028300" cy="37880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Array comparisons..</a:t>
            </a:r>
            <a:endParaRPr/>
          </a:p>
        </p:txBody>
      </p:sp>
      <p:sp>
        <p:nvSpPr>
          <p:cNvPr id="315" name="Google Shape;315;p5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Element  wise Comparisons</a:t>
            </a:r>
            <a:br>
              <a:rPr lang="de-CH"/>
            </a:br>
            <a:r>
              <a:rPr lang="de-CH" sz="1600">
                <a:solidFill>
                  <a:srgbClr val="0000FF"/>
                </a:solidFill>
                <a:latin typeface="Spectral"/>
                <a:ea typeface="Spectral"/>
                <a:cs typeface="Spectral"/>
                <a:sym typeface="Spectral"/>
              </a:rPr>
              <a:t>a=np.array([1,2,3])</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b=np.array([2,4,3])</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np.equal(a,b)</a:t>
            </a:r>
            <a:endParaRPr sz="1600">
              <a:solidFill>
                <a:srgbClr val="0000FF"/>
              </a:solidFill>
              <a:latin typeface="Spectral"/>
              <a:ea typeface="Spectral"/>
              <a:cs typeface="Spectral"/>
              <a:sym typeface="Spectral"/>
            </a:endParaRPr>
          </a:p>
          <a:p>
            <a:pPr indent="-330200" lvl="0" marL="457200" rtl="0" algn="l">
              <a:spcBef>
                <a:spcPts val="0"/>
              </a:spcBef>
              <a:spcAft>
                <a:spcPts val="0"/>
              </a:spcAft>
              <a:buClr>
                <a:srgbClr val="000000"/>
              </a:buClr>
              <a:buSzPts val="1600"/>
              <a:buFont typeface="Spectral"/>
              <a:buChar char="●"/>
            </a:pPr>
            <a:r>
              <a:rPr lang="de-CH" sz="1600">
                <a:solidFill>
                  <a:srgbClr val="000000"/>
                </a:solidFill>
                <a:latin typeface="Spectral"/>
                <a:ea typeface="Spectral"/>
                <a:cs typeface="Spectral"/>
                <a:sym typeface="Spectral"/>
              </a:rPr>
              <a:t>Comparing full array</a:t>
            </a:r>
            <a:br>
              <a:rPr lang="de-CH" sz="1600">
                <a:solidFill>
                  <a:srgbClr val="000000"/>
                </a:solidFill>
                <a:latin typeface="Spectral"/>
                <a:ea typeface="Spectral"/>
                <a:cs typeface="Spectral"/>
                <a:sym typeface="Spectral"/>
              </a:rPr>
            </a:br>
            <a:r>
              <a:rPr lang="de-CH" sz="1600">
                <a:solidFill>
                  <a:srgbClr val="0000FF"/>
                </a:solidFill>
                <a:latin typeface="Spectral"/>
                <a:ea typeface="Spectral"/>
                <a:cs typeface="Spectral"/>
                <a:sym typeface="Spectral"/>
              </a:rPr>
              <a:t>np.array_equal(a,b)</a:t>
            </a:r>
            <a:endParaRPr sz="1600">
              <a:solidFill>
                <a:srgbClr val="0000FF"/>
              </a:solidFill>
              <a:latin typeface="Spectral"/>
              <a:ea typeface="Spectral"/>
              <a:cs typeface="Spectral"/>
              <a:sym typeface="Spectr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Array BroadCasting..</a:t>
            </a:r>
            <a:endParaRPr/>
          </a:p>
        </p:txBody>
      </p:sp>
      <p:sp>
        <p:nvSpPr>
          <p:cNvPr id="321" name="Google Shape;321;p5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Spectral"/>
              <a:buChar char="●"/>
            </a:pPr>
            <a:r>
              <a:rPr lang="de-CH">
                <a:solidFill>
                  <a:srgbClr val="434343"/>
                </a:solidFill>
                <a:latin typeface="Spectral"/>
                <a:ea typeface="Spectral"/>
                <a:cs typeface="Spectral"/>
                <a:sym typeface="Spectral"/>
              </a:rPr>
              <a:t>When doing aggregate </a:t>
            </a:r>
            <a:r>
              <a:rPr lang="de-CH">
                <a:solidFill>
                  <a:srgbClr val="434343"/>
                </a:solidFill>
                <a:latin typeface="Spectral"/>
                <a:ea typeface="Spectral"/>
                <a:cs typeface="Spectral"/>
                <a:sym typeface="Spectral"/>
              </a:rPr>
              <a:t>functions</a:t>
            </a:r>
            <a:r>
              <a:rPr lang="de-CH">
                <a:solidFill>
                  <a:srgbClr val="434343"/>
                </a:solidFill>
                <a:latin typeface="Spectral"/>
                <a:ea typeface="Spectral"/>
                <a:cs typeface="Spectral"/>
                <a:sym typeface="Spectral"/>
              </a:rPr>
              <a:t> with array if both array is not in the same shape the lower shape array will expand to accomplish the function</a:t>
            </a:r>
            <a:endParaRPr>
              <a:solidFill>
                <a:srgbClr val="434343"/>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aa=np.array([[1,2,3],[4,5,6],[7,8,9]])</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bb=np.array([[2,3,4]])</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np.sum((aa,bb))</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np.subtract(aa,bb)</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Split array..</a:t>
            </a:r>
            <a:endParaRPr/>
          </a:p>
        </p:txBody>
      </p:sp>
      <p:sp>
        <p:nvSpPr>
          <p:cNvPr id="327" name="Google Shape;327;p56"/>
          <p:cNvSpPr txBox="1"/>
          <p:nvPr>
            <p:ph idx="1" type="body"/>
          </p:nvPr>
        </p:nvSpPr>
        <p:spPr>
          <a:xfrm>
            <a:off x="187775" y="125877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sz="1400">
                <a:solidFill>
                  <a:srgbClr val="4A86E8"/>
                </a:solidFill>
                <a:latin typeface="Spectral"/>
                <a:ea typeface="Spectral"/>
                <a:cs typeface="Spectral"/>
                <a:sym typeface="Spectral"/>
              </a:rPr>
              <a:t>aaa=np.array([[1,2,3],[4,5,6],[7,8,9]])</a:t>
            </a:r>
            <a:br>
              <a:rPr lang="de-CH" sz="1400">
                <a:latin typeface="Spectral"/>
                <a:ea typeface="Spectral"/>
                <a:cs typeface="Spectral"/>
                <a:sym typeface="Spectral"/>
              </a:rPr>
            </a:br>
            <a:r>
              <a:rPr lang="de-CH" sz="1400">
                <a:solidFill>
                  <a:srgbClr val="E69138"/>
                </a:solidFill>
                <a:highlight>
                  <a:srgbClr val="FFFFFF"/>
                </a:highlight>
                <a:latin typeface="Arial"/>
                <a:ea typeface="Arial"/>
                <a:cs typeface="Arial"/>
                <a:sym typeface="Arial"/>
              </a:rPr>
              <a:t>[[1 2 3]</a:t>
            </a:r>
            <a:br>
              <a:rPr lang="de-CH" sz="1400">
                <a:solidFill>
                  <a:srgbClr val="E69138"/>
                </a:solidFill>
                <a:highlight>
                  <a:srgbClr val="FFFFFF"/>
                </a:highlight>
                <a:latin typeface="Arial"/>
                <a:ea typeface="Arial"/>
                <a:cs typeface="Arial"/>
                <a:sym typeface="Arial"/>
              </a:rPr>
            </a:br>
            <a:r>
              <a:rPr lang="de-CH" sz="1400">
                <a:solidFill>
                  <a:srgbClr val="E69138"/>
                </a:solidFill>
                <a:highlight>
                  <a:srgbClr val="FFFFFF"/>
                </a:highlight>
                <a:latin typeface="Arial"/>
                <a:ea typeface="Arial"/>
                <a:cs typeface="Arial"/>
                <a:sym typeface="Arial"/>
              </a:rPr>
              <a:t> [4 5 6]</a:t>
            </a:r>
            <a:br>
              <a:rPr lang="de-CH" sz="1400">
                <a:solidFill>
                  <a:srgbClr val="E69138"/>
                </a:solidFill>
                <a:highlight>
                  <a:srgbClr val="FFFFFF"/>
                </a:highlight>
                <a:latin typeface="Arial"/>
                <a:ea typeface="Arial"/>
                <a:cs typeface="Arial"/>
                <a:sym typeface="Arial"/>
              </a:rPr>
            </a:br>
            <a:r>
              <a:rPr lang="de-CH" sz="1400">
                <a:solidFill>
                  <a:srgbClr val="E69138"/>
                </a:solidFill>
                <a:highlight>
                  <a:srgbClr val="FFFFFF"/>
                </a:highlight>
                <a:latin typeface="Arial"/>
                <a:ea typeface="Arial"/>
                <a:cs typeface="Arial"/>
                <a:sym typeface="Arial"/>
              </a:rPr>
              <a:t> [7 8 9]]</a:t>
            </a:r>
            <a:endParaRPr sz="1400">
              <a:solidFill>
                <a:srgbClr val="E69138"/>
              </a:solidFill>
              <a:highlight>
                <a:srgbClr val="FFFFFF"/>
              </a:highlight>
              <a:latin typeface="Arial"/>
              <a:ea typeface="Arial"/>
              <a:cs typeface="Arial"/>
              <a:sym typeface="Arial"/>
            </a:endParaRPr>
          </a:p>
          <a:p>
            <a:pPr indent="0" lvl="0" marL="0" rtl="0" algn="l">
              <a:spcBef>
                <a:spcPts val="1600"/>
              </a:spcBef>
              <a:spcAft>
                <a:spcPts val="0"/>
              </a:spcAft>
              <a:buNone/>
            </a:pPr>
            <a:r>
              <a:rPr b="1" lang="de-CH" sz="1400">
                <a:solidFill>
                  <a:srgbClr val="000000"/>
                </a:solidFill>
                <a:highlight>
                  <a:srgbClr val="FFFFFF"/>
                </a:highlight>
                <a:latin typeface="Arial"/>
                <a:ea typeface="Arial"/>
                <a:cs typeface="Arial"/>
                <a:sym typeface="Arial"/>
              </a:rPr>
              <a:t>AS PASSING INDEX</a:t>
            </a:r>
            <a:endParaRPr b="1" sz="14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de-CH" sz="1400">
                <a:solidFill>
                  <a:srgbClr val="4A86E8"/>
                </a:solidFill>
                <a:highlight>
                  <a:srgbClr val="FFFFFF"/>
                </a:highlight>
                <a:latin typeface="Spectral"/>
                <a:ea typeface="Spectral"/>
                <a:cs typeface="Spectral"/>
                <a:sym typeface="Spectral"/>
              </a:rPr>
              <a:t>np.split(aaa,3,axis=0)</a:t>
            </a:r>
            <a:br>
              <a:rPr lang="de-CH" sz="1400">
                <a:solidFill>
                  <a:srgbClr val="4A86E8"/>
                </a:solidFill>
                <a:highlight>
                  <a:srgbClr val="FFFFFF"/>
                </a:highlight>
                <a:latin typeface="Spectral"/>
                <a:ea typeface="Spectral"/>
                <a:cs typeface="Spectral"/>
                <a:sym typeface="Spectral"/>
              </a:rPr>
            </a:br>
            <a:r>
              <a:rPr lang="de-CH" sz="1400">
                <a:solidFill>
                  <a:srgbClr val="4A86E8"/>
                </a:solidFill>
                <a:highlight>
                  <a:srgbClr val="FFFFFF"/>
                </a:highlight>
                <a:latin typeface="Spectral"/>
                <a:ea typeface="Spectral"/>
                <a:cs typeface="Spectral"/>
                <a:sym typeface="Spectral"/>
              </a:rPr>
              <a:t>np.split(aaa,3,axis=1)</a:t>
            </a:r>
            <a:endParaRPr sz="1400">
              <a:solidFill>
                <a:srgbClr val="4A86E8"/>
              </a:solidFill>
              <a:highlight>
                <a:srgbClr val="FFFFFF"/>
              </a:highlight>
              <a:latin typeface="Spectral"/>
              <a:ea typeface="Spectral"/>
              <a:cs typeface="Spectral"/>
              <a:sym typeface="Spectral"/>
            </a:endParaRPr>
          </a:p>
          <a:p>
            <a:pPr indent="0" lvl="0" marL="0" rtl="0" algn="l">
              <a:spcBef>
                <a:spcPts val="1600"/>
              </a:spcBef>
              <a:spcAft>
                <a:spcPts val="0"/>
              </a:spcAft>
              <a:buNone/>
            </a:pPr>
            <a:r>
              <a:rPr lang="de-CH" sz="1400">
                <a:solidFill>
                  <a:srgbClr val="000000"/>
                </a:solidFill>
                <a:highlight>
                  <a:srgbClr val="FFFFFF"/>
                </a:highlight>
                <a:latin typeface="Spectral"/>
                <a:ea typeface="Spectral"/>
                <a:cs typeface="Spectral"/>
                <a:sym typeface="Spectral"/>
              </a:rPr>
              <a:t>AS PASSING LIST</a:t>
            </a:r>
            <a:endParaRPr sz="1400">
              <a:solidFill>
                <a:srgbClr val="000000"/>
              </a:solidFill>
              <a:highlight>
                <a:srgbClr val="FFFFFF"/>
              </a:highlight>
              <a:latin typeface="Spectral"/>
              <a:ea typeface="Spectral"/>
              <a:cs typeface="Spectral"/>
              <a:sym typeface="Spectral"/>
            </a:endParaRPr>
          </a:p>
          <a:p>
            <a:pPr indent="0" lvl="0" marL="0" rtl="0" algn="l">
              <a:spcBef>
                <a:spcPts val="1600"/>
              </a:spcBef>
              <a:spcAft>
                <a:spcPts val="0"/>
              </a:spcAft>
              <a:buNone/>
            </a:pPr>
            <a:r>
              <a:rPr lang="de-CH" sz="1400">
                <a:solidFill>
                  <a:srgbClr val="4A86E8"/>
                </a:solidFill>
                <a:highlight>
                  <a:srgbClr val="FFFFFF"/>
                </a:highlight>
                <a:latin typeface="Spectral"/>
                <a:ea typeface="Spectral"/>
                <a:cs typeface="Spectral"/>
                <a:sym typeface="Spectral"/>
              </a:rPr>
              <a:t>np.split(aaa,[1,3],axis=0)</a:t>
            </a:r>
            <a:br>
              <a:rPr lang="de-CH" sz="1400">
                <a:solidFill>
                  <a:srgbClr val="4A86E8"/>
                </a:solidFill>
                <a:highlight>
                  <a:srgbClr val="FFFFFF"/>
                </a:highlight>
                <a:latin typeface="Spectral"/>
                <a:ea typeface="Spectral"/>
                <a:cs typeface="Spectral"/>
                <a:sym typeface="Spectral"/>
              </a:rPr>
            </a:br>
            <a:r>
              <a:rPr lang="de-CH" sz="1400">
                <a:solidFill>
                  <a:srgbClr val="4A86E8"/>
                </a:solidFill>
                <a:highlight>
                  <a:srgbClr val="FFFFFF"/>
                </a:highlight>
                <a:latin typeface="Spectral"/>
                <a:ea typeface="Spectral"/>
                <a:cs typeface="Spectral"/>
                <a:sym typeface="Spectral"/>
              </a:rPr>
              <a:t>np.split(aaa,[1,3],axis=1)</a:t>
            </a:r>
            <a:endParaRPr sz="1400">
              <a:solidFill>
                <a:srgbClr val="4A86E8"/>
              </a:solidFill>
              <a:highlight>
                <a:srgbClr val="FFFFFF"/>
              </a:highlight>
              <a:latin typeface="Spectral"/>
              <a:ea typeface="Spectral"/>
              <a:cs typeface="Spectral"/>
              <a:sym typeface="Spectral"/>
            </a:endParaRPr>
          </a:p>
          <a:p>
            <a:pPr indent="0" lvl="0" marL="0" rtl="0" algn="l">
              <a:spcBef>
                <a:spcPts val="1600"/>
              </a:spcBef>
              <a:spcAft>
                <a:spcPts val="0"/>
              </a:spcAft>
              <a:buNone/>
            </a:pPr>
            <a:r>
              <a:t/>
            </a:r>
            <a:endParaRPr sz="1050">
              <a:highlight>
                <a:srgbClr val="FFFFFF"/>
              </a:highlight>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Split continues..</a:t>
            </a:r>
            <a:endParaRPr/>
          </a:p>
        </p:txBody>
      </p:sp>
      <p:sp>
        <p:nvSpPr>
          <p:cNvPr id="333" name="Google Shape;333;p57"/>
          <p:cNvSpPr txBox="1"/>
          <p:nvPr>
            <p:ph idx="1" type="body"/>
          </p:nvPr>
        </p:nvSpPr>
        <p:spPr>
          <a:xfrm>
            <a:off x="311700" y="1225225"/>
            <a:ext cx="8520600" cy="356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de-CH">
                <a:latin typeface="Spectral"/>
                <a:ea typeface="Spectral"/>
                <a:cs typeface="Spectral"/>
                <a:sym typeface="Spectral"/>
              </a:rPr>
              <a:t>Passed Index=[a,b]</a:t>
            </a:r>
            <a:endParaRPr b="1">
              <a:latin typeface="Spectral"/>
              <a:ea typeface="Spectral"/>
              <a:cs typeface="Spectral"/>
              <a:sym typeface="Spectral"/>
            </a:endParaRPr>
          </a:p>
          <a:p>
            <a:pPr indent="0" lvl="0" marL="0" rtl="0" algn="l">
              <a:lnSpc>
                <a:spcPct val="100000"/>
              </a:lnSpc>
              <a:spcBef>
                <a:spcPts val="0"/>
              </a:spcBef>
              <a:spcAft>
                <a:spcPts val="0"/>
              </a:spcAft>
              <a:buNone/>
            </a:pPr>
            <a:r>
              <a:t/>
            </a:r>
            <a:endParaRPr b="1">
              <a:latin typeface="Spectral"/>
              <a:ea typeface="Spectral"/>
              <a:cs typeface="Spectral"/>
              <a:sym typeface="Spectral"/>
            </a:endParaRPr>
          </a:p>
          <a:p>
            <a:pPr indent="0" lvl="0" marL="0" rtl="0" algn="l">
              <a:lnSpc>
                <a:spcPct val="100000"/>
              </a:lnSpc>
              <a:spcBef>
                <a:spcPts val="0"/>
              </a:spcBef>
              <a:spcAft>
                <a:spcPts val="0"/>
              </a:spcAft>
              <a:buClr>
                <a:schemeClr val="dk1"/>
              </a:buClr>
              <a:buSzPts val="1100"/>
              <a:buFont typeface="Arial"/>
              <a:buNone/>
            </a:pPr>
            <a:r>
              <a:rPr b="1" lang="de-CH">
                <a:latin typeface="Spectral"/>
                <a:ea typeface="Spectral"/>
                <a:cs typeface="Spectral"/>
                <a:sym typeface="Spectral"/>
              </a:rPr>
              <a:t>axis=0</a:t>
            </a:r>
            <a:endParaRPr b="1">
              <a:latin typeface="Spectral"/>
              <a:ea typeface="Spectral"/>
              <a:cs typeface="Spectral"/>
              <a:sym typeface="Spectral"/>
            </a:endParaRPr>
          </a:p>
          <a:p>
            <a:pPr indent="0" lvl="0" marL="0" rtl="0" algn="l">
              <a:lnSpc>
                <a:spcPct val="100000"/>
              </a:lnSpc>
              <a:spcBef>
                <a:spcPts val="0"/>
              </a:spcBef>
              <a:spcAft>
                <a:spcPts val="0"/>
              </a:spcAft>
              <a:buClr>
                <a:schemeClr val="dk1"/>
              </a:buClr>
              <a:buSzPts val="1100"/>
              <a:buFont typeface="Arial"/>
              <a:buNone/>
            </a:pPr>
            <a:r>
              <a:rPr b="1" lang="de-CH">
                <a:latin typeface="Spectral"/>
                <a:ea typeface="Spectral"/>
                <a:cs typeface="Spectral"/>
                <a:sym typeface="Spectral"/>
              </a:rPr>
              <a:t>Arr[:a,:]</a:t>
            </a:r>
            <a:endParaRPr b="1">
              <a:latin typeface="Spectral"/>
              <a:ea typeface="Spectral"/>
              <a:cs typeface="Spectral"/>
              <a:sym typeface="Spectral"/>
            </a:endParaRPr>
          </a:p>
          <a:p>
            <a:pPr indent="0" lvl="0" marL="0" rtl="0" algn="l">
              <a:lnSpc>
                <a:spcPct val="100000"/>
              </a:lnSpc>
              <a:spcBef>
                <a:spcPts val="0"/>
              </a:spcBef>
              <a:spcAft>
                <a:spcPts val="0"/>
              </a:spcAft>
              <a:buClr>
                <a:schemeClr val="dk1"/>
              </a:buClr>
              <a:buSzPts val="1100"/>
              <a:buFont typeface="Arial"/>
              <a:buNone/>
            </a:pPr>
            <a:r>
              <a:rPr b="1" lang="de-CH">
                <a:latin typeface="Spectral"/>
                <a:ea typeface="Spectral"/>
                <a:cs typeface="Spectral"/>
                <a:sym typeface="Spectral"/>
              </a:rPr>
              <a:t>Arr[a:b,:]</a:t>
            </a:r>
            <a:endParaRPr b="1">
              <a:latin typeface="Spectral"/>
              <a:ea typeface="Spectral"/>
              <a:cs typeface="Spectral"/>
              <a:sym typeface="Spectral"/>
            </a:endParaRPr>
          </a:p>
          <a:p>
            <a:pPr indent="0" lvl="0" marL="0" rtl="0" algn="l">
              <a:lnSpc>
                <a:spcPct val="100000"/>
              </a:lnSpc>
              <a:spcBef>
                <a:spcPts val="0"/>
              </a:spcBef>
              <a:spcAft>
                <a:spcPts val="0"/>
              </a:spcAft>
              <a:buNone/>
            </a:pPr>
            <a:r>
              <a:rPr b="1" lang="de-CH">
                <a:latin typeface="Spectral"/>
                <a:ea typeface="Spectral"/>
                <a:cs typeface="Spectral"/>
                <a:sym typeface="Spectral"/>
              </a:rPr>
              <a:t>Arr[b:,:]</a:t>
            </a:r>
            <a:endParaRPr b="1">
              <a:latin typeface="Spectral"/>
              <a:ea typeface="Spectral"/>
              <a:cs typeface="Spectral"/>
              <a:sym typeface="Spectral"/>
            </a:endParaRPr>
          </a:p>
          <a:p>
            <a:pPr indent="0" lvl="0" marL="0" rtl="0" algn="l">
              <a:lnSpc>
                <a:spcPct val="100000"/>
              </a:lnSpc>
              <a:spcBef>
                <a:spcPts val="0"/>
              </a:spcBef>
              <a:spcAft>
                <a:spcPts val="0"/>
              </a:spcAft>
              <a:buNone/>
            </a:pPr>
            <a:r>
              <a:t/>
            </a:r>
            <a:endParaRPr b="1">
              <a:latin typeface="Spectral"/>
              <a:ea typeface="Spectral"/>
              <a:cs typeface="Spectral"/>
              <a:sym typeface="Spectral"/>
            </a:endParaRPr>
          </a:p>
          <a:p>
            <a:pPr indent="0" lvl="0" marL="0" rtl="0" algn="l">
              <a:lnSpc>
                <a:spcPct val="100000"/>
              </a:lnSpc>
              <a:spcBef>
                <a:spcPts val="0"/>
              </a:spcBef>
              <a:spcAft>
                <a:spcPts val="0"/>
              </a:spcAft>
              <a:buNone/>
            </a:pPr>
            <a:r>
              <a:rPr b="1" lang="de-CH">
                <a:latin typeface="Spectral"/>
                <a:ea typeface="Spectral"/>
                <a:cs typeface="Spectral"/>
                <a:sym typeface="Spectral"/>
              </a:rPr>
              <a:t>axis=1</a:t>
            </a:r>
            <a:endParaRPr b="1">
              <a:latin typeface="Spectral"/>
              <a:ea typeface="Spectral"/>
              <a:cs typeface="Spectral"/>
              <a:sym typeface="Spectral"/>
            </a:endParaRPr>
          </a:p>
          <a:p>
            <a:pPr indent="0" lvl="0" marL="0" rtl="0" algn="l">
              <a:lnSpc>
                <a:spcPct val="100000"/>
              </a:lnSpc>
              <a:spcBef>
                <a:spcPts val="0"/>
              </a:spcBef>
              <a:spcAft>
                <a:spcPts val="0"/>
              </a:spcAft>
              <a:buNone/>
            </a:pPr>
            <a:r>
              <a:t/>
            </a:r>
            <a:endParaRPr b="1">
              <a:latin typeface="Spectral"/>
              <a:ea typeface="Spectral"/>
              <a:cs typeface="Spectral"/>
              <a:sym typeface="Spectral"/>
            </a:endParaRPr>
          </a:p>
          <a:p>
            <a:pPr indent="0" lvl="0" marL="0" rtl="0" algn="l">
              <a:lnSpc>
                <a:spcPct val="100000"/>
              </a:lnSpc>
              <a:spcBef>
                <a:spcPts val="0"/>
              </a:spcBef>
              <a:spcAft>
                <a:spcPts val="0"/>
              </a:spcAft>
              <a:buNone/>
            </a:pPr>
            <a:r>
              <a:rPr b="1" lang="de-CH">
                <a:latin typeface="Spectral"/>
                <a:ea typeface="Spectral"/>
                <a:cs typeface="Spectral"/>
                <a:sym typeface="Spectral"/>
              </a:rPr>
              <a:t>Arr[:,:a]</a:t>
            </a:r>
            <a:endParaRPr b="1">
              <a:latin typeface="Spectral"/>
              <a:ea typeface="Spectral"/>
              <a:cs typeface="Spectral"/>
              <a:sym typeface="Spectral"/>
            </a:endParaRPr>
          </a:p>
          <a:p>
            <a:pPr indent="0" lvl="0" marL="0" rtl="0" algn="l">
              <a:lnSpc>
                <a:spcPct val="100000"/>
              </a:lnSpc>
              <a:spcBef>
                <a:spcPts val="0"/>
              </a:spcBef>
              <a:spcAft>
                <a:spcPts val="0"/>
              </a:spcAft>
              <a:buNone/>
            </a:pPr>
            <a:r>
              <a:rPr b="1" lang="de-CH">
                <a:latin typeface="Spectral"/>
                <a:ea typeface="Spectral"/>
                <a:cs typeface="Spectral"/>
                <a:sym typeface="Spectral"/>
              </a:rPr>
              <a:t>Arr[:,a:b]</a:t>
            </a:r>
            <a:endParaRPr b="1">
              <a:latin typeface="Spectral"/>
              <a:ea typeface="Spectral"/>
              <a:cs typeface="Spectral"/>
              <a:sym typeface="Spectral"/>
            </a:endParaRPr>
          </a:p>
          <a:p>
            <a:pPr indent="0" lvl="0" marL="0" rtl="0" algn="l">
              <a:lnSpc>
                <a:spcPct val="100000"/>
              </a:lnSpc>
              <a:spcBef>
                <a:spcPts val="0"/>
              </a:spcBef>
              <a:spcAft>
                <a:spcPts val="0"/>
              </a:spcAft>
              <a:buClr>
                <a:schemeClr val="dk1"/>
              </a:buClr>
              <a:buSzPts val="1100"/>
              <a:buFont typeface="Arial"/>
              <a:buNone/>
            </a:pPr>
            <a:r>
              <a:rPr b="1" lang="de-CH">
                <a:latin typeface="Spectral"/>
                <a:ea typeface="Spectral"/>
                <a:cs typeface="Spectral"/>
                <a:sym typeface="Spectral"/>
              </a:rPr>
              <a:t>arr[:,a:]</a:t>
            </a:r>
            <a:endParaRPr b="1">
              <a:latin typeface="Spectral"/>
              <a:ea typeface="Spectral"/>
              <a:cs typeface="Spectral"/>
              <a:sym typeface="Spectr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exercises..</a:t>
            </a:r>
            <a:endParaRPr/>
          </a:p>
        </p:txBody>
      </p:sp>
      <p:sp>
        <p:nvSpPr>
          <p:cNvPr id="339" name="Google Shape;339;p58"/>
          <p:cNvSpPr txBox="1"/>
          <p:nvPr>
            <p:ph idx="1" type="body"/>
          </p:nvPr>
        </p:nvSpPr>
        <p:spPr>
          <a:xfrm>
            <a:off x="311700" y="841725"/>
            <a:ext cx="8520600" cy="4402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Arial"/>
              <a:buChar char="●"/>
            </a:pPr>
            <a:r>
              <a:rPr lang="de-CH">
                <a:highlight>
                  <a:srgbClr val="FFFFFF"/>
                </a:highlight>
                <a:latin typeface="Arial"/>
                <a:ea typeface="Arial"/>
                <a:cs typeface="Arial"/>
                <a:sym typeface="Arial"/>
              </a:rPr>
              <a:t>Write a NumPy program to create a 3x3 matrix with values ranging from 2 to 10</a:t>
            </a:r>
            <a:endParaRPr>
              <a:highlight>
                <a:srgbClr val="FFFFFF"/>
              </a:highlight>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de-CH">
                <a:highlight>
                  <a:srgbClr val="FFFFFF"/>
                </a:highlight>
                <a:latin typeface="Arial"/>
                <a:ea typeface="Arial"/>
                <a:cs typeface="Arial"/>
                <a:sym typeface="Arial"/>
              </a:rPr>
              <a:t>Write a NumPy program to get the unique elements of an array</a:t>
            </a:r>
            <a:endParaRPr>
              <a:highlight>
                <a:srgbClr val="FFFFFF"/>
              </a:highlight>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de-CH">
                <a:highlight>
                  <a:srgbClr val="FFFFFF"/>
                </a:highlight>
                <a:latin typeface="Arial"/>
                <a:ea typeface="Arial"/>
                <a:cs typeface="Arial"/>
                <a:sym typeface="Arial"/>
              </a:rPr>
              <a:t>Write a NumPy program to find the union of two arrays. Union will return the unique, sorted array of values that are in either of the two input arrays.</a:t>
            </a:r>
            <a:endParaRPr>
              <a:highlight>
                <a:srgbClr val="FFFFFF"/>
              </a:highlight>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de-CH">
                <a:highlight>
                  <a:srgbClr val="FFFFFF"/>
                </a:highlight>
                <a:latin typeface="Arial"/>
                <a:ea typeface="Arial"/>
                <a:cs typeface="Arial"/>
                <a:sym typeface="Arial"/>
              </a:rPr>
              <a:t>Write a NumPy program to create a 2-dimensional array of size 2 x 3 (composed of 4-byte integer elements), also print the shape, type and data type of the array.</a:t>
            </a:r>
            <a:endParaRPr>
              <a:highlight>
                <a:srgbClr val="FFFFFF"/>
              </a:highlight>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de-CH">
                <a:highlight>
                  <a:srgbClr val="FFFFFF"/>
                </a:highlight>
                <a:latin typeface="Arial"/>
                <a:ea typeface="Arial"/>
                <a:cs typeface="Arial"/>
                <a:sym typeface="Arial"/>
              </a:rPr>
              <a:t>Write a NumPy program to create a 2D array whose diagonal equals [4, 5, 6, 8] and 0's elsewhere.</a:t>
            </a:r>
            <a:endParaRPr>
              <a:highlight>
                <a:srgbClr val="FFFFFF"/>
              </a:highlight>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de-CH">
                <a:highlight>
                  <a:srgbClr val="FFFFFF"/>
                </a:highlight>
                <a:latin typeface="Arial"/>
                <a:ea typeface="Arial"/>
                <a:cs typeface="Arial"/>
                <a:sym typeface="Arial"/>
              </a:rPr>
              <a:t>Write a NumPy program to create a null vector of size 6 (1D) and update sixth value to 9</a:t>
            </a:r>
            <a:endParaRPr>
              <a:highlight>
                <a:srgbClr val="FFFFFF"/>
              </a:highlight>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de-CH">
                <a:highlight>
                  <a:srgbClr val="FFFFFF"/>
                </a:highlight>
                <a:latin typeface="Arial"/>
                <a:ea typeface="Arial"/>
                <a:cs typeface="Arial"/>
                <a:sym typeface="Arial"/>
              </a:rPr>
              <a:t>Write a NumPy program to create a array with values ranging from 12 to 39</a:t>
            </a:r>
            <a:endParaRPr>
              <a:highlight>
                <a:srgbClr val="FFFFFF"/>
              </a:highlight>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de-CH">
                <a:highlight>
                  <a:srgbClr val="FFFFFF"/>
                </a:highlight>
                <a:latin typeface="Arial"/>
                <a:ea typeface="Arial"/>
                <a:cs typeface="Arial"/>
                <a:sym typeface="Arial"/>
              </a:rPr>
              <a:t>Write a NumPy program to reverse a 1D array (first element becomes last).</a:t>
            </a:r>
            <a:endParaRPr>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a:highlight>
                <a:srgbClr val="FFFFFF"/>
              </a:highlight>
              <a:latin typeface="Arial"/>
              <a:ea typeface="Arial"/>
              <a:cs typeface="Arial"/>
              <a:sym typeface="Arial"/>
            </a:endParaRPr>
          </a:p>
        </p:txBody>
      </p:sp>
      <p:sp>
        <p:nvSpPr>
          <p:cNvPr id="340" name="Google Shape;340;p58"/>
          <p:cNvSpPr txBox="1"/>
          <p:nvPr/>
        </p:nvSpPr>
        <p:spPr>
          <a:xfrm>
            <a:off x="4143575" y="2493925"/>
            <a:ext cx="73410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Exercise continues...</a:t>
            </a:r>
            <a:endParaRPr/>
          </a:p>
        </p:txBody>
      </p:sp>
      <p:sp>
        <p:nvSpPr>
          <p:cNvPr id="346" name="Google Shape;346;p5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Arial"/>
              <a:buChar char="●"/>
            </a:pPr>
            <a:r>
              <a:rPr lang="de-CH">
                <a:highlight>
                  <a:schemeClr val="lt1"/>
                </a:highlight>
                <a:latin typeface="Arial"/>
                <a:ea typeface="Arial"/>
                <a:cs typeface="Arial"/>
                <a:sym typeface="Arial"/>
              </a:rPr>
              <a:t>Write a NumPy program to an array converted to a float type</a:t>
            </a:r>
            <a:endParaRPr>
              <a:highlight>
                <a:schemeClr val="lt1"/>
              </a:highlight>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de-CH">
                <a:highlight>
                  <a:schemeClr val="lt1"/>
                </a:highlight>
                <a:latin typeface="Arial"/>
                <a:ea typeface="Arial"/>
                <a:cs typeface="Arial"/>
                <a:sym typeface="Arial"/>
              </a:rPr>
              <a:t>Write a NumPy program to create a 8x8 matrix and fill it with a checkerboard pattern</a:t>
            </a:r>
            <a:endParaRPr>
              <a:highlight>
                <a:schemeClr val="lt1"/>
              </a:highlight>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de-CH">
                <a:highlight>
                  <a:schemeClr val="lt1"/>
                </a:highlight>
                <a:latin typeface="Arial"/>
                <a:ea typeface="Arial"/>
                <a:cs typeface="Arial"/>
                <a:sym typeface="Arial"/>
              </a:rPr>
              <a:t>Write a NumPy program to convert the values of Centigrade degrees into Fahrenheit degrees. Centigrade values are stored into a NumPy array</a:t>
            </a:r>
            <a:endParaRPr>
              <a:highlight>
                <a:schemeClr val="lt1"/>
              </a:highlight>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de-CH">
                <a:highlight>
                  <a:schemeClr val="lt1"/>
                </a:highlight>
                <a:latin typeface="Arial"/>
                <a:ea typeface="Arial"/>
                <a:cs typeface="Arial"/>
                <a:sym typeface="Arial"/>
              </a:rPr>
              <a:t>Write a NumPy program to find the number of elements of an array, length of one array element in bytes and total bytes consumed by the elements.</a:t>
            </a:r>
            <a:endParaRPr>
              <a:highlight>
                <a:schemeClr val="lt1"/>
              </a:highlight>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de-CH">
                <a:highlight>
                  <a:schemeClr val="lt1"/>
                </a:highlight>
                <a:latin typeface="Arial"/>
                <a:ea typeface="Arial"/>
                <a:cs typeface="Arial"/>
                <a:sym typeface="Arial"/>
              </a:rPr>
              <a:t>Write a NumPy program to test whether each element of a 1-D array is also present in a second array.</a:t>
            </a:r>
            <a:endParaRPr>
              <a:highlight>
                <a:schemeClr val="lt1"/>
              </a:highlight>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de-CH">
                <a:highlight>
                  <a:schemeClr val="lt1"/>
                </a:highlight>
                <a:latin typeface="Arial"/>
                <a:ea typeface="Arial"/>
                <a:cs typeface="Arial"/>
                <a:sym typeface="Arial"/>
              </a:rPr>
              <a:t>Write a NumPy program to find common values between two arrays</a:t>
            </a:r>
            <a:endParaRPr>
              <a:highlight>
                <a:schemeClr val="lt1"/>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Exercises continues...</a:t>
            </a:r>
            <a:endParaRPr/>
          </a:p>
        </p:txBody>
      </p:sp>
      <p:sp>
        <p:nvSpPr>
          <p:cNvPr id="352" name="Google Shape;352;p6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Arial"/>
              <a:buChar char="●"/>
            </a:pPr>
            <a:r>
              <a:rPr lang="de-CH" sz="1300">
                <a:highlight>
                  <a:srgbClr val="FFFFFF"/>
                </a:highlight>
                <a:latin typeface="Arial"/>
                <a:ea typeface="Arial"/>
                <a:cs typeface="Arial"/>
                <a:sym typeface="Arial"/>
              </a:rPr>
              <a:t>Write a NumPy program to remove specific elements in a numpy array.</a:t>
            </a:r>
            <a:br>
              <a:rPr lang="de-CH" sz="1300">
                <a:highlight>
                  <a:srgbClr val="FFFFFF"/>
                </a:highlight>
                <a:latin typeface="Arial"/>
                <a:ea typeface="Arial"/>
                <a:cs typeface="Arial"/>
                <a:sym typeface="Arial"/>
              </a:rPr>
            </a:br>
            <a:r>
              <a:rPr lang="de-CH" sz="1300">
                <a:highlight>
                  <a:srgbClr val="FFFFFF"/>
                </a:highlight>
                <a:latin typeface="Arial"/>
                <a:ea typeface="Arial"/>
                <a:cs typeface="Arial"/>
                <a:sym typeface="Arial"/>
              </a:rPr>
              <a:t>Original array:</a:t>
            </a:r>
            <a:br>
              <a:rPr lang="de-CH" sz="1300">
                <a:highlight>
                  <a:srgbClr val="FFFFFF"/>
                </a:highlight>
                <a:latin typeface="Arial"/>
                <a:ea typeface="Arial"/>
                <a:cs typeface="Arial"/>
                <a:sym typeface="Arial"/>
              </a:rPr>
            </a:br>
            <a:r>
              <a:rPr lang="de-CH" sz="1300">
                <a:highlight>
                  <a:srgbClr val="FFFFFF"/>
                </a:highlight>
                <a:latin typeface="Arial"/>
                <a:ea typeface="Arial"/>
                <a:cs typeface="Arial"/>
                <a:sym typeface="Arial"/>
              </a:rPr>
              <a:t>[ 10 20 30 40 50 60 70 80 90 100]</a:t>
            </a:r>
            <a:br>
              <a:rPr lang="de-CH" sz="1300">
                <a:highlight>
                  <a:srgbClr val="FFFFFF"/>
                </a:highlight>
                <a:latin typeface="Arial"/>
                <a:ea typeface="Arial"/>
                <a:cs typeface="Arial"/>
                <a:sym typeface="Arial"/>
              </a:rPr>
            </a:br>
            <a:r>
              <a:rPr lang="de-CH" sz="1300">
                <a:highlight>
                  <a:srgbClr val="FFFFFF"/>
                </a:highlight>
                <a:latin typeface="Arial"/>
                <a:ea typeface="Arial"/>
                <a:cs typeface="Arial"/>
                <a:sym typeface="Arial"/>
              </a:rPr>
              <a:t>Delete first, fourth and fifth elements:</a:t>
            </a:r>
            <a:br>
              <a:rPr lang="de-CH" sz="1300">
                <a:highlight>
                  <a:srgbClr val="FFFFFF"/>
                </a:highlight>
                <a:latin typeface="Arial"/>
                <a:ea typeface="Arial"/>
                <a:cs typeface="Arial"/>
                <a:sym typeface="Arial"/>
              </a:rPr>
            </a:br>
            <a:r>
              <a:rPr lang="de-CH" sz="1300">
                <a:highlight>
                  <a:srgbClr val="FFFFFF"/>
                </a:highlight>
                <a:latin typeface="Arial"/>
                <a:ea typeface="Arial"/>
                <a:cs typeface="Arial"/>
                <a:sym typeface="Arial"/>
              </a:rPr>
              <a:t>[ 20 30 60 70 80 90 100]</a:t>
            </a:r>
            <a:endParaRPr sz="1300">
              <a:highlight>
                <a:srgbClr val="FFFFFF"/>
              </a:highlight>
              <a:latin typeface="Arial"/>
              <a:ea typeface="Arial"/>
              <a:cs typeface="Arial"/>
              <a:sym typeface="Arial"/>
            </a:endParaRPr>
          </a:p>
          <a:p>
            <a:pPr indent="-311150" lvl="0" marL="457200" rtl="0" algn="l">
              <a:spcBef>
                <a:spcPts val="0"/>
              </a:spcBef>
              <a:spcAft>
                <a:spcPts val="0"/>
              </a:spcAft>
              <a:buSzPts val="1300"/>
              <a:buFont typeface="Arial"/>
              <a:buChar char="●"/>
            </a:pPr>
            <a:r>
              <a:rPr lang="de-CH" sz="1300">
                <a:highlight>
                  <a:srgbClr val="FFFFFF"/>
                </a:highlight>
                <a:latin typeface="Arial"/>
                <a:ea typeface="Arial"/>
                <a:cs typeface="Arial"/>
                <a:sym typeface="Arial"/>
              </a:rPr>
              <a:t>Write a NumPy program to replace the negative values in a numpy array with 0.</a:t>
            </a:r>
            <a:br>
              <a:rPr lang="de-CH" sz="1300">
                <a:highlight>
                  <a:srgbClr val="FFFFFF"/>
                </a:highlight>
                <a:latin typeface="Arial"/>
                <a:ea typeface="Arial"/>
                <a:cs typeface="Arial"/>
                <a:sym typeface="Arial"/>
              </a:rPr>
            </a:br>
            <a:r>
              <a:rPr lang="de-CH" sz="1300">
                <a:highlight>
                  <a:srgbClr val="FFFFFF"/>
                </a:highlight>
                <a:latin typeface="Arial"/>
                <a:ea typeface="Arial"/>
                <a:cs typeface="Arial"/>
                <a:sym typeface="Arial"/>
              </a:rPr>
              <a:t>[-1 -4 0 2 3 4 5 -6]</a:t>
            </a:r>
            <a:endParaRPr sz="1300">
              <a:highlight>
                <a:srgbClr val="FFFFFF"/>
              </a:highlight>
              <a:latin typeface="Arial"/>
              <a:ea typeface="Arial"/>
              <a:cs typeface="Arial"/>
              <a:sym typeface="Arial"/>
            </a:endParaRPr>
          </a:p>
          <a:p>
            <a:pPr indent="-311150" lvl="0" marL="457200" rtl="0" algn="l">
              <a:spcBef>
                <a:spcPts val="0"/>
              </a:spcBef>
              <a:spcAft>
                <a:spcPts val="0"/>
              </a:spcAft>
              <a:buSzPts val="1300"/>
              <a:buFont typeface="Arial"/>
              <a:buChar char="●"/>
            </a:pPr>
            <a:r>
              <a:rPr lang="de-CH" sz="1300">
                <a:highlight>
                  <a:srgbClr val="FFFFFF"/>
                </a:highlight>
                <a:latin typeface="Arial"/>
                <a:ea typeface="Arial"/>
                <a:cs typeface="Arial"/>
                <a:sym typeface="Arial"/>
              </a:rPr>
              <a:t>Write a NumPy program to count the occurrence of a specified item in a given NumPy array.</a:t>
            </a:r>
            <a:br>
              <a:rPr lang="de-CH" sz="1300">
                <a:highlight>
                  <a:srgbClr val="FFFFFF"/>
                </a:highlight>
                <a:latin typeface="Arial"/>
                <a:ea typeface="Arial"/>
                <a:cs typeface="Arial"/>
                <a:sym typeface="Arial"/>
              </a:rPr>
            </a:br>
            <a:r>
              <a:rPr lang="de-CH" sz="1300">
                <a:highlight>
                  <a:srgbClr val="FFFFFF"/>
                </a:highlight>
                <a:latin typeface="Arial"/>
                <a:ea typeface="Arial"/>
                <a:cs typeface="Arial"/>
                <a:sym typeface="Arial"/>
              </a:rPr>
              <a:t>[10 20 20 20 20 0 20 30 30 30 0 0 20 20 0] find the occurence of 20</a:t>
            </a:r>
            <a:endParaRPr sz="1300">
              <a:highlight>
                <a:srgbClr val="FFFFFF"/>
              </a:highlight>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1"/>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   PANDAS...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DATA.. DATA.. DATA...</a:t>
            </a:r>
            <a:endParaRPr/>
          </a:p>
        </p:txBody>
      </p:sp>
      <p:sp>
        <p:nvSpPr>
          <p:cNvPr id="90" name="Google Shape;90;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DATA IS NOW EVERYWHERE..</a:t>
            </a:r>
            <a:endParaRPr/>
          </a:p>
          <a:p>
            <a:pPr indent="-342900" lvl="0" marL="457200" rtl="0" algn="l">
              <a:spcBef>
                <a:spcPts val="1600"/>
              </a:spcBef>
              <a:spcAft>
                <a:spcPts val="0"/>
              </a:spcAft>
              <a:buSzPts val="1800"/>
              <a:buChar char="●"/>
            </a:pPr>
            <a:r>
              <a:rPr lang="de-CH"/>
              <a:t>SOCIAL MEDIA APPLICATIONS</a:t>
            </a:r>
            <a:endParaRPr/>
          </a:p>
          <a:p>
            <a:pPr indent="-342900" lvl="0" marL="457200" rtl="0" algn="l">
              <a:spcBef>
                <a:spcPts val="0"/>
              </a:spcBef>
              <a:spcAft>
                <a:spcPts val="0"/>
              </a:spcAft>
              <a:buSzPts val="1800"/>
              <a:buChar char="●"/>
            </a:pPr>
            <a:r>
              <a:rPr lang="de-CH"/>
              <a:t>GOVERNMENT</a:t>
            </a:r>
            <a:endParaRPr/>
          </a:p>
          <a:p>
            <a:pPr indent="-342900" lvl="0" marL="457200" rtl="0" algn="l">
              <a:spcBef>
                <a:spcPts val="0"/>
              </a:spcBef>
              <a:spcAft>
                <a:spcPts val="0"/>
              </a:spcAft>
              <a:buSzPts val="1800"/>
              <a:buChar char="●"/>
            </a:pPr>
            <a:r>
              <a:rPr lang="de-CH"/>
              <a:t>SMART CAR AND OTHER SMART DEVICES</a:t>
            </a:r>
            <a:endParaRPr/>
          </a:p>
          <a:p>
            <a:pPr indent="-342900" lvl="0" marL="457200" rtl="0" algn="l">
              <a:spcBef>
                <a:spcPts val="0"/>
              </a:spcBef>
              <a:spcAft>
                <a:spcPts val="0"/>
              </a:spcAft>
              <a:buSzPts val="1800"/>
              <a:buChar char="●"/>
            </a:pPr>
            <a:r>
              <a:rPr lang="de-CH"/>
              <a:t>IOT DEVICES</a:t>
            </a:r>
            <a:endParaRPr/>
          </a:p>
          <a:p>
            <a:pPr indent="-342900" lvl="0" marL="457200" rtl="0" algn="l">
              <a:spcBef>
                <a:spcPts val="0"/>
              </a:spcBef>
              <a:spcAft>
                <a:spcPts val="0"/>
              </a:spcAft>
              <a:buSzPts val="1800"/>
              <a:buChar char="●"/>
            </a:pPr>
            <a:r>
              <a:rPr lang="de-CH"/>
              <a:t>HOSPITAL AND HEALTH CARE..</a:t>
            </a:r>
            <a:endParaRPr/>
          </a:p>
          <a:p>
            <a:pPr indent="-342900" lvl="0" marL="457200" rtl="0" algn="l">
              <a:spcBef>
                <a:spcPts val="0"/>
              </a:spcBef>
              <a:spcAft>
                <a:spcPts val="0"/>
              </a:spcAft>
              <a:buSzPts val="1800"/>
              <a:buChar char="●"/>
            </a:pPr>
            <a:r>
              <a:rPr lang="de-CH"/>
              <a:t>FINANCE SECTORS</a:t>
            </a:r>
            <a:endParaRPr/>
          </a:p>
          <a:p>
            <a:pPr indent="-342900" lvl="0" marL="457200" rtl="0" algn="l">
              <a:spcBef>
                <a:spcPts val="0"/>
              </a:spcBef>
              <a:spcAft>
                <a:spcPts val="0"/>
              </a:spcAft>
              <a:buSzPts val="1800"/>
              <a:buChar char="●"/>
            </a:pPr>
            <a:r>
              <a:rPr lang="de-CH"/>
              <a:t>MANUFACTURING SECTORS</a:t>
            </a:r>
            <a:endParaRPr/>
          </a:p>
          <a:p>
            <a:pPr indent="-342900" lvl="0" marL="457200" rtl="0" algn="l">
              <a:spcBef>
                <a:spcPts val="0"/>
              </a:spcBef>
              <a:spcAft>
                <a:spcPts val="0"/>
              </a:spcAft>
              <a:buSzPts val="1800"/>
              <a:buChar char="●"/>
            </a:pPr>
            <a:r>
              <a:rPr lang="de-CH"/>
              <a:t>….</a:t>
            </a:r>
            <a:endParaRPr/>
          </a:p>
          <a:p>
            <a:pPr indent="0" lvl="0" marL="0" rtl="0" algn="l">
              <a:spcBef>
                <a:spcPts val="1600"/>
              </a:spcBef>
              <a:spcAft>
                <a:spcPts val="16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Intro..</a:t>
            </a:r>
            <a:endParaRPr/>
          </a:p>
        </p:txBody>
      </p:sp>
      <p:sp>
        <p:nvSpPr>
          <p:cNvPr id="363" name="Google Shape;363;p62"/>
          <p:cNvSpPr txBox="1"/>
          <p:nvPr>
            <p:ph idx="1" type="body"/>
          </p:nvPr>
        </p:nvSpPr>
        <p:spPr>
          <a:xfrm>
            <a:off x="311700" y="1044375"/>
            <a:ext cx="8520600" cy="353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de-CH">
                <a:latin typeface="Arial"/>
                <a:ea typeface="Arial"/>
                <a:cs typeface="Arial"/>
                <a:sym typeface="Arial"/>
              </a:rPr>
              <a:t>Pandas is a python module that makes data science easy and effective.</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de-CH">
                <a:highlight>
                  <a:srgbClr val="FFFFFF"/>
                </a:highlight>
                <a:latin typeface="Arial"/>
                <a:ea typeface="Arial"/>
                <a:cs typeface="Arial"/>
                <a:sym typeface="Arial"/>
              </a:rPr>
              <a:t>Pandas is an open source library in Python. It provides ready to use high-performance data structures and data analysis tools.</a:t>
            </a:r>
            <a:endParaRPr>
              <a:highlight>
                <a:srgbClr val="FFFFFF"/>
              </a:highlight>
              <a:latin typeface="Arial"/>
              <a:ea typeface="Arial"/>
              <a:cs typeface="Arial"/>
              <a:sym typeface="Arial"/>
            </a:endParaRPr>
          </a:p>
          <a:p>
            <a:pPr indent="-342900" lvl="0" marL="457200" rtl="0" algn="l">
              <a:spcBef>
                <a:spcPts val="0"/>
              </a:spcBef>
              <a:spcAft>
                <a:spcPts val="0"/>
              </a:spcAft>
              <a:buSzPts val="1800"/>
              <a:buFont typeface="Arial"/>
              <a:buChar char="●"/>
            </a:pPr>
            <a:r>
              <a:rPr lang="de-CH">
                <a:highlight>
                  <a:srgbClr val="FFFFFF"/>
                </a:highlight>
                <a:latin typeface="Arial"/>
                <a:ea typeface="Arial"/>
                <a:cs typeface="Arial"/>
                <a:sym typeface="Arial"/>
              </a:rPr>
              <a:t>Pandas module runs on top of Numpy and it is popularly used for data science and data analytics.</a:t>
            </a:r>
            <a:endParaRPr>
              <a:highlight>
                <a:srgbClr val="FFFFFF"/>
              </a:highlight>
              <a:latin typeface="Arial"/>
              <a:ea typeface="Arial"/>
              <a:cs typeface="Arial"/>
              <a:sym typeface="Arial"/>
            </a:endParaRPr>
          </a:p>
          <a:p>
            <a:pPr indent="-342900" lvl="0" marL="457200" rtl="0" algn="l">
              <a:spcBef>
                <a:spcPts val="0"/>
              </a:spcBef>
              <a:spcAft>
                <a:spcPts val="0"/>
              </a:spcAft>
              <a:buSzPts val="1800"/>
              <a:buFont typeface="Arial"/>
              <a:buChar char="●"/>
            </a:pPr>
            <a:r>
              <a:rPr lang="de-CH">
                <a:highlight>
                  <a:srgbClr val="FFFFFF"/>
                </a:highlight>
                <a:latin typeface="Arial"/>
                <a:ea typeface="Arial"/>
                <a:cs typeface="Arial"/>
                <a:sym typeface="Arial"/>
              </a:rPr>
              <a:t>NumPy is a low-level data structure that supports multi-dimensional arrays and a wide range of mathematical array operations. Pandas has a higher-level interface. It also provides streamlined alignment of tabular data and powerful time series functionality.</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Intro continues..</a:t>
            </a:r>
            <a:endParaRPr/>
          </a:p>
        </p:txBody>
      </p:sp>
      <p:sp>
        <p:nvSpPr>
          <p:cNvPr id="369" name="Google Shape;369;p6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400"/>
              </a:spcBef>
              <a:spcAft>
                <a:spcPts val="0"/>
              </a:spcAft>
              <a:buSzPts val="1800"/>
              <a:buFont typeface="Arial"/>
              <a:buChar char="●"/>
            </a:pPr>
            <a:r>
              <a:rPr lang="de-CH">
                <a:highlight>
                  <a:srgbClr val="FFFFFF"/>
                </a:highlight>
                <a:latin typeface="Arial"/>
                <a:ea typeface="Arial"/>
                <a:cs typeface="Arial"/>
                <a:sym typeface="Arial"/>
              </a:rPr>
              <a:t>DataFrame is the key data structure in Pandas. It allows us to store and manipulate tabular data as a 2-D data structure.</a:t>
            </a:r>
            <a:endParaRPr>
              <a:highlight>
                <a:srgbClr val="FFFFFF"/>
              </a:highlight>
              <a:latin typeface="Arial"/>
              <a:ea typeface="Arial"/>
              <a:cs typeface="Arial"/>
              <a:sym typeface="Arial"/>
            </a:endParaRPr>
          </a:p>
          <a:p>
            <a:pPr indent="-342900" lvl="0" marL="457200" rtl="0" algn="l">
              <a:spcBef>
                <a:spcPts val="0"/>
              </a:spcBef>
              <a:spcAft>
                <a:spcPts val="0"/>
              </a:spcAft>
              <a:buSzPts val="1800"/>
              <a:buFont typeface="Arial"/>
              <a:buChar char="●"/>
            </a:pPr>
            <a:r>
              <a:rPr lang="de-CH">
                <a:highlight>
                  <a:srgbClr val="FFFFFF"/>
                </a:highlight>
                <a:latin typeface="Arial"/>
                <a:ea typeface="Arial"/>
                <a:cs typeface="Arial"/>
                <a:sym typeface="Arial"/>
              </a:rPr>
              <a:t>Pandas provides a rich feature-set on the DataFrame. For example, data alignment, data statistics, Slicing, grouping, merging, concatenating data, etc.</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Data Frame</a:t>
            </a:r>
            <a:endParaRPr/>
          </a:p>
        </p:txBody>
      </p:sp>
      <p:sp>
        <p:nvSpPr>
          <p:cNvPr id="375" name="Google Shape;375;p6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Data frame is a main object in Pandas</a:t>
            </a:r>
            <a:endParaRPr/>
          </a:p>
          <a:p>
            <a:pPr indent="-342900" lvl="0" marL="457200" rtl="0" algn="l">
              <a:spcBef>
                <a:spcPts val="0"/>
              </a:spcBef>
              <a:spcAft>
                <a:spcPts val="0"/>
              </a:spcAft>
              <a:buSzPts val="1800"/>
              <a:buChar char="●"/>
            </a:pPr>
            <a:r>
              <a:rPr lang="de-CH"/>
              <a:t>It is used to represent data with rows and columns</a:t>
            </a:r>
            <a:endParaRPr/>
          </a:p>
          <a:p>
            <a:pPr indent="-342900" lvl="0" marL="457200" rtl="0" algn="l">
              <a:spcBef>
                <a:spcPts val="0"/>
              </a:spcBef>
              <a:spcAft>
                <a:spcPts val="0"/>
              </a:spcAft>
              <a:buSzPts val="1800"/>
              <a:buChar char="●"/>
            </a:pPr>
            <a:r>
              <a:rPr lang="de-CH"/>
              <a:t>Tabular or Excel spreadsheet like data</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Different ways to create a dataframe</a:t>
            </a:r>
            <a:endParaRPr/>
          </a:p>
        </p:txBody>
      </p:sp>
      <p:sp>
        <p:nvSpPr>
          <p:cNvPr id="381" name="Google Shape;381;p6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de-CH"/>
              <a:t>Through reading csv file</a:t>
            </a:r>
            <a:endParaRPr/>
          </a:p>
          <a:p>
            <a:pPr indent="-342900" lvl="0" marL="457200" rtl="0" algn="l">
              <a:spcBef>
                <a:spcPts val="0"/>
              </a:spcBef>
              <a:spcAft>
                <a:spcPts val="0"/>
              </a:spcAft>
              <a:buSzPts val="1800"/>
              <a:buAutoNum type="arabicPeriod"/>
            </a:pPr>
            <a:r>
              <a:rPr lang="de-CH"/>
              <a:t>Through reading excel file</a:t>
            </a:r>
            <a:endParaRPr/>
          </a:p>
          <a:p>
            <a:pPr indent="-342900" lvl="0" marL="457200" rtl="0" algn="l">
              <a:spcBef>
                <a:spcPts val="0"/>
              </a:spcBef>
              <a:spcAft>
                <a:spcPts val="0"/>
              </a:spcAft>
              <a:buSzPts val="1800"/>
              <a:buAutoNum type="arabicPeriod"/>
            </a:pPr>
            <a:r>
              <a:rPr lang="de-CH"/>
              <a:t>Through python Dictionary</a:t>
            </a:r>
            <a:endParaRPr/>
          </a:p>
          <a:p>
            <a:pPr indent="-342900" lvl="0" marL="457200" rtl="0" algn="l">
              <a:spcBef>
                <a:spcPts val="0"/>
              </a:spcBef>
              <a:spcAft>
                <a:spcPts val="0"/>
              </a:spcAft>
              <a:buSzPts val="1800"/>
              <a:buAutoNum type="arabicPeriod"/>
            </a:pPr>
            <a:r>
              <a:rPr lang="de-CH"/>
              <a:t>Through python tuple list</a:t>
            </a:r>
            <a:endParaRPr/>
          </a:p>
          <a:p>
            <a:pPr indent="-342900" lvl="0" marL="457200" rtl="0" algn="l">
              <a:spcBef>
                <a:spcPts val="0"/>
              </a:spcBef>
              <a:spcAft>
                <a:spcPts val="0"/>
              </a:spcAft>
              <a:buSzPts val="1800"/>
              <a:buAutoNum type="arabicPeriod"/>
            </a:pPr>
            <a:r>
              <a:rPr lang="de-CH"/>
              <a:t>Through python dictionary list</a:t>
            </a:r>
            <a:endParaRPr/>
          </a:p>
          <a:p>
            <a:pPr indent="0" lvl="0" marL="0" rtl="0" algn="l">
              <a:spcBef>
                <a:spcPts val="1600"/>
              </a:spcBef>
              <a:spcAft>
                <a:spcPts val="16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Create DataFrame using python dictionary..</a:t>
            </a:r>
            <a:endParaRPr/>
          </a:p>
        </p:txBody>
      </p:sp>
      <p:sp>
        <p:nvSpPr>
          <p:cNvPr id="387" name="Google Shape;387;p6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Using method </a:t>
            </a:r>
            <a:r>
              <a:rPr b="1" lang="de-CH"/>
              <a:t>DataFrame()</a:t>
            </a:r>
            <a:br>
              <a:rPr b="1" lang="de-CH"/>
            </a:br>
            <a:r>
              <a:rPr b="1" lang="de-CH">
                <a:solidFill>
                  <a:srgbClr val="0000FF"/>
                </a:solidFill>
                <a:latin typeface="Spectral"/>
                <a:ea typeface="Spectral"/>
                <a:cs typeface="Spectral"/>
                <a:sym typeface="Spectral"/>
              </a:rPr>
              <a:t>import pandas as pd</a:t>
            </a:r>
            <a:br>
              <a:rPr b="1" lang="de-CH">
                <a:solidFill>
                  <a:srgbClr val="0000FF"/>
                </a:solidFill>
                <a:latin typeface="Spectral"/>
                <a:ea typeface="Spectral"/>
                <a:cs typeface="Spectral"/>
                <a:sym typeface="Spectral"/>
              </a:rPr>
            </a:br>
            <a:r>
              <a:rPr b="1" lang="de-CH">
                <a:solidFill>
                  <a:srgbClr val="0000FF"/>
                </a:solidFill>
                <a:latin typeface="Spectral"/>
                <a:ea typeface="Spectral"/>
                <a:cs typeface="Spectral"/>
                <a:sym typeface="Spectral"/>
              </a:rPr>
              <a:t>emp={ 'id':[101,102,103,104,105],</a:t>
            </a:r>
            <a:br>
              <a:rPr b="1" lang="de-CH">
                <a:solidFill>
                  <a:srgbClr val="0000FF"/>
                </a:solidFill>
                <a:latin typeface="Spectral"/>
                <a:ea typeface="Spectral"/>
                <a:cs typeface="Spectral"/>
                <a:sym typeface="Spectral"/>
              </a:rPr>
            </a:br>
            <a:r>
              <a:rPr b="1" lang="de-CH">
                <a:solidFill>
                  <a:srgbClr val="0000FF"/>
                </a:solidFill>
                <a:latin typeface="Spectral"/>
                <a:ea typeface="Spectral"/>
                <a:cs typeface="Spectral"/>
                <a:sym typeface="Spectral"/>
              </a:rPr>
              <a:t>'Name':['deepak','shyam','arun','manu','jeena'],</a:t>
            </a:r>
            <a:br>
              <a:rPr b="1" lang="de-CH">
                <a:solidFill>
                  <a:srgbClr val="0000FF"/>
                </a:solidFill>
                <a:latin typeface="Spectral"/>
                <a:ea typeface="Spectral"/>
                <a:cs typeface="Spectral"/>
                <a:sym typeface="Spectral"/>
              </a:rPr>
            </a:br>
            <a:r>
              <a:rPr b="1" lang="de-CH">
                <a:solidFill>
                  <a:srgbClr val="0000FF"/>
                </a:solidFill>
                <a:latin typeface="Spectral"/>
                <a:ea typeface="Spectral"/>
                <a:cs typeface="Spectral"/>
                <a:sym typeface="Spectral"/>
              </a:rPr>
              <a:t>'Age':[25,22,24,20,27],</a:t>
            </a:r>
            <a:br>
              <a:rPr b="1" lang="de-CH">
                <a:solidFill>
                  <a:srgbClr val="0000FF"/>
                </a:solidFill>
                <a:latin typeface="Spectral"/>
                <a:ea typeface="Spectral"/>
                <a:cs typeface="Spectral"/>
                <a:sym typeface="Spectral"/>
              </a:rPr>
            </a:br>
            <a:r>
              <a:rPr b="1" lang="de-CH">
                <a:solidFill>
                  <a:srgbClr val="0000FF"/>
                </a:solidFill>
                <a:latin typeface="Spectral"/>
                <a:ea typeface="Spectral"/>
                <a:cs typeface="Spectral"/>
                <a:sym typeface="Spectral"/>
              </a:rPr>
              <a:t>'salary':[25000,30000,150000,10000,30000] }</a:t>
            </a:r>
            <a:br>
              <a:rPr b="1" lang="de-CH">
                <a:solidFill>
                  <a:srgbClr val="0000FF"/>
                </a:solidFill>
                <a:latin typeface="Spectral"/>
                <a:ea typeface="Spectral"/>
                <a:cs typeface="Spectral"/>
                <a:sym typeface="Spectral"/>
              </a:rPr>
            </a:br>
            <a:br>
              <a:rPr b="1" lang="de-CH">
                <a:solidFill>
                  <a:srgbClr val="0000FF"/>
                </a:solidFill>
                <a:latin typeface="Spectral"/>
                <a:ea typeface="Spectral"/>
                <a:cs typeface="Spectral"/>
                <a:sym typeface="Spectral"/>
              </a:rPr>
            </a:br>
            <a:r>
              <a:rPr b="1" lang="de-CH">
                <a:solidFill>
                  <a:srgbClr val="0000FF"/>
                </a:solidFill>
                <a:latin typeface="Spectral"/>
                <a:ea typeface="Spectral"/>
                <a:cs typeface="Spectral"/>
                <a:sym typeface="Spectral"/>
              </a:rPr>
              <a:t>df=pd.DataFrame(emp)</a:t>
            </a:r>
            <a:endParaRPr b="1">
              <a:solidFill>
                <a:srgbClr val="0000FF"/>
              </a:solidFill>
              <a:latin typeface="Spectral"/>
              <a:ea typeface="Spectral"/>
              <a:cs typeface="Spectral"/>
              <a:sym typeface="Spectr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Create Dataframe using python tuple list</a:t>
            </a:r>
            <a:endParaRPr/>
          </a:p>
        </p:txBody>
      </p:sp>
      <p:sp>
        <p:nvSpPr>
          <p:cNvPr id="393" name="Google Shape;393;p67"/>
          <p:cNvSpPr txBox="1"/>
          <p:nvPr>
            <p:ph idx="1" type="body"/>
          </p:nvPr>
        </p:nvSpPr>
        <p:spPr>
          <a:xfrm>
            <a:off x="311700" y="1225225"/>
            <a:ext cx="8520600" cy="391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Using </a:t>
            </a:r>
            <a:r>
              <a:rPr b="1" lang="de-CH"/>
              <a:t>DataFrame()</a:t>
            </a:r>
            <a:r>
              <a:rPr lang="de-CH"/>
              <a:t> method</a:t>
            </a:r>
            <a:br>
              <a:rPr lang="de-CH"/>
            </a:br>
            <a:r>
              <a:rPr lang="de-CH">
                <a:solidFill>
                  <a:srgbClr val="0000FF"/>
                </a:solidFill>
                <a:latin typeface="Spectral"/>
                <a:ea typeface="Spectral"/>
                <a:cs typeface="Spectral"/>
                <a:sym typeface="Spectral"/>
              </a:rPr>
              <a:t>I</a:t>
            </a:r>
            <a:r>
              <a:rPr lang="de-CH">
                <a:solidFill>
                  <a:srgbClr val="0000FF"/>
                </a:solidFill>
                <a:latin typeface="Spectral"/>
                <a:ea typeface="Spectral"/>
                <a:cs typeface="Spectral"/>
                <a:sym typeface="Spectral"/>
              </a:rPr>
              <a:t>mport pandas as pd</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emp_data=[(101,'deepak',25,25000),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(102,'shyam',22,30000),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(103,'arun',24,150000),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(104,'manu',20,10000),(105,'jeena',27,30000)] </a:t>
            </a:r>
            <a:br>
              <a:rPr lang="de-CH">
                <a:solidFill>
                  <a:srgbClr val="0000FF"/>
                </a:solidFill>
                <a:latin typeface="Spectral"/>
                <a:ea typeface="Spectral"/>
                <a:cs typeface="Spectral"/>
                <a:sym typeface="Spectral"/>
              </a:rPr>
            </a:b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df=pd.DataFrame(emp_data,columns=['id','name','age','salary'])</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Each and every element of the tuple list is </a:t>
            </a:r>
            <a:r>
              <a:rPr lang="de-CH">
                <a:solidFill>
                  <a:srgbClr val="000000"/>
                </a:solidFill>
                <a:latin typeface="Spectral"/>
                <a:ea typeface="Spectral"/>
                <a:cs typeface="Spectral"/>
                <a:sym typeface="Spectral"/>
              </a:rPr>
              <a:t>actually</a:t>
            </a:r>
            <a:r>
              <a:rPr lang="de-CH">
                <a:solidFill>
                  <a:srgbClr val="000000"/>
                </a:solidFill>
                <a:latin typeface="Spectral"/>
                <a:ea typeface="Spectral"/>
                <a:cs typeface="Spectral"/>
                <a:sym typeface="Spectral"/>
              </a:rPr>
              <a:t> a row in your dataframe</a:t>
            </a:r>
            <a:endParaRPr>
              <a:solidFill>
                <a:srgbClr val="000000"/>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You should mention all column names as a list as a second argument</a:t>
            </a:r>
            <a:endParaRPr>
              <a:solidFill>
                <a:srgbClr val="000000"/>
              </a:solidFill>
              <a:latin typeface="Spectral"/>
              <a:ea typeface="Spectral"/>
              <a:cs typeface="Spectral"/>
              <a:sym typeface="Spectr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Create Dataframe using a list of dictionaries..</a:t>
            </a:r>
            <a:endParaRPr/>
          </a:p>
        </p:txBody>
      </p:sp>
      <p:sp>
        <p:nvSpPr>
          <p:cNvPr id="399" name="Google Shape;399;p6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Using </a:t>
            </a:r>
            <a:r>
              <a:rPr b="1" lang="de-CH"/>
              <a:t>DataFrame()</a:t>
            </a:r>
            <a:r>
              <a:rPr lang="de-CH"/>
              <a:t> method</a:t>
            </a:r>
            <a:br>
              <a:rPr lang="de-CH"/>
            </a:br>
            <a:r>
              <a:rPr lang="de-CH">
                <a:solidFill>
                  <a:srgbClr val="0000FF"/>
                </a:solidFill>
                <a:latin typeface="Spectral"/>
                <a:ea typeface="Spectral"/>
                <a:cs typeface="Spectral"/>
                <a:sym typeface="Spectral"/>
              </a:rPr>
              <a:t>I</a:t>
            </a:r>
            <a:r>
              <a:rPr lang="de-CH">
                <a:solidFill>
                  <a:srgbClr val="0000FF"/>
                </a:solidFill>
                <a:latin typeface="Spectral"/>
                <a:ea typeface="Spectral"/>
                <a:cs typeface="Spectral"/>
                <a:sym typeface="Spectral"/>
              </a:rPr>
              <a:t>mport pandas as pd</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emp_data_list=[{'id':101,'name':'deepak','age':25,'salary':25000},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{'id':102,'name':'shyam','age':22,'salary':30000},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{'id':103,'name':'arun','age':24,'salary':150000},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{'id':104,'name':'manu','age':20,'salary':10000},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{'id':105,'name':'jeena','age':27,'salary':30000}]</a:t>
            </a:r>
            <a:br>
              <a:rPr lang="de-CH">
                <a:solidFill>
                  <a:srgbClr val="0000FF"/>
                </a:solidFill>
                <a:latin typeface="Spectral"/>
                <a:ea typeface="Spectral"/>
                <a:cs typeface="Spectral"/>
                <a:sym typeface="Spectral"/>
              </a:rPr>
            </a:b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df=pd.DataFrame(emp_data_list)</a:t>
            </a:r>
            <a:endParaRPr>
              <a:solidFill>
                <a:srgbClr val="0000FF"/>
              </a:solidFill>
              <a:latin typeface="Spectral"/>
              <a:ea typeface="Spectral"/>
              <a:cs typeface="Spectral"/>
              <a:sym typeface="Spectr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Create dataframe  using CSV</a:t>
            </a:r>
            <a:endParaRPr/>
          </a:p>
        </p:txBody>
      </p:sp>
      <p:sp>
        <p:nvSpPr>
          <p:cNvPr id="405" name="Google Shape;405;p69"/>
          <p:cNvSpPr txBox="1"/>
          <p:nvPr>
            <p:ph idx="1" type="body"/>
          </p:nvPr>
        </p:nvSpPr>
        <p:spPr>
          <a:xfrm>
            <a:off x="311700" y="1225225"/>
            <a:ext cx="8520600" cy="376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We use </a:t>
            </a:r>
            <a:r>
              <a:rPr b="1" lang="de-CH"/>
              <a:t>read_csv()</a:t>
            </a:r>
            <a:br>
              <a:rPr b="1" lang="de-CH"/>
            </a:br>
            <a:r>
              <a:rPr lang="de-CH">
                <a:solidFill>
                  <a:srgbClr val="0000FF"/>
                </a:solidFill>
                <a:latin typeface="Spectral"/>
                <a:ea typeface="Spectral"/>
                <a:cs typeface="Spectral"/>
                <a:sym typeface="Spectral"/>
              </a:rPr>
              <a:t>import pandas as pd</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df=pd.read_csv(r'C:\Users\mithu\Desktop\employee.csv')</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print(df)</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Arial"/>
              <a:buChar char="●"/>
            </a:pPr>
            <a:r>
              <a:rPr lang="de-CH">
                <a:solidFill>
                  <a:srgbClr val="000000"/>
                </a:solidFill>
                <a:latin typeface="Arial"/>
                <a:ea typeface="Arial"/>
                <a:cs typeface="Arial"/>
                <a:sym typeface="Arial"/>
              </a:rPr>
              <a:t>read_csv() method accepts the path of the csv file ,if that exist in the home folder or current working directory  ,then you can directly mention your filename or else you should mention the complete absolute path</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de-CH">
                <a:solidFill>
                  <a:srgbClr val="000000"/>
                </a:solidFill>
                <a:latin typeface="Arial"/>
                <a:ea typeface="Arial"/>
                <a:cs typeface="Arial"/>
                <a:sym typeface="Arial"/>
              </a:rPr>
              <a:t>os.getcwd() → to find the current working directory</a:t>
            </a:r>
            <a:br>
              <a:rPr lang="de-CH">
                <a:solidFill>
                  <a:srgbClr val="000000"/>
                </a:solidFill>
                <a:latin typeface="Arial"/>
                <a:ea typeface="Arial"/>
                <a:cs typeface="Arial"/>
                <a:sym typeface="Arial"/>
              </a:rPr>
            </a:br>
            <a:r>
              <a:rPr lang="de-CH">
                <a:solidFill>
                  <a:srgbClr val="0000FF"/>
                </a:solidFill>
                <a:latin typeface="Spectral"/>
                <a:ea typeface="Spectral"/>
                <a:cs typeface="Spectral"/>
                <a:sym typeface="Spectral"/>
              </a:rPr>
              <a:t>import os</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print(os.getcwd())</a:t>
            </a:r>
            <a:endParaRPr>
              <a:solidFill>
                <a:srgbClr val="0000FF"/>
              </a:solidFill>
              <a:latin typeface="Spectral"/>
              <a:ea typeface="Spectral"/>
              <a:cs typeface="Spectral"/>
              <a:sym typeface="Spectral"/>
            </a:endParaRPr>
          </a:p>
          <a:p>
            <a:pPr indent="0" lvl="0" marL="457200" rtl="0" algn="l">
              <a:spcBef>
                <a:spcPts val="1600"/>
              </a:spcBef>
              <a:spcAft>
                <a:spcPts val="1600"/>
              </a:spcAft>
              <a:buNone/>
            </a:pPr>
            <a:r>
              <a:t/>
            </a:r>
            <a:endParaRPr>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Read txt file</a:t>
            </a:r>
            <a:endParaRPr/>
          </a:p>
        </p:txBody>
      </p:sp>
      <p:sp>
        <p:nvSpPr>
          <p:cNvPr id="411" name="Google Shape;411;p7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We can use the read_csv method to read a text file,with mentioning the delimiter</a:t>
            </a:r>
            <a:endParaRPr/>
          </a:p>
          <a:p>
            <a:pPr indent="-342900" lvl="0" marL="457200" rtl="0" algn="l">
              <a:spcBef>
                <a:spcPts val="0"/>
              </a:spcBef>
              <a:spcAft>
                <a:spcPts val="0"/>
              </a:spcAft>
              <a:buClr>
                <a:srgbClr val="0000FF"/>
              </a:buClr>
              <a:buSzPts val="1800"/>
              <a:buChar char="●"/>
            </a:pPr>
            <a:r>
              <a:rPr lang="de-CH">
                <a:solidFill>
                  <a:srgbClr val="0000FF"/>
                </a:solidFill>
              </a:rPr>
              <a:t>Import pandas as pd</a:t>
            </a:r>
            <a:br>
              <a:rPr lang="de-CH">
                <a:solidFill>
                  <a:srgbClr val="0000FF"/>
                </a:solidFill>
              </a:rPr>
            </a:br>
            <a:r>
              <a:rPr lang="de-CH">
                <a:solidFill>
                  <a:srgbClr val="0000FF"/>
                </a:solidFill>
              </a:rPr>
              <a:t>data=pd.read_csv('abc.txt',delimiter='/t')</a:t>
            </a:r>
            <a:endParaRPr>
              <a:solidFill>
                <a:srgbClr val="0000FF"/>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Create dataframe using excel file</a:t>
            </a:r>
            <a:endParaRPr/>
          </a:p>
        </p:txBody>
      </p:sp>
      <p:sp>
        <p:nvSpPr>
          <p:cNvPr id="417" name="Google Shape;417;p7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de-CH"/>
              <a:t>read_excel()</a:t>
            </a:r>
            <a:br>
              <a:rPr b="1" lang="de-CH"/>
            </a:br>
            <a:r>
              <a:rPr lang="de-CH">
                <a:solidFill>
                  <a:srgbClr val="0000FF"/>
                </a:solidFill>
                <a:latin typeface="Spectral"/>
                <a:ea typeface="Spectral"/>
                <a:cs typeface="Spectral"/>
                <a:sym typeface="Spectral"/>
              </a:rPr>
              <a:t>i</a:t>
            </a:r>
            <a:r>
              <a:rPr lang="de-CH">
                <a:solidFill>
                  <a:srgbClr val="0000FF"/>
                </a:solidFill>
                <a:latin typeface="Spectral"/>
                <a:ea typeface="Spectral"/>
                <a:cs typeface="Spectral"/>
                <a:sym typeface="Spectral"/>
              </a:rPr>
              <a:t>mport pandas as pd</a:t>
            </a:r>
            <a:br>
              <a:rPr b="1" lang="de-CH"/>
            </a:br>
            <a:r>
              <a:rPr lang="de-CH">
                <a:solidFill>
                  <a:srgbClr val="0000FF"/>
                </a:solidFill>
                <a:latin typeface="Spectral"/>
                <a:ea typeface="Spectral"/>
                <a:cs typeface="Spectral"/>
                <a:sym typeface="Spectral"/>
              </a:rPr>
              <a:t>df= pd.read_excel(r'C:\Users\mithu\Desktop\employee.xlsx','Sheet1')</a:t>
            </a:r>
            <a:br>
              <a:rPr lang="de-CH">
                <a:solidFill>
                  <a:srgbClr val="0000FF"/>
                </a:solidFill>
                <a:latin typeface="Spectral"/>
                <a:ea typeface="Spectral"/>
                <a:cs typeface="Spectral"/>
                <a:sym typeface="Spectral"/>
              </a:rPr>
            </a:b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read_excel() method contains 2 arguments first one the file path and the second one the sheet name in that excel file that we are looking to access.</a:t>
            </a:r>
            <a:endParaRPr>
              <a:solidFill>
                <a:srgbClr val="000000"/>
              </a:solidFill>
              <a:latin typeface="Spectral"/>
              <a:ea typeface="Spectral"/>
              <a:cs typeface="Spectral"/>
              <a:sym typeface="Spectr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NEED OF DATA SCIENCE??</a:t>
            </a:r>
            <a:endParaRPr/>
          </a:p>
        </p:txBody>
      </p:sp>
      <p:sp>
        <p:nvSpPr>
          <p:cNvPr id="96" name="Google Shape;96;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We are getting huge amount of data from everywhere</a:t>
            </a:r>
            <a:endParaRPr/>
          </a:p>
          <a:p>
            <a:pPr indent="-342900" lvl="0" marL="457200" rtl="0" algn="l">
              <a:spcBef>
                <a:spcPts val="0"/>
              </a:spcBef>
              <a:spcAft>
                <a:spcPts val="0"/>
              </a:spcAft>
              <a:buSzPts val="1800"/>
              <a:buChar char="●"/>
            </a:pPr>
            <a:r>
              <a:rPr lang="de-CH"/>
              <a:t>What to do with this data??</a:t>
            </a:r>
            <a:endParaRPr/>
          </a:p>
          <a:p>
            <a:pPr indent="-342900" lvl="0" marL="457200" rtl="0" algn="l">
              <a:spcBef>
                <a:spcPts val="0"/>
              </a:spcBef>
              <a:spcAft>
                <a:spcPts val="0"/>
              </a:spcAft>
              <a:buSzPts val="1800"/>
              <a:buChar char="●"/>
            </a:pPr>
            <a:r>
              <a:rPr lang="de-CH"/>
              <a:t>Before that what is data science??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Skip the unnecessary header or add yours..</a:t>
            </a:r>
            <a:endParaRPr/>
          </a:p>
        </p:txBody>
      </p:sp>
      <p:sp>
        <p:nvSpPr>
          <p:cNvPr id="423" name="Google Shape;423;p7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While you are reading a csv file,If you have some unnecessary Header in your  file you can skip it using the following command</a:t>
            </a:r>
            <a:br>
              <a:rPr lang="de-CH"/>
            </a:br>
            <a:r>
              <a:rPr lang="de-CH">
                <a:solidFill>
                  <a:srgbClr val="0000FF"/>
                </a:solidFill>
                <a:latin typeface="Spectral"/>
                <a:ea typeface="Spectral"/>
                <a:cs typeface="Spectral"/>
                <a:sym typeface="Spectral"/>
              </a:rPr>
              <a:t>data=pd.read_csv(r'C:\Users\mithu\Desktop\stock_data.csv',skiprows=1) → </a:t>
            </a:r>
            <a:r>
              <a:rPr lang="de-CH">
                <a:solidFill>
                  <a:srgbClr val="000000"/>
                </a:solidFill>
                <a:latin typeface="Spectral"/>
                <a:ea typeface="Spectral"/>
                <a:cs typeface="Spectral"/>
                <a:sym typeface="Spectral"/>
              </a:rPr>
              <a:t>tells to skip the given number from the top of file</a:t>
            </a:r>
            <a:br>
              <a:rPr lang="de-CH">
                <a:solidFill>
                  <a:srgbClr val="000000"/>
                </a:solidFill>
                <a:latin typeface="Spectral"/>
                <a:ea typeface="Spectral"/>
                <a:cs typeface="Spectral"/>
                <a:sym typeface="Spectral"/>
              </a:rPr>
            </a:br>
            <a:r>
              <a:rPr lang="de-CH">
                <a:solidFill>
                  <a:srgbClr val="000000"/>
                </a:solidFill>
                <a:latin typeface="Spectral"/>
                <a:ea typeface="Spectral"/>
                <a:cs typeface="Spectral"/>
                <a:sym typeface="Spectral"/>
              </a:rPr>
              <a:t>OR </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data=pd.read_csv(r'C:\Users\mithu\Desktop\stock_data.csv',header=1) → </a:t>
            </a:r>
            <a:r>
              <a:rPr lang="de-CH">
                <a:solidFill>
                  <a:srgbClr val="000000"/>
                </a:solidFill>
                <a:latin typeface="Spectral"/>
                <a:ea typeface="Spectral"/>
                <a:cs typeface="Spectral"/>
                <a:sym typeface="Spectral"/>
              </a:rPr>
              <a:t>shows in which row your header locates</a:t>
            </a:r>
            <a:endParaRPr>
              <a:solidFill>
                <a:srgbClr val="000000"/>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If you </a:t>
            </a:r>
            <a:r>
              <a:rPr lang="de-CH">
                <a:solidFill>
                  <a:srgbClr val="000000"/>
                </a:solidFill>
                <a:latin typeface="Spectral"/>
                <a:ea typeface="Spectral"/>
                <a:cs typeface="Spectral"/>
                <a:sym typeface="Spectral"/>
              </a:rPr>
              <a:t>don't</a:t>
            </a:r>
            <a:r>
              <a:rPr lang="de-CH">
                <a:solidFill>
                  <a:srgbClr val="000000"/>
                </a:solidFill>
                <a:latin typeface="Spectral"/>
                <a:ea typeface="Spectral"/>
                <a:cs typeface="Spectral"/>
                <a:sym typeface="Spectral"/>
              </a:rPr>
              <a:t> have  header in your file and you want to add some column header</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data=pd.read_csv(r'C:\Users\mithu\Desktop\stock_data.csv',header=None,names=['tickers','eps','revenue','price','people'])</a:t>
            </a:r>
            <a:endParaRPr>
              <a:solidFill>
                <a:srgbClr val="0000FF"/>
              </a:solidFill>
              <a:latin typeface="Spectral"/>
              <a:ea typeface="Spectral"/>
              <a:cs typeface="Spectral"/>
              <a:sym typeface="Spectr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Read csv continues.,,</a:t>
            </a:r>
            <a:endParaRPr/>
          </a:p>
        </p:txBody>
      </p:sp>
      <p:sp>
        <p:nvSpPr>
          <p:cNvPr id="429" name="Google Shape;429;p7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Read a limited number of rows from the top of the file</a:t>
            </a:r>
            <a:br>
              <a:rPr lang="de-CH"/>
            </a:br>
            <a:r>
              <a:rPr lang="de-CH">
                <a:solidFill>
                  <a:srgbClr val="0000FF"/>
                </a:solidFill>
                <a:latin typeface="Spectral"/>
                <a:ea typeface="Spectral"/>
                <a:cs typeface="Spectral"/>
                <a:sym typeface="Spectral"/>
              </a:rPr>
              <a:t>data=pd.read_csv(r'C:\Users\mithu\Desktop\py-master\pandas\4_read_write_to_excel\stock_data.csv',nrows=3)</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Replace all unwanted value with NaN</a:t>
            </a:r>
            <a:br>
              <a:rPr lang="de-CH">
                <a:solidFill>
                  <a:srgbClr val="000000"/>
                </a:solidFill>
                <a:latin typeface="Spectral"/>
                <a:ea typeface="Spectral"/>
                <a:cs typeface="Spectral"/>
                <a:sym typeface="Spectral"/>
              </a:rPr>
            </a:br>
            <a:r>
              <a:rPr lang="de-CH">
                <a:solidFill>
                  <a:srgbClr val="4A86E8"/>
                </a:solidFill>
                <a:latin typeface="Spectral"/>
                <a:ea typeface="Spectral"/>
                <a:cs typeface="Spectral"/>
                <a:sym typeface="Spectral"/>
              </a:rPr>
              <a:t>data=pd.read_csv(r'C:\Users\mithu\Desktop\stock_data.csv',na_values=['n.a.','not available'])</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If you want to replace your column value with NaN by specific to column </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data=pd.read_csv(r'C:\Users\mithu\Desktop\stock_data.csv', na_values={'eps':['n.a.','not available'],</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'revenue':['n.a.','not available',-1],'people':['n.a.','not available']})</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solidFill>
                <a:srgbClr val="000000"/>
              </a:solidFill>
              <a:latin typeface="Spectral"/>
              <a:ea typeface="Spectral"/>
              <a:cs typeface="Spectral"/>
              <a:sym typeface="Spectr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Write csv ..</a:t>
            </a:r>
            <a:endParaRPr/>
          </a:p>
        </p:txBody>
      </p:sp>
      <p:sp>
        <p:nvSpPr>
          <p:cNvPr id="435" name="Google Shape;435;p7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If you want to write your data frame  to a CSV file</a:t>
            </a:r>
            <a:br>
              <a:rPr lang="de-CH"/>
            </a:br>
            <a:r>
              <a:rPr lang="de-CH">
                <a:solidFill>
                  <a:srgbClr val="4A86E8"/>
                </a:solidFill>
                <a:latin typeface="Spectral"/>
                <a:ea typeface="Spectral"/>
                <a:cs typeface="Spectral"/>
                <a:sym typeface="Spectral"/>
              </a:rPr>
              <a:t>data.to_csv(r'C:\Users\mithu\Desktop\abcde.csv',index=False)</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Write only </a:t>
            </a:r>
            <a:r>
              <a:rPr lang="de-CH">
                <a:solidFill>
                  <a:srgbClr val="000000"/>
                </a:solidFill>
                <a:latin typeface="Spectral"/>
                <a:ea typeface="Spectral"/>
                <a:cs typeface="Spectral"/>
                <a:sym typeface="Spectral"/>
              </a:rPr>
              <a:t>specific</a:t>
            </a:r>
            <a:r>
              <a:rPr lang="de-CH">
                <a:solidFill>
                  <a:srgbClr val="000000"/>
                </a:solidFill>
                <a:latin typeface="Spectral"/>
                <a:ea typeface="Spectral"/>
                <a:cs typeface="Spectral"/>
                <a:sym typeface="Spectral"/>
              </a:rPr>
              <a:t> columns</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data.to_csv(r'C:\Users\mithu\Desktop\abcde.csv',index=False,columns=['price','people'])</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Write Without Header</a:t>
            </a:r>
            <a:br>
              <a:rPr lang="de-CH">
                <a:solidFill>
                  <a:srgbClr val="000000"/>
                </a:solidFill>
                <a:latin typeface="Spectral"/>
                <a:ea typeface="Spectral"/>
                <a:cs typeface="Spectral"/>
                <a:sym typeface="Spectral"/>
              </a:rPr>
            </a:br>
            <a:r>
              <a:rPr lang="de-CH">
                <a:solidFill>
                  <a:srgbClr val="4A86E8"/>
                </a:solidFill>
                <a:latin typeface="Spectral"/>
                <a:ea typeface="Spectral"/>
                <a:cs typeface="Spectral"/>
                <a:sym typeface="Spectral"/>
              </a:rPr>
              <a:t>data.to_csv(r'C:\Users\mithu\Desktop\abcde.csv',index=False,header=False)</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666666"/>
              </a:buClr>
              <a:buSzPts val="1800"/>
              <a:buFont typeface="Spectral"/>
              <a:buChar char="●"/>
            </a:pPr>
            <a:r>
              <a:rPr lang="de-CH">
                <a:solidFill>
                  <a:srgbClr val="666666"/>
                </a:solidFill>
                <a:latin typeface="Spectral"/>
                <a:ea typeface="Spectral"/>
                <a:cs typeface="Spectral"/>
                <a:sym typeface="Spectral"/>
              </a:rPr>
              <a:t>To append</a:t>
            </a:r>
            <a:br>
              <a:rPr lang="de-CH">
                <a:solidFill>
                  <a:srgbClr val="666666"/>
                </a:solidFill>
                <a:latin typeface="Spectral"/>
                <a:ea typeface="Spectral"/>
                <a:cs typeface="Spectral"/>
                <a:sym typeface="Spectral"/>
              </a:rPr>
            </a:br>
            <a:r>
              <a:rPr lang="de-CH">
                <a:solidFill>
                  <a:srgbClr val="4A86E8"/>
                </a:solidFill>
                <a:latin typeface="Spectral"/>
                <a:ea typeface="Spectral"/>
                <a:cs typeface="Spectral"/>
                <a:sym typeface="Spectral"/>
              </a:rPr>
              <a:t>data.to_csv(r'C:\Users\mithu\Desktop\abcde.csv',mode=’a’,index=False,header=False)</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666666"/>
              </a:buClr>
              <a:buSzPts val="1800"/>
              <a:buFont typeface="Spectral"/>
              <a:buChar char="●"/>
            </a:pPr>
            <a:r>
              <a:t/>
            </a:r>
            <a:endParaRPr>
              <a:solidFill>
                <a:srgbClr val="666666"/>
              </a:solidFill>
              <a:latin typeface="Spectral"/>
              <a:ea typeface="Spectral"/>
              <a:cs typeface="Spectral"/>
              <a:sym typeface="Spectr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Read Excel...</a:t>
            </a:r>
            <a:endParaRPr/>
          </a:p>
        </p:txBody>
      </p:sp>
      <p:sp>
        <p:nvSpPr>
          <p:cNvPr id="441" name="Google Shape;441;p7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data=pd.read_excel(r'C:\Users\mithu\Desktop\stock_data.xlsx','Sheet1')</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data=pd.read_excel(r'C:\Users\mithu\Desktop\stock_data.xlsx','Sheet1',na_values=['n.a.','not available'])</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data=pd.read_excel(r'C:\Users\mithu\Desktop\stock_data.xlsx','Sheet1',index=False)</a:t>
            </a:r>
            <a:endParaRPr>
              <a:solidFill>
                <a:srgbClr val="4A86E8"/>
              </a:solidFill>
              <a:latin typeface="Spectral"/>
              <a:ea typeface="Spectral"/>
              <a:cs typeface="Spectral"/>
              <a:sym typeface="Spectral"/>
            </a:endParaRPr>
          </a:p>
          <a:p>
            <a:pPr indent="-342900" lvl="0" marL="457200" rtl="0" algn="l">
              <a:spcBef>
                <a:spcPts val="0"/>
              </a:spcBef>
              <a:spcAft>
                <a:spcPts val="0"/>
              </a:spcAft>
              <a:buClr>
                <a:srgbClr val="4A86E8"/>
              </a:buClr>
              <a:buSzPts val="1800"/>
              <a:buFont typeface="Spectral"/>
              <a:buChar char="●"/>
            </a:pPr>
            <a:r>
              <a:rPr lang="de-CH">
                <a:solidFill>
                  <a:srgbClr val="4A86E8"/>
                </a:solidFill>
                <a:latin typeface="Spectral"/>
                <a:ea typeface="Spectral"/>
                <a:cs typeface="Spectral"/>
                <a:sym typeface="Spectral"/>
              </a:rPr>
              <a:t>data=pd.read_excel(r'C:\Users\mithu\Desktop\pandas\4_read_write_to_excel\stock_data.xlsx','Sheet1',header=None, names=['a','b','c','d','e'])</a:t>
            </a:r>
            <a:endParaRPr>
              <a:solidFill>
                <a:srgbClr val="4A86E8"/>
              </a:solidFill>
              <a:latin typeface="Spectral"/>
              <a:ea typeface="Spectral"/>
              <a:cs typeface="Spectral"/>
              <a:sym typeface="Spectr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Using converters..</a:t>
            </a:r>
            <a:endParaRPr/>
          </a:p>
        </p:txBody>
      </p:sp>
      <p:sp>
        <p:nvSpPr>
          <p:cNvPr id="447" name="Google Shape;447;p76"/>
          <p:cNvSpPr txBox="1"/>
          <p:nvPr>
            <p:ph idx="1" type="body"/>
          </p:nvPr>
        </p:nvSpPr>
        <p:spPr>
          <a:xfrm>
            <a:off x="2355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Using converters to convert data using conditions</a:t>
            </a:r>
            <a:endParaRPr/>
          </a:p>
          <a:p>
            <a:pPr indent="-317500" lvl="0" marL="457200" rtl="0" algn="l">
              <a:spcBef>
                <a:spcPts val="1600"/>
              </a:spcBef>
              <a:spcAft>
                <a:spcPts val="0"/>
              </a:spcAft>
              <a:buSzPts val="1400"/>
              <a:buChar char="●"/>
            </a:pPr>
            <a:r>
              <a:rPr lang="de-CH" sz="1400"/>
              <a:t>STEP 1</a:t>
            </a:r>
            <a:r>
              <a:rPr lang="de-CH" sz="1400"/>
              <a:t>:create the </a:t>
            </a:r>
            <a:r>
              <a:rPr lang="de-CH" sz="1400"/>
              <a:t>converter</a:t>
            </a:r>
            <a:r>
              <a:rPr lang="de-CH" sz="1400"/>
              <a:t> method</a:t>
            </a:r>
            <a:br>
              <a:rPr lang="de-CH" sz="1400"/>
            </a:br>
            <a:r>
              <a:rPr lang="de-CH" sz="1400">
                <a:solidFill>
                  <a:srgbClr val="0000FF"/>
                </a:solidFill>
                <a:latin typeface="Spectral"/>
                <a:ea typeface="Spectral"/>
                <a:cs typeface="Spectral"/>
                <a:sym typeface="Spectral"/>
              </a:rPr>
              <a:t>def convert_people(co):</a:t>
            </a:r>
            <a:br>
              <a:rPr lang="de-CH" sz="14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if co=='larry page':</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      return 'Mithun'</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else:</a:t>
            </a:r>
            <a:br>
              <a:rPr lang="de-CH" sz="1600">
                <a:solidFill>
                  <a:srgbClr val="0000FF"/>
                </a:solidFill>
                <a:latin typeface="Spectral"/>
                <a:ea typeface="Spectral"/>
                <a:cs typeface="Spectral"/>
                <a:sym typeface="Spectral"/>
              </a:rPr>
            </a:br>
            <a:r>
              <a:rPr lang="de-CH" sz="1600">
                <a:solidFill>
                  <a:srgbClr val="0000FF"/>
                </a:solidFill>
                <a:latin typeface="Spectral"/>
                <a:ea typeface="Spectral"/>
                <a:cs typeface="Spectral"/>
                <a:sym typeface="Spectral"/>
              </a:rPr>
              <a:t>      return co</a:t>
            </a:r>
            <a:endParaRPr sz="1600">
              <a:solidFill>
                <a:srgbClr val="0000FF"/>
              </a:solidFill>
              <a:latin typeface="Spectral"/>
              <a:ea typeface="Spectral"/>
              <a:cs typeface="Spectral"/>
              <a:sym typeface="Spectral"/>
            </a:endParaRPr>
          </a:p>
          <a:p>
            <a:pPr indent="-330200" lvl="0" marL="457200" rtl="0" algn="l">
              <a:spcBef>
                <a:spcPts val="0"/>
              </a:spcBef>
              <a:spcAft>
                <a:spcPts val="0"/>
              </a:spcAft>
              <a:buClr>
                <a:srgbClr val="000000"/>
              </a:buClr>
              <a:buSzPts val="1600"/>
              <a:buFont typeface="Spectral"/>
              <a:buChar char="●"/>
            </a:pPr>
            <a:r>
              <a:rPr lang="de-CH" sz="1600">
                <a:solidFill>
                  <a:srgbClr val="000000"/>
                </a:solidFill>
                <a:latin typeface="Spectral"/>
                <a:ea typeface="Spectral"/>
                <a:cs typeface="Spectral"/>
                <a:sym typeface="Spectral"/>
              </a:rPr>
              <a:t>STEP2: use the converter</a:t>
            </a:r>
            <a:br>
              <a:rPr lang="de-CH" sz="1600">
                <a:solidFill>
                  <a:srgbClr val="000000"/>
                </a:solidFill>
                <a:latin typeface="Spectral"/>
                <a:ea typeface="Spectral"/>
                <a:cs typeface="Spectral"/>
                <a:sym typeface="Spectral"/>
              </a:rPr>
            </a:br>
            <a:r>
              <a:rPr lang="de-CH" sz="1600">
                <a:solidFill>
                  <a:srgbClr val="0000FF"/>
                </a:solidFill>
                <a:latin typeface="Spectral"/>
                <a:ea typeface="Spectral"/>
                <a:cs typeface="Spectral"/>
                <a:sym typeface="Spectral"/>
              </a:rPr>
              <a:t>data=pd.read_excel(r'C:\Users\mithu\Desktop\py-master\pandas\4_read_write_to_excel\stock_data.xlsx','Sheet1', converters={'people':convert_people})</a:t>
            </a:r>
            <a:endParaRPr sz="1600">
              <a:solidFill>
                <a:srgbClr val="0000FF"/>
              </a:solidFill>
              <a:latin typeface="Spectral"/>
              <a:ea typeface="Spectral"/>
              <a:cs typeface="Spectral"/>
              <a:sym typeface="Spectral"/>
            </a:endParaRPr>
          </a:p>
          <a:p>
            <a:pPr indent="0" lvl="0" marL="0" rtl="0" algn="l">
              <a:spcBef>
                <a:spcPts val="1600"/>
              </a:spcBef>
              <a:spcAft>
                <a:spcPts val="1600"/>
              </a:spcAft>
              <a:buNone/>
            </a:pPr>
            <a:br>
              <a:rPr lang="de-CH"/>
            </a:b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Write EXCEL ...</a:t>
            </a:r>
            <a:endParaRPr/>
          </a:p>
        </p:txBody>
      </p:sp>
      <p:sp>
        <p:nvSpPr>
          <p:cNvPr id="453" name="Google Shape;453;p7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data.to_excel(r'C:\Users\mithu\Desktop\new.xlsx')</a:t>
            </a:r>
            <a:endParaRPr>
              <a:solidFill>
                <a:srgbClr val="0000FF"/>
              </a:solidFill>
              <a:latin typeface="Spectral"/>
              <a:ea typeface="Spectral"/>
              <a:cs typeface="Spectral"/>
              <a:sym typeface="Spectr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Write two </a:t>
            </a:r>
            <a:r>
              <a:rPr lang="de-CH"/>
              <a:t>data frames</a:t>
            </a:r>
            <a:r>
              <a:rPr lang="de-CH"/>
              <a:t> in a single excel file</a:t>
            </a:r>
            <a:endParaRPr/>
          </a:p>
        </p:txBody>
      </p:sp>
      <p:sp>
        <p:nvSpPr>
          <p:cNvPr id="459" name="Google Shape;459;p78"/>
          <p:cNvSpPr txBox="1"/>
          <p:nvPr>
            <p:ph idx="1" type="body"/>
          </p:nvPr>
        </p:nvSpPr>
        <p:spPr>
          <a:xfrm>
            <a:off x="311700" y="1147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Using write ExcelWriter() method</a:t>
            </a:r>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with pd.ExcelWriter(r'C:\Users\mithu\Desktop\new2.xlsx') as wr:</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    data1.to_excel(wr,sheet_name='Sheet1')</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    data2.to_excel(wr,sheet_name='Sheet2')</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Basics..</a:t>
            </a:r>
            <a:endParaRPr/>
          </a:p>
        </p:txBody>
      </p:sp>
      <p:sp>
        <p:nvSpPr>
          <p:cNvPr id="465" name="Google Shape;465;p7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de-CH"/>
              <a:t>Shape</a:t>
            </a:r>
            <a:br>
              <a:rPr lang="de-CH"/>
            </a:br>
            <a:r>
              <a:rPr lang="de-CH">
                <a:solidFill>
                  <a:srgbClr val="0000FF"/>
                </a:solidFill>
                <a:latin typeface="Spectral"/>
                <a:ea typeface="Spectral"/>
                <a:cs typeface="Spectral"/>
                <a:sym typeface="Spectral"/>
              </a:rPr>
              <a:t>df.shape → </a:t>
            </a:r>
            <a:r>
              <a:rPr lang="de-CH">
                <a:solidFill>
                  <a:srgbClr val="000000"/>
                </a:solidFill>
                <a:latin typeface="Spectral"/>
                <a:ea typeface="Spectral"/>
                <a:cs typeface="Spectral"/>
                <a:sym typeface="Spectral"/>
              </a:rPr>
              <a:t>provides the shape of the Dataframe</a:t>
            </a:r>
            <a:endParaRPr>
              <a:solidFill>
                <a:srgbClr val="000000"/>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b="1" lang="de-CH">
                <a:solidFill>
                  <a:srgbClr val="000000"/>
                </a:solidFill>
                <a:latin typeface="Spectral"/>
                <a:ea typeface="Spectral"/>
                <a:cs typeface="Spectral"/>
                <a:sym typeface="Spectral"/>
              </a:rPr>
              <a:t>head()</a:t>
            </a:r>
            <a:br>
              <a:rPr b="1"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df.head() → </a:t>
            </a:r>
            <a:r>
              <a:rPr lang="de-CH">
                <a:solidFill>
                  <a:srgbClr val="000000"/>
                </a:solidFill>
                <a:latin typeface="Spectral"/>
                <a:ea typeface="Spectral"/>
                <a:cs typeface="Spectral"/>
                <a:sym typeface="Spectral"/>
              </a:rPr>
              <a:t>provides the first 5 rows of the DataFrame</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df.head(3) → </a:t>
            </a:r>
            <a:r>
              <a:rPr lang="de-CH">
                <a:solidFill>
                  <a:srgbClr val="000000"/>
                </a:solidFill>
                <a:latin typeface="Spectral"/>
                <a:ea typeface="Spectral"/>
                <a:cs typeface="Spectral"/>
                <a:sym typeface="Spectral"/>
              </a:rPr>
              <a:t>provides first 3</a:t>
            </a:r>
            <a:endParaRPr>
              <a:solidFill>
                <a:srgbClr val="000000"/>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b="1" lang="de-CH">
                <a:solidFill>
                  <a:srgbClr val="000000"/>
                </a:solidFill>
                <a:latin typeface="Spectral"/>
                <a:ea typeface="Spectral"/>
                <a:cs typeface="Spectral"/>
                <a:sym typeface="Spectral"/>
              </a:rPr>
              <a:t>tail()</a:t>
            </a:r>
            <a:br>
              <a:rPr b="1" lang="de-CH">
                <a:solidFill>
                  <a:srgbClr val="000000"/>
                </a:solidFill>
                <a:latin typeface="Spectral"/>
                <a:ea typeface="Spectral"/>
                <a:cs typeface="Spectral"/>
                <a:sym typeface="Spectral"/>
              </a:rPr>
            </a:br>
            <a:r>
              <a:rPr b="1" lang="de-CH">
                <a:solidFill>
                  <a:srgbClr val="4A86E8"/>
                </a:solidFill>
                <a:latin typeface="Spectral"/>
                <a:ea typeface="Spectral"/>
                <a:cs typeface="Spectral"/>
                <a:sym typeface="Spectral"/>
              </a:rPr>
              <a:t>df.tail()</a:t>
            </a:r>
            <a:r>
              <a:rPr b="1" lang="de-CH">
                <a:solidFill>
                  <a:srgbClr val="000000"/>
                </a:solidFill>
                <a:latin typeface="Spectral"/>
                <a:ea typeface="Spectral"/>
                <a:cs typeface="Spectral"/>
                <a:sym typeface="Spectral"/>
              </a:rPr>
              <a:t> → </a:t>
            </a:r>
            <a:r>
              <a:rPr lang="de-CH">
                <a:solidFill>
                  <a:srgbClr val="000000"/>
                </a:solidFill>
                <a:latin typeface="Spectral"/>
                <a:ea typeface="Spectral"/>
                <a:cs typeface="Spectral"/>
                <a:sym typeface="Spectral"/>
              </a:rPr>
              <a:t>provides the last 5 rows of the DataFrame</a:t>
            </a:r>
            <a:br>
              <a:rPr lang="de-CH">
                <a:solidFill>
                  <a:srgbClr val="000000"/>
                </a:solidFill>
                <a:latin typeface="Spectral"/>
                <a:ea typeface="Spectral"/>
                <a:cs typeface="Spectral"/>
                <a:sym typeface="Spectral"/>
              </a:rPr>
            </a:br>
            <a:r>
              <a:rPr lang="de-CH">
                <a:solidFill>
                  <a:srgbClr val="4A86E8"/>
                </a:solidFill>
                <a:latin typeface="Spectral"/>
                <a:ea typeface="Spectral"/>
                <a:cs typeface="Spectral"/>
                <a:sym typeface="Spectral"/>
              </a:rPr>
              <a:t>df.tail(2) → </a:t>
            </a:r>
            <a:r>
              <a:rPr lang="de-CH">
                <a:solidFill>
                  <a:srgbClr val="000000"/>
                </a:solidFill>
                <a:latin typeface="Spectral"/>
                <a:ea typeface="Spectral"/>
                <a:cs typeface="Spectral"/>
                <a:sym typeface="Spectral"/>
              </a:rPr>
              <a:t>Provides the last 2 rows of the dataframe</a:t>
            </a:r>
            <a:endParaRPr>
              <a:solidFill>
                <a:srgbClr val="000000"/>
              </a:solidFill>
              <a:latin typeface="Spectral"/>
              <a:ea typeface="Spectral"/>
              <a:cs typeface="Spectral"/>
              <a:sym typeface="Spectr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8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Basic continues..</a:t>
            </a:r>
            <a:endParaRPr/>
          </a:p>
        </p:txBody>
      </p:sp>
      <p:sp>
        <p:nvSpPr>
          <p:cNvPr id="471" name="Google Shape;471;p80"/>
          <p:cNvSpPr txBox="1"/>
          <p:nvPr>
            <p:ph idx="1" type="body"/>
          </p:nvPr>
        </p:nvSpPr>
        <p:spPr>
          <a:xfrm>
            <a:off x="311700" y="1225225"/>
            <a:ext cx="8520600" cy="364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de-CH"/>
              <a:t>Columns</a:t>
            </a:r>
            <a:br>
              <a:rPr b="1" lang="de-CH"/>
            </a:br>
            <a:r>
              <a:rPr lang="de-CH">
                <a:solidFill>
                  <a:srgbClr val="0000FF"/>
                </a:solidFill>
                <a:latin typeface="Spectral"/>
                <a:ea typeface="Spectral"/>
                <a:cs typeface="Spectral"/>
                <a:sym typeface="Spectral"/>
              </a:rPr>
              <a:t>d</a:t>
            </a:r>
            <a:r>
              <a:rPr lang="de-CH">
                <a:solidFill>
                  <a:srgbClr val="0000FF"/>
                </a:solidFill>
                <a:latin typeface="Spectral"/>
                <a:ea typeface="Spectral"/>
                <a:cs typeface="Spectral"/>
                <a:sym typeface="Spectral"/>
              </a:rPr>
              <a:t>f.columns</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b="1" lang="de-CH"/>
              <a:t>To print a specific column data</a:t>
            </a:r>
            <a:br>
              <a:rPr b="1" lang="de-CH"/>
            </a:br>
            <a:r>
              <a:rPr b="1" lang="de-CH">
                <a:solidFill>
                  <a:srgbClr val="0000FF"/>
                </a:solidFill>
                <a:latin typeface="Spectral"/>
                <a:ea typeface="Spectral"/>
                <a:cs typeface="Spectral"/>
                <a:sym typeface="Spectral"/>
              </a:rPr>
              <a:t>df.name </a:t>
            </a:r>
            <a:r>
              <a:rPr b="1" lang="de-CH">
                <a:solidFill>
                  <a:srgbClr val="000000"/>
                </a:solidFill>
                <a:latin typeface="Spectral"/>
                <a:ea typeface="Spectral"/>
                <a:cs typeface="Spectral"/>
                <a:sym typeface="Spectral"/>
              </a:rPr>
              <a:t>or</a:t>
            </a:r>
            <a:r>
              <a:rPr b="1" lang="de-CH">
                <a:solidFill>
                  <a:srgbClr val="0000FF"/>
                </a:solidFill>
                <a:latin typeface="Spectral"/>
                <a:ea typeface="Spectral"/>
                <a:cs typeface="Spectral"/>
                <a:sym typeface="Spectral"/>
              </a:rPr>
              <a:t> df[‘name’]  → </a:t>
            </a:r>
            <a:r>
              <a:rPr b="1" lang="de-CH">
                <a:solidFill>
                  <a:srgbClr val="000000"/>
                </a:solidFill>
                <a:latin typeface="Spectral"/>
                <a:ea typeface="Spectral"/>
                <a:cs typeface="Spectral"/>
                <a:sym typeface="Spectral"/>
              </a:rPr>
              <a:t>where name is the column name in df dataframe</a:t>
            </a:r>
            <a:endParaRPr b="1">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b="1" lang="de-CH">
                <a:solidFill>
                  <a:srgbClr val="000000"/>
                </a:solidFill>
                <a:latin typeface="Spectral"/>
                <a:ea typeface="Spectral"/>
                <a:cs typeface="Spectral"/>
                <a:sym typeface="Spectral"/>
              </a:rPr>
              <a:t>To get some columns</a:t>
            </a:r>
            <a:br>
              <a:rPr b="1" lang="de-CH">
                <a:solidFill>
                  <a:srgbClr val="000000"/>
                </a:solidFill>
                <a:latin typeface="Spectral"/>
                <a:ea typeface="Spectral"/>
                <a:cs typeface="Spectral"/>
                <a:sym typeface="Spectral"/>
              </a:rPr>
            </a:br>
            <a:r>
              <a:rPr b="1" lang="de-CH">
                <a:solidFill>
                  <a:srgbClr val="0000FF"/>
                </a:solidFill>
                <a:latin typeface="Spectral"/>
                <a:ea typeface="Spectral"/>
                <a:cs typeface="Spectral"/>
                <a:sym typeface="Spectral"/>
              </a:rPr>
              <a:t>Df[['id','name','age']]</a:t>
            </a:r>
            <a:endParaRPr b="1">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b="1" lang="de-CH">
                <a:solidFill>
                  <a:srgbClr val="000000"/>
                </a:solidFill>
                <a:latin typeface="Spectral"/>
                <a:ea typeface="Spectral"/>
                <a:cs typeface="Spectral"/>
                <a:sym typeface="Spectral"/>
              </a:rPr>
              <a:t>Index</a:t>
            </a:r>
            <a:br>
              <a:rPr b="1" lang="de-CH">
                <a:solidFill>
                  <a:srgbClr val="000000"/>
                </a:solidFill>
                <a:latin typeface="Spectral"/>
                <a:ea typeface="Spectral"/>
                <a:cs typeface="Spectral"/>
                <a:sym typeface="Spectral"/>
              </a:rPr>
            </a:br>
            <a:r>
              <a:rPr b="1" lang="de-CH">
                <a:solidFill>
                  <a:srgbClr val="0000FF"/>
                </a:solidFill>
                <a:latin typeface="Spectral"/>
                <a:ea typeface="Spectral"/>
                <a:cs typeface="Spectral"/>
                <a:sym typeface="Spectral"/>
              </a:rPr>
              <a:t>df.index</a:t>
            </a:r>
            <a:r>
              <a:rPr b="1" lang="de-CH">
                <a:solidFill>
                  <a:srgbClr val="000000"/>
                </a:solidFill>
                <a:latin typeface="Spectral"/>
                <a:ea typeface="Spectral"/>
                <a:cs typeface="Spectral"/>
                <a:sym typeface="Spectral"/>
              </a:rPr>
              <a:t> → to view the index assigned to the </a:t>
            </a:r>
            <a:r>
              <a:rPr b="1" lang="de-CH">
                <a:solidFill>
                  <a:srgbClr val="000000"/>
                </a:solidFill>
                <a:latin typeface="Spectral"/>
                <a:ea typeface="Spectral"/>
                <a:cs typeface="Spectral"/>
                <a:sym typeface="Spectral"/>
              </a:rPr>
              <a:t>data frame</a:t>
            </a:r>
            <a:br>
              <a:rPr b="1" lang="de-CH">
                <a:solidFill>
                  <a:srgbClr val="000000"/>
                </a:solidFill>
                <a:latin typeface="Spectral"/>
                <a:ea typeface="Spectral"/>
                <a:cs typeface="Spectral"/>
                <a:sym typeface="Spectral"/>
              </a:rPr>
            </a:br>
            <a:r>
              <a:rPr b="1" lang="de-CH">
                <a:solidFill>
                  <a:srgbClr val="0000FF"/>
                </a:solidFill>
                <a:latin typeface="Spectral"/>
                <a:ea typeface="Spectral"/>
                <a:cs typeface="Spectral"/>
                <a:sym typeface="Spectral"/>
              </a:rPr>
              <a:t>df.set_index('id') → </a:t>
            </a:r>
            <a:r>
              <a:rPr b="1" lang="de-CH">
                <a:solidFill>
                  <a:srgbClr val="000000"/>
                </a:solidFill>
                <a:latin typeface="Spectral"/>
                <a:ea typeface="Spectral"/>
                <a:cs typeface="Spectral"/>
                <a:sym typeface="Spectral"/>
              </a:rPr>
              <a:t>To change the index to some other column value</a:t>
            </a:r>
            <a:br>
              <a:rPr b="1" lang="de-CH">
                <a:solidFill>
                  <a:srgbClr val="0000FF"/>
                </a:solidFill>
                <a:latin typeface="Spectral"/>
                <a:ea typeface="Spectral"/>
                <a:cs typeface="Spectral"/>
                <a:sym typeface="Spectral"/>
              </a:rPr>
            </a:br>
            <a:r>
              <a:rPr b="1" lang="de-CH">
                <a:solidFill>
                  <a:srgbClr val="0000FF"/>
                </a:solidFill>
                <a:latin typeface="Spectral"/>
                <a:ea typeface="Spectral"/>
                <a:cs typeface="Spectral"/>
                <a:sym typeface="Spectral"/>
              </a:rPr>
              <a:t>df.reset_index()  → </a:t>
            </a:r>
            <a:r>
              <a:rPr lang="de-CH">
                <a:solidFill>
                  <a:srgbClr val="000000"/>
                </a:solidFill>
                <a:latin typeface="Spectral"/>
                <a:ea typeface="Spectral"/>
                <a:cs typeface="Spectral"/>
                <a:sym typeface="Spectral"/>
              </a:rPr>
              <a:t>Reset index to previous stage</a:t>
            </a:r>
            <a:endParaRPr>
              <a:solidFill>
                <a:srgbClr val="000000"/>
              </a:solidFill>
              <a:latin typeface="Spectral"/>
              <a:ea typeface="Spectral"/>
              <a:cs typeface="Spectral"/>
              <a:sym typeface="Spectr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8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Slicing and indexing</a:t>
            </a:r>
            <a:endParaRPr/>
          </a:p>
        </p:txBody>
      </p:sp>
      <p:sp>
        <p:nvSpPr>
          <p:cNvPr id="477" name="Google Shape;477;p8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solidFill>
                  <a:srgbClr val="0000FF"/>
                </a:solidFill>
                <a:latin typeface="Spectral"/>
                <a:ea typeface="Spectral"/>
                <a:cs typeface="Spectral"/>
                <a:sym typeface="Spectral"/>
              </a:rPr>
              <a:t>df[2:5]</a:t>
            </a:r>
            <a:r>
              <a:rPr lang="de-CH"/>
              <a:t> → Provides all rows from 2 to 4</a:t>
            </a:r>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df[:] →</a:t>
            </a:r>
            <a:r>
              <a:rPr lang="de-CH">
                <a:solidFill>
                  <a:srgbClr val="000000"/>
                </a:solidFill>
                <a:latin typeface="Spectral"/>
                <a:ea typeface="Spectral"/>
                <a:cs typeface="Spectral"/>
                <a:sym typeface="Spectral"/>
              </a:rPr>
              <a:t> Provides all rows</a:t>
            </a:r>
            <a:endParaRPr>
              <a:solidFill>
                <a:srgbClr val="000000"/>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df[['name','age']][2:5] →</a:t>
            </a:r>
            <a:r>
              <a:rPr lang="de-CH">
                <a:solidFill>
                  <a:srgbClr val="000000"/>
                </a:solidFill>
                <a:latin typeface="Spectral"/>
                <a:ea typeface="Spectral"/>
                <a:cs typeface="Spectral"/>
                <a:sym typeface="Spectral"/>
              </a:rPr>
              <a:t> will provide all rows from 2 to 4 with columns name and age</a:t>
            </a:r>
            <a:endParaRPr>
              <a:solidFill>
                <a:srgbClr val="000000"/>
              </a:solidFill>
              <a:latin typeface="Spectral"/>
              <a:ea typeface="Spectral"/>
              <a:cs typeface="Spectral"/>
              <a:sym typeface="Spectral"/>
            </a:endParaRPr>
          </a:p>
          <a:p>
            <a:pPr indent="0" lvl="0" marL="457200" rtl="0" algn="l">
              <a:spcBef>
                <a:spcPts val="1600"/>
              </a:spcBef>
              <a:spcAft>
                <a:spcPts val="1600"/>
              </a:spcAft>
              <a:buNone/>
            </a:pPr>
            <a:r>
              <a:t/>
            </a:r>
            <a:endParaRPr>
              <a:solidFill>
                <a:srgbClr val="0000FF"/>
              </a:solidFill>
              <a:latin typeface="Spectral"/>
              <a:ea typeface="Spectral"/>
              <a:cs typeface="Spectral"/>
              <a:sym typeface="Spectr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WHAT IS DATA SCIENCE??</a:t>
            </a:r>
            <a:endParaRPr/>
          </a:p>
        </p:txBody>
      </p:sp>
      <p:sp>
        <p:nvSpPr>
          <p:cNvPr id="102" name="Google Shape;102;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Its</a:t>
            </a:r>
            <a:r>
              <a:rPr lang="de-CH"/>
              <a:t> an act of Apply some science (or skills ) on Data to make data talk to us.</a:t>
            </a:r>
            <a:endParaRPr/>
          </a:p>
        </p:txBody>
      </p:sp>
      <p:pic>
        <p:nvPicPr>
          <p:cNvPr id="103" name="Google Shape;103;p19"/>
          <p:cNvPicPr preferRelativeResize="0"/>
          <p:nvPr/>
        </p:nvPicPr>
        <p:blipFill>
          <a:blip r:embed="rId3">
            <a:alphaModFix/>
          </a:blip>
          <a:stretch>
            <a:fillRect/>
          </a:stretch>
        </p:blipFill>
        <p:spPr>
          <a:xfrm>
            <a:off x="565050" y="2199475"/>
            <a:ext cx="7271500" cy="25616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8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Sort dataframes</a:t>
            </a:r>
            <a:endParaRPr/>
          </a:p>
        </p:txBody>
      </p:sp>
      <p:sp>
        <p:nvSpPr>
          <p:cNvPr id="483" name="Google Shape;483;p8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sort_values()</a:t>
            </a:r>
            <a:br>
              <a:rPr lang="de-CH"/>
            </a:br>
            <a:r>
              <a:rPr lang="de-CH"/>
              <a:t>data.sort_values('Name',ascending=True)</a:t>
            </a:r>
            <a:endParaRPr/>
          </a:p>
          <a:p>
            <a:pPr indent="0" lvl="0" marL="0" rtl="0" algn="l">
              <a:spcBef>
                <a:spcPts val="1600"/>
              </a:spcBef>
              <a:spcAft>
                <a:spcPts val="1600"/>
              </a:spcAft>
              <a:buNone/>
            </a:pPr>
            <a:br>
              <a:rPr lang="de-CH"/>
            </a:b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8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Basic Operations..</a:t>
            </a:r>
            <a:endParaRPr/>
          </a:p>
        </p:txBody>
      </p:sp>
      <p:sp>
        <p:nvSpPr>
          <p:cNvPr id="489" name="Google Shape;489;p8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de-CH"/>
              <a:t>max() </a:t>
            </a:r>
            <a:br>
              <a:rPr lang="de-CH"/>
            </a:br>
            <a:r>
              <a:rPr lang="de-CH">
                <a:solidFill>
                  <a:srgbClr val="0000FF"/>
                </a:solidFill>
                <a:latin typeface="Spectral"/>
                <a:ea typeface="Spectral"/>
                <a:cs typeface="Spectral"/>
                <a:sym typeface="Spectral"/>
              </a:rPr>
              <a:t>df['age'].max() → </a:t>
            </a:r>
            <a:r>
              <a:rPr lang="de-CH">
                <a:solidFill>
                  <a:srgbClr val="000000"/>
                </a:solidFill>
                <a:latin typeface="Spectral"/>
                <a:ea typeface="Spectral"/>
                <a:cs typeface="Spectral"/>
                <a:sym typeface="Spectral"/>
              </a:rPr>
              <a:t>Provides the maximum age in the age column</a:t>
            </a:r>
            <a:endParaRPr>
              <a:solidFill>
                <a:srgbClr val="000000"/>
              </a:solidFill>
              <a:latin typeface="Spectral"/>
              <a:ea typeface="Spectral"/>
              <a:cs typeface="Spectral"/>
              <a:sym typeface="Spectral"/>
            </a:endParaRPr>
          </a:p>
          <a:p>
            <a:pPr indent="-342900" lvl="0" marL="457200" rtl="0" algn="l">
              <a:spcBef>
                <a:spcPts val="0"/>
              </a:spcBef>
              <a:spcAft>
                <a:spcPts val="0"/>
              </a:spcAft>
              <a:buSzPts val="1800"/>
              <a:buChar char="●"/>
            </a:pPr>
            <a:r>
              <a:rPr b="1" lang="de-CH"/>
              <a:t>min()</a:t>
            </a:r>
            <a:br>
              <a:rPr b="1" lang="de-CH"/>
            </a:br>
            <a:r>
              <a:rPr lang="de-CH">
                <a:solidFill>
                  <a:srgbClr val="0000FF"/>
                </a:solidFill>
                <a:latin typeface="Spectral"/>
                <a:ea typeface="Spectral"/>
                <a:cs typeface="Spectral"/>
                <a:sym typeface="Spectral"/>
              </a:rPr>
              <a:t>df['age'].min() </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b="1" lang="de-CH">
                <a:solidFill>
                  <a:srgbClr val="000000"/>
                </a:solidFill>
                <a:latin typeface="Spectral"/>
                <a:ea typeface="Spectral"/>
                <a:cs typeface="Spectral"/>
                <a:sym typeface="Spectral"/>
              </a:rPr>
              <a:t>mean()</a:t>
            </a:r>
            <a:br>
              <a:rPr b="1" lang="de-CH">
                <a:solidFill>
                  <a:srgbClr val="000000"/>
                </a:solidFill>
                <a:latin typeface="Spectral"/>
                <a:ea typeface="Spectral"/>
                <a:cs typeface="Spectral"/>
                <a:sym typeface="Spectral"/>
              </a:rPr>
            </a:br>
            <a:r>
              <a:rPr b="1" lang="de-CH">
                <a:solidFill>
                  <a:srgbClr val="0000FF"/>
                </a:solidFill>
                <a:latin typeface="Spectral"/>
                <a:ea typeface="Spectral"/>
                <a:cs typeface="Spectral"/>
                <a:sym typeface="Spectral"/>
              </a:rPr>
              <a:t>df.salary.mean() → </a:t>
            </a:r>
            <a:r>
              <a:rPr lang="de-CH">
                <a:solidFill>
                  <a:srgbClr val="000000"/>
                </a:solidFill>
                <a:latin typeface="Spectral"/>
                <a:ea typeface="Spectral"/>
                <a:cs typeface="Spectral"/>
                <a:sym typeface="Spectral"/>
              </a:rPr>
              <a:t>provides the average salary of the dataframe</a:t>
            </a:r>
            <a:endParaRPr>
              <a:solidFill>
                <a:srgbClr val="000000"/>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b="1" lang="de-CH">
                <a:solidFill>
                  <a:srgbClr val="000000"/>
                </a:solidFill>
                <a:latin typeface="Spectral"/>
                <a:ea typeface="Spectral"/>
                <a:cs typeface="Spectral"/>
                <a:sym typeface="Spectral"/>
              </a:rPr>
              <a:t>std()</a:t>
            </a:r>
            <a:br>
              <a:rPr b="1" lang="de-CH">
                <a:solidFill>
                  <a:srgbClr val="000000"/>
                </a:solidFill>
                <a:latin typeface="Spectral"/>
                <a:ea typeface="Spectral"/>
                <a:cs typeface="Spectral"/>
                <a:sym typeface="Spectral"/>
              </a:rPr>
            </a:br>
            <a:r>
              <a:rPr b="1" lang="de-CH">
                <a:solidFill>
                  <a:srgbClr val="0000FF"/>
                </a:solidFill>
                <a:latin typeface="Spectral"/>
                <a:ea typeface="Spectral"/>
                <a:cs typeface="Spectral"/>
                <a:sym typeface="Spectral"/>
              </a:rPr>
              <a:t>df.age.std()</a:t>
            </a:r>
            <a:r>
              <a:rPr b="1" lang="de-CH">
                <a:solidFill>
                  <a:srgbClr val="000000"/>
                </a:solidFill>
                <a:latin typeface="Spectral"/>
                <a:ea typeface="Spectral"/>
                <a:cs typeface="Spectral"/>
                <a:sym typeface="Spectral"/>
              </a:rPr>
              <a:t> → provides the standard deviation </a:t>
            </a:r>
            <a:endParaRPr b="1">
              <a:solidFill>
                <a:srgbClr val="000000"/>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b="1" lang="de-CH">
                <a:solidFill>
                  <a:srgbClr val="000000"/>
                </a:solidFill>
                <a:latin typeface="Spectral"/>
                <a:ea typeface="Spectral"/>
                <a:cs typeface="Spectral"/>
                <a:sym typeface="Spectral"/>
              </a:rPr>
              <a:t>describe()</a:t>
            </a:r>
            <a:br>
              <a:rPr b="1" lang="de-CH">
                <a:solidFill>
                  <a:srgbClr val="000000"/>
                </a:solidFill>
                <a:latin typeface="Spectral"/>
                <a:ea typeface="Spectral"/>
                <a:cs typeface="Spectral"/>
                <a:sym typeface="Spectral"/>
              </a:rPr>
            </a:br>
            <a:r>
              <a:rPr b="1" lang="de-CH">
                <a:solidFill>
                  <a:srgbClr val="0000FF"/>
                </a:solidFill>
                <a:latin typeface="Spectral"/>
                <a:ea typeface="Spectral"/>
                <a:cs typeface="Spectral"/>
                <a:sym typeface="Spectral"/>
              </a:rPr>
              <a:t>df.describe() → </a:t>
            </a:r>
            <a:r>
              <a:rPr b="1" lang="de-CH">
                <a:solidFill>
                  <a:srgbClr val="000000"/>
                </a:solidFill>
                <a:latin typeface="Spectral"/>
                <a:ea typeface="Spectral"/>
                <a:cs typeface="Spectral"/>
                <a:sym typeface="Spectral"/>
              </a:rPr>
              <a:t>provides all the status</a:t>
            </a:r>
            <a:endParaRPr b="1">
              <a:solidFill>
                <a:srgbClr val="000000"/>
              </a:solidFill>
              <a:latin typeface="Spectral"/>
              <a:ea typeface="Spectral"/>
              <a:cs typeface="Spectral"/>
              <a:sym typeface="Spectr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8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Conditional Selecting..</a:t>
            </a:r>
            <a:endParaRPr/>
          </a:p>
        </p:txBody>
      </p:sp>
      <p:sp>
        <p:nvSpPr>
          <p:cNvPr id="495" name="Google Shape;495;p8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To select rows from the Dataframe with conditions</a:t>
            </a:r>
            <a:br>
              <a:rPr lang="de-CH"/>
            </a:br>
            <a:r>
              <a:rPr lang="de-CH">
                <a:solidFill>
                  <a:srgbClr val="0000FF"/>
                </a:solidFill>
                <a:latin typeface="Spectral"/>
                <a:ea typeface="Spectral"/>
                <a:cs typeface="Spectral"/>
                <a:sym typeface="Spectral"/>
              </a:rPr>
              <a:t>df[df.age&gt;23] → Will provide all rows where age&gt;23</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Find the name and salary of the person who is having highest age??</a:t>
            </a:r>
            <a:endParaRPr>
              <a:solidFill>
                <a:srgbClr val="000000"/>
              </a:solidFill>
              <a:latin typeface="Spectral"/>
              <a:ea typeface="Spectral"/>
              <a:cs typeface="Spectral"/>
              <a:sym typeface="Spectr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Date as the index</a:t>
            </a:r>
            <a:endParaRPr/>
          </a:p>
        </p:txBody>
      </p:sp>
      <p:sp>
        <p:nvSpPr>
          <p:cNvPr id="501" name="Google Shape;501;p8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data=pd.read_csv(r'C:\Users\mithu\Desktop\datas\weather_data.csv')</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data.set_index('day')</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type(data['day'][0])</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data=pd.read_csv(r'C:\Users\mithu\Desktop\datas\weather_data.csv',parse_dates=['day'])</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Insert Missing Dates</a:t>
            </a:r>
            <a:endParaRPr/>
          </a:p>
        </p:txBody>
      </p:sp>
      <p:sp>
        <p:nvSpPr>
          <p:cNvPr id="507" name="Google Shape;507;p8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CH">
                <a:solidFill>
                  <a:srgbClr val="0000FF"/>
                </a:solidFill>
                <a:latin typeface="Spectral"/>
                <a:ea typeface="Spectral"/>
                <a:cs typeface="Spectral"/>
                <a:sym typeface="Spectral"/>
              </a:rPr>
              <a:t>ind=pd.date_range('2017-01-01','2017-01-11')</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index=pd.DatetimeIndex(ind)</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data.reindex(index)</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Replace missing  values in a dataframe..</a:t>
            </a:r>
            <a:endParaRPr/>
          </a:p>
        </p:txBody>
      </p:sp>
      <p:sp>
        <p:nvSpPr>
          <p:cNvPr id="513" name="Google Shape;513;p87"/>
          <p:cNvSpPr txBox="1"/>
          <p:nvPr>
            <p:ph idx="1" type="body"/>
          </p:nvPr>
        </p:nvSpPr>
        <p:spPr>
          <a:xfrm>
            <a:off x="311700" y="1225225"/>
            <a:ext cx="8520600" cy="381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fillna()</a:t>
            </a:r>
            <a:br>
              <a:rPr lang="de-CH"/>
            </a:br>
            <a:r>
              <a:rPr lang="de-CH">
                <a:solidFill>
                  <a:srgbClr val="0000FF"/>
                </a:solidFill>
                <a:latin typeface="Spectral"/>
                <a:ea typeface="Spectral"/>
                <a:cs typeface="Spectral"/>
                <a:sym typeface="Spectral"/>
              </a:rPr>
              <a:t>new_df=data.fillna(0)</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new_df=data.fillna({'temperature':0,'windspeed':0,'event':'unknown'})</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lang="de-CH"/>
              <a:t>fillna() -&gt; forward fill</a:t>
            </a:r>
            <a:br>
              <a:rPr lang="de-CH"/>
            </a:br>
            <a:r>
              <a:rPr lang="de-CH">
                <a:solidFill>
                  <a:srgbClr val="4A86E8"/>
                </a:solidFill>
                <a:latin typeface="Spectral"/>
                <a:ea typeface="Spectral"/>
                <a:cs typeface="Spectral"/>
                <a:sym typeface="Spectral"/>
              </a:rPr>
              <a:t>new_df=data.fillna(method='ffill') </a:t>
            </a:r>
            <a:r>
              <a:rPr lang="de-CH"/>
              <a:t>—&gt;It fill with previous row value</a:t>
            </a:r>
            <a:endParaRPr/>
          </a:p>
          <a:p>
            <a:pPr indent="-342900" lvl="0" marL="457200" rtl="0" algn="l">
              <a:spcBef>
                <a:spcPts val="0"/>
              </a:spcBef>
              <a:spcAft>
                <a:spcPts val="0"/>
              </a:spcAft>
              <a:buSzPts val="1800"/>
              <a:buChar char="●"/>
            </a:pPr>
            <a:r>
              <a:rPr lang="de-CH"/>
              <a:t>fillna() -&gt;backward fill</a:t>
            </a:r>
            <a:br>
              <a:rPr lang="de-CH"/>
            </a:br>
            <a:r>
              <a:rPr lang="de-CH">
                <a:solidFill>
                  <a:srgbClr val="0000FF"/>
                </a:solidFill>
                <a:latin typeface="Spectral"/>
                <a:ea typeface="Spectral"/>
                <a:cs typeface="Spectral"/>
                <a:sym typeface="Spectral"/>
              </a:rPr>
              <a:t>new_df=data.fillna(method='bfill')</a:t>
            </a:r>
            <a:r>
              <a:rPr lang="de-CH"/>
              <a:t> —&gt;It fill with next row data</a:t>
            </a:r>
            <a:br>
              <a:rPr lang="de-CH"/>
            </a:br>
            <a:r>
              <a:rPr lang="de-CH">
                <a:solidFill>
                  <a:srgbClr val="0000FF"/>
                </a:solidFill>
                <a:latin typeface="Spectral"/>
                <a:ea typeface="Spectral"/>
                <a:cs typeface="Spectral"/>
                <a:sym typeface="Spectral"/>
              </a:rPr>
              <a:t>new_df=data.fillna(method='ffill',limit=1)</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lang="de-CH"/>
              <a:t> interpolate()</a:t>
            </a:r>
            <a:br>
              <a:rPr lang="de-CH"/>
            </a:br>
            <a:r>
              <a:rPr lang="de-CH">
                <a:solidFill>
                  <a:srgbClr val="4A86E8"/>
                </a:solidFill>
                <a:latin typeface="Spectral"/>
                <a:ea typeface="Spectral"/>
                <a:cs typeface="Spectral"/>
                <a:sym typeface="Spectral"/>
              </a:rPr>
              <a:t>new_df=data.interpolate()</a:t>
            </a:r>
            <a:br>
              <a:rPr lang="de-CH">
                <a:solidFill>
                  <a:srgbClr val="4A86E8"/>
                </a:solidFill>
                <a:latin typeface="Spectral"/>
                <a:ea typeface="Spectral"/>
                <a:cs typeface="Spectral"/>
                <a:sym typeface="Spectral"/>
              </a:rPr>
            </a:br>
            <a:r>
              <a:rPr lang="de-CH">
                <a:solidFill>
                  <a:srgbClr val="4A86E8"/>
                </a:solidFill>
                <a:latin typeface="Spectral"/>
                <a:ea typeface="Spectral"/>
                <a:cs typeface="Spectral"/>
                <a:sym typeface="Spectral"/>
              </a:rPr>
              <a:t>new_df=data.interpolate(method='time')</a:t>
            </a:r>
            <a:endParaRPr>
              <a:solidFill>
                <a:srgbClr val="4A86E8"/>
              </a:solidFill>
              <a:latin typeface="Spectral"/>
              <a:ea typeface="Spectral"/>
              <a:cs typeface="Spectral"/>
              <a:sym typeface="Spectr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Linear Interpolation</a:t>
            </a:r>
            <a:endParaRPr/>
          </a:p>
        </p:txBody>
      </p:sp>
      <p:sp>
        <p:nvSpPr>
          <p:cNvPr id="519" name="Google Shape;519;p8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sz="1400">
                <a:solidFill>
                  <a:srgbClr val="222222"/>
                </a:solidFill>
                <a:highlight>
                  <a:srgbClr val="FFFFFF"/>
                </a:highlight>
                <a:latin typeface="Arial"/>
                <a:ea typeface="Arial"/>
                <a:cs typeface="Arial"/>
                <a:sym typeface="Arial"/>
              </a:rPr>
              <a:t>Linear interpolation is often used to approximate a value of some </a:t>
            </a:r>
            <a:r>
              <a:rPr b="1" lang="de-CH" sz="1400">
                <a:solidFill>
                  <a:srgbClr val="0B0080"/>
                </a:solidFill>
                <a:highlight>
                  <a:srgbClr val="FFFFFF"/>
                </a:highlight>
                <a:uFill>
                  <a:noFill/>
                </a:uFill>
                <a:latin typeface="Arial"/>
                <a:ea typeface="Arial"/>
                <a:cs typeface="Arial"/>
                <a:sym typeface="Arial"/>
                <a:hlinkClick r:id="rId3">
                  <a:extLst>
                    <a:ext uri="{A12FA001-AC4F-418D-AE19-62706E023703}">
                      <ahyp:hlinkClr val="tx"/>
                    </a:ext>
                  </a:extLst>
                </a:hlinkClick>
              </a:rPr>
              <a:t>function</a:t>
            </a:r>
            <a:r>
              <a:rPr b="1" lang="de-CH" sz="1400">
                <a:solidFill>
                  <a:srgbClr val="222222"/>
                </a:solidFill>
                <a:highlight>
                  <a:srgbClr val="FFFFFF"/>
                </a:highlight>
                <a:latin typeface="Arial"/>
                <a:ea typeface="Arial"/>
                <a:cs typeface="Arial"/>
                <a:sym typeface="Arial"/>
              </a:rPr>
              <a:t> </a:t>
            </a:r>
            <a:r>
              <a:rPr b="1" i="1" lang="de-CH" sz="1400">
                <a:solidFill>
                  <a:srgbClr val="222222"/>
                </a:solidFill>
                <a:highlight>
                  <a:srgbClr val="FFFFFF"/>
                </a:highlight>
                <a:latin typeface="Arial"/>
                <a:ea typeface="Arial"/>
                <a:cs typeface="Arial"/>
                <a:sym typeface="Arial"/>
              </a:rPr>
              <a:t>f</a:t>
            </a:r>
            <a:r>
              <a:rPr b="1" lang="de-CH" sz="1400">
                <a:solidFill>
                  <a:srgbClr val="222222"/>
                </a:solidFill>
                <a:highlight>
                  <a:srgbClr val="FFFFFF"/>
                </a:highlight>
                <a:latin typeface="Arial"/>
                <a:ea typeface="Arial"/>
                <a:cs typeface="Arial"/>
                <a:sym typeface="Arial"/>
              </a:rPr>
              <a:t> using two known values of that function at other points</a:t>
            </a:r>
            <a:endParaRPr b="1" sz="1400">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b="1" sz="1400">
              <a:solidFill>
                <a:srgbClr val="222222"/>
              </a:solidFill>
              <a:highlight>
                <a:srgbClr val="FFFFFF"/>
              </a:highlight>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DROP rows having NaN values</a:t>
            </a:r>
            <a:endParaRPr/>
          </a:p>
        </p:txBody>
      </p:sp>
      <p:sp>
        <p:nvSpPr>
          <p:cNvPr id="525" name="Google Shape;525;p8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dropna()</a:t>
            </a:r>
            <a:br>
              <a:rPr lang="de-CH"/>
            </a:br>
            <a:r>
              <a:rPr lang="de-CH"/>
              <a:t>new_df=data.dropna() —&gt; drop row having any NaN value </a:t>
            </a:r>
            <a:br>
              <a:rPr lang="de-CH"/>
            </a:br>
            <a:r>
              <a:rPr lang="de-CH">
                <a:solidFill>
                  <a:srgbClr val="4A86E8"/>
                </a:solidFill>
                <a:latin typeface="Spectral"/>
                <a:ea typeface="Spectral"/>
                <a:cs typeface="Spectral"/>
                <a:sym typeface="Spectral"/>
              </a:rPr>
              <a:t>new_df=data.dropna(how='all')</a:t>
            </a:r>
            <a:r>
              <a:rPr lang="de-CH"/>
              <a:t> —&gt; drop row having all column value NaN</a:t>
            </a:r>
            <a:endParaRPr/>
          </a:p>
          <a:p>
            <a:pPr indent="-342900" lvl="0" marL="457200" rtl="0" algn="l">
              <a:spcBef>
                <a:spcPts val="0"/>
              </a:spcBef>
              <a:spcAft>
                <a:spcPts val="0"/>
              </a:spcAft>
              <a:buSzPts val="1800"/>
              <a:buChar char="●"/>
            </a:pPr>
            <a:r>
              <a:rPr lang="de-CH"/>
              <a:t>dropna() with threshold value</a:t>
            </a:r>
            <a:br>
              <a:rPr lang="de-CH"/>
            </a:br>
            <a:r>
              <a:rPr lang="de-CH">
                <a:solidFill>
                  <a:srgbClr val="4A86E8"/>
                </a:solidFill>
                <a:latin typeface="Spectral"/>
                <a:ea typeface="Spectral"/>
                <a:cs typeface="Spectral"/>
                <a:sym typeface="Spectral"/>
              </a:rPr>
              <a:t>new_df=data.dropna(thresh=2) </a:t>
            </a:r>
            <a:r>
              <a:rPr lang="de-CH"/>
              <a:t>—&gt; maintain all rows having </a:t>
            </a:r>
            <a:r>
              <a:rPr lang="de-CH"/>
              <a:t>at least</a:t>
            </a:r>
            <a:r>
              <a:rPr lang="de-CH"/>
              <a:t> 2 non                               NaN values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9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replace()..</a:t>
            </a:r>
            <a:endParaRPr/>
          </a:p>
        </p:txBody>
      </p:sp>
      <p:sp>
        <p:nvSpPr>
          <p:cNvPr id="531" name="Google Shape;531;p9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replace()  is a function to replace some special values to another value in data frame</a:t>
            </a:r>
            <a:endParaRPr/>
          </a:p>
          <a:p>
            <a:pPr indent="-342900" lvl="0" marL="457200" rtl="0" algn="l">
              <a:spcBef>
                <a:spcPts val="0"/>
              </a:spcBef>
              <a:spcAft>
                <a:spcPts val="0"/>
              </a:spcAft>
              <a:buSzPts val="1800"/>
              <a:buChar char="●"/>
            </a:pPr>
            <a:r>
              <a:rPr lang="de-CH"/>
              <a:t>It can use in different ways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9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replace() continues..</a:t>
            </a:r>
            <a:endParaRPr/>
          </a:p>
        </p:txBody>
      </p:sp>
      <p:sp>
        <p:nvSpPr>
          <p:cNvPr id="537" name="Google Shape;537;p91"/>
          <p:cNvSpPr txBox="1"/>
          <p:nvPr>
            <p:ph idx="1" type="body"/>
          </p:nvPr>
        </p:nvSpPr>
        <p:spPr>
          <a:xfrm>
            <a:off x="311700" y="1256850"/>
            <a:ext cx="8520600" cy="371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Spectral"/>
              <a:buChar char="●"/>
            </a:pPr>
            <a:r>
              <a:rPr lang="de-CH">
                <a:solidFill>
                  <a:srgbClr val="0000FF"/>
                </a:solidFill>
                <a:latin typeface="Spectral"/>
                <a:ea typeface="Spectral"/>
                <a:cs typeface="Spectral"/>
                <a:sym typeface="Spectral"/>
              </a:rPr>
              <a:t>data=pd.read_csv(r'C:\Users\mithu\Desktop\datas\weather_data_replace.csv')</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data.replace(-99999,np.NaN) </a:t>
            </a:r>
            <a:r>
              <a:rPr lang="de-CH">
                <a:solidFill>
                  <a:srgbClr val="000000"/>
                </a:solidFill>
                <a:latin typeface="Spectral"/>
                <a:ea typeface="Spectral"/>
                <a:cs typeface="Spectral"/>
                <a:sym typeface="Spectral"/>
              </a:rPr>
              <a:t>—&gt; replace the value with NaN</a:t>
            </a:r>
            <a:endParaRPr>
              <a:solidFill>
                <a:srgbClr val="000000"/>
              </a:solidFill>
              <a:latin typeface="Spectral"/>
              <a:ea typeface="Spectral"/>
              <a:cs typeface="Spectral"/>
              <a:sym typeface="Spectral"/>
            </a:endParaRPr>
          </a:p>
          <a:p>
            <a:pPr indent="-342900" lvl="0" marL="457200" rtl="0" algn="l">
              <a:spcBef>
                <a:spcPts val="0"/>
              </a:spcBef>
              <a:spcAft>
                <a:spcPts val="0"/>
              </a:spcAft>
              <a:buClr>
                <a:srgbClr val="000000"/>
              </a:buClr>
              <a:buSzPts val="1800"/>
              <a:buChar char="●"/>
            </a:pPr>
            <a:r>
              <a:rPr lang="de-CH">
                <a:solidFill>
                  <a:srgbClr val="0000FF"/>
                </a:solidFill>
                <a:latin typeface="Spectral"/>
                <a:ea typeface="Spectral"/>
                <a:cs typeface="Spectral"/>
                <a:sym typeface="Spectral"/>
              </a:rPr>
              <a:t>data.replace([-99999,-88888],np.NaN)</a:t>
            </a:r>
            <a:r>
              <a:rPr lang="de-CH"/>
              <a:t>—&gt; Replace multiple values with NaN</a:t>
            </a:r>
            <a:endParaRPr/>
          </a:p>
          <a:p>
            <a:pPr indent="-342900" lvl="0" marL="457200" rtl="0" algn="l">
              <a:spcBef>
                <a:spcPts val="0"/>
              </a:spcBef>
              <a:spcAft>
                <a:spcPts val="0"/>
              </a:spcAft>
              <a:buClr>
                <a:srgbClr val="000000"/>
              </a:buClr>
              <a:buSzPts val="1800"/>
              <a:buChar char="●"/>
            </a:pPr>
            <a:r>
              <a:rPr lang="de-CH"/>
              <a:t>Replace values with specific to columns</a:t>
            </a:r>
            <a:br>
              <a:rPr lang="de-CH"/>
            </a:br>
            <a:r>
              <a:rPr lang="de-CH">
                <a:solidFill>
                  <a:srgbClr val="0000FF"/>
                </a:solidFill>
                <a:latin typeface="Spectral"/>
                <a:ea typeface="Spectral"/>
                <a:cs typeface="Spectral"/>
                <a:sym typeface="Spectral"/>
              </a:rPr>
              <a:t>data.replace({'temperature':-88888,'windspeed':-99999,'event':'0'},np.NaN)</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data.replace({'temperature':[-88888,-99999],'windspeed':[-99999,-88888],'event':'0'},np.NaN)</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Arial"/>
                <a:ea typeface="Arial"/>
                <a:cs typeface="Arial"/>
                <a:sym typeface="Arial"/>
              </a:rPr>
              <a:t>Map data with replace()</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data.replace({-99999:np.NaN,</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-88888:np.NaN,</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'0':'sunny'})</a:t>
            </a:r>
            <a:endParaRPr>
              <a:solidFill>
                <a:srgbClr val="0000FF"/>
              </a:solidFill>
              <a:latin typeface="Spectral"/>
              <a:ea typeface="Spectral"/>
              <a:cs typeface="Spectral"/>
              <a:sym typeface="Spectr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1000"/>
                                        <p:tgtEl>
                                          <p:spTgt spid="5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What are those skills??</a:t>
            </a:r>
            <a:endParaRPr/>
          </a:p>
        </p:txBody>
      </p:sp>
      <p:sp>
        <p:nvSpPr>
          <p:cNvPr id="109" name="Google Shape;109;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0" name="Google Shape;110;p20"/>
          <p:cNvPicPr preferRelativeResize="0"/>
          <p:nvPr/>
        </p:nvPicPr>
        <p:blipFill>
          <a:blip r:embed="rId3">
            <a:alphaModFix/>
          </a:blip>
          <a:stretch>
            <a:fillRect/>
          </a:stretch>
        </p:blipFill>
        <p:spPr>
          <a:xfrm>
            <a:off x="311700" y="1210825"/>
            <a:ext cx="8371975" cy="27218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replace() continues..</a:t>
            </a:r>
            <a:endParaRPr/>
          </a:p>
        </p:txBody>
      </p:sp>
      <p:sp>
        <p:nvSpPr>
          <p:cNvPr id="543" name="Google Shape;543;p92"/>
          <p:cNvSpPr txBox="1"/>
          <p:nvPr>
            <p:ph idx="1" type="body"/>
          </p:nvPr>
        </p:nvSpPr>
        <p:spPr>
          <a:xfrm>
            <a:off x="311700" y="12128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Replace value with </a:t>
            </a:r>
            <a:r>
              <a:rPr lang="de-CH"/>
              <a:t>regex</a:t>
            </a:r>
            <a:br>
              <a:rPr lang="de-CH"/>
            </a:br>
            <a:r>
              <a:rPr lang="de-CH">
                <a:solidFill>
                  <a:srgbClr val="0000FF"/>
                </a:solidFill>
                <a:latin typeface="Spectral"/>
                <a:ea typeface="Spectral"/>
                <a:cs typeface="Spectral"/>
                <a:sym typeface="Spectral"/>
              </a:rPr>
              <a:t>data.replace({'temperature':'[A-Za-z]','windspeed':'[A-Za-z]'},'',regex=True)</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Replace list of values with another list of values</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data.replace(['Rain','Sunny','Snow'],[101,102,103])</a:t>
            </a:r>
            <a:endParaRPr>
              <a:solidFill>
                <a:srgbClr val="0000FF"/>
              </a:solidFill>
              <a:latin typeface="Spectral"/>
              <a:ea typeface="Spectral"/>
              <a:cs typeface="Spectral"/>
              <a:sym typeface="Spectr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9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Group By..</a:t>
            </a:r>
            <a:endParaRPr/>
          </a:p>
        </p:txBody>
      </p:sp>
      <p:sp>
        <p:nvSpPr>
          <p:cNvPr id="549" name="Google Shape;549;p93"/>
          <p:cNvSpPr txBox="1"/>
          <p:nvPr>
            <p:ph idx="1" type="body"/>
          </p:nvPr>
        </p:nvSpPr>
        <p:spPr>
          <a:xfrm>
            <a:off x="311700" y="1225225"/>
            <a:ext cx="8520600" cy="391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Group by is the operation in pandas that create groups of rows  by a column or set of columns</a:t>
            </a:r>
            <a:endParaRPr/>
          </a:p>
          <a:p>
            <a:pPr indent="-342900" lvl="0" marL="457200" rtl="0" algn="l">
              <a:spcBef>
                <a:spcPts val="0"/>
              </a:spcBef>
              <a:spcAft>
                <a:spcPts val="0"/>
              </a:spcAft>
              <a:buSzPts val="1800"/>
              <a:buChar char="●"/>
            </a:pPr>
            <a:r>
              <a:rPr lang="de-CH"/>
              <a:t>Group by creates sub dataframes,that means </a:t>
            </a:r>
            <a:r>
              <a:rPr lang="de-CH"/>
              <a:t>it's</a:t>
            </a:r>
            <a:r>
              <a:rPr lang="de-CH"/>
              <a:t> actually split the main dataframe into sub dataframes based on a single column value or combination of multiple column value</a:t>
            </a:r>
            <a:endParaRPr/>
          </a:p>
          <a:p>
            <a:pPr indent="-342900" lvl="0" marL="457200" rtl="0" algn="l">
              <a:spcBef>
                <a:spcPts val="0"/>
              </a:spcBef>
              <a:spcAft>
                <a:spcPts val="0"/>
              </a:spcAft>
              <a:buSzPts val="1800"/>
              <a:buChar char="●"/>
            </a:pPr>
            <a:r>
              <a:rPr lang="de-CH"/>
              <a:t>groupby() is the method used to do this ,We can pass a single column name or a list of column names as the argument of this method</a:t>
            </a:r>
            <a:endParaRPr/>
          </a:p>
          <a:p>
            <a:pPr indent="0" lvl="0" marL="0" rtl="0" algn="l">
              <a:spcBef>
                <a:spcPts val="1600"/>
              </a:spcBef>
              <a:spcAft>
                <a:spcPts val="1600"/>
              </a:spcAft>
              <a:buNone/>
            </a:pPr>
            <a:r>
              <a:rPr lang="de-CH">
                <a:solidFill>
                  <a:srgbClr val="0000FF"/>
                </a:solidFill>
                <a:latin typeface="Spectral"/>
                <a:ea typeface="Spectral"/>
                <a:cs typeface="Spectral"/>
                <a:sym typeface="Spectral"/>
              </a:rPr>
              <a:t>data=pd.read_csv('weather_by_cities.csv')</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grp_result=data.groupby('city')</a:t>
            </a:r>
            <a:endParaRPr>
              <a:solidFill>
                <a:srgbClr val="0000FF"/>
              </a:solidFill>
              <a:latin typeface="Spectral"/>
              <a:ea typeface="Spectral"/>
              <a:cs typeface="Spectral"/>
              <a:sym typeface="Spectr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9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Pictorial representation..</a:t>
            </a:r>
            <a:endParaRPr/>
          </a:p>
        </p:txBody>
      </p:sp>
      <p:sp>
        <p:nvSpPr>
          <p:cNvPr id="555" name="Google Shape;555;p9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56" name="Google Shape;556;p94"/>
          <p:cNvPicPr preferRelativeResize="0"/>
          <p:nvPr/>
        </p:nvPicPr>
        <p:blipFill>
          <a:blip r:embed="rId3">
            <a:alphaModFix/>
          </a:blip>
          <a:stretch>
            <a:fillRect/>
          </a:stretch>
        </p:blipFill>
        <p:spPr>
          <a:xfrm>
            <a:off x="0" y="970600"/>
            <a:ext cx="9144000" cy="42265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9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Group by continues..</a:t>
            </a:r>
            <a:endParaRPr/>
          </a:p>
        </p:txBody>
      </p:sp>
      <p:sp>
        <p:nvSpPr>
          <p:cNvPr id="562" name="Google Shape;562;p9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How to fetch the group that creates??</a:t>
            </a:r>
            <a:br>
              <a:rPr lang="de-CH"/>
            </a:br>
            <a:r>
              <a:rPr lang="de-CH">
                <a:solidFill>
                  <a:srgbClr val="0000FF"/>
                </a:solidFill>
                <a:latin typeface="Spectral"/>
                <a:ea typeface="Spectral"/>
                <a:cs typeface="Spectral"/>
                <a:sym typeface="Spectral"/>
              </a:rPr>
              <a:t>grp_result.get_group('paris') —&gt; will provide the group (data frame ) by specific to ‘paris’ city</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Fetch all groups..  	By using for loop..</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for city ,city_df in grp_result:</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print(cit</a:t>
            </a:r>
            <a:r>
              <a:rPr lang="de-CH">
                <a:solidFill>
                  <a:srgbClr val="0000FF"/>
                </a:solidFill>
                <a:latin typeface="Spectral"/>
                <a:ea typeface="Spectral"/>
                <a:cs typeface="Spectral"/>
                <a:sym typeface="Spectral"/>
              </a:rPr>
              <a:t>y)</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print(city_df)</a:t>
            </a:r>
            <a:br>
              <a:rPr lang="de-CH">
                <a:solidFill>
                  <a:srgbClr val="000000"/>
                </a:solidFill>
                <a:latin typeface="Spectral"/>
                <a:ea typeface="Spectral"/>
                <a:cs typeface="Spectral"/>
                <a:sym typeface="Spectral"/>
              </a:rPr>
            </a:br>
            <a:endParaRPr>
              <a:solidFill>
                <a:srgbClr val="000000"/>
              </a:solidFill>
              <a:latin typeface="Spectral"/>
              <a:ea typeface="Spectral"/>
              <a:cs typeface="Spectral"/>
              <a:sym typeface="Spectr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9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Group operations..</a:t>
            </a:r>
            <a:endParaRPr/>
          </a:p>
        </p:txBody>
      </p:sp>
      <p:sp>
        <p:nvSpPr>
          <p:cNvPr id="568" name="Google Shape;568;p9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Aggregate functions on group objects</a:t>
            </a:r>
            <a:br>
              <a:rPr lang="de-CH"/>
            </a:br>
            <a:r>
              <a:rPr lang="de-CH">
                <a:solidFill>
                  <a:srgbClr val="0000FF"/>
                </a:solidFill>
                <a:latin typeface="Spectral"/>
                <a:ea typeface="Spectral"/>
                <a:cs typeface="Spectral"/>
                <a:sym typeface="Spectral"/>
              </a:rPr>
              <a:t>grp_result.max()</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grp_result.mean()</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lang="de-CH"/>
              <a:t>Analytics on specified group columns</a:t>
            </a:r>
            <a:br>
              <a:rPr lang="de-CH"/>
            </a:br>
            <a:r>
              <a:rPr lang="de-CH">
                <a:solidFill>
                  <a:srgbClr val="0000FF"/>
                </a:solidFill>
                <a:latin typeface="Spectral"/>
                <a:ea typeface="Spectral"/>
                <a:cs typeface="Spectral"/>
                <a:sym typeface="Spectral"/>
              </a:rPr>
              <a:t>grp_result.get_group('mumbai').max()</a:t>
            </a:r>
            <a:endParaRPr>
              <a:solidFill>
                <a:srgbClr val="0000FF"/>
              </a:solidFill>
              <a:latin typeface="Spectral"/>
              <a:ea typeface="Spectral"/>
              <a:cs typeface="Spectral"/>
              <a:sym typeface="Spectral"/>
            </a:endParaRPr>
          </a:p>
          <a:p>
            <a:pPr indent="0" lvl="0" marL="457200" rtl="0" algn="l">
              <a:spcBef>
                <a:spcPts val="1600"/>
              </a:spcBef>
              <a:spcAft>
                <a:spcPts val="160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9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Group by multiple columns..</a:t>
            </a:r>
            <a:endParaRPr/>
          </a:p>
        </p:txBody>
      </p:sp>
      <p:sp>
        <p:nvSpPr>
          <p:cNvPr id="574" name="Google Shape;574;p97"/>
          <p:cNvSpPr txBox="1"/>
          <p:nvPr>
            <p:ph idx="1" type="body"/>
          </p:nvPr>
        </p:nvSpPr>
        <p:spPr>
          <a:xfrm>
            <a:off x="311700" y="1215200"/>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We can pass a list of columns</a:t>
            </a:r>
            <a:br>
              <a:rPr lang="de-CH"/>
            </a:br>
            <a:r>
              <a:rPr lang="de-CH">
                <a:solidFill>
                  <a:srgbClr val="0000FF"/>
                </a:solidFill>
                <a:latin typeface="Spectral"/>
                <a:ea typeface="Spectral"/>
                <a:cs typeface="Spectral"/>
                <a:sym typeface="Spectral"/>
              </a:rPr>
              <a:t>grp=data.groupby(['city','event'])</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lang="de-CH"/>
              <a:t>While fetching you should pass a tuple to get the group</a:t>
            </a:r>
            <a:br>
              <a:rPr lang="de-CH"/>
            </a:br>
            <a:r>
              <a:rPr lang="de-CH">
                <a:solidFill>
                  <a:srgbClr val="0000FF"/>
                </a:solidFill>
                <a:latin typeface="Spectral"/>
                <a:ea typeface="Spectral"/>
                <a:cs typeface="Spectral"/>
                <a:sym typeface="Spectral"/>
              </a:rPr>
              <a:t>grp.get_group(('new york','Sunny'))</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lang="de-CH"/>
              <a:t>Fetch all using for loop</a:t>
            </a:r>
            <a:br>
              <a:rPr lang="de-CH"/>
            </a:br>
            <a:r>
              <a:rPr lang="de-CH">
                <a:solidFill>
                  <a:srgbClr val="0000FF"/>
                </a:solidFill>
                <a:latin typeface="Spectral"/>
                <a:ea typeface="Spectral"/>
                <a:cs typeface="Spectral"/>
                <a:sym typeface="Spectral"/>
              </a:rPr>
              <a:t>for city ,city_df in grp:</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a:t>
            </a:r>
            <a:r>
              <a:rPr lang="de-CH">
                <a:solidFill>
                  <a:srgbClr val="0000FF"/>
                </a:solidFill>
                <a:latin typeface="Spectral"/>
                <a:ea typeface="Spectral"/>
                <a:cs typeface="Spectral"/>
                <a:sym typeface="Spectral"/>
              </a:rPr>
              <a:t>print(city)</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print(city_df)</a:t>
            </a:r>
            <a:endParaRPr>
              <a:solidFill>
                <a:srgbClr val="0000FF"/>
              </a:solidFill>
              <a:latin typeface="Spectral"/>
              <a:ea typeface="Spectral"/>
              <a:cs typeface="Spectral"/>
              <a:sym typeface="Spectr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9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concat..</a:t>
            </a:r>
            <a:endParaRPr/>
          </a:p>
        </p:txBody>
      </p:sp>
      <p:sp>
        <p:nvSpPr>
          <p:cNvPr id="580" name="Google Shape;580;p98"/>
          <p:cNvSpPr txBox="1"/>
          <p:nvPr>
            <p:ph idx="1" type="body"/>
          </p:nvPr>
        </p:nvSpPr>
        <p:spPr>
          <a:xfrm>
            <a:off x="311700" y="960050"/>
            <a:ext cx="8520600" cy="470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de-CH"/>
              <a:t>concat()</a:t>
            </a:r>
            <a:r>
              <a:rPr lang="de-CH"/>
              <a:t> function is used to </a:t>
            </a:r>
            <a:r>
              <a:rPr lang="de-CH"/>
              <a:t>concatenate</a:t>
            </a:r>
            <a:r>
              <a:rPr lang="de-CH"/>
              <a:t> two or more DataFrames</a:t>
            </a:r>
            <a:endParaRPr/>
          </a:p>
          <a:p>
            <a:pPr indent="-342900" lvl="0" marL="457200" rtl="0" algn="l">
              <a:spcBef>
                <a:spcPts val="0"/>
              </a:spcBef>
              <a:spcAft>
                <a:spcPts val="0"/>
              </a:spcAft>
              <a:buSzPts val="1800"/>
              <a:buChar char="●"/>
            </a:pPr>
            <a:r>
              <a:rPr lang="de-CH"/>
              <a:t>Concat can do both vertically( axis=0) as well as </a:t>
            </a:r>
            <a:r>
              <a:rPr lang="de-CH"/>
              <a:t>horizontal</a:t>
            </a:r>
            <a:r>
              <a:rPr lang="de-CH"/>
              <a:t> (axis=1)</a:t>
            </a:r>
            <a:endParaRPr/>
          </a:p>
          <a:p>
            <a:pPr indent="0" lvl="0" marL="457200" rtl="0" algn="l">
              <a:spcBef>
                <a:spcPts val="1600"/>
              </a:spcBef>
              <a:spcAft>
                <a:spcPts val="0"/>
              </a:spcAft>
              <a:buNone/>
            </a:pPr>
            <a:r>
              <a:rPr lang="de-CH">
                <a:solidFill>
                  <a:srgbClr val="0000FF"/>
                </a:solidFill>
                <a:latin typeface="Spectral"/>
                <a:ea typeface="Spectral"/>
                <a:cs typeface="Spectral"/>
                <a:sym typeface="Spectral"/>
              </a:rPr>
              <a:t>tcs={'id':[101,102,103,104],</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'name':['Mithun','Dipin','jose','Rahul'],</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 'Age':[25,26,27,29]}</a:t>
            </a:r>
            <a:endParaRPr>
              <a:solidFill>
                <a:srgbClr val="0000FF"/>
              </a:solidFill>
              <a:latin typeface="Spectral"/>
              <a:ea typeface="Spectral"/>
              <a:cs typeface="Spectral"/>
              <a:sym typeface="Spectral"/>
            </a:endParaRPr>
          </a:p>
          <a:p>
            <a:pPr indent="0" lvl="0" marL="457200" rtl="0" algn="l">
              <a:spcBef>
                <a:spcPts val="1600"/>
              </a:spcBef>
              <a:spcAft>
                <a:spcPts val="0"/>
              </a:spcAft>
              <a:buNone/>
            </a:pPr>
            <a:r>
              <a:rPr lang="de-CH">
                <a:solidFill>
                  <a:srgbClr val="0000FF"/>
                </a:solidFill>
                <a:latin typeface="Spectral"/>
                <a:ea typeface="Spectral"/>
                <a:cs typeface="Spectral"/>
                <a:sym typeface="Spectral"/>
              </a:rPr>
              <a:t>wipro={'id':[101,102,103,104],</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'Name':['dev','sreenath','sreerag','shafeel'],</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'Age':[24,24,27,26]}</a:t>
            </a:r>
            <a:endParaRPr>
              <a:solidFill>
                <a:srgbClr val="0000FF"/>
              </a:solidFill>
              <a:latin typeface="Spectral"/>
              <a:ea typeface="Spectral"/>
              <a:cs typeface="Spectral"/>
              <a:sym typeface="Spectral"/>
            </a:endParaRPr>
          </a:p>
          <a:p>
            <a:pPr indent="0" lvl="0" marL="45720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tcs_emp=pd.DataFrame(tcs)</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wipro_emp=pd.DataFrame(wipro)</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pd.concat([tcs_emp,wipro_emp])</a:t>
            </a:r>
            <a:endParaRPr>
              <a:solidFill>
                <a:srgbClr val="0000FF"/>
              </a:solidFill>
              <a:latin typeface="Spectral"/>
              <a:ea typeface="Spectral"/>
              <a:cs typeface="Spectral"/>
              <a:sym typeface="Spectral"/>
            </a:endParaRPr>
          </a:p>
          <a:p>
            <a:pPr indent="0" lvl="0" marL="457200" rtl="0" algn="l">
              <a:spcBef>
                <a:spcPts val="1600"/>
              </a:spcBef>
              <a:spcAft>
                <a:spcPts val="0"/>
              </a:spcAft>
              <a:buNone/>
            </a:pPr>
            <a:r>
              <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9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concat..</a:t>
            </a:r>
            <a:endParaRPr/>
          </a:p>
        </p:txBody>
      </p:sp>
      <p:sp>
        <p:nvSpPr>
          <p:cNvPr id="586" name="Google Shape;586;p99"/>
          <p:cNvSpPr txBox="1"/>
          <p:nvPr>
            <p:ph idx="1" type="body"/>
          </p:nvPr>
        </p:nvSpPr>
        <p:spPr>
          <a:xfrm>
            <a:off x="311700" y="1054900"/>
            <a:ext cx="8520600" cy="396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Ignore index —&gt; TO get common index after concatenation</a:t>
            </a:r>
            <a:br>
              <a:rPr lang="de-CH"/>
            </a:br>
            <a:r>
              <a:rPr lang="de-CH">
                <a:solidFill>
                  <a:srgbClr val="0000FF"/>
                </a:solidFill>
                <a:latin typeface="Spectral"/>
                <a:ea typeface="Spectral"/>
                <a:cs typeface="Spectral"/>
                <a:sym typeface="Spectral"/>
              </a:rPr>
              <a:t>pd.concat([tcs_emp,wipro_emp],ignore_index=True)</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lang="de-CH"/>
              <a:t>keys—&gt; To provide separate keys for each </a:t>
            </a:r>
            <a:r>
              <a:rPr lang="de-CH"/>
              <a:t>concatenate</a:t>
            </a:r>
            <a:r>
              <a:rPr lang="de-CH"/>
              <a:t> </a:t>
            </a:r>
            <a:r>
              <a:rPr lang="de-CH"/>
              <a:t>data frames</a:t>
            </a:r>
            <a:br>
              <a:rPr lang="de-CH"/>
            </a:br>
            <a:r>
              <a:rPr lang="de-CH">
                <a:solidFill>
                  <a:srgbClr val="0000FF"/>
                </a:solidFill>
                <a:latin typeface="Spectral"/>
                <a:ea typeface="Spectral"/>
                <a:cs typeface="Spectral"/>
                <a:sym typeface="Spectral"/>
              </a:rPr>
              <a:t>data=pd.concat([tcs_emp,wipro_emp],keys=['TCS','WIPRO'])</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Concatenating vertically</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data=pd.concat([tcs_emp,wipro_emp],axis=1)</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Concatenating a dataframe with a series</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salary=pd.Series([65000,75000,15000,25000],name='salary')</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pd.concat([tcs_emp,salary],axis=1)</a:t>
            </a:r>
            <a:endParaRPr>
              <a:solidFill>
                <a:srgbClr val="0000FF"/>
              </a:solidFill>
              <a:latin typeface="Spectral"/>
              <a:ea typeface="Spectral"/>
              <a:cs typeface="Spectral"/>
              <a:sym typeface="Spectr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10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merge...</a:t>
            </a:r>
            <a:endParaRPr/>
          </a:p>
        </p:txBody>
      </p:sp>
      <p:sp>
        <p:nvSpPr>
          <p:cNvPr id="592" name="Google Shape;592;p100"/>
          <p:cNvSpPr txBox="1"/>
          <p:nvPr>
            <p:ph idx="1" type="body"/>
          </p:nvPr>
        </p:nvSpPr>
        <p:spPr>
          <a:xfrm>
            <a:off x="256050" y="1147225"/>
            <a:ext cx="8520600" cy="399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Merge is a process to merge two tables horizontally</a:t>
            </a:r>
            <a:endParaRPr/>
          </a:p>
          <a:p>
            <a:pPr indent="0" lvl="0" marL="0" rtl="0" algn="l">
              <a:lnSpc>
                <a:spcPct val="50000"/>
              </a:lnSpc>
              <a:spcBef>
                <a:spcPts val="1600"/>
              </a:spcBef>
              <a:spcAft>
                <a:spcPts val="0"/>
              </a:spcAft>
              <a:buNone/>
            </a:pPr>
            <a:r>
              <a:rPr lang="de-CH">
                <a:solidFill>
                  <a:srgbClr val="0000FF"/>
                </a:solidFill>
                <a:latin typeface="Spectral"/>
                <a:ea typeface="Spectral"/>
                <a:cs typeface="Spectral"/>
                <a:sym typeface="Spectral"/>
              </a:rPr>
              <a:t>tcs={'id':[101,102,103,106],</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rPr lang="de-CH">
                <a:solidFill>
                  <a:srgbClr val="0000FF"/>
                </a:solidFill>
                <a:latin typeface="Spectral"/>
                <a:ea typeface="Spectral"/>
                <a:cs typeface="Spectral"/>
                <a:sym typeface="Spectral"/>
              </a:rPr>
              <a:t>      'name':['Mithun','Dipin','jose','maneesh'],</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rPr lang="de-CH">
                <a:solidFill>
                  <a:srgbClr val="0000FF"/>
                </a:solidFill>
                <a:latin typeface="Spectral"/>
                <a:ea typeface="Spectral"/>
                <a:cs typeface="Spectral"/>
                <a:sym typeface="Spectral"/>
              </a:rPr>
              <a:t>      'age':[25,26,27,29]}</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rPr lang="de-CH">
                <a:solidFill>
                  <a:srgbClr val="0000FF"/>
                </a:solidFill>
                <a:latin typeface="Spectral"/>
                <a:ea typeface="Spectral"/>
                <a:cs typeface="Spectral"/>
                <a:sym typeface="Spectral"/>
              </a:rPr>
              <a:t>wipro={'id':[101,102,103,105],</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rPr lang="de-CH">
                <a:solidFill>
                  <a:srgbClr val="0000FF"/>
                </a:solidFill>
                <a:latin typeface="Spectral"/>
                <a:ea typeface="Spectral"/>
                <a:cs typeface="Spectral"/>
                <a:sym typeface="Spectral"/>
              </a:rPr>
              <a:t>      'name':['dev','sreenath','sreerag','varun'],</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rPr lang="de-CH">
                <a:solidFill>
                  <a:srgbClr val="0000FF"/>
                </a:solidFill>
                <a:latin typeface="Spectral"/>
                <a:ea typeface="Spectral"/>
                <a:cs typeface="Spectral"/>
                <a:sym typeface="Spectral"/>
              </a:rPr>
              <a:t>      'salary':[25000,34000,37000,20000]}</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rPr lang="de-CH">
                <a:solidFill>
                  <a:srgbClr val="0000FF"/>
                </a:solidFill>
                <a:latin typeface="Spectral"/>
                <a:ea typeface="Spectral"/>
                <a:cs typeface="Spectral"/>
                <a:sym typeface="Spectral"/>
              </a:rPr>
              <a:t>tcs_emp=pd.DataFrame(tcs)</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rPr lang="de-CH">
                <a:solidFill>
                  <a:srgbClr val="0000FF"/>
                </a:solidFill>
                <a:latin typeface="Spectral"/>
                <a:ea typeface="Spectral"/>
                <a:cs typeface="Spectral"/>
                <a:sym typeface="Spectral"/>
              </a:rPr>
              <a:t>wipro_emp=pd.DataFrame(wipro)</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rPr lang="de-CH">
                <a:solidFill>
                  <a:srgbClr val="0000FF"/>
                </a:solidFill>
                <a:latin typeface="Spectral"/>
                <a:ea typeface="Spectral"/>
                <a:cs typeface="Spectral"/>
                <a:sym typeface="Spectral"/>
              </a:rPr>
              <a:t>pd.merge(tcs_emp,wipro_emp,on='id')</a:t>
            </a:r>
            <a:endParaRPr>
              <a:solidFill>
                <a:srgbClr val="0000FF"/>
              </a:solidFill>
              <a:latin typeface="Spectral"/>
              <a:ea typeface="Spectral"/>
              <a:cs typeface="Spectral"/>
              <a:sym typeface="Spectral"/>
            </a:endParaRPr>
          </a:p>
          <a:p>
            <a:pPr indent="0" lvl="0" marL="0" rtl="0" algn="l">
              <a:lnSpc>
                <a:spcPct val="50000"/>
              </a:lnSpc>
              <a:spcBef>
                <a:spcPts val="1600"/>
              </a:spcBef>
              <a:spcAft>
                <a:spcPts val="0"/>
              </a:spcAft>
              <a:buNone/>
            </a:pPr>
            <a:r>
              <a:rPr lang="de-CH">
                <a:solidFill>
                  <a:srgbClr val="0000FF"/>
                </a:solidFill>
                <a:latin typeface="Spectral"/>
                <a:ea typeface="Spectral"/>
                <a:cs typeface="Spectral"/>
                <a:sym typeface="Spectral"/>
              </a:rPr>
              <a:t>pd.merge(tcs_emp,wipro_emp,on='id',suffixes=['_left','_right'])</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10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merge..</a:t>
            </a:r>
            <a:endParaRPr/>
          </a:p>
        </p:txBody>
      </p:sp>
      <p:sp>
        <p:nvSpPr>
          <p:cNvPr id="598" name="Google Shape;598;p10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pd.merge(tcs_emp,wipro_emp,on='id',how='outer')</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pd.merge(tcs_emp,wipro_emp,on='id',how='outer',indicator=True)</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pd.merge(tcs_emp,wipro_emp,on='id',how='left')</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pd.merge(tcs_emp,wipro_emp,on='id',how=right)</a:t>
            </a:r>
            <a:endParaRPr>
              <a:solidFill>
                <a:srgbClr val="0000FF"/>
              </a:solidFill>
              <a:latin typeface="Spectral"/>
              <a:ea typeface="Spectral"/>
              <a:cs typeface="Spectral"/>
              <a:sym typeface="Spectr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 So ...Where  Data Science ... ??</a:t>
            </a:r>
            <a:endParaRPr/>
          </a:p>
        </p:txBody>
      </p:sp>
      <p:sp>
        <p:nvSpPr>
          <p:cNvPr id="116" name="Google Shape;116;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Consider An Example..</a:t>
            </a:r>
            <a:endParaRPr/>
          </a:p>
          <a:p>
            <a:pPr indent="-342900" lvl="0" marL="457200" rtl="0" algn="l">
              <a:spcBef>
                <a:spcPts val="1600"/>
              </a:spcBef>
              <a:spcAft>
                <a:spcPts val="0"/>
              </a:spcAft>
              <a:buSzPts val="1800"/>
              <a:buChar char="●"/>
            </a:pPr>
            <a:r>
              <a:rPr lang="de-CH"/>
              <a:t>John is MD of a Holiday hotel.. And he is not getting customers even he is </a:t>
            </a:r>
            <a:r>
              <a:rPr lang="de-CH"/>
              <a:t>losing</a:t>
            </a:r>
            <a:r>
              <a:rPr lang="de-CH"/>
              <a:t> customers</a:t>
            </a:r>
            <a:endParaRPr/>
          </a:p>
          <a:p>
            <a:pPr indent="-342900" lvl="0" marL="457200" rtl="0" algn="l">
              <a:spcBef>
                <a:spcPts val="0"/>
              </a:spcBef>
              <a:spcAft>
                <a:spcPts val="0"/>
              </a:spcAft>
              <a:buSzPts val="1800"/>
              <a:buChar char="●"/>
            </a:pPr>
            <a:r>
              <a:rPr lang="de-CH"/>
              <a:t>Then he contact his friend Thejas a Data Scientist</a:t>
            </a:r>
            <a:endParaRPr/>
          </a:p>
          <a:p>
            <a:pPr indent="-342900" lvl="0" marL="457200" rtl="0" algn="l">
              <a:spcBef>
                <a:spcPts val="0"/>
              </a:spcBef>
              <a:spcAft>
                <a:spcPts val="0"/>
              </a:spcAft>
              <a:buSzPts val="1800"/>
              <a:buChar char="●"/>
            </a:pPr>
            <a:r>
              <a:rPr lang="de-CH"/>
              <a:t>He first collects data ,mine the data </a:t>
            </a:r>
            <a:endParaRPr/>
          </a:p>
          <a:p>
            <a:pPr indent="-342900" lvl="0" marL="457200" rtl="0" algn="l">
              <a:spcBef>
                <a:spcPts val="0"/>
              </a:spcBef>
              <a:spcAft>
                <a:spcPts val="0"/>
              </a:spcAft>
              <a:buSzPts val="1800"/>
              <a:buChar char="●"/>
            </a:pPr>
            <a:r>
              <a:rPr lang="de-CH"/>
              <a:t>Creates some algorithms to analyse the data</a:t>
            </a:r>
            <a:endParaRPr/>
          </a:p>
          <a:p>
            <a:pPr indent="-342900" lvl="0" marL="457200" rtl="0" algn="l">
              <a:spcBef>
                <a:spcPts val="0"/>
              </a:spcBef>
              <a:spcAft>
                <a:spcPts val="0"/>
              </a:spcAft>
              <a:buSzPts val="1800"/>
              <a:buChar char="●"/>
            </a:pPr>
            <a:r>
              <a:rPr lang="de-CH"/>
              <a:t>He Reached some  reasons and solutions  from that</a:t>
            </a:r>
            <a:endParaRPr/>
          </a:p>
          <a:p>
            <a:pPr indent="-342900" lvl="0" marL="457200" rtl="0" algn="l">
              <a:spcBef>
                <a:spcPts val="0"/>
              </a:spcBef>
              <a:spcAft>
                <a:spcPts val="0"/>
              </a:spcAft>
              <a:buSzPts val="1800"/>
              <a:buChar char="●"/>
            </a:pPr>
            <a:r>
              <a:rPr lang="de-CH"/>
              <a:t>He visualize that and shown to John</a:t>
            </a:r>
            <a:endParaRPr/>
          </a:p>
          <a:p>
            <a:pPr indent="-342900" lvl="0" marL="457200" rtl="0" algn="l">
              <a:spcBef>
                <a:spcPts val="0"/>
              </a:spcBef>
              <a:spcAft>
                <a:spcPts val="0"/>
              </a:spcAft>
              <a:buSzPts val="1800"/>
              <a:buChar char="●"/>
            </a:pPr>
            <a:r>
              <a:rPr lang="de-CH"/>
              <a:t>John does the remedies and he got customers back</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0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Pivot and pivot tables...</a:t>
            </a:r>
            <a:endParaRPr/>
          </a:p>
        </p:txBody>
      </p:sp>
      <p:sp>
        <p:nvSpPr>
          <p:cNvPr id="604" name="Google Shape;604;p10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Pivot allows to reshape the data frame</a:t>
            </a:r>
            <a:br>
              <a:rPr lang="de-CH"/>
            </a:br>
            <a:r>
              <a:rPr lang="de-CH">
                <a:solidFill>
                  <a:srgbClr val="0000FF"/>
                </a:solidFill>
                <a:latin typeface="Spectral"/>
                <a:ea typeface="Spectral"/>
                <a:cs typeface="Spectral"/>
                <a:sym typeface="Spectral"/>
              </a:rPr>
              <a:t>datas=pd.read_csv('weather.csv')</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datas.pivot(index='date',columns='city')</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datas.pivot(index='date',columns='city',values='temperature')</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00"/>
              </a:buClr>
              <a:buSzPts val="1800"/>
              <a:buFont typeface="Spectral"/>
              <a:buChar char="●"/>
            </a:pPr>
            <a:r>
              <a:rPr lang="de-CH">
                <a:solidFill>
                  <a:srgbClr val="000000"/>
                </a:solidFill>
                <a:latin typeface="Spectral"/>
                <a:ea typeface="Spectral"/>
                <a:cs typeface="Spectral"/>
                <a:sym typeface="Spectral"/>
              </a:rPr>
              <a:t>Pivot Table is used to summarize or aggregate data with in a dataframe</a:t>
            </a:r>
            <a:br>
              <a:rPr lang="de-CH">
                <a:solidFill>
                  <a:srgbClr val="000000"/>
                </a:solidFill>
                <a:latin typeface="Spectral"/>
                <a:ea typeface="Spectral"/>
                <a:cs typeface="Spectral"/>
                <a:sym typeface="Spectral"/>
              </a:rPr>
            </a:br>
            <a:r>
              <a:rPr lang="de-CH">
                <a:solidFill>
                  <a:srgbClr val="0000FF"/>
                </a:solidFill>
                <a:latin typeface="Spectral"/>
                <a:ea typeface="Spectral"/>
                <a:cs typeface="Spectral"/>
                <a:sym typeface="Spectral"/>
              </a:rPr>
              <a:t>datas=pd.read_csv('weather2.csv')</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datas.pivot_table(index='city',columns='date')</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datas.pivot_table(index='city',columns='date',aggfunc='sum')</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datas.pivot_table(index='city',columns='date',aggfunc='sum',margins=True)</a:t>
            </a:r>
            <a:endParaRPr>
              <a:solidFill>
                <a:srgbClr val="0000FF"/>
              </a:solidFill>
              <a:latin typeface="Spectral"/>
              <a:ea typeface="Spectral"/>
              <a:cs typeface="Spectral"/>
              <a:sym typeface="Spectr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10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Pivot continues..</a:t>
            </a:r>
            <a:endParaRPr/>
          </a:p>
        </p:txBody>
      </p:sp>
      <p:sp>
        <p:nvSpPr>
          <p:cNvPr id="610" name="Google Shape;610;p103"/>
          <p:cNvSpPr txBox="1"/>
          <p:nvPr>
            <p:ph idx="1" type="body"/>
          </p:nvPr>
        </p:nvSpPr>
        <p:spPr>
          <a:xfrm>
            <a:off x="311700" y="12051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Grouper</a:t>
            </a:r>
            <a:br>
              <a:rPr lang="de-CH"/>
            </a:br>
            <a:r>
              <a:rPr lang="de-CH">
                <a:solidFill>
                  <a:srgbClr val="4A86E8"/>
                </a:solidFill>
                <a:latin typeface="Spectral"/>
                <a:ea typeface="Spectral"/>
                <a:cs typeface="Spectral"/>
                <a:sym typeface="Spectral"/>
              </a:rPr>
              <a:t>datas=pd.read_csv('weather3.csv')</a:t>
            </a:r>
            <a:br>
              <a:rPr lang="de-CH">
                <a:solidFill>
                  <a:srgbClr val="4A86E8"/>
                </a:solidFill>
                <a:latin typeface="Spectral"/>
                <a:ea typeface="Spectral"/>
                <a:cs typeface="Spectral"/>
                <a:sym typeface="Spectral"/>
              </a:rPr>
            </a:br>
            <a:r>
              <a:rPr lang="de-CH">
                <a:solidFill>
                  <a:srgbClr val="0000FF"/>
                </a:solidFill>
                <a:latin typeface="Spectral"/>
                <a:ea typeface="Spectral"/>
                <a:cs typeface="Spectral"/>
                <a:sym typeface="Spectral"/>
              </a:rPr>
              <a:t>datas['date']=pd.to_datetime(datas['date'])</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datas.pivot_table(index=pd.Grouper(freq='M',key='date'),columns='city')</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datas.pivot_table(index=pd.Grouper(freq='M',key='date'),columns='city',</a:t>
            </a:r>
            <a:endParaRPr>
              <a:solidFill>
                <a:srgbClr val="0000FF"/>
              </a:solidFill>
              <a:latin typeface="Spectral"/>
              <a:ea typeface="Spectral"/>
              <a:cs typeface="Spectral"/>
              <a:sym typeface="Spectral"/>
            </a:endParaRPr>
          </a:p>
          <a:p>
            <a:pPr indent="-342900" lvl="0" marL="457200" rtl="0" algn="l">
              <a:spcBef>
                <a:spcPts val="0"/>
              </a:spcBef>
              <a:spcAft>
                <a:spcPts val="0"/>
              </a:spcAft>
              <a:buSzPts val="1800"/>
              <a:buChar char="●"/>
            </a:pPr>
            <a:r>
              <a:rPr lang="de-CH">
                <a:solidFill>
                  <a:srgbClr val="0000FF"/>
                </a:solidFill>
                <a:latin typeface="Spectral"/>
                <a:ea typeface="Spectral"/>
                <a:cs typeface="Spectral"/>
                <a:sym typeface="Spectral"/>
              </a:rPr>
              <a:t>aggfunc='sum')</a:t>
            </a:r>
            <a:endParaRPr>
              <a:solidFill>
                <a:srgbClr val="0000FF"/>
              </a:solidFill>
              <a:latin typeface="Spectral"/>
              <a:ea typeface="Spectral"/>
              <a:cs typeface="Spectral"/>
              <a:sym typeface="Spectr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10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melt..</a:t>
            </a:r>
            <a:endParaRPr/>
          </a:p>
        </p:txBody>
      </p:sp>
      <p:sp>
        <p:nvSpPr>
          <p:cNvPr id="616" name="Google Shape;616;p10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Melt </a:t>
            </a:r>
            <a:r>
              <a:rPr lang="de-CH"/>
              <a:t>allows to transform or  reshape the data frame</a:t>
            </a:r>
            <a:br>
              <a:rPr lang="de-CH"/>
            </a:br>
            <a:r>
              <a:rPr lang="de-CH">
                <a:solidFill>
                  <a:srgbClr val="0000FF"/>
                </a:solidFill>
                <a:latin typeface="Spectral"/>
                <a:ea typeface="Spectral"/>
                <a:cs typeface="Spectral"/>
                <a:sym typeface="Spectral"/>
              </a:rPr>
              <a:t>datas=pd.read_csv('weather.csv')</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pd.melt(datas,id_vars=['day'])</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pd.melt(datas,id_vars=['day'],value_name='temperature',var_name='city')</a:t>
            </a:r>
            <a:endParaRPr>
              <a:solidFill>
                <a:srgbClr val="0000FF"/>
              </a:solidFill>
              <a:latin typeface="Spectral"/>
              <a:ea typeface="Spectral"/>
              <a:cs typeface="Spectral"/>
              <a:sym typeface="Spectra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10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Cross tab or contingency table..</a:t>
            </a:r>
            <a:endParaRPr/>
          </a:p>
        </p:txBody>
      </p:sp>
      <p:sp>
        <p:nvSpPr>
          <p:cNvPr id="622" name="Google Shape;622;p10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CH"/>
              <a:t>Contingency table</a:t>
            </a:r>
            <a:r>
              <a:rPr lang="de-CH"/>
              <a:t>: </a:t>
            </a:r>
            <a:r>
              <a:rPr lang="de-CH">
                <a:solidFill>
                  <a:srgbClr val="222222"/>
                </a:solidFill>
                <a:highlight>
                  <a:srgbClr val="FFFFFF"/>
                </a:highlight>
                <a:latin typeface="Arial"/>
                <a:ea typeface="Arial"/>
                <a:cs typeface="Arial"/>
                <a:sym typeface="Arial"/>
              </a:rPr>
              <a:t>a table showing the distribution of one variable in rows and another in columns, used to study the correlation between the two variables.</a:t>
            </a:r>
            <a:endParaRPr>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br>
              <a:rPr lang="de-CH">
                <a:solidFill>
                  <a:srgbClr val="222222"/>
                </a:solidFill>
                <a:highlight>
                  <a:srgbClr val="FFFFFF"/>
                </a:highlight>
                <a:latin typeface="Arial"/>
                <a:ea typeface="Arial"/>
                <a:cs typeface="Arial"/>
                <a:sym typeface="Arial"/>
              </a:rPr>
            </a:br>
            <a:r>
              <a:rPr lang="de-CH">
                <a:solidFill>
                  <a:srgbClr val="0000FF"/>
                </a:solidFill>
                <a:highlight>
                  <a:srgbClr val="FFFFFF"/>
                </a:highlight>
                <a:latin typeface="Spectral"/>
                <a:ea typeface="Spectral"/>
                <a:cs typeface="Spectral"/>
                <a:sym typeface="Spectral"/>
              </a:rPr>
              <a:t>data=pd.read_excel('survey.xls')</a:t>
            </a:r>
            <a:br>
              <a:rPr lang="de-CH">
                <a:solidFill>
                  <a:srgbClr val="0000FF"/>
                </a:solidFill>
                <a:highlight>
                  <a:srgbClr val="FFFFFF"/>
                </a:highlight>
                <a:latin typeface="Spectral"/>
                <a:ea typeface="Spectral"/>
                <a:cs typeface="Spectral"/>
                <a:sym typeface="Spectral"/>
              </a:rPr>
            </a:br>
            <a:r>
              <a:rPr lang="de-CH">
                <a:solidFill>
                  <a:srgbClr val="0000FF"/>
                </a:solidFill>
                <a:highlight>
                  <a:srgbClr val="FFFFFF"/>
                </a:highlight>
                <a:latin typeface="Spectral"/>
                <a:ea typeface="Spectral"/>
                <a:cs typeface="Spectral"/>
                <a:sym typeface="Spectral"/>
              </a:rPr>
              <a:t>pd.crosstab(data.Nationality,data.Handedness)</a:t>
            </a:r>
            <a:br>
              <a:rPr lang="de-CH">
                <a:solidFill>
                  <a:srgbClr val="0000FF"/>
                </a:solidFill>
                <a:highlight>
                  <a:srgbClr val="FFFFFF"/>
                </a:highlight>
                <a:latin typeface="Spectral"/>
                <a:ea typeface="Spectral"/>
                <a:cs typeface="Spectral"/>
                <a:sym typeface="Spectral"/>
              </a:rPr>
            </a:br>
            <a:r>
              <a:rPr lang="de-CH">
                <a:solidFill>
                  <a:srgbClr val="0000FF"/>
                </a:solidFill>
                <a:highlight>
                  <a:srgbClr val="FFFFFF"/>
                </a:highlight>
                <a:latin typeface="Spectral"/>
                <a:ea typeface="Spectral"/>
                <a:cs typeface="Spectral"/>
                <a:sym typeface="Spectral"/>
              </a:rPr>
              <a:t>pd.crosstab(data.Nationality,data.Handedness,margins=True)</a:t>
            </a:r>
            <a:br>
              <a:rPr lang="de-CH">
                <a:solidFill>
                  <a:srgbClr val="0000FF"/>
                </a:solidFill>
                <a:highlight>
                  <a:srgbClr val="FFFFFF"/>
                </a:highlight>
                <a:latin typeface="Spectral"/>
                <a:ea typeface="Spectral"/>
                <a:cs typeface="Spectral"/>
                <a:sym typeface="Spectral"/>
              </a:rPr>
            </a:br>
            <a:r>
              <a:rPr lang="de-CH">
                <a:solidFill>
                  <a:srgbClr val="0000FF"/>
                </a:solidFill>
                <a:highlight>
                  <a:srgbClr val="FFFFFF"/>
                </a:highlight>
                <a:latin typeface="Spectral"/>
                <a:ea typeface="Spectral"/>
                <a:cs typeface="Spectral"/>
                <a:sym typeface="Spectral"/>
              </a:rPr>
              <a:t>pd.crosstab(data.Nationality,[data.Sex,data.Handedness],margins=True)</a:t>
            </a:r>
            <a:br>
              <a:rPr lang="de-CH">
                <a:solidFill>
                  <a:srgbClr val="0000FF"/>
                </a:solidFill>
                <a:highlight>
                  <a:srgbClr val="FFFFFF"/>
                </a:highlight>
                <a:latin typeface="Spectral"/>
                <a:ea typeface="Spectral"/>
                <a:cs typeface="Spectral"/>
                <a:sym typeface="Spectral"/>
              </a:rPr>
            </a:br>
            <a:r>
              <a:rPr lang="de-CH">
                <a:solidFill>
                  <a:srgbClr val="0000FF"/>
                </a:solidFill>
                <a:highlight>
                  <a:srgbClr val="FFFFFF"/>
                </a:highlight>
                <a:latin typeface="Spectral"/>
                <a:ea typeface="Spectral"/>
                <a:cs typeface="Spectral"/>
                <a:sym typeface="Spectral"/>
              </a:rPr>
              <a:t>pd.crosstab(data.Nationality,data.Sex,values=data.Age,aggfunc=np.average)</a:t>
            </a:r>
            <a:br>
              <a:rPr lang="de-CH">
                <a:solidFill>
                  <a:srgbClr val="0000FF"/>
                </a:solidFill>
                <a:highlight>
                  <a:srgbClr val="FFFFFF"/>
                </a:highlight>
                <a:latin typeface="Spectral"/>
                <a:ea typeface="Spectral"/>
                <a:cs typeface="Spectral"/>
                <a:sym typeface="Spectral"/>
              </a:rPr>
            </a:br>
            <a:endParaRPr>
              <a:solidFill>
                <a:srgbClr val="0000FF"/>
              </a:solidFill>
              <a:latin typeface="Spectral"/>
              <a:ea typeface="Spectral"/>
              <a:cs typeface="Spectral"/>
              <a:sym typeface="Spectr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10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DateTimeIndex..</a:t>
            </a:r>
            <a:endParaRPr/>
          </a:p>
        </p:txBody>
      </p:sp>
      <p:sp>
        <p:nvSpPr>
          <p:cNvPr id="628" name="Google Shape;628;p10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datas=pd.read_csv('aapl.csv',parse_dates=['Date'])</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datas.set_index('Date')    </a:t>
            </a:r>
            <a:r>
              <a:rPr lang="de-CH">
                <a:solidFill>
                  <a:srgbClr val="000000"/>
                </a:solidFill>
                <a:latin typeface="Spectral"/>
                <a:ea typeface="Spectral"/>
                <a:cs typeface="Spectral"/>
                <a:sym typeface="Spectral"/>
              </a:rPr>
              <a:t>or </a:t>
            </a:r>
            <a:r>
              <a:rPr lang="de-CH">
                <a:solidFill>
                  <a:srgbClr val="0000FF"/>
                </a:solidFill>
                <a:latin typeface="Spectral"/>
                <a:ea typeface="Spectral"/>
                <a:cs typeface="Spectral"/>
                <a:sym typeface="Spectral"/>
              </a:rPr>
              <a:t>datas=pd.read_csv('aapl.csv',parse_dates=['Date'],index_col='Date')</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datas['2016-12-01']  —-&gt; indexing the data using date Index</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datas['2017-01']</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Datas['2017-01-07':'2017-01-01'] —&gt; to get  data in a range of dates</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datas['2017-01'].High.max()</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br>
              <a:rPr lang="de-CH">
                <a:solidFill>
                  <a:srgbClr val="0000FF"/>
                </a:solidFill>
                <a:latin typeface="Spectral"/>
                <a:ea typeface="Spectral"/>
                <a:cs typeface="Spectral"/>
                <a:sym typeface="Spectral"/>
              </a:rPr>
            </a:br>
            <a:br>
              <a:rPr lang="de-CH">
                <a:solidFill>
                  <a:srgbClr val="0000FF"/>
                </a:solidFill>
                <a:latin typeface="Spectral"/>
                <a:ea typeface="Spectral"/>
                <a:cs typeface="Spectral"/>
                <a:sym typeface="Spectral"/>
              </a:rPr>
            </a:br>
            <a:endParaRPr>
              <a:solidFill>
                <a:srgbClr val="0000FF"/>
              </a:solidFill>
              <a:latin typeface="Spectral"/>
              <a:ea typeface="Spectral"/>
              <a:cs typeface="Spectral"/>
              <a:sym typeface="Spectr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0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to_datetime()</a:t>
            </a:r>
            <a:endParaRPr/>
          </a:p>
        </p:txBody>
      </p:sp>
      <p:sp>
        <p:nvSpPr>
          <p:cNvPr id="634" name="Google Shape;634;p10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CH"/>
              <a:t>To_datetime function  is very </a:t>
            </a:r>
            <a:r>
              <a:rPr lang="de-CH"/>
              <a:t>useful</a:t>
            </a:r>
            <a:r>
              <a:rPr lang="de-CH"/>
              <a:t> in pandas to convert any String date to type datetime</a:t>
            </a:r>
            <a:br>
              <a:rPr lang="de-CH"/>
            </a:br>
            <a:r>
              <a:rPr lang="de-CH">
                <a:solidFill>
                  <a:srgbClr val="0000FF"/>
                </a:solidFill>
                <a:latin typeface="Spectral"/>
                <a:ea typeface="Spectral"/>
                <a:cs typeface="Spectral"/>
                <a:sym typeface="Spectral"/>
              </a:rPr>
              <a:t>dates = ['2017-12-05', 'Jan 5, 2017', '01/05/2017', '2017.01.05', '2017/01/05','20170105','Jan 5 2017','5 jan 2017','6 january 2019</a:t>
            </a:r>
            <a:r>
              <a:rPr lang="de-CH">
                <a:solidFill>
                  <a:srgbClr val="0000FF"/>
                </a:solidFill>
                <a:latin typeface="Spectral"/>
                <a:ea typeface="Spectral"/>
                <a:cs typeface="Spectral"/>
                <a:sym typeface="Spectral"/>
              </a:rPr>
              <a:t>']</a:t>
            </a:r>
            <a:endParaRPr>
              <a:solidFill>
                <a:srgbClr val="0000FF"/>
              </a:solidFill>
              <a:latin typeface="Spectral"/>
              <a:ea typeface="Spectral"/>
              <a:cs typeface="Spectral"/>
              <a:sym typeface="Spectral"/>
            </a:endParaRPr>
          </a:p>
          <a:p>
            <a:pPr indent="0" lvl="0" marL="457200" rtl="0" algn="l">
              <a:spcBef>
                <a:spcPts val="1600"/>
              </a:spcBef>
              <a:spcAft>
                <a:spcPts val="1600"/>
              </a:spcAft>
              <a:buNone/>
            </a:pPr>
            <a:r>
              <a:rPr lang="de-CH">
                <a:solidFill>
                  <a:srgbClr val="0000FF"/>
                </a:solidFill>
                <a:latin typeface="Spectral"/>
                <a:ea typeface="Spectral"/>
                <a:cs typeface="Spectral"/>
                <a:sym typeface="Spectral"/>
              </a:rPr>
              <a:t>pd.to_datetime(dates)</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pd.to_datetime('01/2/15',yearfirst=True)</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pd.to_datetime('05/2/2015',dayfirst=True)</a:t>
            </a:r>
            <a:endParaRPr>
              <a:solidFill>
                <a:srgbClr val="0000FF"/>
              </a:solidFill>
              <a:latin typeface="Spectral"/>
              <a:ea typeface="Spectral"/>
              <a:cs typeface="Spectral"/>
              <a:sym typeface="Spectra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10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Resampling with DatetimeIndex..</a:t>
            </a:r>
            <a:endParaRPr/>
          </a:p>
        </p:txBody>
      </p:sp>
      <p:sp>
        <p:nvSpPr>
          <p:cNvPr id="640" name="Google Shape;640;p10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b="1" lang="de-CH">
                <a:solidFill>
                  <a:srgbClr val="000000"/>
                </a:solidFill>
                <a:latin typeface="Arial"/>
                <a:ea typeface="Arial"/>
                <a:cs typeface="Arial"/>
                <a:sym typeface="Arial"/>
              </a:rPr>
              <a:t>REsampling is actually the process of changing the frequency of DatetimeIndex in the data frame for example change day frequency to monthly or weekly</a:t>
            </a:r>
            <a:endParaRPr b="1">
              <a:solidFill>
                <a:srgbClr val="000000"/>
              </a:solidFill>
              <a:latin typeface="Arial"/>
              <a:ea typeface="Arial"/>
              <a:cs typeface="Arial"/>
              <a:sym typeface="Ari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datas=pd.read_csv('aapl.csv',parse_dates=['Date'],index_col='Date')</a:t>
            </a:r>
            <a:endParaRPr>
              <a:solidFill>
                <a:srgbClr val="0000FF"/>
              </a:solidFill>
              <a:latin typeface="Spectral"/>
              <a:ea typeface="Spectral"/>
              <a:cs typeface="Spectral"/>
              <a:sym typeface="Spectral"/>
            </a:endParaRPr>
          </a:p>
          <a:p>
            <a:pPr indent="-342900" lvl="0" marL="457200" rtl="0" algn="l">
              <a:spcBef>
                <a:spcPts val="0"/>
              </a:spcBef>
              <a:spcAft>
                <a:spcPts val="0"/>
              </a:spcAft>
              <a:buClr>
                <a:srgbClr val="0000FF"/>
              </a:buClr>
              <a:buSzPts val="1800"/>
              <a:buFont typeface="Spectral"/>
              <a:buChar char="●"/>
            </a:pPr>
            <a:r>
              <a:rPr lang="de-CH">
                <a:solidFill>
                  <a:srgbClr val="0000FF"/>
                </a:solidFill>
                <a:latin typeface="Spectral"/>
                <a:ea typeface="Spectral"/>
                <a:cs typeface="Spectral"/>
                <a:sym typeface="Spectral"/>
              </a:rPr>
              <a:t>plot_data=datas.Close.resample('W').mean()</a:t>
            </a:r>
            <a:endParaRPr>
              <a:solidFill>
                <a:srgbClr val="0000FF"/>
              </a:solidFill>
              <a:latin typeface="Spectral"/>
              <a:ea typeface="Spectral"/>
              <a:cs typeface="Spectral"/>
              <a:sym typeface="Spectra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10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date_range() ..</a:t>
            </a:r>
            <a:endParaRPr/>
          </a:p>
        </p:txBody>
      </p:sp>
      <p:sp>
        <p:nvSpPr>
          <p:cNvPr id="646" name="Google Shape;646;p10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t>date_range() function is used to create a range of data from a start date and end date</a:t>
            </a:r>
            <a:br>
              <a:rPr lang="de-CH"/>
            </a:br>
            <a:r>
              <a:rPr lang="de-CH">
                <a:solidFill>
                  <a:srgbClr val="0000FF"/>
                </a:solidFill>
                <a:latin typeface="Spectral"/>
                <a:ea typeface="Spectral"/>
                <a:cs typeface="Spectral"/>
                <a:sym typeface="Spectral"/>
              </a:rPr>
              <a:t>drng=pd.date_range(start='1/1/2017',end='1/22/2017',freq='D')</a:t>
            </a:r>
            <a:r>
              <a:rPr lang="de-CH"/>
              <a:t> → freq: it means the frequency of generating date range it have various options</a:t>
            </a:r>
            <a:br>
              <a:rPr lang="de-CH"/>
            </a:br>
            <a:r>
              <a:rPr lang="de-CH" sz="1400" u="sng">
                <a:solidFill>
                  <a:schemeClr val="hlink"/>
                </a:solidFill>
                <a:latin typeface="Arial"/>
                <a:ea typeface="Arial"/>
                <a:cs typeface="Arial"/>
                <a:sym typeface="Arial"/>
                <a:hlinkClick r:id="rId3"/>
              </a:rPr>
              <a:t>https://pandas.pydata.org/pandas-docs/stable/user_guide/timeseries.html#timeseries-offset-aliases</a:t>
            </a:r>
            <a:endParaRPr sz="1400">
              <a:solidFill>
                <a:srgbClr val="0000FF"/>
              </a:solidFill>
              <a:latin typeface="Arial"/>
              <a:ea typeface="Arial"/>
              <a:cs typeface="Arial"/>
              <a:sym typeface="Arial"/>
            </a:endParaRPr>
          </a:p>
          <a:p>
            <a:pPr indent="0" lvl="0" marL="0" rtl="0" algn="l">
              <a:spcBef>
                <a:spcPts val="1600"/>
              </a:spcBef>
              <a:spcAft>
                <a:spcPts val="1600"/>
              </a:spcAft>
              <a:buNone/>
            </a:pPr>
            <a:br>
              <a:rPr lang="de-CH" sz="1400">
                <a:solidFill>
                  <a:srgbClr val="0000FF"/>
                </a:solidFill>
                <a:latin typeface="Arial"/>
                <a:ea typeface="Arial"/>
                <a:cs typeface="Arial"/>
                <a:sym typeface="Arial"/>
              </a:rPr>
            </a:br>
            <a:r>
              <a:rPr lang="de-CH">
                <a:solidFill>
                  <a:srgbClr val="0000FF"/>
                </a:solidFill>
                <a:latin typeface="Spectral"/>
                <a:ea typeface="Spectral"/>
                <a:cs typeface="Spectral"/>
                <a:sym typeface="Spectral"/>
              </a:rPr>
              <a:t>data.set_index(drng,inplace=True)</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data['1/2/2017':'1/6/2017'].Close.mean()</a:t>
            </a:r>
            <a:endParaRPr>
              <a:solidFill>
                <a:srgbClr val="0000FF"/>
              </a:solidFill>
              <a:latin typeface="Spectral"/>
              <a:ea typeface="Spectral"/>
              <a:cs typeface="Spectral"/>
              <a:sym typeface="Spectra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11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Change the freq of a dataframe</a:t>
            </a:r>
            <a:endParaRPr/>
          </a:p>
        </p:txBody>
      </p:sp>
      <p:sp>
        <p:nvSpPr>
          <p:cNvPr id="652" name="Google Shape;652;p11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CH">
                <a:solidFill>
                  <a:srgbClr val="4A86E8"/>
                </a:solidFill>
                <a:latin typeface="Spectral"/>
                <a:ea typeface="Spectral"/>
                <a:cs typeface="Spectral"/>
                <a:sym typeface="Spectral"/>
              </a:rPr>
              <a:t>data.asfreq('B')</a:t>
            </a:r>
            <a:endParaRPr>
              <a:solidFill>
                <a:srgbClr val="4A86E8"/>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4A86E8"/>
                </a:solidFill>
                <a:latin typeface="Spectral"/>
                <a:ea typeface="Spectral"/>
                <a:cs typeface="Spectral"/>
                <a:sym typeface="Spectral"/>
              </a:rPr>
              <a:t>data.asfreq('W')</a:t>
            </a:r>
            <a:endParaRPr>
              <a:solidFill>
                <a:srgbClr val="4A86E8"/>
              </a:solidFill>
              <a:latin typeface="Spectral"/>
              <a:ea typeface="Spectral"/>
              <a:cs typeface="Spectral"/>
              <a:sym typeface="Spectral"/>
            </a:endParaRPr>
          </a:p>
          <a:p>
            <a:pPr indent="0" lvl="0" marL="0" rtl="0" algn="l">
              <a:spcBef>
                <a:spcPts val="1600"/>
              </a:spcBef>
              <a:spcAft>
                <a:spcPts val="1600"/>
              </a:spcAft>
              <a:buNone/>
            </a:pPr>
            <a:r>
              <a:rPr lang="de-CH">
                <a:solidFill>
                  <a:srgbClr val="4A86E8"/>
                </a:solidFill>
                <a:latin typeface="Spectral"/>
                <a:ea typeface="Spectral"/>
                <a:cs typeface="Spectral"/>
                <a:sym typeface="Spectral"/>
              </a:rPr>
              <a:t>data.asfreq('D',method='pad')</a:t>
            </a:r>
            <a:endParaRPr>
              <a:solidFill>
                <a:srgbClr val="4A86E8"/>
              </a:solidFill>
              <a:latin typeface="Spectral"/>
              <a:ea typeface="Spectral"/>
              <a:cs typeface="Spectral"/>
              <a:sym typeface="Spectra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11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CH"/>
              <a:t>Create Date Range with  periods</a:t>
            </a:r>
            <a:endParaRPr/>
          </a:p>
        </p:txBody>
      </p:sp>
      <p:sp>
        <p:nvSpPr>
          <p:cNvPr id="658" name="Google Shape;658;p111"/>
          <p:cNvSpPr txBox="1"/>
          <p:nvPr>
            <p:ph idx="1" type="body"/>
          </p:nvPr>
        </p:nvSpPr>
        <p:spPr>
          <a:xfrm>
            <a:off x="200525" y="1225225"/>
            <a:ext cx="8631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CH">
                <a:solidFill>
                  <a:srgbClr val="0000FF"/>
                </a:solidFill>
                <a:latin typeface="Spectral"/>
                <a:ea typeface="Spectral"/>
                <a:cs typeface="Spectral"/>
                <a:sym typeface="Spectral"/>
              </a:rPr>
              <a:t>pd.date_range(start='1/1/2017',periods=22,freq='D')</a:t>
            </a:r>
            <a:endParaRPr>
              <a:solidFill>
                <a:srgbClr val="0000FF"/>
              </a:solidFill>
              <a:latin typeface="Spectral"/>
              <a:ea typeface="Spectral"/>
              <a:cs typeface="Spectral"/>
              <a:sym typeface="Spectral"/>
            </a:endParaRPr>
          </a:p>
          <a:p>
            <a:pPr indent="0" lvl="0" marL="0" rtl="0" algn="l">
              <a:spcBef>
                <a:spcPts val="1600"/>
              </a:spcBef>
              <a:spcAft>
                <a:spcPts val="0"/>
              </a:spcAft>
              <a:buNone/>
            </a:pPr>
            <a:r>
              <a:rPr lang="de-CH">
                <a:solidFill>
                  <a:srgbClr val="000000"/>
                </a:solidFill>
                <a:latin typeface="Arial"/>
                <a:ea typeface="Arial"/>
                <a:cs typeface="Arial"/>
                <a:sym typeface="Arial"/>
              </a:rPr>
              <a:t>It  is very useful to create some test Data</a:t>
            </a:r>
            <a:br>
              <a:rPr lang="de-CH">
                <a:solidFill>
                  <a:srgbClr val="000000"/>
                </a:solidFill>
                <a:latin typeface="Arial"/>
                <a:ea typeface="Arial"/>
                <a:cs typeface="Arial"/>
                <a:sym typeface="Arial"/>
              </a:rPr>
            </a:br>
            <a:r>
              <a:rPr lang="de-CH">
                <a:solidFill>
                  <a:srgbClr val="0000FF"/>
                </a:solidFill>
                <a:latin typeface="Spectral"/>
                <a:ea typeface="Spectral"/>
                <a:cs typeface="Spectral"/>
                <a:sym typeface="Spectral"/>
              </a:rPr>
              <a:t>test_range=pd.date_range(start='11/1/2019',periods=22,freq='D')</a:t>
            </a:r>
            <a:br>
              <a:rPr lang="de-CH">
                <a:solidFill>
                  <a:srgbClr val="0000FF"/>
                </a:solidFill>
                <a:latin typeface="Spectral"/>
                <a:ea typeface="Spectral"/>
                <a:cs typeface="Spectral"/>
                <a:sym typeface="Spectral"/>
              </a:rPr>
            </a:br>
            <a:r>
              <a:rPr lang="de-CH">
                <a:solidFill>
                  <a:srgbClr val="0000FF"/>
                </a:solidFill>
                <a:latin typeface="Spectral"/>
                <a:ea typeface="Spectral"/>
                <a:cs typeface="Spectral"/>
                <a:sym typeface="Spectral"/>
              </a:rPr>
              <a:t>import numpy as np </a:t>
            </a:r>
            <a:endParaRPr>
              <a:solidFill>
                <a:srgbClr val="0000FF"/>
              </a:solidFill>
              <a:latin typeface="Spectral"/>
              <a:ea typeface="Spectral"/>
              <a:cs typeface="Spectral"/>
              <a:sym typeface="Spectral"/>
            </a:endParaRPr>
          </a:p>
          <a:p>
            <a:pPr indent="0" lvl="0" marL="0" rtl="0" algn="l">
              <a:spcBef>
                <a:spcPts val="1600"/>
              </a:spcBef>
              <a:spcAft>
                <a:spcPts val="0"/>
              </a:spcAft>
              <a:buClr>
                <a:schemeClr val="dk1"/>
              </a:buClr>
              <a:buSzPts val="1100"/>
              <a:buFont typeface="Arial"/>
              <a:buNone/>
            </a:pPr>
            <a:r>
              <a:rPr lang="de-CH">
                <a:solidFill>
                  <a:srgbClr val="0000FF"/>
                </a:solidFill>
                <a:latin typeface="Spectral"/>
                <a:ea typeface="Spectral"/>
                <a:cs typeface="Spectral"/>
                <a:sym typeface="Spectral"/>
              </a:rPr>
              <a:t>num_series=pd.Series(np.random.randint(1,100,len(test_range)),index=test_range)</a:t>
            </a:r>
            <a:endParaRPr>
              <a:solidFill>
                <a:srgbClr val="0000FF"/>
              </a:solidFill>
              <a:latin typeface="Spectral"/>
              <a:ea typeface="Spectral"/>
              <a:cs typeface="Spectral"/>
              <a:sym typeface="Spectral"/>
            </a:endParaRPr>
          </a:p>
          <a:p>
            <a:pPr indent="0" lvl="0" marL="0" rtl="0" algn="l">
              <a:spcBef>
                <a:spcPts val="1600"/>
              </a:spcBef>
              <a:spcAft>
                <a:spcPts val="1600"/>
              </a:spcAft>
              <a:buNone/>
            </a:pPr>
            <a:r>
              <a:t/>
            </a:r>
            <a:endParaRPr>
              <a:solidFill>
                <a:srgbClr val="0000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