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333333"/>
    <a:srgbClr val="CA0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9" d="100"/>
          <a:sy n="59" d="100"/>
        </p:scale>
        <p:origin x="2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Opportunities</a:t>
            </a:r>
            <a:r>
              <a:rPr lang="en-US" sz="1400" b="1" baseline="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Opco Group</a:t>
            </a:r>
          </a:p>
        </c:rich>
      </c:tx>
      <c:layout>
        <c:manualLayout>
          <c:xMode val="edge"/>
          <c:yMode val="edge"/>
          <c:x val="0.23419195578319915"/>
          <c:y val="2.76711854600292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83000"/>
                  <a:shade val="100000"/>
                  <a:satMod val="100000"/>
                </a:schemeClr>
              </a:gs>
              <a:gs pos="100000">
                <a:schemeClr val="accent1">
                  <a:tint val="61000"/>
                  <a:alpha val="100000"/>
                  <a:satMod val="180000"/>
                </a:schemeClr>
              </a:gs>
            </a:gsLst>
            <a:path path="circle">
              <a:fillToRect l="100000" t="100000" r="100000" b="100000"/>
            </a:path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tint val="83000"/>
                    <a:shade val="100000"/>
                    <a:satMod val="100000"/>
                  </a:schemeClr>
                </a:gs>
                <a:gs pos="100000">
                  <a:schemeClr val="accent1">
                    <a:tint val="61000"/>
                    <a:alpha val="100000"/>
                    <a:satMod val="18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83000"/>
                  <a:shade val="100000"/>
                  <a:satMod val="100000"/>
                </a:schemeClr>
              </a:gs>
              <a:gs pos="100000">
                <a:schemeClr val="accent1">
                  <a:tint val="61000"/>
                  <a:alpha val="100000"/>
                  <a:satMod val="180000"/>
                </a:schemeClr>
              </a:gs>
            </a:gsLst>
            <a:path path="circle">
              <a:fillToRect l="100000" t="100000" r="100000" b="100000"/>
            </a:path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83000"/>
                  <a:shade val="100000"/>
                  <a:satMod val="100000"/>
                </a:schemeClr>
              </a:gs>
              <a:gs pos="100000">
                <a:schemeClr val="accent1">
                  <a:tint val="61000"/>
                  <a:alpha val="100000"/>
                  <a:satMod val="180000"/>
                </a:schemeClr>
              </a:gs>
            </a:gsLst>
            <a:path path="circle">
              <a:fillToRect l="100000" t="100000" r="100000" b="100000"/>
            </a:path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1545516721322973"/>
          <c:y val="0.12743319130997727"/>
          <c:w val="0.52093681496939837"/>
          <c:h val="0.780336339410728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A0201"/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Sheet3!$A$4:$A$28</c:f>
              <c:strCache>
                <c:ptCount val="24"/>
                <c:pt idx="0">
                  <c:v>_VOIS</c:v>
                </c:pt>
                <c:pt idx="1">
                  <c:v>Albania</c:v>
                </c:pt>
                <c:pt idx="2">
                  <c:v>Czech Republic</c:v>
                </c:pt>
                <c:pt idx="3">
                  <c:v>DRC</c:v>
                </c:pt>
                <c:pt idx="4">
                  <c:v>Egypt</c:v>
                </c:pt>
                <c:pt idx="5">
                  <c:v>Germany</c:v>
                </c:pt>
                <c:pt idx="6">
                  <c:v>Greece</c:v>
                </c:pt>
                <c:pt idx="7">
                  <c:v>Group</c:v>
                </c:pt>
                <c:pt idx="8">
                  <c:v>Ireland</c:v>
                </c:pt>
                <c:pt idx="9">
                  <c:v>Italy</c:v>
                </c:pt>
                <c:pt idx="10">
                  <c:v>Lesotho</c:v>
                </c:pt>
                <c:pt idx="11">
                  <c:v>Mozambique</c:v>
                </c:pt>
                <c:pt idx="12">
                  <c:v>New Zealand</c:v>
                </c:pt>
                <c:pt idx="13">
                  <c:v>Partner Markets</c:v>
                </c:pt>
                <c:pt idx="14">
                  <c:v>Portugal</c:v>
                </c:pt>
                <c:pt idx="15">
                  <c:v>Qatar</c:v>
                </c:pt>
                <c:pt idx="16">
                  <c:v>Romania</c:v>
                </c:pt>
                <c:pt idx="17">
                  <c:v>Safaricom</c:v>
                </c:pt>
                <c:pt idx="18">
                  <c:v>Spain</c:v>
                </c:pt>
                <c:pt idx="19">
                  <c:v>Tanzania</c:v>
                </c:pt>
                <c:pt idx="20">
                  <c:v>Turkey</c:v>
                </c:pt>
                <c:pt idx="21">
                  <c:v>UK</c:v>
                </c:pt>
                <c:pt idx="22">
                  <c:v>Vodacom South Africa</c:v>
                </c:pt>
                <c:pt idx="23">
                  <c:v>VSSL</c:v>
                </c:pt>
              </c:strCache>
            </c:strRef>
          </c:cat>
          <c:val>
            <c:numRef>
              <c:f>Sheet3!$B$4:$B$28</c:f>
              <c:numCache>
                <c:formatCode>General</c:formatCode>
                <c:ptCount val="2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5</c:v>
                </c:pt>
                <c:pt idx="8">
                  <c:v>0</c:v>
                </c:pt>
                <c:pt idx="9">
                  <c:v>3</c:v>
                </c:pt>
                <c:pt idx="10">
                  <c:v>1</c:v>
                </c:pt>
                <c:pt idx="11">
                  <c:v>0</c:v>
                </c:pt>
                <c:pt idx="12">
                  <c:v>3</c:v>
                </c:pt>
                <c:pt idx="13">
                  <c:v>4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0</c:v>
                </c:pt>
                <c:pt idx="20">
                  <c:v>5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C9-49F1-A311-526C9B355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"/>
        <c:axId val="1082411823"/>
        <c:axId val="1082412783"/>
      </c:barChart>
      <c:catAx>
        <c:axId val="108241182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t" anchorCtr="0"/>
          <a:lstStyle/>
          <a:p>
            <a:pPr>
              <a:defRPr sz="1050" b="0" i="0" u="none" strike="noStrike" kern="1200" baseline="0">
                <a:solidFill>
                  <a:srgbClr val="33333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082412783"/>
        <c:crosses val="autoZero"/>
        <c:auto val="1"/>
        <c:lblAlgn val="ctr"/>
        <c:lblOffset val="100"/>
        <c:noMultiLvlLbl val="0"/>
      </c:catAx>
      <c:valAx>
        <c:axId val="10824127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082411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8100">
      <a:solidFill>
        <a:srgbClr val="A6A6A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[Book1]Sheet5!PivotTable2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Portfolio wise opportunity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61-4A96-990D-300F2CFA28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61-4A96-990D-300F2CFA28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61-4A96-990D-300F2CFA286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61-4A96-990D-300F2CFA286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rgbClr val="333333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Sheet5!$A$4:$A$8</c:f>
              <c:strCache>
                <c:ptCount val="4"/>
                <c:pt idx="0">
                  <c:v>Portfolio 1</c:v>
                </c:pt>
                <c:pt idx="1">
                  <c:v>Portfolio 2</c:v>
                </c:pt>
                <c:pt idx="2">
                  <c:v>Portfolio 3</c:v>
                </c:pt>
                <c:pt idx="3">
                  <c:v>Portfolio 4</c:v>
                </c:pt>
              </c:strCache>
            </c:strRef>
          </c:cat>
          <c:val>
            <c:numRef>
              <c:f>Sheet5!$B$4:$B$8</c:f>
              <c:numCache>
                <c:formatCode>General</c:formatCode>
                <c:ptCount val="4"/>
                <c:pt idx="0">
                  <c:v>12</c:v>
                </c:pt>
                <c:pt idx="1">
                  <c:v>20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61-4A96-990D-300F2CFA28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8100">
      <a:solidFill>
        <a:srgbClr val="A6A6A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[Book1]Sheet7!PivotTable4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  <a:r>
              <a:rPr lang="en-US" sz="1400" b="1" baseline="0" dirty="0">
                <a:latin typeface="Segoe UI" panose="020B0502040204020203" pitchFamily="34" charset="0"/>
                <a:cs typeface="Segoe UI" panose="020B0502040204020203" pitchFamily="34" charset="0"/>
              </a:rPr>
              <a:t> Area wise opportunities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Sheet7!$A$4:$A$25</c:f>
              <c:strCache>
                <c:ptCount val="21"/>
                <c:pt idx="0">
                  <c:v>_VOIS HR</c:v>
                </c:pt>
                <c:pt idx="1">
                  <c:v>Big Data Enterprise</c:v>
                </c:pt>
                <c:pt idx="2">
                  <c:v>Billing Assurance</c:v>
                </c:pt>
                <c:pt idx="3">
                  <c:v>Campains Management</c:v>
                </c:pt>
                <c:pt idx="4">
                  <c:v>COPS - TOBI</c:v>
                </c:pt>
                <c:pt idx="5">
                  <c:v>Corp Sec</c:v>
                </c:pt>
                <c:pt idx="6">
                  <c:v>Credit RISK</c:v>
                </c:pt>
                <c:pt idx="7">
                  <c:v>D&amp;A</c:v>
                </c:pt>
                <c:pt idx="8">
                  <c:v>Digital</c:v>
                </c:pt>
                <c:pt idx="9">
                  <c:v>Enterprise Analytics</c:v>
                </c:pt>
                <c:pt idx="10">
                  <c:v>FinOps</c:v>
                </c:pt>
                <c:pt idx="11">
                  <c:v>Fraude CoE</c:v>
                </c:pt>
                <c:pt idx="12">
                  <c:v>HR</c:v>
                </c:pt>
                <c:pt idx="13">
                  <c:v>Internal Audit</c:v>
                </c:pt>
                <c:pt idx="14">
                  <c:v>IO</c:v>
                </c:pt>
                <c:pt idx="15">
                  <c:v>SCM</c:v>
                </c:pt>
                <c:pt idx="16">
                  <c:v>Technology Goernance</c:v>
                </c:pt>
                <c:pt idx="17">
                  <c:v>VB Finance</c:v>
                </c:pt>
                <c:pt idx="18">
                  <c:v>VB SWIFT</c:v>
                </c:pt>
                <c:pt idx="19">
                  <c:v>Vodafone Business</c:v>
                </c:pt>
                <c:pt idx="20">
                  <c:v>Vodafone Networks</c:v>
                </c:pt>
              </c:strCache>
            </c:strRef>
          </c:cat>
          <c:val>
            <c:numRef>
              <c:f>Sheet7!$B$4:$B$25</c:f>
              <c:numCache>
                <c:formatCode>General</c:formatCode>
                <c:ptCount val="21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5</c:v>
                </c:pt>
                <c:pt idx="8">
                  <c:v>2</c:v>
                </c:pt>
                <c:pt idx="9">
                  <c:v>3</c:v>
                </c:pt>
                <c:pt idx="10">
                  <c:v>0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5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1-40B4-B847-E967C11B6F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"/>
        <c:axId val="1083404927"/>
        <c:axId val="1083405887"/>
      </c:barChart>
      <c:catAx>
        <c:axId val="1083404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083405887"/>
        <c:crosses val="autoZero"/>
        <c:auto val="1"/>
        <c:lblAlgn val="ctr"/>
        <c:lblOffset val="100"/>
        <c:noMultiLvlLbl val="0"/>
      </c:catAx>
      <c:valAx>
        <c:axId val="108340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404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8100">
      <a:solidFill>
        <a:srgbClr val="A6A6A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[Book1]Sheet5!PivotTable2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Portfolio wise opportunity 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61-4A96-990D-300F2CFA286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61-4A96-990D-300F2CFA286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61-4A96-990D-300F2CFA286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61-4A96-990D-300F2CFA286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rgbClr val="333333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Sheet5!$A$4:$A$8</c:f>
              <c:strCache>
                <c:ptCount val="4"/>
                <c:pt idx="0">
                  <c:v>Portfolio 1</c:v>
                </c:pt>
                <c:pt idx="1">
                  <c:v>Portfolio 2</c:v>
                </c:pt>
                <c:pt idx="2">
                  <c:v>Portfolio 3</c:v>
                </c:pt>
                <c:pt idx="3">
                  <c:v>Portfolio 4</c:v>
                </c:pt>
              </c:strCache>
            </c:strRef>
          </c:cat>
          <c:val>
            <c:numRef>
              <c:f>Sheet5!$B$4:$B$8</c:f>
              <c:numCache>
                <c:formatCode>General</c:formatCode>
                <c:ptCount val="4"/>
                <c:pt idx="0">
                  <c:v>12</c:v>
                </c:pt>
                <c:pt idx="1">
                  <c:v>20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61-4A96-990D-300F2CFA286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8100">
      <a:solidFill>
        <a:srgbClr val="A6A6A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[Book1]Sheet3!PivotTable1</c:name>
    <c:fmtId val="3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Opportunities</a:t>
            </a:r>
            <a:r>
              <a:rPr lang="en-US" sz="1400" b="1" baseline="0" dirty="0">
                <a:solidFill>
                  <a:srgbClr val="33333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by Opco Group</a:t>
            </a:r>
          </a:p>
        </c:rich>
      </c:tx>
      <c:layout>
        <c:manualLayout>
          <c:xMode val="edge"/>
          <c:yMode val="edge"/>
          <c:x val="0.23419195578319915"/>
          <c:y val="2.76711854600292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83000"/>
                  <a:shade val="100000"/>
                  <a:satMod val="100000"/>
                </a:schemeClr>
              </a:gs>
              <a:gs pos="100000">
                <a:schemeClr val="accent1">
                  <a:tint val="61000"/>
                  <a:alpha val="100000"/>
                  <a:satMod val="180000"/>
                </a:schemeClr>
              </a:gs>
            </a:gsLst>
            <a:path path="circle">
              <a:fillToRect l="100000" t="100000" r="100000" b="100000"/>
            </a:path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tint val="83000"/>
                    <a:shade val="100000"/>
                    <a:satMod val="100000"/>
                  </a:schemeClr>
                </a:gs>
                <a:gs pos="100000">
                  <a:schemeClr val="accent1">
                    <a:tint val="61000"/>
                    <a:alpha val="100000"/>
                    <a:satMod val="180000"/>
                  </a:schemeClr>
                </a:gs>
              </a:gsLst>
              <a:path path="circle">
                <a:fillToRect l="100000" t="100000" r="100000" b="100000"/>
              </a:path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83000"/>
                  <a:shade val="100000"/>
                  <a:satMod val="100000"/>
                </a:schemeClr>
              </a:gs>
              <a:gs pos="100000">
                <a:schemeClr val="accent1">
                  <a:tint val="61000"/>
                  <a:alpha val="100000"/>
                  <a:satMod val="180000"/>
                </a:schemeClr>
              </a:gs>
            </a:gsLst>
            <a:path path="circle">
              <a:fillToRect l="100000" t="100000" r="100000" b="100000"/>
            </a:path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83000"/>
                  <a:shade val="100000"/>
                  <a:satMod val="100000"/>
                </a:schemeClr>
              </a:gs>
              <a:gs pos="100000">
                <a:schemeClr val="accent1">
                  <a:tint val="61000"/>
                  <a:alpha val="100000"/>
                  <a:satMod val="180000"/>
                </a:schemeClr>
              </a:gs>
            </a:gsLst>
            <a:path path="circle">
              <a:fillToRect l="100000" t="100000" r="100000" b="100000"/>
            </a:path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1545516721322973"/>
          <c:y val="0.12743319130997727"/>
          <c:w val="0.52093681496939837"/>
          <c:h val="0.7803363394107285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CA0201"/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Sheet3!$A$4:$A$28</c:f>
              <c:strCache>
                <c:ptCount val="24"/>
                <c:pt idx="0">
                  <c:v>_VOIS</c:v>
                </c:pt>
                <c:pt idx="1">
                  <c:v>Albania</c:v>
                </c:pt>
                <c:pt idx="2">
                  <c:v>Czech Republic</c:v>
                </c:pt>
                <c:pt idx="3">
                  <c:v>DRC</c:v>
                </c:pt>
                <c:pt idx="4">
                  <c:v>Egypt</c:v>
                </c:pt>
                <c:pt idx="5">
                  <c:v>Germany</c:v>
                </c:pt>
                <c:pt idx="6">
                  <c:v>Greece</c:v>
                </c:pt>
                <c:pt idx="7">
                  <c:v>Group</c:v>
                </c:pt>
                <c:pt idx="8">
                  <c:v>Ireland</c:v>
                </c:pt>
                <c:pt idx="9">
                  <c:v>Italy</c:v>
                </c:pt>
                <c:pt idx="10">
                  <c:v>Lesotho</c:v>
                </c:pt>
                <c:pt idx="11">
                  <c:v>Mozambique</c:v>
                </c:pt>
                <c:pt idx="12">
                  <c:v>New Zealand</c:v>
                </c:pt>
                <c:pt idx="13">
                  <c:v>Partner Markets</c:v>
                </c:pt>
                <c:pt idx="14">
                  <c:v>Portugal</c:v>
                </c:pt>
                <c:pt idx="15">
                  <c:v>Qatar</c:v>
                </c:pt>
                <c:pt idx="16">
                  <c:v>Romania</c:v>
                </c:pt>
                <c:pt idx="17">
                  <c:v>Safaricom</c:v>
                </c:pt>
                <c:pt idx="18">
                  <c:v>Spain</c:v>
                </c:pt>
                <c:pt idx="19">
                  <c:v>Tanzania</c:v>
                </c:pt>
                <c:pt idx="20">
                  <c:v>Turkey</c:v>
                </c:pt>
                <c:pt idx="21">
                  <c:v>UK</c:v>
                </c:pt>
                <c:pt idx="22">
                  <c:v>Vodacom South Africa</c:v>
                </c:pt>
                <c:pt idx="23">
                  <c:v>VSSL</c:v>
                </c:pt>
              </c:strCache>
            </c:strRef>
          </c:cat>
          <c:val>
            <c:numRef>
              <c:f>Sheet3!$B$4:$B$28</c:f>
              <c:numCache>
                <c:formatCode>General</c:formatCode>
                <c:ptCount val="2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5</c:v>
                </c:pt>
                <c:pt idx="8">
                  <c:v>0</c:v>
                </c:pt>
                <c:pt idx="9">
                  <c:v>3</c:v>
                </c:pt>
                <c:pt idx="10">
                  <c:v>1</c:v>
                </c:pt>
                <c:pt idx="11">
                  <c:v>0</c:v>
                </c:pt>
                <c:pt idx="12">
                  <c:v>3</c:v>
                </c:pt>
                <c:pt idx="13">
                  <c:v>4</c:v>
                </c:pt>
                <c:pt idx="14">
                  <c:v>0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3</c:v>
                </c:pt>
                <c:pt idx="19">
                  <c:v>0</c:v>
                </c:pt>
                <c:pt idx="20">
                  <c:v>5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64-4A0D-9677-9B0F52DB06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"/>
        <c:axId val="1082411823"/>
        <c:axId val="1082412783"/>
      </c:barChart>
      <c:catAx>
        <c:axId val="108241182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050" b="0" i="0" u="none" strike="noStrike" kern="1200" baseline="0">
                <a:solidFill>
                  <a:srgbClr val="33333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082412783"/>
        <c:crosses val="autoZero"/>
        <c:auto val="1"/>
        <c:lblAlgn val="ctr"/>
        <c:lblOffset val="100"/>
        <c:noMultiLvlLbl val="0"/>
      </c:catAx>
      <c:valAx>
        <c:axId val="10824127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082411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8100">
      <a:solidFill>
        <a:srgbClr val="A6A6A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[Book1]Sheet7!PivotTable4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  <a:r>
              <a:rPr lang="en-US" sz="1400" b="1" baseline="0" dirty="0">
                <a:latin typeface="Segoe UI" panose="020B0502040204020203" pitchFamily="34" charset="0"/>
                <a:cs typeface="Segoe UI" panose="020B0502040204020203" pitchFamily="34" charset="0"/>
              </a:rPr>
              <a:t> Area wise opportunities</a:t>
            </a:r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Sheet7!$A$4:$A$25</c:f>
              <c:strCache>
                <c:ptCount val="21"/>
                <c:pt idx="0">
                  <c:v>_VOIS HR</c:v>
                </c:pt>
                <c:pt idx="1">
                  <c:v>Big Data Enterprise</c:v>
                </c:pt>
                <c:pt idx="2">
                  <c:v>Billing Assurance</c:v>
                </c:pt>
                <c:pt idx="3">
                  <c:v>Campains Management</c:v>
                </c:pt>
                <c:pt idx="4">
                  <c:v>COPS - TOBI</c:v>
                </c:pt>
                <c:pt idx="5">
                  <c:v>Corp Sec</c:v>
                </c:pt>
                <c:pt idx="6">
                  <c:v>Credit RISK</c:v>
                </c:pt>
                <c:pt idx="7">
                  <c:v>D&amp;A</c:v>
                </c:pt>
                <c:pt idx="8">
                  <c:v>Digital</c:v>
                </c:pt>
                <c:pt idx="9">
                  <c:v>Enterprise Analytics</c:v>
                </c:pt>
                <c:pt idx="10">
                  <c:v>FinOps</c:v>
                </c:pt>
                <c:pt idx="11">
                  <c:v>Fraude CoE</c:v>
                </c:pt>
                <c:pt idx="12">
                  <c:v>HR</c:v>
                </c:pt>
                <c:pt idx="13">
                  <c:v>Internal Audit</c:v>
                </c:pt>
                <c:pt idx="14">
                  <c:v>IO</c:v>
                </c:pt>
                <c:pt idx="15">
                  <c:v>SCM</c:v>
                </c:pt>
                <c:pt idx="16">
                  <c:v>Technology Goernance</c:v>
                </c:pt>
                <c:pt idx="17">
                  <c:v>VB Finance</c:v>
                </c:pt>
                <c:pt idx="18">
                  <c:v>VB SWIFT</c:v>
                </c:pt>
                <c:pt idx="19">
                  <c:v>Vodafone Business</c:v>
                </c:pt>
                <c:pt idx="20">
                  <c:v>Vodafone Networks</c:v>
                </c:pt>
              </c:strCache>
            </c:strRef>
          </c:cat>
          <c:val>
            <c:numRef>
              <c:f>Sheet7!$B$4:$B$25</c:f>
              <c:numCache>
                <c:formatCode>General</c:formatCode>
                <c:ptCount val="21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5</c:v>
                </c:pt>
                <c:pt idx="8">
                  <c:v>2</c:v>
                </c:pt>
                <c:pt idx="9">
                  <c:v>3</c:v>
                </c:pt>
                <c:pt idx="10">
                  <c:v>0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2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5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62-4D11-9F12-828C36C10F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"/>
        <c:axId val="1083404927"/>
        <c:axId val="1083405887"/>
      </c:barChart>
      <c:catAx>
        <c:axId val="1083404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083405887"/>
        <c:crosses val="autoZero"/>
        <c:auto val="1"/>
        <c:lblAlgn val="ctr"/>
        <c:lblOffset val="100"/>
        <c:noMultiLvlLbl val="0"/>
      </c:catAx>
      <c:valAx>
        <c:axId val="108340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4049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8100">
      <a:solidFill>
        <a:srgbClr val="A6A6A6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6F1F-766D-8169-E919-0EE06B4D0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19D6C-AFE8-777D-85FA-991E0AAB5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48373-2642-B0D8-B500-E5C36123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9C0-DD50-45D9-B641-6ED3C398BC9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7EDDF-1F4A-A3A7-856E-459DD3C86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7AA3-BA6F-1C4B-EA0B-BCF73FE0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01C-BBAE-485B-ABDC-A85C4078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1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97E8-0CE3-E2E5-7982-CE88939E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335D8-BAA9-A792-C53A-0F4C53F58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FA46-8C73-C670-BD99-D684CB09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9C0-DD50-45D9-B641-6ED3C398BC9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B3215-8D40-1D54-EE0A-324C6055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A247-6D91-A880-0F48-526A6DF2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01C-BBAE-485B-ABDC-A85C4078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07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E9C65-5EFF-1A67-32B1-CC2A1EA3A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09E1F-2145-D9DE-9839-F9B428539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2076-BE32-9AB4-3047-7A457EBA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9C0-DD50-45D9-B641-6ED3C398BC9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EB485-B87C-8110-1610-F7429D286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66D93-5D06-E2D9-ACAE-8585BBE3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01C-BBAE-485B-ABDC-A85C4078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6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DA5E-7B66-DADD-C61A-C2F5F7E1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547B-2E49-F606-07EC-18FFCD5B9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FFA74-33F1-5D8B-3C19-E38922F9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9C0-DD50-45D9-B641-6ED3C398BC9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18745-798D-F2D5-16CC-8B66B7F7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0939F-CB75-66DF-8F79-BD35ABE47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01C-BBAE-485B-ABDC-A85C4078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2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B5C7-3FCB-7CC9-678B-6E1F1600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1FA10-064B-59D1-3D06-39C99F76A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8851A-F954-98B8-F105-463EA1BC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9C0-DD50-45D9-B641-6ED3C398BC9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CEAAC-1870-1848-BF78-7B057AEA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821F-41D8-8508-63EE-46FE3549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01C-BBAE-485B-ABDC-A85C4078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6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260F-602A-E769-D4A3-C112168E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D02C-43B0-68EB-160E-D6ABD80A2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6FEBA-4FE8-FB51-6F3D-F9ECB291A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9CE76-71B9-F281-9543-3311204EE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9C0-DD50-45D9-B641-6ED3C398BC9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303A-81C4-1D27-0821-42A11FAE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0DA8E-3B57-6E97-2178-BE728B70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01C-BBAE-485B-ABDC-A85C4078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C931-33AC-99D4-0693-CF9349C1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4BC78-031C-C566-570A-47E6E800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5C72F-2734-083C-B6E5-5F2DD1E8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16B9F-A9D1-C100-74B7-081942F77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87B83-5575-E78E-341C-168BCD9D1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DEC2B-CD1F-DEF9-9633-6B30F74A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9C0-DD50-45D9-B641-6ED3C398BC9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37ADC6-8DAD-8A28-5D76-85D2F47B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728FD-A13B-6911-6789-EE7375BD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01C-BBAE-485B-ABDC-A85C4078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A750-66E8-7C48-C44C-427B1A46E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A7417-C2C9-FA62-5EBE-D82E84E8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9C0-DD50-45D9-B641-6ED3C398BC9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67051-1561-6031-EEB2-F83C75E7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668B08-9A1B-76EA-0867-3818EDBC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01C-BBAE-485B-ABDC-A85C4078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1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2C5DE0-811B-880C-9612-4F42C553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9C0-DD50-45D9-B641-6ED3C398BC9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6932F-9434-5170-5B31-CDA889A9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7B192-4B2D-C83C-8D2E-735BBEDA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01C-BBAE-485B-ABDC-A85C4078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2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F5AD-E910-E315-54C8-11EDE202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C0C7-D65D-9DC0-DD26-0C9E87E3C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40877-0236-278D-F472-3D2F7F8D2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10560-33AF-C869-EA43-6D5303003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9C0-DD50-45D9-B641-6ED3C398BC9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6C655-4DFE-B717-0C29-4BDEACB4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0FE47-3C6C-81F9-453F-2D832503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01C-BBAE-485B-ABDC-A85C4078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2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9ED5-8DF9-41D2-FAE8-00B311AC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4E65A-DBFF-A0F5-D6C6-90D4F284F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C8466-C6DA-5282-0BEB-BC61A770E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03150-D940-68C8-E6D6-80E5142E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89C0-DD50-45D9-B641-6ED3C398BC9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DB24-D406-E9F8-4D45-A14F7938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0760B-26ED-8853-B095-C0255CB2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B401C-BBAE-485B-ABDC-A85C40785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76152-AF7D-219F-E140-F2EA147F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7281-3422-E8B3-F167-A3514E091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2DA0-9C76-3054-1344-2BD935F02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889C0-DD50-45D9-B641-6ED3C398BC9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AB9C0-934E-DC2C-BD81-1A39784CE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FAB2-32CC-360A-9755-931B35FCF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B401C-BBAE-485B-ABDC-A85C407852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C44F0-B6D2-DF13-6F32-9020D6A4358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60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106254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chart" Target="../charts/chart4.xml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63C8B-1643-E41E-F57A-D148731B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72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224EA1-250B-1343-7FC6-AD3F51D59DBA}"/>
              </a:ext>
            </a:extLst>
          </p:cNvPr>
          <p:cNvSpPr/>
          <p:nvPr/>
        </p:nvSpPr>
        <p:spPr>
          <a:xfrm>
            <a:off x="121085" y="112733"/>
            <a:ext cx="11949830" cy="6626269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EA725F-0934-45A3-4B8E-B31C861CBF31}"/>
              </a:ext>
            </a:extLst>
          </p:cNvPr>
          <p:cNvSpPr txBox="1"/>
          <p:nvPr/>
        </p:nvSpPr>
        <p:spPr>
          <a:xfrm>
            <a:off x="492911" y="133149"/>
            <a:ext cx="394612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Growth Pipeline Overview</a:t>
            </a:r>
          </a:p>
        </p:txBody>
      </p: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7917F8AA-D467-DAAD-E100-858DDC19F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42" y="166826"/>
            <a:ext cx="370658" cy="37065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62E2DC4-95E8-65C5-4237-61BD5EA499A0}"/>
              </a:ext>
            </a:extLst>
          </p:cNvPr>
          <p:cNvGrpSpPr/>
          <p:nvPr/>
        </p:nvGrpSpPr>
        <p:grpSpPr>
          <a:xfrm>
            <a:off x="306660" y="677625"/>
            <a:ext cx="2080940" cy="1127010"/>
            <a:chOff x="306660" y="677624"/>
            <a:chExt cx="2055539" cy="12400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FDE825-3A80-F389-0A01-9A6AE54FF748}"/>
                </a:ext>
              </a:extLst>
            </p:cNvPr>
            <p:cNvSpPr/>
            <p:nvPr/>
          </p:nvSpPr>
          <p:spPr>
            <a:xfrm>
              <a:off x="308185" y="677624"/>
              <a:ext cx="2041315" cy="12400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13005DD-0365-8E76-2BF1-9756741229B4}"/>
                </a:ext>
              </a:extLst>
            </p:cNvPr>
            <p:cNvSpPr txBox="1"/>
            <p:nvPr/>
          </p:nvSpPr>
          <p:spPr>
            <a:xfrm>
              <a:off x="306660" y="709162"/>
              <a:ext cx="20428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Overall Opportunity Count</a:t>
              </a:r>
            </a:p>
            <a:p>
              <a:pPr algn="ctr"/>
              <a:endParaRPr lang="en-US" sz="1400" dirty="0">
                <a:solidFill>
                  <a:srgbClr val="333333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7960D0B-BFD3-EFBA-B4BF-7F847883CFB3}"/>
                </a:ext>
              </a:extLst>
            </p:cNvPr>
            <p:cNvSpPr txBox="1"/>
            <p:nvPr/>
          </p:nvSpPr>
          <p:spPr>
            <a:xfrm>
              <a:off x="319360" y="1214938"/>
              <a:ext cx="2042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61</a:t>
              </a:r>
              <a:endParaRPr lang="en-US" sz="32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BC06D4-A552-5C25-04D3-79D720D71915}"/>
              </a:ext>
            </a:extLst>
          </p:cNvPr>
          <p:cNvGrpSpPr/>
          <p:nvPr/>
        </p:nvGrpSpPr>
        <p:grpSpPr>
          <a:xfrm>
            <a:off x="2438736" y="677625"/>
            <a:ext cx="2082483" cy="1127010"/>
            <a:chOff x="306660" y="677624"/>
            <a:chExt cx="2057063" cy="12400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24AC1A-0273-6BCD-B0DE-0AF901D8BF8C}"/>
                </a:ext>
              </a:extLst>
            </p:cNvPr>
            <p:cNvSpPr/>
            <p:nvPr/>
          </p:nvSpPr>
          <p:spPr>
            <a:xfrm>
              <a:off x="308185" y="677624"/>
              <a:ext cx="2041315" cy="12400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9FA657-B00B-0681-0B77-F6601C8521CF}"/>
                </a:ext>
              </a:extLst>
            </p:cNvPr>
            <p:cNvSpPr txBox="1"/>
            <p:nvPr/>
          </p:nvSpPr>
          <p:spPr>
            <a:xfrm>
              <a:off x="306660" y="709162"/>
              <a:ext cx="20428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Overall Opportunity</a:t>
              </a:r>
              <a:b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Value</a:t>
              </a:r>
              <a:b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endParaRPr lang="en-US" sz="1400" dirty="0">
                <a:solidFill>
                  <a:srgbClr val="333333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6F5040-C7CA-9E3E-3A91-C2DE45450368}"/>
                </a:ext>
              </a:extLst>
            </p:cNvPr>
            <p:cNvSpPr txBox="1"/>
            <p:nvPr/>
          </p:nvSpPr>
          <p:spPr>
            <a:xfrm>
              <a:off x="320884" y="1307270"/>
              <a:ext cx="2042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€ 8,889,922.00</a:t>
              </a:r>
              <a:endParaRPr lang="en-US" sz="20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FEAE8F-3ACA-51A0-8D22-80A1A5166B06}"/>
              </a:ext>
            </a:extLst>
          </p:cNvPr>
          <p:cNvGrpSpPr/>
          <p:nvPr/>
        </p:nvGrpSpPr>
        <p:grpSpPr>
          <a:xfrm>
            <a:off x="319517" y="1898106"/>
            <a:ext cx="2080940" cy="1127010"/>
            <a:chOff x="306660" y="677624"/>
            <a:chExt cx="2055539" cy="124007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4F5A98A-C1D8-8C05-4E0A-D7D5DA7C55BF}"/>
                </a:ext>
              </a:extLst>
            </p:cNvPr>
            <p:cNvSpPr/>
            <p:nvPr/>
          </p:nvSpPr>
          <p:spPr>
            <a:xfrm>
              <a:off x="308185" y="677624"/>
              <a:ext cx="2041315" cy="12400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7BF64B-36A3-4EA3-7721-322B2C563934}"/>
                </a:ext>
              </a:extLst>
            </p:cNvPr>
            <p:cNvSpPr txBox="1"/>
            <p:nvPr/>
          </p:nvSpPr>
          <p:spPr>
            <a:xfrm>
              <a:off x="306660" y="709162"/>
              <a:ext cx="20428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 of Long Term </a:t>
              </a:r>
              <a:b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Opportunity</a:t>
              </a:r>
            </a:p>
            <a:p>
              <a:pPr algn="ctr"/>
              <a:endParaRPr lang="en-US" sz="1400" dirty="0">
                <a:solidFill>
                  <a:srgbClr val="333333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2AEFAD-5501-CC03-D113-D451EF6389D7}"/>
                </a:ext>
              </a:extLst>
            </p:cNvPr>
            <p:cNvSpPr txBox="1"/>
            <p:nvPr/>
          </p:nvSpPr>
          <p:spPr>
            <a:xfrm>
              <a:off x="319360" y="1214938"/>
              <a:ext cx="2042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endParaRPr lang="en-US" sz="32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DB37FD-7527-53D1-AA20-D0B7D9612DEF}"/>
              </a:ext>
            </a:extLst>
          </p:cNvPr>
          <p:cNvGrpSpPr/>
          <p:nvPr/>
        </p:nvGrpSpPr>
        <p:grpSpPr>
          <a:xfrm>
            <a:off x="2453117" y="1898106"/>
            <a:ext cx="2080940" cy="1127010"/>
            <a:chOff x="306660" y="677624"/>
            <a:chExt cx="2055539" cy="124007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55466F3-EC57-5C44-776A-6C90B1E08C1F}"/>
                </a:ext>
              </a:extLst>
            </p:cNvPr>
            <p:cNvSpPr/>
            <p:nvPr/>
          </p:nvSpPr>
          <p:spPr>
            <a:xfrm>
              <a:off x="308185" y="677624"/>
              <a:ext cx="2041315" cy="12400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C9EEC1-6FA4-EBC9-947E-4AFDD6B776B9}"/>
                </a:ext>
              </a:extLst>
            </p:cNvPr>
            <p:cNvSpPr txBox="1"/>
            <p:nvPr/>
          </p:nvSpPr>
          <p:spPr>
            <a:xfrm>
              <a:off x="306660" y="709162"/>
              <a:ext cx="20428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 of Short Term </a:t>
              </a:r>
              <a:b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Opportunity</a:t>
              </a:r>
            </a:p>
            <a:p>
              <a:pPr algn="ctr"/>
              <a:endParaRPr lang="en-US" sz="1400" dirty="0">
                <a:solidFill>
                  <a:srgbClr val="333333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5A54041-AE9C-4BE9-BA2A-2F9D53F6ADED}"/>
                </a:ext>
              </a:extLst>
            </p:cNvPr>
            <p:cNvSpPr txBox="1"/>
            <p:nvPr/>
          </p:nvSpPr>
          <p:spPr>
            <a:xfrm>
              <a:off x="319360" y="1214938"/>
              <a:ext cx="2042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41</a:t>
              </a:r>
              <a:endParaRPr lang="en-US" sz="3200" dirty="0">
                <a:solidFill>
                  <a:srgbClr val="333333"/>
                </a:solidFill>
              </a:endParaRPr>
            </a:p>
          </p:txBody>
        </p:sp>
      </p:grpSp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E2E9F96B-D876-107B-CADE-31096371EB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819580"/>
              </p:ext>
            </p:extLst>
          </p:nvPr>
        </p:nvGraphicFramePr>
        <p:xfrm>
          <a:off x="4598048" y="677625"/>
          <a:ext cx="4045890" cy="5939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A6514081-34B6-B9DC-1AB6-8A05DB16E6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9592"/>
              </p:ext>
            </p:extLst>
          </p:nvPr>
        </p:nvGraphicFramePr>
        <p:xfrm>
          <a:off x="306659" y="3226547"/>
          <a:ext cx="4227397" cy="3390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0" name="Picture 49">
            <a:extLst>
              <a:ext uri="{FF2B5EF4-FFF2-40B4-BE49-F238E27FC236}">
                <a16:creationId xmlns:a16="http://schemas.microsoft.com/office/drawing/2014/main" id="{3946BE58-1FB5-5E75-2B62-23168B7DC0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5933" y="677626"/>
            <a:ext cx="3306517" cy="495470"/>
          </a:xfrm>
          <a:prstGeom prst="rect">
            <a:avLst/>
          </a:prstGeom>
        </p:spPr>
      </p:pic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277495CF-B27F-1325-A38D-18643B8DC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7162601"/>
              </p:ext>
            </p:extLst>
          </p:nvPr>
        </p:nvGraphicFramePr>
        <p:xfrm>
          <a:off x="8707929" y="1249862"/>
          <a:ext cx="3274521" cy="5366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405043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FF3195-B601-0F8A-1323-D66B7BCDE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0F3B4C4-BEFC-A17C-19F9-F11F11BD6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57C5D-8C4B-D90D-808D-25FB4DCB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72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A79E64-CAC7-B424-A257-1E2196909F96}"/>
              </a:ext>
            </a:extLst>
          </p:cNvPr>
          <p:cNvSpPr/>
          <p:nvPr/>
        </p:nvSpPr>
        <p:spPr>
          <a:xfrm>
            <a:off x="121085" y="112733"/>
            <a:ext cx="11949830" cy="6626269"/>
          </a:xfrm>
          <a:prstGeom prst="rect">
            <a:avLst/>
          </a:prstGeom>
          <a:solidFill>
            <a:schemeClr val="bg1">
              <a:lumMod val="8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3D5814-C4EF-F4CD-659A-F9028DECE08D}"/>
              </a:ext>
            </a:extLst>
          </p:cNvPr>
          <p:cNvSpPr txBox="1"/>
          <p:nvPr/>
        </p:nvSpPr>
        <p:spPr>
          <a:xfrm>
            <a:off x="492911" y="133149"/>
            <a:ext cx="394612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Growth Pipeline Overview</a:t>
            </a:r>
          </a:p>
        </p:txBody>
      </p: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17424E5E-4BC9-E01A-D1EA-DAD88F8C2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242" y="166826"/>
            <a:ext cx="370658" cy="37065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903C01E-F346-0182-253F-FAE2FE924522}"/>
              </a:ext>
            </a:extLst>
          </p:cNvPr>
          <p:cNvGrpSpPr/>
          <p:nvPr/>
        </p:nvGrpSpPr>
        <p:grpSpPr>
          <a:xfrm>
            <a:off x="306660" y="677625"/>
            <a:ext cx="2080940" cy="1127010"/>
            <a:chOff x="306660" y="677624"/>
            <a:chExt cx="2055539" cy="12400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DEC600-6854-141D-FA31-845FB71B22D6}"/>
                </a:ext>
              </a:extLst>
            </p:cNvPr>
            <p:cNvSpPr/>
            <p:nvPr/>
          </p:nvSpPr>
          <p:spPr>
            <a:xfrm>
              <a:off x="308185" y="677624"/>
              <a:ext cx="2041315" cy="12400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EEE977-D2A1-C521-F80A-D136A756F7A4}"/>
                </a:ext>
              </a:extLst>
            </p:cNvPr>
            <p:cNvSpPr txBox="1"/>
            <p:nvPr/>
          </p:nvSpPr>
          <p:spPr>
            <a:xfrm>
              <a:off x="306660" y="709162"/>
              <a:ext cx="20428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Overall Opportunity Count</a:t>
              </a:r>
            </a:p>
            <a:p>
              <a:pPr algn="ctr"/>
              <a:endParaRPr lang="en-US" sz="1400" dirty="0">
                <a:solidFill>
                  <a:srgbClr val="333333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6E9F83-52AA-B9C7-EF82-76A385D8D520}"/>
                </a:ext>
              </a:extLst>
            </p:cNvPr>
            <p:cNvSpPr txBox="1"/>
            <p:nvPr/>
          </p:nvSpPr>
          <p:spPr>
            <a:xfrm>
              <a:off x="319360" y="1214938"/>
              <a:ext cx="2042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61</a:t>
              </a:r>
              <a:endParaRPr lang="en-US" sz="32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1F0029-D917-4F7A-2F42-650421174478}"/>
              </a:ext>
            </a:extLst>
          </p:cNvPr>
          <p:cNvGrpSpPr/>
          <p:nvPr/>
        </p:nvGrpSpPr>
        <p:grpSpPr>
          <a:xfrm>
            <a:off x="2438736" y="677625"/>
            <a:ext cx="2082483" cy="1127010"/>
            <a:chOff x="306660" y="677624"/>
            <a:chExt cx="2057063" cy="124007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33F84C-CF81-FF79-0836-2BF71FAE8A79}"/>
                </a:ext>
              </a:extLst>
            </p:cNvPr>
            <p:cNvSpPr/>
            <p:nvPr/>
          </p:nvSpPr>
          <p:spPr>
            <a:xfrm>
              <a:off x="308185" y="677624"/>
              <a:ext cx="2041315" cy="12400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81B7D33-B07D-7842-708D-FFADDF896D30}"/>
                </a:ext>
              </a:extLst>
            </p:cNvPr>
            <p:cNvSpPr txBox="1"/>
            <p:nvPr/>
          </p:nvSpPr>
          <p:spPr>
            <a:xfrm>
              <a:off x="306660" y="709162"/>
              <a:ext cx="20428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Overall Opportunity</a:t>
              </a:r>
              <a:b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Value</a:t>
              </a:r>
              <a:b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endParaRPr lang="en-US" sz="1400" dirty="0">
                <a:solidFill>
                  <a:srgbClr val="333333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4B57AFA-1CC4-3AA9-D077-87053E521295}"/>
                </a:ext>
              </a:extLst>
            </p:cNvPr>
            <p:cNvSpPr txBox="1"/>
            <p:nvPr/>
          </p:nvSpPr>
          <p:spPr>
            <a:xfrm>
              <a:off x="320884" y="1307270"/>
              <a:ext cx="20428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€ 8,889,922.00</a:t>
              </a:r>
              <a:endParaRPr lang="en-US" sz="20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7C63150-0FAF-9C1F-946F-54C3508832A0}"/>
              </a:ext>
            </a:extLst>
          </p:cNvPr>
          <p:cNvGrpSpPr/>
          <p:nvPr/>
        </p:nvGrpSpPr>
        <p:grpSpPr>
          <a:xfrm>
            <a:off x="319517" y="1898106"/>
            <a:ext cx="2080940" cy="1127010"/>
            <a:chOff x="306660" y="677624"/>
            <a:chExt cx="2055539" cy="124007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4DF4061-F45B-F7B5-BF72-3AFA1800CBE0}"/>
                </a:ext>
              </a:extLst>
            </p:cNvPr>
            <p:cNvSpPr/>
            <p:nvPr/>
          </p:nvSpPr>
          <p:spPr>
            <a:xfrm>
              <a:off x="308185" y="677624"/>
              <a:ext cx="2041315" cy="12400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735574-237A-7611-D322-FB48B22560C4}"/>
                </a:ext>
              </a:extLst>
            </p:cNvPr>
            <p:cNvSpPr txBox="1"/>
            <p:nvPr/>
          </p:nvSpPr>
          <p:spPr>
            <a:xfrm>
              <a:off x="306660" y="709162"/>
              <a:ext cx="20428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 of Long Term </a:t>
              </a:r>
              <a:b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Opportunity</a:t>
              </a:r>
            </a:p>
            <a:p>
              <a:pPr algn="ctr"/>
              <a:endParaRPr lang="en-US" sz="1400" dirty="0">
                <a:solidFill>
                  <a:srgbClr val="333333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FB3ADCE-BED2-F38E-6D0F-403320B65E17}"/>
                </a:ext>
              </a:extLst>
            </p:cNvPr>
            <p:cNvSpPr txBox="1"/>
            <p:nvPr/>
          </p:nvSpPr>
          <p:spPr>
            <a:xfrm>
              <a:off x="319360" y="1214938"/>
              <a:ext cx="2042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20</a:t>
              </a:r>
              <a:endParaRPr lang="en-US" sz="3200" dirty="0">
                <a:solidFill>
                  <a:srgbClr val="333333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47457F-0587-B2B6-8385-6C56BEA163F7}"/>
              </a:ext>
            </a:extLst>
          </p:cNvPr>
          <p:cNvGrpSpPr/>
          <p:nvPr/>
        </p:nvGrpSpPr>
        <p:grpSpPr>
          <a:xfrm>
            <a:off x="2453117" y="1898106"/>
            <a:ext cx="2080940" cy="1127010"/>
            <a:chOff x="306660" y="677624"/>
            <a:chExt cx="2055539" cy="124007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86FD17A-B37A-61D0-760F-7A80276AA5C2}"/>
                </a:ext>
              </a:extLst>
            </p:cNvPr>
            <p:cNvSpPr/>
            <p:nvPr/>
          </p:nvSpPr>
          <p:spPr>
            <a:xfrm>
              <a:off x="308185" y="677624"/>
              <a:ext cx="2041315" cy="12400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6A6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C06210-8035-6A1A-BC1F-EA7D443587A1}"/>
                </a:ext>
              </a:extLst>
            </p:cNvPr>
            <p:cNvSpPr txBox="1"/>
            <p:nvPr/>
          </p:nvSpPr>
          <p:spPr>
            <a:xfrm>
              <a:off x="306660" y="709162"/>
              <a:ext cx="204283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 of Short Term </a:t>
              </a:r>
              <a:b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4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Opportunity</a:t>
              </a:r>
            </a:p>
            <a:p>
              <a:pPr algn="ctr"/>
              <a:endParaRPr lang="en-US" sz="1400" dirty="0">
                <a:solidFill>
                  <a:srgbClr val="333333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53CF36B-972D-387C-72C0-0B15C9800B58}"/>
                </a:ext>
              </a:extLst>
            </p:cNvPr>
            <p:cNvSpPr txBox="1"/>
            <p:nvPr/>
          </p:nvSpPr>
          <p:spPr>
            <a:xfrm>
              <a:off x="319360" y="1214938"/>
              <a:ext cx="2042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33333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41</a:t>
              </a:r>
              <a:endParaRPr lang="en-US" sz="3200" dirty="0">
                <a:solidFill>
                  <a:srgbClr val="333333"/>
                </a:solidFill>
              </a:endParaRPr>
            </a:p>
          </p:txBody>
        </p:sp>
      </p:grp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C62D8BD9-3F78-9F4D-2A12-F7C07E0F6A93}"/>
              </a:ext>
            </a:extLst>
          </p:cNvPr>
          <p:cNvGraphicFramePr>
            <a:graphicFrameLocks/>
          </p:cNvGraphicFramePr>
          <p:nvPr/>
        </p:nvGraphicFramePr>
        <p:xfrm>
          <a:off x="306659" y="3226547"/>
          <a:ext cx="4227397" cy="3390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7C04F86-3257-79BD-BD9E-DE302906F5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72" r="-1" b="-1"/>
          <a:stretch/>
        </p:blipFill>
        <p:spPr>
          <a:xfrm>
            <a:off x="2751" y="0"/>
            <a:ext cx="2312030" cy="6869417"/>
          </a:xfrm>
          <a:prstGeom prst="rect">
            <a:avLst/>
          </a:prstGeom>
        </p:spPr>
      </p:pic>
      <p:pic>
        <p:nvPicPr>
          <p:cNvPr id="7" name="Graphic 6" descr="Back with solid fill">
            <a:extLst>
              <a:ext uri="{FF2B5EF4-FFF2-40B4-BE49-F238E27FC236}">
                <a16:creationId xmlns:a16="http://schemas.microsoft.com/office/drawing/2014/main" id="{F45F2EB3-A91D-A4FC-8603-239D5584DB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79" y="94103"/>
            <a:ext cx="367412" cy="367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35167-0DC7-21D1-EFCC-C3EC21C06533}"/>
              </a:ext>
            </a:extLst>
          </p:cNvPr>
          <p:cNvSpPr txBox="1"/>
          <p:nvPr/>
        </p:nvSpPr>
        <p:spPr>
          <a:xfrm>
            <a:off x="75583" y="504122"/>
            <a:ext cx="394612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806419-8280-A1B8-4D6E-4D62E62AAF59}"/>
              </a:ext>
            </a:extLst>
          </p:cNvPr>
          <p:cNvSpPr/>
          <p:nvPr/>
        </p:nvSpPr>
        <p:spPr>
          <a:xfrm>
            <a:off x="77107" y="94104"/>
            <a:ext cx="2122395" cy="6669794"/>
          </a:xfrm>
          <a:prstGeom prst="rect">
            <a:avLst/>
          </a:prstGeom>
          <a:solidFill>
            <a:schemeClr val="bg1">
              <a:lumMod val="9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3C1F9D-C723-83B5-3F57-871770CA9D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242" y="1063037"/>
            <a:ext cx="1921336" cy="3546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9E4046-5836-B4A1-6439-D1FAA1F2C1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9900" y="1570492"/>
            <a:ext cx="1921336" cy="3610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F37FF2-5847-AF4B-DFDE-69A4146864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6579" y="2069047"/>
            <a:ext cx="1944258" cy="3673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9C54D59-4E7D-7198-FF3A-8256472E07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994" y="3029742"/>
            <a:ext cx="1934843" cy="12633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8006245-DE96-D4F8-69C7-9FFBFA10F8C0}"/>
              </a:ext>
            </a:extLst>
          </p:cNvPr>
          <p:cNvSpPr txBox="1"/>
          <p:nvPr/>
        </p:nvSpPr>
        <p:spPr>
          <a:xfrm>
            <a:off x="75582" y="2537733"/>
            <a:ext cx="3946125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FD9F8C47-9D03-C18B-A986-B2F933ADD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484421"/>
              </p:ext>
            </p:extLst>
          </p:nvPr>
        </p:nvGraphicFramePr>
        <p:xfrm>
          <a:off x="4598048" y="677625"/>
          <a:ext cx="4045890" cy="5939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CB0A3CA8-FAD4-A2D6-786F-C66DA03DB1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75933" y="677626"/>
            <a:ext cx="3306517" cy="495470"/>
          </a:xfrm>
          <a:prstGeom prst="rect">
            <a:avLst/>
          </a:prstGeom>
        </p:spPr>
      </p:pic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1C035EE6-823E-220A-05B6-0E5671D76E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877285"/>
              </p:ext>
            </p:extLst>
          </p:nvPr>
        </p:nvGraphicFramePr>
        <p:xfrm>
          <a:off x="8707929" y="1249862"/>
          <a:ext cx="3274521" cy="5366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</p:spTree>
    <p:extLst>
      <p:ext uri="{BB962C8B-B14F-4D97-AF65-F5344CB8AC3E}">
        <p14:creationId xmlns:p14="http://schemas.microsoft.com/office/powerpoint/2010/main" val="166502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H S, Vodafone</dc:creator>
  <cp:lastModifiedBy>Abhay H S, Vodafone</cp:lastModifiedBy>
  <cp:revision>1</cp:revision>
  <dcterms:created xsi:type="dcterms:W3CDTF">2025-04-23T09:45:22Z</dcterms:created>
  <dcterms:modified xsi:type="dcterms:W3CDTF">2025-04-23T12:44:42Z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2025-04-23T12:44:10Z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bcbe8521-f59c-46e4-af0f-8d53ef131836</vt:lpwstr>
  </property>
  <property fmtid="{D5CDD505-2E9C-101B-9397-08002B2CF9AE}" pid="8" name="MSIP_Label_0359f705-2ba0-454b-9cfc-6ce5bcaac040_ContentBits">
    <vt:lpwstr>2</vt:lpwstr>
  </property>
  <property fmtid="{D5CDD505-2E9C-101B-9397-08002B2CF9AE}" pid="9" name="MSIP_Label_0359f705-2ba0-454b-9cfc-6ce5bcaac040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C2 General</vt:lpwstr>
  </property>
</Properties>
</file>