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20"/>
  </p:notesMasterIdLst>
  <p:sldIdLst>
    <p:sldId id="1864" r:id="rId5"/>
    <p:sldId id="1846" r:id="rId6"/>
    <p:sldId id="1848" r:id="rId7"/>
    <p:sldId id="1873" r:id="rId8"/>
    <p:sldId id="1868" r:id="rId9"/>
    <p:sldId id="1866" r:id="rId10"/>
    <p:sldId id="1852" r:id="rId11"/>
    <p:sldId id="1865" r:id="rId12"/>
    <p:sldId id="1859" r:id="rId13"/>
    <p:sldId id="1867" r:id="rId14"/>
    <p:sldId id="1869" r:id="rId15"/>
    <p:sldId id="1870" r:id="rId16"/>
    <p:sldId id="1871" r:id="rId17"/>
    <p:sldId id="1858" r:id="rId18"/>
    <p:sldId id="1872" r:id="rId1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24" autoAdjust="0"/>
  </p:normalViewPr>
  <p:slideViewPr>
    <p:cSldViewPr snapToGrid="0">
      <p:cViewPr varScale="1">
        <p:scale>
          <a:sx n="70" d="100"/>
          <a:sy n="70" d="100"/>
        </p:scale>
        <p:origin x="738" y="60"/>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a:p>
        </p:txBody>
      </p:sp>
    </p:spTree>
    <p:extLst>
      <p:ext uri="{BB962C8B-B14F-4D97-AF65-F5344CB8AC3E}">
        <p14:creationId xmlns:p14="http://schemas.microsoft.com/office/powerpoint/2010/main" val="1383417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advantages-and-disadvantages-of-windows-operating-system/" TargetMode="External"/><Relationship Id="rId2" Type="http://schemas.openxmlformats.org/officeDocument/2006/relationships/hyperlink" Target="https://www.geeksforgeeks.org/introduction-to-linux-operating-system/" TargetMode="External"/><Relationship Id="rId1" Type="http://schemas.openxmlformats.org/officeDocument/2006/relationships/slideLayout" Target="../slideLayouts/slideLayout10.xml"/><Relationship Id="rId5" Type="http://schemas.openxmlformats.org/officeDocument/2006/relationships/hyperlink" Target="https://www.geeksforgeeks.org/difference-between-microkernel-and-monolithic-kernel/" TargetMode="External"/><Relationship Id="rId4" Type="http://schemas.openxmlformats.org/officeDocument/2006/relationships/hyperlink" Target="https://www.geeksforgeeks.org/monolithic-kernel-and-key-differences-from-microkerne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introduction-to-unix-system/" TargetMode="External"/><Relationship Id="rId2" Type="http://schemas.openxmlformats.org/officeDocument/2006/relationships/hyperlink" Target="https://www.geeksforgeeks.org/introduction-to-linux-operating-system/" TargetMode="Externa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hyperlink" Target="https://www.geeksforgeeks.org/what-is-arch-linux/#:~:text=Arch%20Linux%20is%20an%20independent,%2C%20user%20centrality%2C%20and%20versatility." TargetMode="External"/><Relationship Id="rId3" Type="http://schemas.openxmlformats.org/officeDocument/2006/relationships/hyperlink" Target="https://www.geeksforgeeks.org/how-to-install-kde-plasma-desktop-on-linux-mint/" TargetMode="External"/><Relationship Id="rId7" Type="http://schemas.openxmlformats.org/officeDocument/2006/relationships/hyperlink" Target="https://www.geeksforgeeks.org/debian-software-package-managementdpkg-in-linux/" TargetMode="External"/><Relationship Id="rId2" Type="http://schemas.openxmlformats.org/officeDocument/2006/relationships/hyperlink" Target="https://www.geeksforgeeks.org/gui-full-form/#:~:text=GUI%20stands%20for%20Graphical%20User,a%20user%20wants%20to%20visualize." TargetMode="External"/><Relationship Id="rId1" Type="http://schemas.openxmlformats.org/officeDocument/2006/relationships/slideLayout" Target="../slideLayouts/slideLayout9.xml"/><Relationship Id="rId6" Type="http://schemas.openxmlformats.org/officeDocument/2006/relationships/hyperlink" Target="https://www.geeksforgeeks.org/interesting-facts-about-ubuntu/" TargetMode="External"/><Relationship Id="rId11" Type="http://schemas.openxmlformats.org/officeDocument/2006/relationships/hyperlink" Target="https://www.geeksforgeeks.org/difference-between-linux-and-hp-ux/#:~:text=HP%2DUX%20is%20a%20closed,based%20on%20Unix%20System%20V." TargetMode="External"/><Relationship Id="rId5" Type="http://schemas.openxmlformats.org/officeDocument/2006/relationships/hyperlink" Target="https://www.geeksforgeeks.org/bash-scripting-introduction-to-bash-and-bash-scripting/" TargetMode="External"/><Relationship Id="rId10" Type="http://schemas.openxmlformats.org/officeDocument/2006/relationships/hyperlink" Target="https://www.geeksforgeeks.org/difference-between-aix-and-ios/" TargetMode="External"/><Relationship Id="rId4" Type="http://schemas.openxmlformats.org/officeDocument/2006/relationships/hyperlink" Target="https://www.geeksforgeeks.org/how-to-install-gnome-3-16-on-linux-mint/#:~:text=For%20many%20top%2Dtier%20Linux,normal%2C%20advanced%20users%20like%20it." TargetMode="External"/><Relationship Id="rId9" Type="http://schemas.openxmlformats.org/officeDocument/2006/relationships/hyperlink" Target="https://www.geeksforgeeks.org/difference-between-windows-and-solaris/#:~:text=Solaris%20is%20a%20proprietary%20operating,an%20Unix%2Dlike%20operating%20syste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ACB19A-D06F-09CE-A7C1-A695C61FA6CE}"/>
              </a:ext>
            </a:extLst>
          </p:cNvPr>
          <p:cNvSpPr>
            <a:spLocks noGrp="1"/>
          </p:cNvSpPr>
          <p:nvPr>
            <p:ph type="title"/>
          </p:nvPr>
        </p:nvSpPr>
        <p:spPr>
          <a:xfrm>
            <a:off x="5064641" y="2103437"/>
            <a:ext cx="6220101" cy="1325563"/>
          </a:xfrm>
        </p:spPr>
        <p:txBody>
          <a:bodyPr/>
          <a:lstStyle/>
          <a:p>
            <a:r>
              <a:rPr lang="en-US"/>
              <a:t>PRESENTATION ON LINUX</a:t>
            </a:r>
            <a:endParaRPr lang="en-IN"/>
          </a:p>
        </p:txBody>
      </p:sp>
      <p:sp>
        <p:nvSpPr>
          <p:cNvPr id="4" name="TextBox 3">
            <a:extLst>
              <a:ext uri="{FF2B5EF4-FFF2-40B4-BE49-F238E27FC236}">
                <a16:creationId xmlns:a16="http://schemas.microsoft.com/office/drawing/2014/main" id="{A9C06215-4350-57F1-BB43-FA5C9516CB3A}"/>
              </a:ext>
            </a:extLst>
          </p:cNvPr>
          <p:cNvSpPr txBox="1"/>
          <p:nvPr/>
        </p:nvSpPr>
        <p:spPr>
          <a:xfrm>
            <a:off x="5065485" y="3429000"/>
            <a:ext cx="2061029" cy="646331"/>
          </a:xfrm>
          <a:prstGeom prst="rect">
            <a:avLst/>
          </a:prstGeom>
          <a:noFill/>
        </p:spPr>
        <p:txBody>
          <a:bodyPr wrap="square" rtlCol="0">
            <a:spAutoFit/>
          </a:bodyPr>
          <a:lstStyle/>
          <a:p>
            <a:r>
              <a:rPr lang="en-US" b="1">
                <a:solidFill>
                  <a:schemeClr val="bg1"/>
                </a:solidFill>
              </a:rPr>
              <a:t>SUBMIT BY </a:t>
            </a:r>
          </a:p>
          <a:p>
            <a:r>
              <a:rPr lang="en-US" b="1">
                <a:solidFill>
                  <a:schemeClr val="bg1"/>
                </a:solidFill>
              </a:rPr>
              <a:t>RINKU SHARMA</a:t>
            </a:r>
            <a:endParaRPr lang="en-IN" b="1">
              <a:solidFill>
                <a:schemeClr val="bg1"/>
              </a:solidFill>
            </a:endParaRPr>
          </a:p>
        </p:txBody>
      </p:sp>
      <p:sp>
        <p:nvSpPr>
          <p:cNvPr id="5" name="TextBox 4">
            <a:extLst>
              <a:ext uri="{FF2B5EF4-FFF2-40B4-BE49-F238E27FC236}">
                <a16:creationId xmlns:a16="http://schemas.microsoft.com/office/drawing/2014/main" id="{23489CA5-2273-7B51-BE94-731F6168F3A4}"/>
              </a:ext>
            </a:extLst>
          </p:cNvPr>
          <p:cNvSpPr txBox="1"/>
          <p:nvPr/>
        </p:nvSpPr>
        <p:spPr>
          <a:xfrm>
            <a:off x="8665029" y="3418114"/>
            <a:ext cx="2619713" cy="646331"/>
          </a:xfrm>
          <a:prstGeom prst="rect">
            <a:avLst/>
          </a:prstGeom>
          <a:noFill/>
        </p:spPr>
        <p:txBody>
          <a:bodyPr wrap="square" rtlCol="0">
            <a:spAutoFit/>
          </a:bodyPr>
          <a:lstStyle/>
          <a:p>
            <a:r>
              <a:rPr lang="en-US" b="1">
                <a:solidFill>
                  <a:schemeClr val="bg1"/>
                </a:solidFill>
              </a:rPr>
              <a:t>SUBMIT TO</a:t>
            </a:r>
          </a:p>
          <a:p>
            <a:r>
              <a:rPr lang="en-US" b="1">
                <a:solidFill>
                  <a:schemeClr val="bg1"/>
                </a:solidFill>
              </a:rPr>
              <a:t>ASHISH MITTAL SIR</a:t>
            </a:r>
            <a:endParaRPr lang="en-IN" b="1">
              <a:solidFill>
                <a:schemeClr val="bg1"/>
              </a:solidFill>
            </a:endParaRP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5295E2F-F58F-AE82-C82B-CD801C4DD775}"/>
              </a:ext>
            </a:extLst>
          </p:cNvPr>
          <p:cNvSpPr txBox="1"/>
          <p:nvPr/>
        </p:nvSpPr>
        <p:spPr>
          <a:xfrm>
            <a:off x="5066732" y="434960"/>
            <a:ext cx="6093724" cy="646331"/>
          </a:xfrm>
          <a:prstGeom prst="rect">
            <a:avLst/>
          </a:prstGeom>
          <a:noFill/>
        </p:spPr>
        <p:txBody>
          <a:bodyPr wrap="square">
            <a:spAutoFit/>
          </a:bodyPr>
          <a:lstStyle/>
          <a:p>
            <a:r>
              <a:rPr lang="en-US" sz="3600">
                <a:solidFill>
                  <a:schemeClr val="bg1"/>
                </a:solidFill>
              </a:rPr>
              <a:t>Shell</a:t>
            </a:r>
          </a:p>
        </p:txBody>
      </p:sp>
      <p:sp>
        <p:nvSpPr>
          <p:cNvPr id="11" name="TextBox 10">
            <a:extLst>
              <a:ext uri="{FF2B5EF4-FFF2-40B4-BE49-F238E27FC236}">
                <a16:creationId xmlns:a16="http://schemas.microsoft.com/office/drawing/2014/main" id="{66C7C48D-68E5-C6F3-5B3C-8F31F2FBD1DA}"/>
              </a:ext>
            </a:extLst>
          </p:cNvPr>
          <p:cNvSpPr txBox="1"/>
          <p:nvPr/>
        </p:nvSpPr>
        <p:spPr>
          <a:xfrm>
            <a:off x="5066732" y="1286007"/>
            <a:ext cx="6093724" cy="2246769"/>
          </a:xfrm>
          <a:prstGeom prst="rect">
            <a:avLst/>
          </a:prstGeom>
          <a:noFill/>
        </p:spPr>
        <p:txBody>
          <a:bodyPr wrap="square">
            <a:spAutoFit/>
          </a:bodyPr>
          <a:lstStyle/>
          <a:p>
            <a:r>
              <a:rPr lang="en-US" sz="2000" b="0" i="0">
                <a:solidFill>
                  <a:schemeClr val="bg1"/>
                </a:solidFill>
                <a:effectLst/>
                <a:latin typeface="Söhne"/>
              </a:rPr>
              <a:t>A "shell" in the context of computing refers to a command-line interface or a program that provides an interactive way for users to interact with an operating system. It acts as an intermediary between the user and the operating system, allowing users to execute commands, run programs, manage files, and perform various tasks using text-based commands</a:t>
            </a:r>
            <a:endParaRPr lang="en-IN" sz="2000">
              <a:solidFill>
                <a:schemeClr val="bg1"/>
              </a:solidFill>
            </a:endParaRPr>
          </a:p>
        </p:txBody>
      </p:sp>
    </p:spTree>
    <p:extLst>
      <p:ext uri="{BB962C8B-B14F-4D97-AF65-F5344CB8AC3E}">
        <p14:creationId xmlns:p14="http://schemas.microsoft.com/office/powerpoint/2010/main" val="336652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23A67D-A199-CEEA-F4F4-35973E39CFE5}"/>
              </a:ext>
            </a:extLst>
          </p:cNvPr>
          <p:cNvSpPr txBox="1"/>
          <p:nvPr/>
        </p:nvSpPr>
        <p:spPr>
          <a:xfrm>
            <a:off x="508379" y="1446241"/>
            <a:ext cx="9277065" cy="1631216"/>
          </a:xfrm>
          <a:prstGeom prst="rect">
            <a:avLst/>
          </a:prstGeom>
          <a:noFill/>
        </p:spPr>
        <p:txBody>
          <a:bodyPr wrap="square">
            <a:spAutoFit/>
          </a:bodyPr>
          <a:lstStyle/>
          <a:p>
            <a:r>
              <a:rPr lang="en-US" sz="2000" b="0" i="0">
                <a:solidFill>
                  <a:schemeClr val="bg1"/>
                </a:solidFill>
                <a:effectLst/>
                <a:latin typeface="Söhne"/>
              </a:rPr>
              <a:t>A "terminal" refers to a text-based interface in a computer system that allows users to interact with the operating system and run various commands. It provides a way to input commands using text and receive textual output as a response. Terminals are often used to manage files, execute programs, configure system settings, and perform a wide range of tasks through command-line interfaces (CLI)</a:t>
            </a:r>
            <a:endParaRPr lang="en-US" sz="2000" b="1">
              <a:solidFill>
                <a:schemeClr val="bg1"/>
              </a:solidFill>
            </a:endParaRPr>
          </a:p>
        </p:txBody>
      </p:sp>
      <p:sp>
        <p:nvSpPr>
          <p:cNvPr id="6" name="TextBox 5">
            <a:extLst>
              <a:ext uri="{FF2B5EF4-FFF2-40B4-BE49-F238E27FC236}">
                <a16:creationId xmlns:a16="http://schemas.microsoft.com/office/drawing/2014/main" id="{0FE2EE82-DEA5-12D7-C5AC-9C8942CB840C}"/>
              </a:ext>
            </a:extLst>
          </p:cNvPr>
          <p:cNvSpPr txBox="1"/>
          <p:nvPr/>
        </p:nvSpPr>
        <p:spPr>
          <a:xfrm>
            <a:off x="508379" y="573206"/>
            <a:ext cx="3398293" cy="646331"/>
          </a:xfrm>
          <a:prstGeom prst="rect">
            <a:avLst/>
          </a:prstGeom>
          <a:noFill/>
        </p:spPr>
        <p:txBody>
          <a:bodyPr wrap="square" rtlCol="0">
            <a:spAutoFit/>
          </a:bodyPr>
          <a:lstStyle/>
          <a:p>
            <a:r>
              <a:rPr lang="en-US" sz="3600" b="1">
                <a:solidFill>
                  <a:schemeClr val="bg1"/>
                </a:solidFill>
              </a:rPr>
              <a:t>TERMINAL</a:t>
            </a:r>
            <a:endParaRPr lang="en-IN" sz="3600" b="1">
              <a:solidFill>
                <a:schemeClr val="bg1"/>
              </a:solidFill>
            </a:endParaRPr>
          </a:p>
        </p:txBody>
      </p:sp>
    </p:spTree>
    <p:extLst>
      <p:ext uri="{BB962C8B-B14F-4D97-AF65-F5344CB8AC3E}">
        <p14:creationId xmlns:p14="http://schemas.microsoft.com/office/powerpoint/2010/main" val="267327224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4BFFF7-9CAA-6B31-F342-67E6F2C78F41}"/>
              </a:ext>
            </a:extLst>
          </p:cNvPr>
          <p:cNvSpPr txBox="1"/>
          <p:nvPr/>
        </p:nvSpPr>
        <p:spPr>
          <a:xfrm>
            <a:off x="180832" y="0"/>
            <a:ext cx="10082282" cy="646331"/>
          </a:xfrm>
          <a:prstGeom prst="rect">
            <a:avLst/>
          </a:prstGeom>
          <a:noFill/>
        </p:spPr>
        <p:txBody>
          <a:bodyPr wrap="square">
            <a:spAutoFit/>
          </a:bodyPr>
          <a:lstStyle/>
          <a:p>
            <a:r>
              <a:rPr lang="en-US" sz="3600" b="1">
                <a:solidFill>
                  <a:schemeClr val="bg1"/>
                </a:solidFill>
              </a:rPr>
              <a:t>Comparison in between windows and linux</a:t>
            </a:r>
          </a:p>
        </p:txBody>
      </p:sp>
      <p:graphicFrame>
        <p:nvGraphicFramePr>
          <p:cNvPr id="6" name="Table 5">
            <a:extLst>
              <a:ext uri="{FF2B5EF4-FFF2-40B4-BE49-F238E27FC236}">
                <a16:creationId xmlns:a16="http://schemas.microsoft.com/office/drawing/2014/main" id="{A1166C4D-2D25-35DE-077D-D38D23C54755}"/>
              </a:ext>
            </a:extLst>
          </p:cNvPr>
          <p:cNvGraphicFramePr>
            <a:graphicFrameLocks noGrp="1"/>
          </p:cNvGraphicFramePr>
          <p:nvPr>
            <p:extLst>
              <p:ext uri="{D42A27DB-BD31-4B8C-83A1-F6EECF244321}">
                <p14:modId xmlns:p14="http://schemas.microsoft.com/office/powerpoint/2010/main" val="810263230"/>
              </p:ext>
            </p:extLst>
          </p:nvPr>
        </p:nvGraphicFramePr>
        <p:xfrm>
          <a:off x="90415" y="848401"/>
          <a:ext cx="12011169" cy="6009599"/>
        </p:xfrm>
        <a:graphic>
          <a:graphicData uri="http://schemas.openxmlformats.org/drawingml/2006/table">
            <a:tbl>
              <a:tblPr/>
              <a:tblGrid>
                <a:gridCol w="4003723">
                  <a:extLst>
                    <a:ext uri="{9D8B030D-6E8A-4147-A177-3AD203B41FA5}">
                      <a16:colId xmlns:a16="http://schemas.microsoft.com/office/drawing/2014/main" val="1913298899"/>
                    </a:ext>
                  </a:extLst>
                </a:gridCol>
                <a:gridCol w="4003723">
                  <a:extLst>
                    <a:ext uri="{9D8B030D-6E8A-4147-A177-3AD203B41FA5}">
                      <a16:colId xmlns:a16="http://schemas.microsoft.com/office/drawing/2014/main" val="1110112698"/>
                    </a:ext>
                  </a:extLst>
                </a:gridCol>
                <a:gridCol w="4003723">
                  <a:extLst>
                    <a:ext uri="{9D8B030D-6E8A-4147-A177-3AD203B41FA5}">
                      <a16:colId xmlns:a16="http://schemas.microsoft.com/office/drawing/2014/main" val="932547968"/>
                    </a:ext>
                  </a:extLst>
                </a:gridCol>
              </a:tblGrid>
              <a:tr h="310726">
                <a:tc>
                  <a:txBody>
                    <a:bodyPr/>
                    <a:lstStyle/>
                    <a:p>
                      <a:pPr algn="ctr" fontAlgn="base"/>
                      <a:r>
                        <a:rPr lang="en-IN" sz="1400" b="1">
                          <a:solidFill>
                            <a:schemeClr val="bg1"/>
                          </a:solidFill>
                          <a:effectLst/>
                        </a:rPr>
                        <a:t>S.NO</a:t>
                      </a:r>
                    </a:p>
                  </a:txBody>
                  <a:tcPr marL="23195" marR="23195" marT="57987" marB="5798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solidFill>
                            <a:schemeClr val="bg1"/>
                          </a:solidFill>
                          <a:effectLst/>
                        </a:rPr>
                        <a:t>Linux</a:t>
                      </a:r>
                    </a:p>
                  </a:txBody>
                  <a:tcPr marL="57987" marR="57987" marT="57987" marB="5798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solidFill>
                            <a:schemeClr val="bg1"/>
                          </a:solidFill>
                          <a:effectLst/>
                        </a:rPr>
                        <a:t>Windows</a:t>
                      </a:r>
                    </a:p>
                  </a:txBody>
                  <a:tcPr marL="57987" marR="57987" marT="57987" marB="5798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85524523"/>
                  </a:ext>
                </a:extLst>
              </a:tr>
              <a:tr h="555799">
                <a:tc>
                  <a:txBody>
                    <a:bodyPr/>
                    <a:lstStyle/>
                    <a:p>
                      <a:pPr algn="l" fontAlgn="ctr"/>
                      <a:r>
                        <a:rPr lang="en-IN" sz="1400" b="0">
                          <a:solidFill>
                            <a:schemeClr val="bg1"/>
                          </a:solidFill>
                          <a:effectLst/>
                        </a:rPr>
                        <a:t>1.</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u="sng">
                          <a:solidFill>
                            <a:schemeClr val="bg1"/>
                          </a:solidFill>
                          <a:effectLst/>
                          <a:hlinkClick r:id="rId2">
                            <a:extLst>
                              <a:ext uri="{A12FA001-AC4F-418D-AE19-62706E023703}">
                                <ahyp:hlinkClr xmlns:ahyp="http://schemas.microsoft.com/office/drawing/2018/hyperlinkcolor" val="tx"/>
                              </a:ext>
                            </a:extLst>
                          </a:hlinkClick>
                        </a:rPr>
                        <a:t>Linux</a:t>
                      </a:r>
                      <a:r>
                        <a:rPr lang="en-US" sz="1400" b="0">
                          <a:solidFill>
                            <a:schemeClr val="bg1"/>
                          </a:solidFill>
                          <a:effectLst/>
                        </a:rPr>
                        <a:t> is a open source operating system.</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solidFill>
                            <a:schemeClr val="bg1"/>
                          </a:solidFill>
                          <a:effectLst/>
                        </a:rPr>
                        <a:t>While </a:t>
                      </a:r>
                      <a:r>
                        <a:rPr lang="en-US" sz="1400" b="0" u="sng">
                          <a:solidFill>
                            <a:schemeClr val="bg1"/>
                          </a:solidFill>
                          <a:effectLst/>
                          <a:hlinkClick r:id="rId3">
                            <a:extLst>
                              <a:ext uri="{A12FA001-AC4F-418D-AE19-62706E023703}">
                                <ahyp:hlinkClr xmlns:ahyp="http://schemas.microsoft.com/office/drawing/2018/hyperlinkcolor" val="tx"/>
                              </a:ext>
                            </a:extLst>
                          </a:hlinkClick>
                        </a:rPr>
                        <a:t>windows</a:t>
                      </a:r>
                      <a:r>
                        <a:rPr lang="en-US" sz="1400" b="0">
                          <a:solidFill>
                            <a:schemeClr val="bg1"/>
                          </a:solidFill>
                          <a:effectLst/>
                        </a:rPr>
                        <a:t> are the not the open source operating system.</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15375381"/>
                  </a:ext>
                </a:extLst>
              </a:tr>
              <a:tr h="354495">
                <a:tc>
                  <a:txBody>
                    <a:bodyPr/>
                    <a:lstStyle/>
                    <a:p>
                      <a:pPr algn="l" fontAlgn="ctr"/>
                      <a:r>
                        <a:rPr lang="en-IN" sz="1400" b="0">
                          <a:solidFill>
                            <a:schemeClr val="bg1"/>
                          </a:solidFill>
                          <a:effectLst/>
                        </a:rPr>
                        <a:t>2.</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solidFill>
                            <a:schemeClr val="bg1"/>
                          </a:solidFill>
                          <a:effectLst/>
                        </a:rPr>
                        <a:t>Linux is free of cost.</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400" b="0">
                          <a:solidFill>
                            <a:schemeClr val="bg1"/>
                          </a:solidFill>
                          <a:effectLst/>
                        </a:rPr>
                        <a:t>While it is costly.</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96957561"/>
                  </a:ext>
                </a:extLst>
              </a:tr>
              <a:tr h="354495">
                <a:tc>
                  <a:txBody>
                    <a:bodyPr/>
                    <a:lstStyle/>
                    <a:p>
                      <a:pPr algn="l" fontAlgn="ctr"/>
                      <a:r>
                        <a:rPr lang="en-IN" sz="1400" b="0">
                          <a:solidFill>
                            <a:schemeClr val="bg1"/>
                          </a:solidFill>
                          <a:effectLst/>
                        </a:rPr>
                        <a:t>3.</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400" b="0">
                          <a:solidFill>
                            <a:schemeClr val="bg1"/>
                          </a:solidFill>
                          <a:effectLst/>
                        </a:rPr>
                        <a:t>It’s file name case-sensitive.</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solidFill>
                            <a:schemeClr val="bg1"/>
                          </a:solidFill>
                          <a:effectLst/>
                        </a:rPr>
                        <a:t>While it’s file name is case-insensitive.</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54416496"/>
                  </a:ext>
                </a:extLst>
              </a:tr>
              <a:tr h="354495">
                <a:tc>
                  <a:txBody>
                    <a:bodyPr/>
                    <a:lstStyle/>
                    <a:p>
                      <a:pPr algn="l" fontAlgn="ctr"/>
                      <a:r>
                        <a:rPr lang="en-IN" sz="1400" b="0">
                          <a:solidFill>
                            <a:schemeClr val="bg1"/>
                          </a:solidFill>
                          <a:effectLst/>
                        </a:rPr>
                        <a:t>4.</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solidFill>
                            <a:schemeClr val="bg1"/>
                          </a:solidFill>
                          <a:effectLst/>
                        </a:rPr>
                        <a:t>In linux, </a:t>
                      </a:r>
                      <a:r>
                        <a:rPr lang="en-US" sz="1400" b="0" u="sng">
                          <a:solidFill>
                            <a:schemeClr val="bg1"/>
                          </a:solidFill>
                          <a:effectLst/>
                          <a:hlinkClick r:id="rId4">
                            <a:extLst>
                              <a:ext uri="{A12FA001-AC4F-418D-AE19-62706E023703}">
                                <ahyp:hlinkClr xmlns:ahyp="http://schemas.microsoft.com/office/drawing/2018/hyperlinkcolor" val="tx"/>
                              </a:ext>
                            </a:extLst>
                          </a:hlinkClick>
                        </a:rPr>
                        <a:t>monolithic kernel</a:t>
                      </a:r>
                      <a:r>
                        <a:rPr lang="en-US" sz="1400" b="0">
                          <a:solidFill>
                            <a:schemeClr val="bg1"/>
                          </a:solidFill>
                          <a:effectLst/>
                        </a:rPr>
                        <a:t> is used.</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solidFill>
                            <a:schemeClr val="bg1"/>
                          </a:solidFill>
                          <a:effectLst/>
                        </a:rPr>
                        <a:t>While in this, </a:t>
                      </a:r>
                      <a:r>
                        <a:rPr lang="en-US" sz="1400" b="0" u="sng">
                          <a:solidFill>
                            <a:schemeClr val="bg1"/>
                          </a:solidFill>
                          <a:effectLst/>
                          <a:hlinkClick r:id="rId5">
                            <a:extLst>
                              <a:ext uri="{A12FA001-AC4F-418D-AE19-62706E023703}">
                                <ahyp:hlinkClr xmlns:ahyp="http://schemas.microsoft.com/office/drawing/2018/hyperlinkcolor" val="tx"/>
                              </a:ext>
                            </a:extLst>
                          </a:hlinkClick>
                        </a:rPr>
                        <a:t>micro kernel</a:t>
                      </a:r>
                      <a:r>
                        <a:rPr lang="en-US" sz="1400" b="0">
                          <a:solidFill>
                            <a:schemeClr val="bg1"/>
                          </a:solidFill>
                          <a:effectLst/>
                        </a:rPr>
                        <a:t> is used.</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35551036"/>
                  </a:ext>
                </a:extLst>
              </a:tr>
              <a:tr h="555799">
                <a:tc>
                  <a:txBody>
                    <a:bodyPr/>
                    <a:lstStyle/>
                    <a:p>
                      <a:pPr algn="l" fontAlgn="ctr"/>
                      <a:r>
                        <a:rPr lang="en-IN" sz="1400" b="0">
                          <a:solidFill>
                            <a:schemeClr val="bg1"/>
                          </a:solidFill>
                          <a:effectLst/>
                        </a:rPr>
                        <a:t>5.</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solidFill>
                            <a:schemeClr val="bg1"/>
                          </a:solidFill>
                          <a:effectLst/>
                        </a:rPr>
                        <a:t>Linux is more efficient in comparison of windows.</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solidFill>
                            <a:schemeClr val="bg1"/>
                          </a:solidFill>
                          <a:effectLst/>
                        </a:rPr>
                        <a:t>While windows are less efficient.</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88911675"/>
                  </a:ext>
                </a:extLst>
              </a:tr>
              <a:tr h="555799">
                <a:tc>
                  <a:txBody>
                    <a:bodyPr/>
                    <a:lstStyle/>
                    <a:p>
                      <a:pPr algn="l" fontAlgn="ctr"/>
                      <a:r>
                        <a:rPr lang="en-IN" sz="1400" b="0">
                          <a:solidFill>
                            <a:schemeClr val="bg1"/>
                          </a:solidFill>
                          <a:effectLst/>
                        </a:rPr>
                        <a:t>6.</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solidFill>
                            <a:schemeClr val="bg1"/>
                          </a:solidFill>
                          <a:effectLst/>
                        </a:rPr>
                        <a:t>There is forward slash is used for Separating the directories.</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solidFill>
                            <a:schemeClr val="bg1"/>
                          </a:solidFill>
                          <a:effectLst/>
                        </a:rPr>
                        <a:t>While there is back slash is used for Separating the directories.</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12184451"/>
                  </a:ext>
                </a:extLst>
              </a:tr>
              <a:tr h="354495">
                <a:tc>
                  <a:txBody>
                    <a:bodyPr/>
                    <a:lstStyle/>
                    <a:p>
                      <a:pPr algn="l" fontAlgn="ctr"/>
                      <a:r>
                        <a:rPr lang="en-IN" sz="1400" b="0">
                          <a:solidFill>
                            <a:schemeClr val="bg1"/>
                          </a:solidFill>
                          <a:effectLst/>
                        </a:rPr>
                        <a:t>7.</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solidFill>
                            <a:schemeClr val="bg1"/>
                          </a:solidFill>
                          <a:effectLst/>
                        </a:rPr>
                        <a:t>Linux provides more security than windows.</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solidFill>
                            <a:schemeClr val="bg1"/>
                          </a:solidFill>
                          <a:effectLst/>
                        </a:rPr>
                        <a:t>While it provides less security than linux.</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22316109"/>
                  </a:ext>
                </a:extLst>
              </a:tr>
              <a:tr h="555799">
                <a:tc>
                  <a:txBody>
                    <a:bodyPr/>
                    <a:lstStyle/>
                    <a:p>
                      <a:pPr algn="l" fontAlgn="ctr"/>
                      <a:r>
                        <a:rPr lang="en-IN" sz="1400" b="0">
                          <a:solidFill>
                            <a:schemeClr val="bg1"/>
                          </a:solidFill>
                          <a:effectLst/>
                        </a:rPr>
                        <a:t>8.</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solidFill>
                            <a:schemeClr val="bg1"/>
                          </a:solidFill>
                          <a:effectLst/>
                        </a:rPr>
                        <a:t>Linux is widely used in hacking purpose based systems.</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solidFill>
                            <a:schemeClr val="bg1"/>
                          </a:solidFill>
                          <a:effectLst/>
                        </a:rPr>
                        <a:t>While windows does not provide much efficiency in hacking.</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41132092"/>
                  </a:ext>
                </a:extLst>
              </a:tr>
              <a:tr h="757104">
                <a:tc>
                  <a:txBody>
                    <a:bodyPr/>
                    <a:lstStyle/>
                    <a:p>
                      <a:pPr algn="l" fontAlgn="ctr"/>
                      <a:r>
                        <a:rPr lang="en-IN" sz="1400" b="0">
                          <a:solidFill>
                            <a:schemeClr val="bg1"/>
                          </a:solidFill>
                          <a:effectLst/>
                        </a:rPr>
                        <a:t>9.</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400" b="0">
                          <a:solidFill>
                            <a:schemeClr val="bg1"/>
                          </a:solidFill>
                          <a:effectLst/>
                        </a:rPr>
                        <a:t>There are 3 types of user account – </a:t>
                      </a:r>
                    </a:p>
                    <a:p>
                      <a:pPr algn="l" fontAlgn="base"/>
                      <a:r>
                        <a:rPr lang="en-US" sz="1400" b="0">
                          <a:solidFill>
                            <a:schemeClr val="bg1"/>
                          </a:solidFill>
                          <a:effectLst/>
                        </a:rPr>
                        <a:t>(1) Regular , (2) Root , (3) Service account</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400" b="0">
                          <a:solidFill>
                            <a:schemeClr val="bg1"/>
                          </a:solidFill>
                          <a:effectLst/>
                        </a:rPr>
                        <a:t>There are 4 types of user account – </a:t>
                      </a:r>
                    </a:p>
                    <a:p>
                      <a:pPr algn="l" fontAlgn="base"/>
                      <a:r>
                        <a:rPr lang="en-US" sz="1400" b="0">
                          <a:solidFill>
                            <a:schemeClr val="bg1"/>
                          </a:solidFill>
                          <a:effectLst/>
                        </a:rPr>
                        <a:t>(1) Administrator , (2) Standard , (3) Child , (4) Guest</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78375547"/>
                  </a:ext>
                </a:extLst>
              </a:tr>
              <a:tr h="555799">
                <a:tc>
                  <a:txBody>
                    <a:bodyPr/>
                    <a:lstStyle/>
                    <a:p>
                      <a:pPr algn="l" fontAlgn="ctr"/>
                      <a:r>
                        <a:rPr lang="en-IN" sz="1400" b="0">
                          <a:solidFill>
                            <a:schemeClr val="bg1"/>
                          </a:solidFill>
                          <a:effectLst/>
                        </a:rPr>
                        <a:t>10.</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solidFill>
                            <a:schemeClr val="bg1"/>
                          </a:solidFill>
                          <a:effectLst/>
                        </a:rPr>
                        <a:t>Root user is the super user and has all administrative privileges.</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solidFill>
                            <a:schemeClr val="bg1"/>
                          </a:solidFill>
                          <a:effectLst/>
                        </a:rPr>
                        <a:t>Administrator user has all administrative privileges of computers.</a:t>
                      </a: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40944525"/>
                  </a:ext>
                </a:extLst>
              </a:tr>
              <a:tr h="462790">
                <a:tc>
                  <a:txBody>
                    <a:bodyPr/>
                    <a:lstStyle/>
                    <a:p>
                      <a:pPr algn="l" fontAlgn="ctr"/>
                      <a:endParaRPr lang="en-IN" sz="1400" b="0">
                        <a:solidFill>
                          <a:schemeClr val="bg1"/>
                        </a:solidFill>
                        <a:effectLst/>
                      </a:endParaRP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endParaRPr lang="en-US" sz="1400" b="0">
                        <a:solidFill>
                          <a:schemeClr val="bg1"/>
                        </a:solidFill>
                        <a:effectLst/>
                      </a:endParaRP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endParaRPr lang="en-US" sz="1400" b="0">
                        <a:solidFill>
                          <a:schemeClr val="bg1"/>
                        </a:solidFill>
                        <a:effectLst/>
                      </a:endParaRPr>
                    </a:p>
                  </a:txBody>
                  <a:tcPr marL="57987" marR="57987" marT="81182" marB="8118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94739714"/>
                  </a:ext>
                </a:extLst>
              </a:tr>
            </a:tbl>
          </a:graphicData>
        </a:graphic>
      </p:graphicFrame>
    </p:spTree>
    <p:extLst>
      <p:ext uri="{BB962C8B-B14F-4D97-AF65-F5344CB8AC3E}">
        <p14:creationId xmlns:p14="http://schemas.microsoft.com/office/powerpoint/2010/main" val="31912589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58BF89-97F7-D16A-203F-CECBFB6F246E}"/>
              </a:ext>
            </a:extLst>
          </p:cNvPr>
          <p:cNvSpPr txBox="1"/>
          <p:nvPr/>
        </p:nvSpPr>
        <p:spPr>
          <a:xfrm>
            <a:off x="194481" y="136057"/>
            <a:ext cx="8758450" cy="646331"/>
          </a:xfrm>
          <a:prstGeom prst="rect">
            <a:avLst/>
          </a:prstGeom>
          <a:noFill/>
        </p:spPr>
        <p:txBody>
          <a:bodyPr wrap="square">
            <a:spAutoFit/>
          </a:bodyPr>
          <a:lstStyle/>
          <a:p>
            <a:r>
              <a:rPr lang="en-US" sz="3600" b="1">
                <a:solidFill>
                  <a:schemeClr val="bg1"/>
                </a:solidFill>
              </a:rPr>
              <a:t>Comparison in between linux and unix </a:t>
            </a:r>
          </a:p>
        </p:txBody>
      </p:sp>
      <p:graphicFrame>
        <p:nvGraphicFramePr>
          <p:cNvPr id="6" name="Table 5">
            <a:extLst>
              <a:ext uri="{FF2B5EF4-FFF2-40B4-BE49-F238E27FC236}">
                <a16:creationId xmlns:a16="http://schemas.microsoft.com/office/drawing/2014/main" id="{F13881F9-92D0-39E1-F50F-D0E407EBF90F}"/>
              </a:ext>
            </a:extLst>
          </p:cNvPr>
          <p:cNvGraphicFramePr>
            <a:graphicFrameLocks noGrp="1"/>
          </p:cNvGraphicFramePr>
          <p:nvPr>
            <p:extLst>
              <p:ext uri="{D42A27DB-BD31-4B8C-83A1-F6EECF244321}">
                <p14:modId xmlns:p14="http://schemas.microsoft.com/office/powerpoint/2010/main" val="1876673840"/>
              </p:ext>
            </p:extLst>
          </p:nvPr>
        </p:nvGraphicFramePr>
        <p:xfrm>
          <a:off x="194481" y="1050420"/>
          <a:ext cx="11296935" cy="4872707"/>
        </p:xfrm>
        <a:graphic>
          <a:graphicData uri="http://schemas.openxmlformats.org/drawingml/2006/table">
            <a:tbl>
              <a:tblPr/>
              <a:tblGrid>
                <a:gridCol w="2151797">
                  <a:extLst>
                    <a:ext uri="{9D8B030D-6E8A-4147-A177-3AD203B41FA5}">
                      <a16:colId xmlns:a16="http://schemas.microsoft.com/office/drawing/2014/main" val="105937410"/>
                    </a:ext>
                  </a:extLst>
                </a:gridCol>
                <a:gridCol w="4572569">
                  <a:extLst>
                    <a:ext uri="{9D8B030D-6E8A-4147-A177-3AD203B41FA5}">
                      <a16:colId xmlns:a16="http://schemas.microsoft.com/office/drawing/2014/main" val="2343114120"/>
                    </a:ext>
                  </a:extLst>
                </a:gridCol>
                <a:gridCol w="4572569">
                  <a:extLst>
                    <a:ext uri="{9D8B030D-6E8A-4147-A177-3AD203B41FA5}">
                      <a16:colId xmlns:a16="http://schemas.microsoft.com/office/drawing/2014/main" val="2628382662"/>
                    </a:ext>
                  </a:extLst>
                </a:gridCol>
              </a:tblGrid>
              <a:tr h="743294">
                <a:tc>
                  <a:txBody>
                    <a:bodyPr/>
                    <a:lstStyle/>
                    <a:p>
                      <a:pPr algn="ctr" fontAlgn="base"/>
                      <a:r>
                        <a:rPr lang="en-IN" sz="1400" b="1">
                          <a:solidFill>
                            <a:schemeClr val="bg1"/>
                          </a:solidFill>
                          <a:effectLst/>
                        </a:rPr>
                        <a:t>Differences                                              </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solidFill>
                            <a:schemeClr val="bg1"/>
                          </a:solidFill>
                          <a:effectLst/>
                        </a:rPr>
                        <a:t>Linux</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solidFill>
                            <a:schemeClr val="bg1"/>
                          </a:solidFill>
                          <a:effectLst/>
                        </a:rPr>
                        <a:t>Unix</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53449796"/>
                  </a:ext>
                </a:extLst>
              </a:tr>
              <a:tr h="780000">
                <a:tc>
                  <a:txBody>
                    <a:bodyPr/>
                    <a:lstStyle/>
                    <a:p>
                      <a:pPr algn="ctr" fontAlgn="base"/>
                      <a:r>
                        <a:rPr lang="en-IN" b="1">
                          <a:solidFill>
                            <a:schemeClr val="bg1"/>
                          </a:solidFill>
                          <a:effectLst/>
                        </a:rPr>
                        <a:t>Origins</a:t>
                      </a:r>
                    </a:p>
                  </a:txBody>
                  <a:tcPr marL="38100" marR="38100" marT="61913" marB="619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solidFill>
                            <a:schemeClr val="bg1"/>
                          </a:solidFill>
                          <a:effectLst/>
                        </a:rPr>
                        <a:t> Linux was developed in the 1990s by Linus Torvalds as a free and open-source alternative to Unix.</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solidFill>
                            <a:schemeClr val="bg1"/>
                          </a:solidFill>
                          <a:effectLst/>
                        </a:rPr>
                        <a:t>Unix was developed in the 1970s at Bell Labs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94470380"/>
                  </a:ext>
                </a:extLst>
              </a:tr>
              <a:tr h="780000">
                <a:tc>
                  <a:txBody>
                    <a:bodyPr/>
                    <a:lstStyle/>
                    <a:p>
                      <a:pPr algn="ctr" fontAlgn="base"/>
                      <a:r>
                        <a:rPr lang="en-IN" b="1">
                          <a:solidFill>
                            <a:schemeClr val="bg1"/>
                          </a:solidFill>
                          <a:effectLst/>
                        </a:rPr>
                        <a:t>Introduction</a:t>
                      </a:r>
                    </a:p>
                  </a:txBody>
                  <a:tcPr marL="38100" marR="38100" marT="61913" marB="619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u="sng">
                          <a:solidFill>
                            <a:schemeClr val="bg1"/>
                          </a:solidFill>
                          <a:effectLst/>
                          <a:hlinkClick r:id="rId2">
                            <a:extLst>
                              <a:ext uri="{A12FA001-AC4F-418D-AE19-62706E023703}">
                                <ahyp:hlinkClr xmlns:ahyp="http://schemas.microsoft.com/office/drawing/2018/hyperlinkcolor" val="tx"/>
                              </a:ext>
                            </a:extLst>
                          </a:hlinkClick>
                        </a:rPr>
                        <a:t>Linux</a:t>
                      </a:r>
                      <a:r>
                        <a:rPr lang="en-US" sz="1250" b="0">
                          <a:solidFill>
                            <a:schemeClr val="bg1"/>
                          </a:solidFill>
                          <a:effectLst/>
                        </a:rPr>
                        <a:t> is Open Source, and a large number of programmers work together online and contribute to its development.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u="sng">
                          <a:solidFill>
                            <a:schemeClr val="bg1"/>
                          </a:solidFill>
                          <a:effectLst/>
                          <a:hlinkClick r:id="rId3">
                            <a:extLst>
                              <a:ext uri="{A12FA001-AC4F-418D-AE19-62706E023703}">
                                <ahyp:hlinkClr xmlns:ahyp="http://schemas.microsoft.com/office/drawing/2018/hyperlinkcolor" val="tx"/>
                              </a:ext>
                            </a:extLst>
                          </a:hlinkClick>
                        </a:rPr>
                        <a:t>Unix</a:t>
                      </a:r>
                      <a:r>
                        <a:rPr lang="en-US" sz="1250" b="0">
                          <a:solidFill>
                            <a:schemeClr val="bg1"/>
                          </a:solidFill>
                          <a:effectLst/>
                        </a:rPr>
                        <a:t> was developed by AT&amp;T Labs, different commercial vendors, and non-profit organizations.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15773707"/>
                  </a:ext>
                </a:extLst>
              </a:tr>
              <a:tr h="780000">
                <a:tc>
                  <a:txBody>
                    <a:bodyPr/>
                    <a:lstStyle/>
                    <a:p>
                      <a:pPr algn="ctr" fontAlgn="base"/>
                      <a:r>
                        <a:rPr lang="en-IN" b="1">
                          <a:solidFill>
                            <a:schemeClr val="bg1"/>
                          </a:solidFill>
                          <a:effectLst/>
                        </a:rPr>
                        <a:t>Licensing</a:t>
                      </a:r>
                    </a:p>
                  </a:txBody>
                  <a:tcPr marL="38100" marR="38100" marT="61913" marB="619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solidFill>
                            <a:schemeClr val="bg1"/>
                          </a:solidFill>
                          <a:effectLst/>
                        </a:rPr>
                        <a:t>Linux, on the other hand, is open-source software and can be used freely without any licensing fees.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solidFill>
                            <a:schemeClr val="bg1"/>
                          </a:solidFill>
                          <a:effectLst/>
                        </a:rPr>
                        <a:t>Unix is a proprietary ary operating system, meaning that it requires a license to use.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01409413"/>
                  </a:ext>
                </a:extLst>
              </a:tr>
              <a:tr h="780000">
                <a:tc>
                  <a:txBody>
                    <a:bodyPr/>
                    <a:lstStyle/>
                    <a:p>
                      <a:pPr algn="ctr" fontAlgn="base"/>
                      <a:r>
                        <a:rPr lang="en-IN" b="1">
                          <a:solidFill>
                            <a:schemeClr val="bg1"/>
                          </a:solidFill>
                          <a:effectLst/>
                        </a:rPr>
                        <a:t>Kernels</a:t>
                      </a:r>
                    </a:p>
                  </a:txBody>
                  <a:tcPr marL="38100" marR="38100" marT="61913" marB="619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solidFill>
                            <a:schemeClr val="bg1"/>
                          </a:solidFill>
                          <a:effectLst/>
                        </a:rPr>
                        <a:t>both have a similar design but are less complex than the Unixhold-upthat kernel.</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solidFill>
                            <a:schemeClr val="bg1"/>
                          </a:solidFill>
                          <a:effectLst/>
                        </a:rPr>
                        <a:t>both have a similar design but larger and more complex than the Linux kernel.</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23080931"/>
                  </a:ext>
                </a:extLst>
              </a:tr>
              <a:tr h="1009413">
                <a:tc>
                  <a:txBody>
                    <a:bodyPr/>
                    <a:lstStyle/>
                    <a:p>
                      <a:pPr algn="ctr" fontAlgn="base"/>
                      <a:r>
                        <a:rPr lang="en-IN" b="1">
                          <a:solidFill>
                            <a:schemeClr val="bg1"/>
                          </a:solidFill>
                          <a:effectLst/>
                        </a:rPr>
                        <a:t>Availability</a:t>
                      </a:r>
                    </a:p>
                  </a:txBody>
                  <a:tcPr marL="38100" marR="38100" marT="61913" marB="6191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solidFill>
                            <a:schemeClr val="bg1"/>
                          </a:solidFill>
                          <a:effectLst/>
                        </a:rPr>
                        <a:t>On the other hand, Linux is widely used on both enterprise and personal computers.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250" b="0">
                          <a:solidFill>
                            <a:schemeClr val="bg1"/>
                          </a:solidFill>
                          <a:effectLst/>
                        </a:rPr>
                        <a:t>Unix is typically found on enterprise-level servers and workstations and is less commonly used on personal computers.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27261125"/>
                  </a:ext>
                </a:extLst>
              </a:tr>
            </a:tbl>
          </a:graphicData>
        </a:graphic>
      </p:graphicFrame>
    </p:spTree>
    <p:extLst>
      <p:ext uri="{BB962C8B-B14F-4D97-AF65-F5344CB8AC3E}">
        <p14:creationId xmlns:p14="http://schemas.microsoft.com/office/powerpoint/2010/main" val="236390086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4ECF59F1-9859-67B6-F4B1-F3A897DAF2C9}"/>
              </a:ext>
            </a:extLst>
          </p:cNvPr>
          <p:cNvGraphicFramePr>
            <a:graphicFrameLocks noGrp="1"/>
          </p:cNvGraphicFramePr>
          <p:nvPr>
            <p:extLst>
              <p:ext uri="{D42A27DB-BD31-4B8C-83A1-F6EECF244321}">
                <p14:modId xmlns:p14="http://schemas.microsoft.com/office/powerpoint/2010/main" val="187079211"/>
              </p:ext>
            </p:extLst>
          </p:nvPr>
        </p:nvGraphicFramePr>
        <p:xfrm>
          <a:off x="0" y="0"/>
          <a:ext cx="12191999" cy="6857998"/>
        </p:xfrm>
        <a:graphic>
          <a:graphicData uri="http://schemas.openxmlformats.org/drawingml/2006/table">
            <a:tbl>
              <a:tblPr/>
              <a:tblGrid>
                <a:gridCol w="2322285">
                  <a:extLst>
                    <a:ext uri="{9D8B030D-6E8A-4147-A177-3AD203B41FA5}">
                      <a16:colId xmlns:a16="http://schemas.microsoft.com/office/drawing/2014/main" val="4018637645"/>
                    </a:ext>
                  </a:extLst>
                </a:gridCol>
                <a:gridCol w="4934857">
                  <a:extLst>
                    <a:ext uri="{9D8B030D-6E8A-4147-A177-3AD203B41FA5}">
                      <a16:colId xmlns:a16="http://schemas.microsoft.com/office/drawing/2014/main" val="825389378"/>
                    </a:ext>
                  </a:extLst>
                </a:gridCol>
                <a:gridCol w="4934857">
                  <a:extLst>
                    <a:ext uri="{9D8B030D-6E8A-4147-A177-3AD203B41FA5}">
                      <a16:colId xmlns:a16="http://schemas.microsoft.com/office/drawing/2014/main" val="2703033941"/>
                    </a:ext>
                  </a:extLst>
                </a:gridCol>
              </a:tblGrid>
              <a:tr h="582837">
                <a:tc>
                  <a:txBody>
                    <a:bodyPr/>
                    <a:lstStyle/>
                    <a:p>
                      <a:pPr algn="ctr" fontAlgn="base"/>
                      <a:r>
                        <a:rPr lang="en-IN" sz="1300" b="1">
                          <a:solidFill>
                            <a:schemeClr val="bg1"/>
                          </a:solidFill>
                          <a:effectLst/>
                        </a:rPr>
                        <a:t>Community Support:</a:t>
                      </a:r>
                    </a:p>
                  </a:txBody>
                  <a:tcPr marL="19874" marR="19874" marT="32295" marB="3229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300" b="0">
                          <a:solidFill>
                            <a:schemeClr val="bg1"/>
                          </a:solidFill>
                          <a:effectLst/>
                        </a:rPr>
                        <a:t>Linux has a large and active community of developers and users who contribute to its development and provide support.</a:t>
                      </a:r>
                    </a:p>
                  </a:txBody>
                  <a:tcPr marL="49684" marR="49684" marT="69558" marB="695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300" b="0">
                          <a:solidFill>
                            <a:schemeClr val="bg1"/>
                          </a:solidFill>
                          <a:effectLst/>
                        </a:rPr>
                        <a:t>While Unix also has a community, it is generally smaller and more focused on enterprise-level users.</a:t>
                      </a:r>
                    </a:p>
                  </a:txBody>
                  <a:tcPr marL="49684" marR="49684" marT="69558" marB="695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38971315"/>
                  </a:ext>
                </a:extLst>
              </a:tr>
              <a:tr h="582837">
                <a:tc>
                  <a:txBody>
                    <a:bodyPr/>
                    <a:lstStyle/>
                    <a:p>
                      <a:pPr algn="ctr" fontAlgn="base"/>
                      <a:r>
                        <a:rPr lang="en-IN" sz="1300" b="1">
                          <a:solidFill>
                            <a:schemeClr val="bg1"/>
                          </a:solidFill>
                          <a:effectLst/>
                        </a:rPr>
                        <a:t>Accessibility</a:t>
                      </a:r>
                    </a:p>
                  </a:txBody>
                  <a:tcPr marL="19874" marR="19874" marT="32295" marB="3229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300" b="0">
                          <a:solidFill>
                            <a:schemeClr val="bg1"/>
                          </a:solidFill>
                          <a:effectLst/>
                        </a:rPr>
                        <a:t>It is an open-source operating system which is freely accessible to everyone.</a:t>
                      </a:r>
                    </a:p>
                  </a:txBody>
                  <a:tcPr marL="49684" marR="49684" marT="69558" marB="695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300" b="0">
                          <a:solidFill>
                            <a:schemeClr val="bg1"/>
                          </a:solidFill>
                          <a:effectLst/>
                        </a:rPr>
                        <a:t>It is an operating system which can only be utilized by its copywriters.</a:t>
                      </a:r>
                    </a:p>
                  </a:txBody>
                  <a:tcPr marL="49684" marR="49684" marT="69558" marB="695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95320240"/>
                  </a:ext>
                </a:extLst>
              </a:tr>
              <a:tr h="1014221">
                <a:tc>
                  <a:txBody>
                    <a:bodyPr/>
                    <a:lstStyle/>
                    <a:p>
                      <a:pPr algn="ctr" fontAlgn="base"/>
                      <a:r>
                        <a:rPr lang="en-IN" sz="1300" b="1">
                          <a:solidFill>
                            <a:schemeClr val="bg1"/>
                          </a:solidFill>
                          <a:effectLst/>
                        </a:rPr>
                        <a:t>bug fixing time</a:t>
                      </a:r>
                    </a:p>
                  </a:txBody>
                  <a:tcPr marL="19874" marR="19874" marT="32295" marB="3229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300" b="0">
                          <a:solidFill>
                            <a:schemeClr val="bg1"/>
                          </a:solidFill>
                          <a:effectLst/>
                        </a:rPr>
                        <a:t>Threat recognition and solution is very fast because Linux is mainly community driven. So, if any Linux client poses any sort of threat, a team of qualified developers starts working to resolve this threat.</a:t>
                      </a:r>
                    </a:p>
                  </a:txBody>
                  <a:tcPr marL="49684" marR="49684" marT="69558" marB="695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300" b="0">
                          <a:solidFill>
                            <a:schemeClr val="bg1"/>
                          </a:solidFill>
                          <a:effectLst/>
                        </a:rPr>
                        <a:t>Unix clients require longer hold up time, to get the best possible bug-fixing,and a  patch.</a:t>
                      </a:r>
                    </a:p>
                  </a:txBody>
                  <a:tcPr marL="49684" marR="49684" marT="69558" marB="695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76297313"/>
                  </a:ext>
                </a:extLst>
              </a:tr>
              <a:tr h="582837">
                <a:tc>
                  <a:txBody>
                    <a:bodyPr/>
                    <a:lstStyle/>
                    <a:p>
                      <a:pPr algn="ctr" fontAlgn="base"/>
                      <a:r>
                        <a:rPr lang="en-IN" sz="1300" b="1">
                          <a:solidFill>
                            <a:schemeClr val="bg1"/>
                          </a:solidFill>
                          <a:effectLst/>
                        </a:rPr>
                        <a:t>File system supports</a:t>
                      </a:r>
                    </a:p>
                  </a:txBody>
                  <a:tcPr marL="19874" marR="19874" marT="32295" marB="3229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300" b="0">
                          <a:solidFill>
                            <a:schemeClr val="bg1"/>
                          </a:solidFill>
                          <a:effectLst/>
                        </a:rPr>
                        <a:t>File system supports – Ext2, Ext3, Ext4, Jfs, ReiserFS, Xfs, Btrfs, FAT, FAT32, NTFS</a:t>
                      </a:r>
                    </a:p>
                  </a:txBody>
                  <a:tcPr marL="49684" marR="49684" marT="69558" marB="695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300" b="0">
                          <a:solidFill>
                            <a:schemeClr val="bg1"/>
                          </a:solidFill>
                          <a:effectLst/>
                        </a:rPr>
                        <a:t>File system supports – jfs, gpfs, hfs, hfs+, ufs, xfs, zfs</a:t>
                      </a:r>
                    </a:p>
                  </a:txBody>
                  <a:tcPr marL="49684" marR="49684" marT="69558" marB="695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981612450"/>
                  </a:ext>
                </a:extLst>
              </a:tr>
              <a:tr h="798529">
                <a:tc>
                  <a:txBody>
                    <a:bodyPr/>
                    <a:lstStyle/>
                    <a:p>
                      <a:pPr algn="ctr" fontAlgn="base"/>
                      <a:r>
                        <a:rPr lang="en-IN" sz="1300" b="1">
                          <a:solidFill>
                            <a:schemeClr val="bg1"/>
                          </a:solidFill>
                          <a:effectLst/>
                        </a:rPr>
                        <a:t>Graphical User Interface</a:t>
                      </a:r>
                    </a:p>
                  </a:txBody>
                  <a:tcPr marL="19874" marR="19874" marT="32295" marB="3229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300" b="0">
                          <a:solidFill>
                            <a:schemeClr val="bg1"/>
                          </a:solidFill>
                          <a:effectLst/>
                        </a:rPr>
                        <a:t>Linux provides two </a:t>
                      </a:r>
                      <a:r>
                        <a:rPr lang="en-US" sz="1300" b="0" u="sng">
                          <a:solidFill>
                            <a:schemeClr val="bg1"/>
                          </a:solidFill>
                          <a:effectLst/>
                          <a:hlinkClick r:id="rId2">
                            <a:extLst>
                              <a:ext uri="{A12FA001-AC4F-418D-AE19-62706E023703}">
                                <ahyp:hlinkClr xmlns:ahyp="http://schemas.microsoft.com/office/drawing/2018/hyperlinkcolor" val="tx"/>
                              </a:ext>
                            </a:extLst>
                          </a:hlinkClick>
                        </a:rPr>
                        <a:t>GUIs</a:t>
                      </a:r>
                      <a:r>
                        <a:rPr lang="en-US" sz="1300" b="0">
                          <a:solidFill>
                            <a:schemeClr val="bg1"/>
                          </a:solidFill>
                          <a:effectLst/>
                        </a:rPr>
                        <a:t>, </a:t>
                      </a:r>
                      <a:r>
                        <a:rPr lang="en-US" sz="1300" b="0" u="sng">
                          <a:solidFill>
                            <a:schemeClr val="bg1"/>
                          </a:solidFill>
                          <a:effectLst/>
                          <a:hlinkClick r:id="rId3">
                            <a:extLst>
                              <a:ext uri="{A12FA001-AC4F-418D-AE19-62706E023703}">
                                <ahyp:hlinkClr xmlns:ahyp="http://schemas.microsoft.com/office/drawing/2018/hyperlinkcolor" val="tx"/>
                              </a:ext>
                            </a:extLst>
                          </a:hlinkClick>
                        </a:rPr>
                        <a:t>KDE</a:t>
                      </a:r>
                      <a:r>
                        <a:rPr lang="en-US" sz="1300" b="0">
                          <a:solidFill>
                            <a:schemeClr val="bg1"/>
                          </a:solidFill>
                          <a:effectLst/>
                        </a:rPr>
                        <a:t> and </a:t>
                      </a:r>
                      <a:r>
                        <a:rPr lang="en-US" sz="1300" b="0" u="sng">
                          <a:solidFill>
                            <a:schemeClr val="bg1"/>
                          </a:solidFill>
                          <a:effectLst/>
                          <a:hlinkClick r:id="rId4">
                            <a:extLst>
                              <a:ext uri="{A12FA001-AC4F-418D-AE19-62706E023703}">
                                <ahyp:hlinkClr xmlns:ahyp="http://schemas.microsoft.com/office/drawing/2018/hyperlinkcolor" val="tx"/>
                              </a:ext>
                            </a:extLst>
                          </a:hlinkClick>
                        </a:rPr>
                        <a:t>Gnome</a:t>
                      </a:r>
                      <a:r>
                        <a:rPr lang="en-US" sz="1300" b="0">
                          <a:solidFill>
                            <a:schemeClr val="bg1"/>
                          </a:solidFill>
                          <a:effectLst/>
                        </a:rPr>
                        <a:t>. But there are many other options. For example, LXDE, Xfce, Unity, Mate, and so on.</a:t>
                      </a:r>
                    </a:p>
                  </a:txBody>
                  <a:tcPr marL="49684" marR="49684" marT="69558" marB="695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300" b="0">
                          <a:solidFill>
                            <a:schemeClr val="bg1"/>
                          </a:solidFill>
                          <a:effectLst/>
                        </a:rPr>
                        <a:t>Initially, Unix was a command-based OS, however later a GUI was created called Common Desktop Environment. Most distributions now ship with Gnome.</a:t>
                      </a:r>
                    </a:p>
                  </a:txBody>
                  <a:tcPr marL="49684" marR="49684" marT="69558" marB="695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4762571"/>
                  </a:ext>
                </a:extLst>
              </a:tr>
              <a:tr h="582837">
                <a:tc>
                  <a:txBody>
                    <a:bodyPr/>
                    <a:lstStyle/>
                    <a:p>
                      <a:pPr algn="ctr" fontAlgn="base"/>
                      <a:r>
                        <a:rPr lang="en-IN" sz="1300" b="1">
                          <a:solidFill>
                            <a:schemeClr val="bg1"/>
                          </a:solidFill>
                          <a:effectLst/>
                        </a:rPr>
                        <a:t>Use Cases</a:t>
                      </a:r>
                    </a:p>
                  </a:txBody>
                  <a:tcPr marL="19874" marR="19874" marT="32295" marB="3229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300" b="0">
                          <a:solidFill>
                            <a:schemeClr val="bg1"/>
                          </a:solidFill>
                          <a:effectLst/>
                        </a:rPr>
                        <a:t>It is used everywhere from servers, PCs, smartphones, tablets to mainframes.</a:t>
                      </a:r>
                    </a:p>
                  </a:txBody>
                  <a:tcPr marL="49684" marR="49684" marT="69558" marB="695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300" b="0">
                          <a:solidFill>
                            <a:schemeClr val="bg1"/>
                          </a:solidFill>
                          <a:effectLst/>
                        </a:rPr>
                        <a:t>It is used on servers, workstations, and PCs.</a:t>
                      </a:r>
                    </a:p>
                  </a:txBody>
                  <a:tcPr marL="49684" marR="49684" marT="69558" marB="695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22524695"/>
                  </a:ext>
                </a:extLst>
              </a:tr>
              <a:tr h="582837">
                <a:tc>
                  <a:txBody>
                    <a:bodyPr/>
                    <a:lstStyle/>
                    <a:p>
                      <a:pPr algn="ctr" fontAlgn="base"/>
                      <a:r>
                        <a:rPr lang="en-IN" sz="1300" b="1">
                          <a:solidFill>
                            <a:schemeClr val="bg1"/>
                          </a:solidFill>
                          <a:effectLst/>
                        </a:rPr>
                        <a:t>Shell Compatibility</a:t>
                      </a:r>
                    </a:p>
                  </a:txBody>
                  <a:tcPr marL="19874" marR="19874" marT="32295" marB="3229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300" b="0">
                          <a:solidFill>
                            <a:schemeClr val="bg1"/>
                          </a:solidFill>
                          <a:effectLst/>
                        </a:rPr>
                        <a:t>The default interface is </a:t>
                      </a:r>
                      <a:r>
                        <a:rPr lang="en-US" sz="1300" b="0" u="sng">
                          <a:solidFill>
                            <a:schemeClr val="bg1"/>
                          </a:solidFill>
                          <a:effectLst/>
                          <a:hlinkClick r:id="rId5">
                            <a:extLst>
                              <a:ext uri="{A12FA001-AC4F-418D-AE19-62706E023703}">
                                <ahyp:hlinkClr xmlns:ahyp="http://schemas.microsoft.com/office/drawing/2018/hyperlinkcolor" val="tx"/>
                              </a:ext>
                            </a:extLst>
                          </a:hlinkClick>
                        </a:rPr>
                        <a:t>BASH</a:t>
                      </a:r>
                      <a:r>
                        <a:rPr lang="en-US" sz="1300" b="0">
                          <a:solidFill>
                            <a:schemeClr val="bg1"/>
                          </a:solidFill>
                          <a:effectLst/>
                        </a:rPr>
                        <a:t> (Bourne Again Shell). Anybody can use Linux whether a home client, developer or a student.</a:t>
                      </a:r>
                    </a:p>
                  </a:txBody>
                  <a:tcPr marL="49684" marR="49684" marT="69558" marB="695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300" b="0">
                          <a:solidFill>
                            <a:schemeClr val="bg1"/>
                          </a:solidFill>
                          <a:effectLst/>
                        </a:rPr>
                        <a:t>It initially used Bourne shell. But it is also compatible with other GUIs. Developed mainly for servers, workstations, and mainframes.</a:t>
                      </a:r>
                    </a:p>
                  </a:txBody>
                  <a:tcPr marL="49684" marR="49684" marT="69558" marB="695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26564917"/>
                  </a:ext>
                </a:extLst>
              </a:tr>
              <a:tr h="381880">
                <a:tc>
                  <a:txBody>
                    <a:bodyPr/>
                    <a:lstStyle/>
                    <a:p>
                      <a:pPr algn="ctr" fontAlgn="base"/>
                      <a:r>
                        <a:rPr lang="en-IN" sz="1300" b="1">
                          <a:solidFill>
                            <a:schemeClr val="bg1"/>
                          </a:solidFill>
                          <a:effectLst/>
                        </a:rPr>
                        <a:t>Source Code Availability</a:t>
                      </a:r>
                    </a:p>
                  </a:txBody>
                  <a:tcPr marL="19874" marR="19874" marT="32295" marB="3229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300" b="0">
                          <a:solidFill>
                            <a:schemeClr val="bg1"/>
                          </a:solidFill>
                          <a:effectLst/>
                        </a:rPr>
                        <a:t>The source is accessible to the general public.</a:t>
                      </a:r>
                    </a:p>
                  </a:txBody>
                  <a:tcPr marL="49684" marR="49684" marT="69558" marB="695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300" b="0">
                          <a:solidFill>
                            <a:schemeClr val="bg1"/>
                          </a:solidFill>
                          <a:effectLst/>
                        </a:rPr>
                        <a:t>The source is not accessible to the general public.</a:t>
                      </a:r>
                    </a:p>
                  </a:txBody>
                  <a:tcPr marL="49684" marR="49684" marT="69558" marB="695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71700355"/>
                  </a:ext>
                </a:extLst>
              </a:tr>
              <a:tr h="798529">
                <a:tc>
                  <a:txBody>
                    <a:bodyPr/>
                    <a:lstStyle/>
                    <a:p>
                      <a:pPr algn="ctr" fontAlgn="base"/>
                      <a:r>
                        <a:rPr lang="en-IN" sz="1300" b="1">
                          <a:solidFill>
                            <a:schemeClr val="bg1"/>
                          </a:solidFill>
                          <a:effectLst/>
                        </a:rPr>
                        <a:t>Hardware Compatibility</a:t>
                      </a:r>
                    </a:p>
                  </a:txBody>
                  <a:tcPr marL="19874" marR="19874" marT="32295" marB="3229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300" b="0">
                          <a:solidFill>
                            <a:schemeClr val="bg1"/>
                          </a:solidFill>
                          <a:effectLst/>
                        </a:rPr>
                        <a:t>Originally developed for Intel’s x86 hardware processors. It is available for more than twenty different types of CPU which also includes an ARM.</a:t>
                      </a:r>
                    </a:p>
                  </a:txBody>
                  <a:tcPr marL="49684" marR="49684" marT="69558" marB="695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300" b="0">
                          <a:solidFill>
                            <a:schemeClr val="bg1"/>
                          </a:solidFill>
                          <a:effectLst/>
                        </a:rPr>
                        <a:t>It is available on PA-RISC and Itanium machines.</a:t>
                      </a:r>
                    </a:p>
                  </a:txBody>
                  <a:tcPr marL="49684" marR="49684" marT="69558" marB="695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23176048"/>
                  </a:ext>
                </a:extLst>
              </a:tr>
              <a:tr h="367817">
                <a:tc>
                  <a:txBody>
                    <a:bodyPr/>
                    <a:lstStyle/>
                    <a:p>
                      <a:pPr algn="ctr" fontAlgn="base"/>
                      <a:r>
                        <a:rPr lang="en-IN" sz="1300" b="1">
                          <a:solidFill>
                            <a:schemeClr val="bg1"/>
                          </a:solidFill>
                          <a:effectLst/>
                        </a:rPr>
                        <a:t>Virus Threats </a:t>
                      </a:r>
                    </a:p>
                  </a:txBody>
                  <a:tcPr marL="19874" marR="19874" marT="32295" marB="3229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300" b="0">
                          <a:solidFill>
                            <a:schemeClr val="bg1"/>
                          </a:solidFill>
                          <a:effectLst/>
                        </a:rPr>
                        <a:t>It has about 60-100 viruses listed to date.</a:t>
                      </a:r>
                    </a:p>
                  </a:txBody>
                  <a:tcPr marL="49684" marR="49684" marT="69558" marB="695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300" b="0">
                          <a:solidFill>
                            <a:schemeClr val="bg1"/>
                          </a:solidFill>
                          <a:effectLst/>
                        </a:rPr>
                        <a:t>It has about 85-120 viruses listed to date (rough estimate).</a:t>
                      </a:r>
                    </a:p>
                  </a:txBody>
                  <a:tcPr marL="49684" marR="49684" marT="69558" marB="695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60626473"/>
                  </a:ext>
                </a:extLst>
              </a:tr>
              <a:tr h="582837">
                <a:tc>
                  <a:txBody>
                    <a:bodyPr/>
                    <a:lstStyle/>
                    <a:p>
                      <a:pPr algn="ctr" fontAlgn="base"/>
                      <a:r>
                        <a:rPr lang="en-IN" sz="1300" b="1">
                          <a:solidFill>
                            <a:schemeClr val="bg1"/>
                          </a:solidFill>
                          <a:effectLst/>
                        </a:rPr>
                        <a:t>Operating System Versions</a:t>
                      </a:r>
                    </a:p>
                  </a:txBody>
                  <a:tcPr marL="19874" marR="19874" marT="32295" marB="3229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300" b="0">
                          <a:solidFill>
                            <a:schemeClr val="bg1"/>
                          </a:solidFill>
                          <a:effectLst/>
                        </a:rPr>
                        <a:t>Some Linux versions are </a:t>
                      </a:r>
                      <a:r>
                        <a:rPr lang="en-IN" sz="1300" b="0" u="sng">
                          <a:solidFill>
                            <a:schemeClr val="bg1"/>
                          </a:solidFill>
                          <a:effectLst/>
                          <a:hlinkClick r:id="rId6">
                            <a:extLst>
                              <a:ext uri="{A12FA001-AC4F-418D-AE19-62706E023703}">
                                <ahyp:hlinkClr xmlns:ahyp="http://schemas.microsoft.com/office/drawing/2018/hyperlinkcolor" val="tx"/>
                              </a:ext>
                            </a:extLst>
                          </a:hlinkClick>
                        </a:rPr>
                        <a:t>Ubuntu</a:t>
                      </a:r>
                      <a:r>
                        <a:rPr lang="en-IN" sz="1300" b="0">
                          <a:solidFill>
                            <a:schemeClr val="bg1"/>
                          </a:solidFill>
                          <a:effectLst/>
                        </a:rPr>
                        <a:t>, </a:t>
                      </a:r>
                      <a:r>
                        <a:rPr lang="en-IN" sz="1300" b="0" u="sng">
                          <a:solidFill>
                            <a:schemeClr val="bg1"/>
                          </a:solidFill>
                          <a:effectLst/>
                          <a:hlinkClick r:id="rId7">
                            <a:extLst>
                              <a:ext uri="{A12FA001-AC4F-418D-AE19-62706E023703}">
                                <ahyp:hlinkClr xmlns:ahyp="http://schemas.microsoft.com/office/drawing/2018/hyperlinkcolor" val="tx"/>
                              </a:ext>
                            </a:extLst>
                          </a:hlinkClick>
                        </a:rPr>
                        <a:t>Debian</a:t>
                      </a:r>
                      <a:r>
                        <a:rPr lang="en-IN" sz="1300" b="0">
                          <a:solidFill>
                            <a:schemeClr val="bg1"/>
                          </a:solidFill>
                          <a:effectLst/>
                        </a:rPr>
                        <a:t> GNU, </a:t>
                      </a:r>
                      <a:r>
                        <a:rPr lang="en-IN" sz="1300" b="0" u="sng">
                          <a:solidFill>
                            <a:schemeClr val="bg1"/>
                          </a:solidFill>
                          <a:effectLst/>
                          <a:hlinkClick r:id="rId8">
                            <a:extLst>
                              <a:ext uri="{A12FA001-AC4F-418D-AE19-62706E023703}">
                                <ahyp:hlinkClr xmlns:ahyp="http://schemas.microsoft.com/office/drawing/2018/hyperlinkcolor" val="tx"/>
                              </a:ext>
                            </a:extLst>
                          </a:hlinkClick>
                        </a:rPr>
                        <a:t>Arch Linux</a:t>
                      </a:r>
                      <a:r>
                        <a:rPr lang="en-IN" sz="1300" b="0">
                          <a:solidFill>
                            <a:schemeClr val="bg1"/>
                          </a:solidFill>
                          <a:effectLst/>
                        </a:rPr>
                        <a:t>, etc.</a:t>
                      </a:r>
                    </a:p>
                  </a:txBody>
                  <a:tcPr marL="49684" marR="49684" marT="69558" marB="695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fr-FR" sz="1300" b="0">
                          <a:solidFill>
                            <a:schemeClr val="bg1"/>
                          </a:solidFill>
                          <a:effectLst/>
                        </a:rPr>
                        <a:t>Some Unix versions are SunOS, </a:t>
                      </a:r>
                      <a:r>
                        <a:rPr lang="fr-FR" sz="1300" b="0" u="sng">
                          <a:solidFill>
                            <a:schemeClr val="bg1"/>
                          </a:solidFill>
                          <a:effectLst/>
                          <a:hlinkClick r:id="rId9">
                            <a:extLst>
                              <a:ext uri="{A12FA001-AC4F-418D-AE19-62706E023703}">
                                <ahyp:hlinkClr xmlns:ahyp="http://schemas.microsoft.com/office/drawing/2018/hyperlinkcolor" val="tx"/>
                              </a:ext>
                            </a:extLst>
                          </a:hlinkClick>
                        </a:rPr>
                        <a:t>Solaris</a:t>
                      </a:r>
                      <a:r>
                        <a:rPr lang="fr-FR" sz="1300" b="0">
                          <a:solidFill>
                            <a:schemeClr val="bg1"/>
                          </a:solidFill>
                          <a:effectLst/>
                        </a:rPr>
                        <a:t>, SCO UNIX, </a:t>
                      </a:r>
                      <a:r>
                        <a:rPr lang="fr-FR" sz="1300" b="0" u="sng">
                          <a:solidFill>
                            <a:schemeClr val="bg1"/>
                          </a:solidFill>
                          <a:effectLst/>
                          <a:hlinkClick r:id="rId10">
                            <a:extLst>
                              <a:ext uri="{A12FA001-AC4F-418D-AE19-62706E023703}">
                                <ahyp:hlinkClr xmlns:ahyp="http://schemas.microsoft.com/office/drawing/2018/hyperlinkcolor" val="tx"/>
                              </a:ext>
                            </a:extLst>
                          </a:hlinkClick>
                        </a:rPr>
                        <a:t>AIX</a:t>
                      </a:r>
                      <a:r>
                        <a:rPr lang="fr-FR" sz="1300" b="0">
                          <a:solidFill>
                            <a:schemeClr val="bg1"/>
                          </a:solidFill>
                          <a:effectLst/>
                        </a:rPr>
                        <a:t>, </a:t>
                      </a:r>
                      <a:r>
                        <a:rPr lang="fr-FR" sz="1300" b="0" u="sng">
                          <a:solidFill>
                            <a:schemeClr val="bg1"/>
                          </a:solidFill>
                          <a:effectLst/>
                          <a:hlinkClick r:id="rId11">
                            <a:extLst>
                              <a:ext uri="{A12FA001-AC4F-418D-AE19-62706E023703}">
                                <ahyp:hlinkClr xmlns:ahyp="http://schemas.microsoft.com/office/drawing/2018/hyperlinkcolor" val="tx"/>
                              </a:ext>
                            </a:extLst>
                          </a:hlinkClick>
                        </a:rPr>
                        <a:t>HP/UX</a:t>
                      </a:r>
                      <a:r>
                        <a:rPr lang="fr-FR" sz="1300" b="0">
                          <a:solidFill>
                            <a:schemeClr val="bg1"/>
                          </a:solidFill>
                          <a:effectLst/>
                        </a:rPr>
                        <a:t>, ULTRIX, etc.</a:t>
                      </a:r>
                    </a:p>
                  </a:txBody>
                  <a:tcPr marL="49684" marR="49684" marT="69558" marB="69558"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95830587"/>
                  </a:ext>
                </a:extLst>
              </a:tr>
            </a:tbl>
          </a:graphicData>
        </a:graphic>
      </p:graphicFrame>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64B6-2550-3002-4617-EDCFC1E29039}"/>
              </a:ext>
            </a:extLst>
          </p:cNvPr>
          <p:cNvSpPr>
            <a:spLocks noGrp="1"/>
          </p:cNvSpPr>
          <p:nvPr>
            <p:ph type="title"/>
          </p:nvPr>
        </p:nvSpPr>
        <p:spPr>
          <a:xfrm>
            <a:off x="4031289" y="1270323"/>
            <a:ext cx="4129420" cy="2031325"/>
          </a:xfrm>
        </p:spPr>
        <p:txBody>
          <a:bodyPr/>
          <a:lstStyle/>
          <a:p>
            <a:r>
              <a:rPr lang="en-US" sz="6600"/>
              <a:t>THANK</a:t>
            </a:r>
            <a:br>
              <a:rPr lang="en-US" sz="6600"/>
            </a:br>
            <a:r>
              <a:rPr lang="en-US" sz="6600"/>
              <a:t>YOU</a:t>
            </a:r>
            <a:endParaRPr lang="en-IN" sz="6600"/>
          </a:p>
        </p:txBody>
      </p:sp>
      <p:sp>
        <p:nvSpPr>
          <p:cNvPr id="3" name="Text Placeholder 2">
            <a:extLst>
              <a:ext uri="{FF2B5EF4-FFF2-40B4-BE49-F238E27FC236}">
                <a16:creationId xmlns:a16="http://schemas.microsoft.com/office/drawing/2014/main" id="{452346F6-1CC1-1186-1847-358CA10DDA14}"/>
              </a:ext>
            </a:extLst>
          </p:cNvPr>
          <p:cNvSpPr>
            <a:spLocks noGrp="1"/>
          </p:cNvSpPr>
          <p:nvPr>
            <p:ph type="body" sz="quarter" idx="12"/>
          </p:nvPr>
        </p:nvSpPr>
        <p:spPr>
          <a:xfrm>
            <a:off x="2196306" y="3738377"/>
            <a:ext cx="7799387" cy="1534757"/>
          </a:xfrm>
        </p:spPr>
        <p:txBody>
          <a:bodyPr/>
          <a:lstStyle/>
          <a:p>
            <a:r>
              <a:rPr lang="en-US"/>
              <a:t>RINKU SHARMA</a:t>
            </a:r>
          </a:p>
          <a:p>
            <a:r>
              <a:rPr lang="en-US"/>
              <a:t>RINKUSHARMA9833@GMAIL.COM</a:t>
            </a:r>
            <a:endParaRPr lang="en-IN"/>
          </a:p>
        </p:txBody>
      </p:sp>
    </p:spTree>
    <p:extLst>
      <p:ext uri="{BB962C8B-B14F-4D97-AF65-F5344CB8AC3E}">
        <p14:creationId xmlns:p14="http://schemas.microsoft.com/office/powerpoint/2010/main" val="400464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FD4586D-9CEC-79D6-04FA-646E56BBE968}"/>
              </a:ext>
            </a:extLst>
          </p:cNvPr>
          <p:cNvSpPr txBox="1"/>
          <p:nvPr/>
        </p:nvSpPr>
        <p:spPr>
          <a:xfrm>
            <a:off x="300250" y="395784"/>
            <a:ext cx="6305265" cy="646331"/>
          </a:xfrm>
          <a:prstGeom prst="rect">
            <a:avLst/>
          </a:prstGeom>
          <a:noFill/>
        </p:spPr>
        <p:txBody>
          <a:bodyPr wrap="square" rtlCol="0">
            <a:spAutoFit/>
          </a:bodyPr>
          <a:lstStyle/>
          <a:p>
            <a:r>
              <a:rPr lang="en-US" sz="3600" b="1">
                <a:solidFill>
                  <a:schemeClr val="bg1"/>
                </a:solidFill>
              </a:rPr>
              <a:t>CONTENT</a:t>
            </a:r>
            <a:endParaRPr lang="en-IN" sz="3600" b="1">
              <a:solidFill>
                <a:schemeClr val="bg1"/>
              </a:solidFill>
            </a:endParaRPr>
          </a:p>
        </p:txBody>
      </p:sp>
      <p:sp>
        <p:nvSpPr>
          <p:cNvPr id="9" name="TextBox 8">
            <a:extLst>
              <a:ext uri="{FF2B5EF4-FFF2-40B4-BE49-F238E27FC236}">
                <a16:creationId xmlns:a16="http://schemas.microsoft.com/office/drawing/2014/main" id="{17A3B04A-A4AE-92FB-486A-7FBA6C622C6B}"/>
              </a:ext>
            </a:extLst>
          </p:cNvPr>
          <p:cNvSpPr txBox="1"/>
          <p:nvPr/>
        </p:nvSpPr>
        <p:spPr>
          <a:xfrm>
            <a:off x="300250" y="1405718"/>
            <a:ext cx="5445456"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a:solidFill>
                  <a:schemeClr val="bg1"/>
                </a:solidFill>
              </a:rPr>
              <a:t>Virtualization</a:t>
            </a:r>
          </a:p>
          <a:p>
            <a:pPr marL="285750" indent="-285750">
              <a:buFont typeface="Wingdings" panose="05000000000000000000" pitchFamily="2" charset="2"/>
              <a:buChar char="Ø"/>
            </a:pPr>
            <a:r>
              <a:rPr lang="en-US" sz="2400">
                <a:solidFill>
                  <a:schemeClr val="bg1"/>
                </a:solidFill>
              </a:rPr>
              <a:t>Virtual machine manager</a:t>
            </a:r>
          </a:p>
          <a:p>
            <a:pPr marL="285750" indent="-285750">
              <a:buFont typeface="Wingdings" panose="05000000000000000000" pitchFamily="2" charset="2"/>
              <a:buChar char="Ø"/>
            </a:pPr>
            <a:r>
              <a:rPr lang="en-US" sz="2400">
                <a:solidFill>
                  <a:schemeClr val="bg1"/>
                </a:solidFill>
              </a:rPr>
              <a:t>Type of Hypervisor</a:t>
            </a:r>
          </a:p>
          <a:p>
            <a:pPr marL="285750" indent="-285750">
              <a:buFont typeface="Wingdings" panose="05000000000000000000" pitchFamily="2" charset="2"/>
              <a:buChar char="Ø"/>
            </a:pPr>
            <a:r>
              <a:rPr lang="en-US" sz="2400">
                <a:solidFill>
                  <a:schemeClr val="bg1"/>
                </a:solidFill>
              </a:rPr>
              <a:t>FHS</a:t>
            </a:r>
          </a:p>
          <a:p>
            <a:pPr marL="285750" indent="-285750">
              <a:buFont typeface="Wingdings" panose="05000000000000000000" pitchFamily="2" charset="2"/>
              <a:buChar char="Ø"/>
            </a:pPr>
            <a:r>
              <a:rPr lang="en-US" sz="2400">
                <a:solidFill>
                  <a:schemeClr val="bg1"/>
                </a:solidFill>
              </a:rPr>
              <a:t>Kernal</a:t>
            </a:r>
          </a:p>
          <a:p>
            <a:pPr marL="285750" indent="-285750">
              <a:buFont typeface="Wingdings" panose="05000000000000000000" pitchFamily="2" charset="2"/>
              <a:buChar char="Ø"/>
            </a:pPr>
            <a:r>
              <a:rPr lang="en-US" sz="2400">
                <a:solidFill>
                  <a:schemeClr val="bg1"/>
                </a:solidFill>
              </a:rPr>
              <a:t>Shell</a:t>
            </a:r>
          </a:p>
          <a:p>
            <a:pPr marL="285750" indent="-285750">
              <a:buFont typeface="Wingdings" panose="05000000000000000000" pitchFamily="2" charset="2"/>
              <a:buChar char="Ø"/>
            </a:pPr>
            <a:r>
              <a:rPr lang="en-US" sz="2400">
                <a:solidFill>
                  <a:schemeClr val="bg1"/>
                </a:solidFill>
              </a:rPr>
              <a:t>Terminal</a:t>
            </a:r>
          </a:p>
          <a:p>
            <a:pPr marL="285750" indent="-285750">
              <a:buFont typeface="Wingdings" panose="05000000000000000000" pitchFamily="2" charset="2"/>
              <a:buChar char="Ø"/>
            </a:pPr>
            <a:r>
              <a:rPr lang="en-US" sz="2400">
                <a:solidFill>
                  <a:schemeClr val="bg1"/>
                </a:solidFill>
              </a:rPr>
              <a:t>Comparison in between windows and </a:t>
            </a:r>
            <a:r>
              <a:rPr lang="en-US" sz="2400" err="1">
                <a:solidFill>
                  <a:schemeClr val="bg1"/>
                </a:solidFill>
              </a:rPr>
              <a:t>linux</a:t>
            </a:r>
            <a:endParaRPr lang="en-US" sz="2400">
              <a:solidFill>
                <a:schemeClr val="bg1"/>
              </a:solidFill>
            </a:endParaRPr>
          </a:p>
          <a:p>
            <a:pPr marL="285750" indent="-285750">
              <a:buFont typeface="Wingdings" panose="05000000000000000000" pitchFamily="2" charset="2"/>
              <a:buChar char="Ø"/>
            </a:pPr>
            <a:r>
              <a:rPr lang="en-US" sz="2400">
                <a:solidFill>
                  <a:schemeClr val="bg1"/>
                </a:solidFill>
              </a:rPr>
              <a:t>Comparison in between </a:t>
            </a:r>
            <a:r>
              <a:rPr lang="en-US" sz="2400" err="1">
                <a:solidFill>
                  <a:schemeClr val="bg1"/>
                </a:solidFill>
              </a:rPr>
              <a:t>linux</a:t>
            </a:r>
            <a:r>
              <a:rPr lang="en-US" sz="2400">
                <a:solidFill>
                  <a:schemeClr val="bg1"/>
                </a:solidFill>
              </a:rPr>
              <a:t> and </a:t>
            </a:r>
            <a:r>
              <a:rPr lang="en-US" sz="2400" err="1">
                <a:solidFill>
                  <a:schemeClr val="bg1"/>
                </a:solidFill>
              </a:rPr>
              <a:t>unix</a:t>
            </a:r>
            <a:r>
              <a:rPr lang="en-US" sz="2400">
                <a:solidFill>
                  <a:schemeClr val="bg1"/>
                </a:solidFill>
              </a:rPr>
              <a:t> </a:t>
            </a:r>
          </a:p>
          <a:p>
            <a:pPr marL="285750" indent="-285750">
              <a:buFont typeface="Wingdings" panose="05000000000000000000" pitchFamily="2" charset="2"/>
              <a:buChar char="Ø"/>
            </a:pPr>
            <a:endParaRPr lang="en-IN" sz="2400">
              <a:solidFill>
                <a:schemeClr val="bg1"/>
              </a:solidFill>
            </a:endParaRP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4E3E1CE-49F3-35C1-A5B0-86B7066A6CA3}"/>
              </a:ext>
            </a:extLst>
          </p:cNvPr>
          <p:cNvSpPr txBox="1"/>
          <p:nvPr/>
        </p:nvSpPr>
        <p:spPr>
          <a:xfrm>
            <a:off x="504967" y="259307"/>
            <a:ext cx="8775511" cy="646331"/>
          </a:xfrm>
          <a:prstGeom prst="rect">
            <a:avLst/>
          </a:prstGeom>
          <a:noFill/>
        </p:spPr>
        <p:txBody>
          <a:bodyPr wrap="square" rtlCol="0">
            <a:spAutoFit/>
          </a:bodyPr>
          <a:lstStyle/>
          <a:p>
            <a:r>
              <a:rPr lang="en-US" sz="3600">
                <a:solidFill>
                  <a:schemeClr val="bg1"/>
                </a:solidFill>
              </a:rPr>
              <a:t>Virtual machine manager</a:t>
            </a:r>
            <a:endParaRPr lang="en-IN" sz="3600">
              <a:solidFill>
                <a:schemeClr val="bg1"/>
              </a:solidFill>
            </a:endParaRPr>
          </a:p>
        </p:txBody>
      </p:sp>
      <p:sp>
        <p:nvSpPr>
          <p:cNvPr id="10" name="TextBox 9">
            <a:extLst>
              <a:ext uri="{FF2B5EF4-FFF2-40B4-BE49-F238E27FC236}">
                <a16:creationId xmlns:a16="http://schemas.microsoft.com/office/drawing/2014/main" id="{43EB78F7-1AC0-7CBA-B3A2-43746263CF67}"/>
              </a:ext>
            </a:extLst>
          </p:cNvPr>
          <p:cNvSpPr txBox="1"/>
          <p:nvPr/>
        </p:nvSpPr>
        <p:spPr>
          <a:xfrm>
            <a:off x="504967" y="1187355"/>
            <a:ext cx="8611738" cy="3170099"/>
          </a:xfrm>
          <a:prstGeom prst="rect">
            <a:avLst/>
          </a:prstGeom>
          <a:noFill/>
        </p:spPr>
        <p:txBody>
          <a:bodyPr wrap="square" rtlCol="0">
            <a:spAutoFit/>
          </a:bodyPr>
          <a:lstStyle/>
          <a:p>
            <a:r>
              <a:rPr lang="en-US" sz="2000" b="1" i="0">
                <a:solidFill>
                  <a:srgbClr val="101820"/>
                </a:solidFill>
                <a:effectLst/>
                <a:latin typeface="Alliance No.1"/>
              </a:rPr>
              <a:t>Virtual Machine Manager (VMM):</a:t>
            </a:r>
            <a:r>
              <a:rPr lang="en-US" sz="2000" b="0" i="0">
                <a:solidFill>
                  <a:srgbClr val="101820"/>
                </a:solidFill>
                <a:effectLst/>
                <a:latin typeface="Alliance No.1"/>
              </a:rPr>
              <a:t> Also called a “hypervisor,” this is one of many hardware virtualization techniques that allow multiple operating systems, termed guests, to run concurrently on a host computer</a:t>
            </a:r>
          </a:p>
          <a:p>
            <a:endParaRPr lang="en-US" sz="2000" b="0" i="0">
              <a:solidFill>
                <a:srgbClr val="101820"/>
              </a:solidFill>
              <a:effectLst/>
              <a:latin typeface="Alliance No.1"/>
            </a:endParaRPr>
          </a:p>
          <a:p>
            <a:r>
              <a:rPr lang="en-US" sz="2000" b="0" i="0">
                <a:solidFill>
                  <a:srgbClr val="101820"/>
                </a:solidFill>
                <a:effectLst/>
                <a:latin typeface="Alliance No.1"/>
              </a:rPr>
              <a:t>Hypervisors are installed on server hardware whose only task is to run guest operating systems. Non-hypervisor virtualization systems are used for similar tasks on dedicated server hardware, but also commonly on desktop, portable, and even handheld computers. The term is often used to describe the interface provided by the specific cloud-computing functionality infrastructure as a service (IaaS)</a:t>
            </a:r>
            <a:endParaRPr lang="en-IN" sz="2000"/>
          </a:p>
        </p:txBody>
      </p:sp>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03C45F-3A84-1125-8857-65A969D0CF1F}"/>
              </a:ext>
            </a:extLst>
          </p:cNvPr>
          <p:cNvSpPr txBox="1"/>
          <p:nvPr/>
        </p:nvSpPr>
        <p:spPr>
          <a:xfrm>
            <a:off x="743803" y="641444"/>
            <a:ext cx="3357349" cy="646331"/>
          </a:xfrm>
          <a:prstGeom prst="rect">
            <a:avLst/>
          </a:prstGeom>
          <a:noFill/>
        </p:spPr>
        <p:txBody>
          <a:bodyPr wrap="square" rtlCol="0">
            <a:spAutoFit/>
          </a:bodyPr>
          <a:lstStyle/>
          <a:p>
            <a:r>
              <a:rPr lang="en-US" sz="3600" b="1">
                <a:solidFill>
                  <a:schemeClr val="bg1"/>
                </a:solidFill>
              </a:rPr>
              <a:t>Virtualization</a:t>
            </a:r>
            <a:endParaRPr lang="en-IN" sz="3600" b="1">
              <a:solidFill>
                <a:schemeClr val="bg1"/>
              </a:solidFill>
            </a:endParaRPr>
          </a:p>
        </p:txBody>
      </p:sp>
      <p:sp>
        <p:nvSpPr>
          <p:cNvPr id="6" name="TextBox 5">
            <a:extLst>
              <a:ext uri="{FF2B5EF4-FFF2-40B4-BE49-F238E27FC236}">
                <a16:creationId xmlns:a16="http://schemas.microsoft.com/office/drawing/2014/main" id="{4FB6F5F8-B508-7D80-E4A4-D1812CB362E4}"/>
              </a:ext>
            </a:extLst>
          </p:cNvPr>
          <p:cNvSpPr txBox="1"/>
          <p:nvPr/>
        </p:nvSpPr>
        <p:spPr>
          <a:xfrm>
            <a:off x="743803" y="1665026"/>
            <a:ext cx="8475260" cy="2246769"/>
          </a:xfrm>
          <a:prstGeom prst="rect">
            <a:avLst/>
          </a:prstGeom>
          <a:noFill/>
        </p:spPr>
        <p:txBody>
          <a:bodyPr wrap="square" rtlCol="0">
            <a:spAutoFit/>
          </a:bodyPr>
          <a:lstStyle/>
          <a:p>
            <a:r>
              <a:rPr lang="en-US" sz="2000" b="0" i="0">
                <a:solidFill>
                  <a:schemeClr val="bg1"/>
                </a:solidFill>
                <a:effectLst/>
                <a:latin typeface="AmazonEmber"/>
              </a:rPr>
              <a:t>Virtualization is technology that you can use to create virtual representations of servers, storage, networks, and other physical machines. Virtual software mimics the functions of physical hardware to run multiple virtual machines simultaneously on a single physical machine. Businesses use virtualization to use their hardware resources efficiently and get greater returns from their investment. It also powers cloud computing services that help organizations manage infrastructure more efficiently.</a:t>
            </a:r>
            <a:endParaRPr lang="en-IN" sz="2000">
              <a:solidFill>
                <a:schemeClr val="bg1"/>
              </a:solidFill>
            </a:endParaRPr>
          </a:p>
        </p:txBody>
      </p:sp>
    </p:spTree>
    <p:extLst>
      <p:ext uri="{BB962C8B-B14F-4D97-AF65-F5344CB8AC3E}">
        <p14:creationId xmlns:p14="http://schemas.microsoft.com/office/powerpoint/2010/main" val="426500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949E6C-2A61-478B-E3B5-AB1B0A2C511A}"/>
              </a:ext>
            </a:extLst>
          </p:cNvPr>
          <p:cNvSpPr txBox="1"/>
          <p:nvPr/>
        </p:nvSpPr>
        <p:spPr>
          <a:xfrm>
            <a:off x="736979" y="177421"/>
            <a:ext cx="8229600" cy="646331"/>
          </a:xfrm>
          <a:prstGeom prst="rect">
            <a:avLst/>
          </a:prstGeom>
          <a:noFill/>
        </p:spPr>
        <p:txBody>
          <a:bodyPr wrap="square" rtlCol="0">
            <a:spAutoFit/>
          </a:bodyPr>
          <a:lstStyle/>
          <a:p>
            <a:r>
              <a:rPr lang="en-US" sz="3600">
                <a:solidFill>
                  <a:schemeClr val="bg1"/>
                </a:solidFill>
              </a:rPr>
              <a:t>Type of Hypervisor</a:t>
            </a:r>
          </a:p>
        </p:txBody>
      </p:sp>
      <p:sp>
        <p:nvSpPr>
          <p:cNvPr id="6" name="TextBox 5">
            <a:extLst>
              <a:ext uri="{FF2B5EF4-FFF2-40B4-BE49-F238E27FC236}">
                <a16:creationId xmlns:a16="http://schemas.microsoft.com/office/drawing/2014/main" id="{63D9C5D4-DBA4-0EF3-E15E-606465736BA6}"/>
              </a:ext>
            </a:extLst>
          </p:cNvPr>
          <p:cNvSpPr txBox="1"/>
          <p:nvPr/>
        </p:nvSpPr>
        <p:spPr>
          <a:xfrm>
            <a:off x="736979" y="1231417"/>
            <a:ext cx="9062113" cy="1938992"/>
          </a:xfrm>
          <a:prstGeom prst="rect">
            <a:avLst/>
          </a:prstGeom>
          <a:noFill/>
        </p:spPr>
        <p:txBody>
          <a:bodyPr wrap="square">
            <a:spAutoFit/>
          </a:bodyPr>
          <a:lstStyle/>
          <a:p>
            <a:r>
              <a:rPr lang="en-US" sz="2400" b="0" i="0">
                <a:solidFill>
                  <a:schemeClr val="bg1"/>
                </a:solidFill>
                <a:effectLst/>
                <a:latin typeface="Google Sans"/>
              </a:rPr>
              <a:t>There are two main hypervisor types, referred to as “Type 1” (or “bare metal”) and “Type 2” (or “hosted”). A type 1 hypervisor acts like a lightweight operating system and runs directly on the host's hardware, while a type 2 hypervisor runs as a software layer on an operating system, like other computer programs</a:t>
            </a:r>
            <a:endParaRPr lang="en-IN" sz="2400">
              <a:solidFill>
                <a:schemeClr val="bg1"/>
              </a:solidFill>
            </a:endParaRPr>
          </a:p>
        </p:txBody>
      </p:sp>
    </p:spTree>
    <p:extLst>
      <p:ext uri="{BB962C8B-B14F-4D97-AF65-F5344CB8AC3E}">
        <p14:creationId xmlns:p14="http://schemas.microsoft.com/office/powerpoint/2010/main" val="34110137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4EF1EDB-6DF4-FF8A-CC13-2C0B39BDA9AC}"/>
              </a:ext>
            </a:extLst>
          </p:cNvPr>
          <p:cNvSpPr txBox="1"/>
          <p:nvPr/>
        </p:nvSpPr>
        <p:spPr>
          <a:xfrm>
            <a:off x="436728" y="1103391"/>
            <a:ext cx="9717206" cy="1200329"/>
          </a:xfrm>
          <a:prstGeom prst="rect">
            <a:avLst/>
          </a:prstGeom>
          <a:noFill/>
        </p:spPr>
        <p:txBody>
          <a:bodyPr wrap="square" rtlCol="0">
            <a:spAutoFit/>
          </a:bodyPr>
          <a:lstStyle/>
          <a:p>
            <a:r>
              <a:rPr lang="en-US" b="0" i="0">
                <a:solidFill>
                  <a:schemeClr val="bg1"/>
                </a:solidFill>
                <a:effectLst/>
                <a:latin typeface="Söhne"/>
              </a:rPr>
              <a:t>A Type 1 hypervisor is a virtualization technology that runs directly on the physical hardware of a host system. It is often referred to as a "bare-metal" hypervisor because it doesn't require an underlying operating system to function. Instead, it directly controls and manages the hardware resources and allows multiple guest operating systems to run on top of it</a:t>
            </a:r>
            <a:endParaRPr lang="en-IN">
              <a:solidFill>
                <a:schemeClr val="bg1"/>
              </a:solidFill>
            </a:endParaRPr>
          </a:p>
        </p:txBody>
      </p:sp>
      <p:sp>
        <p:nvSpPr>
          <p:cNvPr id="12" name="TextBox 11">
            <a:extLst>
              <a:ext uri="{FF2B5EF4-FFF2-40B4-BE49-F238E27FC236}">
                <a16:creationId xmlns:a16="http://schemas.microsoft.com/office/drawing/2014/main" id="{78773DA1-0587-02FD-1C15-9C74DF396936}"/>
              </a:ext>
            </a:extLst>
          </p:cNvPr>
          <p:cNvSpPr txBox="1"/>
          <p:nvPr/>
        </p:nvSpPr>
        <p:spPr>
          <a:xfrm>
            <a:off x="341193" y="354842"/>
            <a:ext cx="8952932" cy="584775"/>
          </a:xfrm>
          <a:prstGeom prst="rect">
            <a:avLst/>
          </a:prstGeom>
          <a:noFill/>
        </p:spPr>
        <p:txBody>
          <a:bodyPr wrap="square" rtlCol="0">
            <a:spAutoFit/>
          </a:bodyPr>
          <a:lstStyle/>
          <a:p>
            <a:r>
              <a:rPr lang="en-US" sz="3200" b="1">
                <a:solidFill>
                  <a:schemeClr val="bg1"/>
                </a:solidFill>
              </a:rPr>
              <a:t>Type1 hypervisor</a:t>
            </a:r>
            <a:endParaRPr lang="en-IN" sz="3200" b="1">
              <a:solidFill>
                <a:schemeClr val="bg1"/>
              </a:solidFill>
            </a:endParaRPr>
          </a:p>
        </p:txBody>
      </p:sp>
      <p:sp>
        <p:nvSpPr>
          <p:cNvPr id="14" name="TextBox 13">
            <a:extLst>
              <a:ext uri="{FF2B5EF4-FFF2-40B4-BE49-F238E27FC236}">
                <a16:creationId xmlns:a16="http://schemas.microsoft.com/office/drawing/2014/main" id="{F30E3AEF-8634-711E-5EE1-50F1E71212E7}"/>
              </a:ext>
            </a:extLst>
          </p:cNvPr>
          <p:cNvSpPr txBox="1"/>
          <p:nvPr/>
        </p:nvSpPr>
        <p:spPr>
          <a:xfrm>
            <a:off x="436728" y="2704474"/>
            <a:ext cx="8857397" cy="646331"/>
          </a:xfrm>
          <a:prstGeom prst="rect">
            <a:avLst/>
          </a:prstGeom>
          <a:noFill/>
        </p:spPr>
        <p:txBody>
          <a:bodyPr wrap="square">
            <a:spAutoFit/>
          </a:bodyPr>
          <a:lstStyle/>
          <a:p>
            <a:pPr algn="l"/>
            <a:r>
              <a:rPr lang="en-US" b="0" i="0">
                <a:solidFill>
                  <a:schemeClr val="bg1"/>
                </a:solidFill>
                <a:effectLst/>
                <a:latin typeface="Söhne"/>
              </a:rPr>
              <a:t>Example of Type 1 Hypervisor:</a:t>
            </a:r>
          </a:p>
          <a:p>
            <a:pPr algn="l"/>
            <a:r>
              <a:rPr lang="en-US" b="0" i="0">
                <a:solidFill>
                  <a:schemeClr val="bg1"/>
                </a:solidFill>
                <a:effectLst/>
                <a:latin typeface="Söhne"/>
              </a:rPr>
              <a:t>VMware vSphere/</a:t>
            </a:r>
            <a:r>
              <a:rPr lang="en-US" b="0" i="0" err="1">
                <a:solidFill>
                  <a:schemeClr val="bg1"/>
                </a:solidFill>
                <a:effectLst/>
                <a:latin typeface="Söhne"/>
              </a:rPr>
              <a:t>ESXi</a:t>
            </a:r>
            <a:r>
              <a:rPr lang="en-US" b="0" i="0">
                <a:solidFill>
                  <a:schemeClr val="bg1"/>
                </a:solidFill>
                <a:effectLst/>
                <a:latin typeface="Söhne"/>
              </a:rPr>
              <a:t>: This is one of the most well-known Type 1 hypervisors</a:t>
            </a:r>
          </a:p>
        </p:txBody>
      </p:sp>
    </p:spTree>
    <p:extLst>
      <p:ext uri="{BB962C8B-B14F-4D97-AF65-F5344CB8AC3E}">
        <p14:creationId xmlns:p14="http://schemas.microsoft.com/office/powerpoint/2010/main" val="14709793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7B205A-8D3F-3C62-857E-8BBEE13F46F9}"/>
              </a:ext>
            </a:extLst>
          </p:cNvPr>
          <p:cNvSpPr txBox="1"/>
          <p:nvPr/>
        </p:nvSpPr>
        <p:spPr>
          <a:xfrm>
            <a:off x="573206" y="382137"/>
            <a:ext cx="7328848" cy="584775"/>
          </a:xfrm>
          <a:prstGeom prst="rect">
            <a:avLst/>
          </a:prstGeom>
          <a:noFill/>
        </p:spPr>
        <p:txBody>
          <a:bodyPr wrap="square" rtlCol="0">
            <a:spAutoFit/>
          </a:bodyPr>
          <a:lstStyle/>
          <a:p>
            <a:r>
              <a:rPr lang="en-US" sz="3200" b="1">
                <a:solidFill>
                  <a:schemeClr val="bg1"/>
                </a:solidFill>
              </a:rPr>
              <a:t>Type2 Hypervisor</a:t>
            </a:r>
            <a:endParaRPr lang="en-IN" sz="3200" b="1">
              <a:solidFill>
                <a:schemeClr val="bg1"/>
              </a:solidFill>
            </a:endParaRPr>
          </a:p>
        </p:txBody>
      </p:sp>
      <p:sp>
        <p:nvSpPr>
          <p:cNvPr id="8" name="TextBox 7">
            <a:extLst>
              <a:ext uri="{FF2B5EF4-FFF2-40B4-BE49-F238E27FC236}">
                <a16:creationId xmlns:a16="http://schemas.microsoft.com/office/drawing/2014/main" id="{A9A6A426-7D87-C83D-89D0-E8524CBEC3EC}"/>
              </a:ext>
            </a:extLst>
          </p:cNvPr>
          <p:cNvSpPr txBox="1"/>
          <p:nvPr/>
        </p:nvSpPr>
        <p:spPr>
          <a:xfrm>
            <a:off x="709683" y="1306280"/>
            <a:ext cx="8707271" cy="1015663"/>
          </a:xfrm>
          <a:prstGeom prst="rect">
            <a:avLst/>
          </a:prstGeom>
          <a:noFill/>
        </p:spPr>
        <p:txBody>
          <a:bodyPr wrap="square" rtlCol="0">
            <a:spAutoFit/>
          </a:bodyPr>
          <a:lstStyle/>
          <a:p>
            <a:r>
              <a:rPr lang="en-US" sz="2000" b="0" i="0">
                <a:solidFill>
                  <a:schemeClr val="bg1"/>
                </a:solidFill>
                <a:effectLst/>
                <a:latin typeface="Söhne"/>
              </a:rPr>
              <a:t>A Type 2 hypervisor, also known as a hosted hypervisor, is virtualization software that runs on top of a host operating system. It enables multiple guest operating systems (virtual machines) to run on a single physical machine</a:t>
            </a:r>
            <a:endParaRPr lang="en-IN" sz="2000">
              <a:solidFill>
                <a:schemeClr val="bg1"/>
              </a:solidFill>
            </a:endParaRPr>
          </a:p>
        </p:txBody>
      </p:sp>
      <p:sp>
        <p:nvSpPr>
          <p:cNvPr id="9" name="TextBox 8">
            <a:extLst>
              <a:ext uri="{FF2B5EF4-FFF2-40B4-BE49-F238E27FC236}">
                <a16:creationId xmlns:a16="http://schemas.microsoft.com/office/drawing/2014/main" id="{274C7CBD-B7DD-CD08-730F-2827E095EA63}"/>
              </a:ext>
            </a:extLst>
          </p:cNvPr>
          <p:cNvSpPr txBox="1"/>
          <p:nvPr/>
        </p:nvSpPr>
        <p:spPr>
          <a:xfrm>
            <a:off x="709683" y="2661312"/>
            <a:ext cx="9553433" cy="646331"/>
          </a:xfrm>
          <a:prstGeom prst="rect">
            <a:avLst/>
          </a:prstGeom>
          <a:noFill/>
        </p:spPr>
        <p:txBody>
          <a:bodyPr wrap="square" rtlCol="0">
            <a:spAutoFit/>
          </a:bodyPr>
          <a:lstStyle/>
          <a:p>
            <a:r>
              <a:rPr lang="en-US">
                <a:solidFill>
                  <a:schemeClr val="bg1"/>
                </a:solidFill>
              </a:rPr>
              <a:t>EXAMPLE:-</a:t>
            </a:r>
          </a:p>
          <a:p>
            <a:r>
              <a:rPr lang="en-US">
                <a:solidFill>
                  <a:schemeClr val="bg1"/>
                </a:solidFill>
              </a:rPr>
              <a:t>	oracle virtual box</a:t>
            </a:r>
            <a:endParaRPr lang="en-IN">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AD4BD44-988A-3ECF-7D32-85C2FF50ACE3}"/>
              </a:ext>
            </a:extLst>
          </p:cNvPr>
          <p:cNvSpPr txBox="1"/>
          <p:nvPr/>
        </p:nvSpPr>
        <p:spPr>
          <a:xfrm>
            <a:off x="95534" y="177421"/>
            <a:ext cx="7233313" cy="646331"/>
          </a:xfrm>
          <a:prstGeom prst="rect">
            <a:avLst/>
          </a:prstGeom>
          <a:noFill/>
        </p:spPr>
        <p:txBody>
          <a:bodyPr wrap="square" rtlCol="0">
            <a:spAutoFit/>
          </a:bodyPr>
          <a:lstStyle/>
          <a:p>
            <a:r>
              <a:rPr lang="en-US" sz="3600">
                <a:solidFill>
                  <a:schemeClr val="bg1"/>
                </a:solidFill>
              </a:rPr>
              <a:t>FILE HIERARCHY STRUCTURE</a:t>
            </a:r>
          </a:p>
        </p:txBody>
      </p:sp>
      <p:sp>
        <p:nvSpPr>
          <p:cNvPr id="10" name="TextBox 9">
            <a:extLst>
              <a:ext uri="{FF2B5EF4-FFF2-40B4-BE49-F238E27FC236}">
                <a16:creationId xmlns:a16="http://schemas.microsoft.com/office/drawing/2014/main" id="{54EF851F-13B4-23EB-B5D2-919E110D4E3B}"/>
              </a:ext>
            </a:extLst>
          </p:cNvPr>
          <p:cNvSpPr txBox="1"/>
          <p:nvPr/>
        </p:nvSpPr>
        <p:spPr>
          <a:xfrm>
            <a:off x="95533" y="985755"/>
            <a:ext cx="6728347" cy="1938992"/>
          </a:xfrm>
          <a:prstGeom prst="rect">
            <a:avLst/>
          </a:prstGeom>
          <a:noFill/>
        </p:spPr>
        <p:txBody>
          <a:bodyPr wrap="square">
            <a:spAutoFit/>
          </a:bodyPr>
          <a:lstStyle/>
          <a:p>
            <a:r>
              <a:rPr lang="en-US" sz="2000" b="0" i="0">
                <a:solidFill>
                  <a:schemeClr val="bg1"/>
                </a:solidFill>
                <a:effectLst/>
                <a:latin typeface="Söhne"/>
              </a:rPr>
              <a:t>FHS stands for "File Hierarchy Structure." It is a set of guidelines and conventions that dictate the structure and organization of files and directories in a Linux-based operating system. FHS ensures consistency and interoperability between different Linux distributions by defining where different types of files should be located within the directory tree</a:t>
            </a:r>
            <a:endParaRPr lang="en-IN" sz="2000">
              <a:solidFill>
                <a:schemeClr val="bg1"/>
              </a:solidFill>
            </a:endParaRPr>
          </a:p>
        </p:txBody>
      </p:sp>
      <p:sp>
        <p:nvSpPr>
          <p:cNvPr id="12" name="TextBox 11">
            <a:extLst>
              <a:ext uri="{FF2B5EF4-FFF2-40B4-BE49-F238E27FC236}">
                <a16:creationId xmlns:a16="http://schemas.microsoft.com/office/drawing/2014/main" id="{43FF2A3F-BAE5-415B-1E18-8E4BC5B7CE11}"/>
              </a:ext>
            </a:extLst>
          </p:cNvPr>
          <p:cNvSpPr txBox="1"/>
          <p:nvPr/>
        </p:nvSpPr>
        <p:spPr>
          <a:xfrm>
            <a:off x="95533" y="3225368"/>
            <a:ext cx="6728346" cy="400110"/>
          </a:xfrm>
          <a:prstGeom prst="rect">
            <a:avLst/>
          </a:prstGeom>
          <a:noFill/>
        </p:spPr>
        <p:txBody>
          <a:bodyPr wrap="square">
            <a:spAutoFit/>
          </a:bodyPr>
          <a:lstStyle/>
          <a:p>
            <a:r>
              <a:rPr lang="en-US" sz="2000" b="0" i="0">
                <a:solidFill>
                  <a:schemeClr val="bg1"/>
                </a:solidFill>
                <a:effectLst/>
                <a:latin typeface="Söhne"/>
              </a:rPr>
              <a:t>Some of the important directories defined by FHS include:</a:t>
            </a:r>
            <a:endParaRPr lang="en-IN" sz="2000">
              <a:solidFill>
                <a:schemeClr val="bg1"/>
              </a:solidFill>
            </a:endParaRPr>
          </a:p>
        </p:txBody>
      </p:sp>
      <p:sp>
        <p:nvSpPr>
          <p:cNvPr id="15" name="TextBox 14">
            <a:extLst>
              <a:ext uri="{FF2B5EF4-FFF2-40B4-BE49-F238E27FC236}">
                <a16:creationId xmlns:a16="http://schemas.microsoft.com/office/drawing/2014/main" id="{1A6E0970-3362-1ACF-449C-454D535162E6}"/>
              </a:ext>
            </a:extLst>
          </p:cNvPr>
          <p:cNvSpPr txBox="1"/>
          <p:nvPr/>
        </p:nvSpPr>
        <p:spPr>
          <a:xfrm>
            <a:off x="95533" y="3780430"/>
            <a:ext cx="4408227" cy="2246769"/>
          </a:xfrm>
          <a:prstGeom prst="rect">
            <a:avLst/>
          </a:prstGeom>
          <a:noFill/>
        </p:spPr>
        <p:txBody>
          <a:bodyPr wrap="square" rtlCol="0">
            <a:spAutoFit/>
          </a:bodyPr>
          <a:lstStyle/>
          <a:p>
            <a:pPr marL="457200" indent="-457200">
              <a:buFont typeface="+mj-lt"/>
              <a:buAutoNum type="arabicPeriod"/>
            </a:pPr>
            <a:r>
              <a:rPr lang="en-US" sz="2000">
                <a:solidFill>
                  <a:schemeClr val="bg1"/>
                </a:solidFill>
              </a:rPr>
              <a:t>/bin</a:t>
            </a:r>
          </a:p>
          <a:p>
            <a:pPr marL="457200" indent="-457200">
              <a:buFont typeface="+mj-lt"/>
              <a:buAutoNum type="arabicPeriod"/>
            </a:pPr>
            <a:r>
              <a:rPr lang="en-US" sz="2000">
                <a:solidFill>
                  <a:schemeClr val="bg1"/>
                </a:solidFill>
              </a:rPr>
              <a:t>/</a:t>
            </a:r>
            <a:r>
              <a:rPr lang="en-US" sz="2000" err="1">
                <a:solidFill>
                  <a:schemeClr val="bg1"/>
                </a:solidFill>
              </a:rPr>
              <a:t>etc</a:t>
            </a:r>
            <a:endParaRPr lang="en-US" sz="2000">
              <a:solidFill>
                <a:schemeClr val="bg1"/>
              </a:solidFill>
            </a:endParaRPr>
          </a:p>
          <a:p>
            <a:pPr marL="457200" indent="-457200">
              <a:buFont typeface="+mj-lt"/>
              <a:buAutoNum type="arabicPeriod"/>
            </a:pPr>
            <a:r>
              <a:rPr lang="en-US" sz="2000">
                <a:solidFill>
                  <a:schemeClr val="bg1"/>
                </a:solidFill>
              </a:rPr>
              <a:t>/var</a:t>
            </a:r>
          </a:p>
          <a:p>
            <a:pPr marL="457200" indent="-457200">
              <a:buFont typeface="+mj-lt"/>
              <a:buAutoNum type="arabicPeriod"/>
            </a:pPr>
            <a:r>
              <a:rPr lang="en-US" sz="2000">
                <a:solidFill>
                  <a:schemeClr val="bg1"/>
                </a:solidFill>
              </a:rPr>
              <a:t>/opt</a:t>
            </a:r>
          </a:p>
          <a:p>
            <a:pPr marL="457200" indent="-457200">
              <a:buFont typeface="+mj-lt"/>
              <a:buAutoNum type="arabicPeriod"/>
            </a:pPr>
            <a:r>
              <a:rPr lang="en-US" sz="2000">
                <a:solidFill>
                  <a:schemeClr val="bg1"/>
                </a:solidFill>
              </a:rPr>
              <a:t>/</a:t>
            </a:r>
            <a:r>
              <a:rPr lang="en-US" sz="2000" err="1">
                <a:solidFill>
                  <a:schemeClr val="bg1"/>
                </a:solidFill>
              </a:rPr>
              <a:t>usr</a:t>
            </a:r>
            <a:endParaRPr lang="en-US" sz="2000">
              <a:solidFill>
                <a:schemeClr val="bg1"/>
              </a:solidFill>
            </a:endParaRPr>
          </a:p>
          <a:p>
            <a:pPr marL="457200" indent="-457200">
              <a:buFont typeface="+mj-lt"/>
              <a:buAutoNum type="arabicPeriod"/>
            </a:pPr>
            <a:r>
              <a:rPr lang="en-US" sz="2000">
                <a:solidFill>
                  <a:schemeClr val="bg1"/>
                </a:solidFill>
              </a:rPr>
              <a:t>/home</a:t>
            </a:r>
          </a:p>
          <a:p>
            <a:pPr marL="457200" indent="-457200">
              <a:buFont typeface="+mj-lt"/>
              <a:buAutoNum type="arabicPeriod"/>
            </a:pPr>
            <a:r>
              <a:rPr lang="en-US" sz="2000">
                <a:solidFill>
                  <a:schemeClr val="bg1"/>
                </a:solidFill>
              </a:rPr>
              <a:t>/</a:t>
            </a:r>
            <a:r>
              <a:rPr lang="en-US" sz="2000" err="1">
                <a:solidFill>
                  <a:schemeClr val="bg1"/>
                </a:solidFill>
              </a:rPr>
              <a:t>tmp</a:t>
            </a:r>
            <a:endParaRPr lang="en-IN" sz="2000">
              <a:solidFill>
                <a:schemeClr val="bg1"/>
              </a:solidFill>
            </a:endParaRPr>
          </a:p>
        </p:txBody>
      </p:sp>
    </p:spTree>
    <p:extLst>
      <p:ext uri="{BB962C8B-B14F-4D97-AF65-F5344CB8AC3E}">
        <p14:creationId xmlns:p14="http://schemas.microsoft.com/office/powerpoint/2010/main" val="143066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2E37EF5-3158-5387-2315-73B547F5EACB}"/>
              </a:ext>
            </a:extLst>
          </p:cNvPr>
          <p:cNvSpPr txBox="1"/>
          <p:nvPr/>
        </p:nvSpPr>
        <p:spPr>
          <a:xfrm>
            <a:off x="549323" y="272534"/>
            <a:ext cx="6093724" cy="646331"/>
          </a:xfrm>
          <a:prstGeom prst="rect">
            <a:avLst/>
          </a:prstGeom>
          <a:noFill/>
        </p:spPr>
        <p:txBody>
          <a:bodyPr wrap="square">
            <a:spAutoFit/>
          </a:bodyPr>
          <a:lstStyle/>
          <a:p>
            <a:r>
              <a:rPr lang="en-US" sz="3600" b="1">
                <a:solidFill>
                  <a:schemeClr val="bg1"/>
                </a:solidFill>
              </a:rPr>
              <a:t>Kernal</a:t>
            </a:r>
          </a:p>
        </p:txBody>
      </p:sp>
      <p:sp>
        <p:nvSpPr>
          <p:cNvPr id="11" name="TextBox 10">
            <a:extLst>
              <a:ext uri="{FF2B5EF4-FFF2-40B4-BE49-F238E27FC236}">
                <a16:creationId xmlns:a16="http://schemas.microsoft.com/office/drawing/2014/main" id="{90765782-E917-65D9-E2F6-E79BC8953C66}"/>
              </a:ext>
            </a:extLst>
          </p:cNvPr>
          <p:cNvSpPr txBox="1"/>
          <p:nvPr/>
        </p:nvSpPr>
        <p:spPr>
          <a:xfrm>
            <a:off x="549322" y="1120213"/>
            <a:ext cx="10546307" cy="1323439"/>
          </a:xfrm>
          <a:prstGeom prst="rect">
            <a:avLst/>
          </a:prstGeom>
          <a:noFill/>
        </p:spPr>
        <p:txBody>
          <a:bodyPr wrap="square">
            <a:spAutoFit/>
          </a:bodyPr>
          <a:lstStyle/>
          <a:p>
            <a:r>
              <a:rPr lang="en-US" sz="2000" b="0" i="0">
                <a:solidFill>
                  <a:schemeClr val="bg1"/>
                </a:solidFill>
                <a:effectLst/>
                <a:latin typeface="Söhne"/>
              </a:rPr>
              <a:t>The "kernel" is a fundamental component of an operating system (OS) that acts as an intermediary between the hardware of a computer system and the software applications running on it. It provides essential services and functionalities that allow software to interact with and utilize the underlying hardware resources. In essence, the kernel serves as the core of the operating system</a:t>
            </a:r>
            <a:endParaRPr lang="en-IN" sz="2000">
              <a:solidFill>
                <a:schemeClr val="bg1"/>
              </a:solidFill>
            </a:endParaRPr>
          </a:p>
        </p:txBody>
      </p:sp>
      <p:sp>
        <p:nvSpPr>
          <p:cNvPr id="13" name="TextBox 12">
            <a:extLst>
              <a:ext uri="{FF2B5EF4-FFF2-40B4-BE49-F238E27FC236}">
                <a16:creationId xmlns:a16="http://schemas.microsoft.com/office/drawing/2014/main" id="{1A9509F9-1BF3-D28D-0D66-79065100563B}"/>
              </a:ext>
            </a:extLst>
          </p:cNvPr>
          <p:cNvSpPr txBox="1"/>
          <p:nvPr/>
        </p:nvSpPr>
        <p:spPr>
          <a:xfrm>
            <a:off x="549322" y="2592318"/>
            <a:ext cx="6093724" cy="3170099"/>
          </a:xfrm>
          <a:prstGeom prst="rect">
            <a:avLst/>
          </a:prstGeom>
          <a:noFill/>
        </p:spPr>
        <p:txBody>
          <a:bodyPr wrap="square">
            <a:spAutoFit/>
          </a:bodyPr>
          <a:lstStyle/>
          <a:p>
            <a:r>
              <a:rPr lang="en-US" sz="2000" b="0" i="0">
                <a:solidFill>
                  <a:schemeClr val="bg1"/>
                </a:solidFill>
                <a:effectLst/>
                <a:latin typeface="Söhne"/>
              </a:rPr>
              <a:t>Key functions and roles of the kernel include</a:t>
            </a:r>
          </a:p>
          <a:p>
            <a:pPr marL="457200" indent="-457200">
              <a:buFont typeface="+mj-lt"/>
              <a:buAutoNum type="arabicPeriod"/>
            </a:pPr>
            <a:r>
              <a:rPr lang="en-US" sz="2000">
                <a:solidFill>
                  <a:schemeClr val="bg1"/>
                </a:solidFill>
                <a:latin typeface="Söhne"/>
              </a:rPr>
              <a:t>Hardware abstraction</a:t>
            </a:r>
          </a:p>
          <a:p>
            <a:pPr marL="457200" indent="-457200">
              <a:buFont typeface="+mj-lt"/>
              <a:buAutoNum type="arabicPeriod"/>
            </a:pPr>
            <a:r>
              <a:rPr lang="en-US" sz="2000" b="0" i="0">
                <a:solidFill>
                  <a:schemeClr val="bg1"/>
                </a:solidFill>
                <a:effectLst/>
                <a:latin typeface="Söhne"/>
              </a:rPr>
              <a:t>Process management</a:t>
            </a:r>
          </a:p>
          <a:p>
            <a:pPr marL="457200" indent="-457200">
              <a:buFont typeface="+mj-lt"/>
              <a:buAutoNum type="arabicPeriod"/>
            </a:pPr>
            <a:r>
              <a:rPr lang="en-US" sz="2000">
                <a:solidFill>
                  <a:schemeClr val="bg1"/>
                </a:solidFill>
                <a:latin typeface="Söhne"/>
              </a:rPr>
              <a:t>Memory management</a:t>
            </a:r>
          </a:p>
          <a:p>
            <a:pPr marL="457200" indent="-457200">
              <a:buFont typeface="+mj-lt"/>
              <a:buAutoNum type="arabicPeriod"/>
            </a:pPr>
            <a:r>
              <a:rPr lang="en-US" sz="2000" b="0" i="0">
                <a:solidFill>
                  <a:schemeClr val="bg1"/>
                </a:solidFill>
                <a:effectLst/>
                <a:latin typeface="Söhne"/>
              </a:rPr>
              <a:t>Device management</a:t>
            </a:r>
          </a:p>
          <a:p>
            <a:pPr marL="457200" indent="-457200">
              <a:buFont typeface="+mj-lt"/>
              <a:buAutoNum type="arabicPeriod"/>
            </a:pPr>
            <a:r>
              <a:rPr lang="en-US" sz="2000">
                <a:solidFill>
                  <a:schemeClr val="bg1"/>
                </a:solidFill>
                <a:latin typeface="Söhne"/>
              </a:rPr>
              <a:t>File system management</a:t>
            </a:r>
          </a:p>
          <a:p>
            <a:pPr marL="457200" indent="-457200">
              <a:buFont typeface="+mj-lt"/>
              <a:buAutoNum type="arabicPeriod"/>
            </a:pPr>
            <a:r>
              <a:rPr lang="en-US" sz="2000" b="0" i="0">
                <a:solidFill>
                  <a:schemeClr val="bg1"/>
                </a:solidFill>
                <a:effectLst/>
                <a:latin typeface="Söhne"/>
              </a:rPr>
              <a:t>Securityand access control</a:t>
            </a:r>
          </a:p>
          <a:p>
            <a:pPr marL="457200" indent="-457200">
              <a:buFont typeface="+mj-lt"/>
              <a:buAutoNum type="arabicPeriod"/>
            </a:pPr>
            <a:r>
              <a:rPr lang="en-US" sz="2000">
                <a:solidFill>
                  <a:schemeClr val="bg1"/>
                </a:solidFill>
                <a:latin typeface="Söhne"/>
              </a:rPr>
              <a:t>Interrupt handling</a:t>
            </a:r>
          </a:p>
          <a:p>
            <a:pPr marL="457200" indent="-457200">
              <a:buFont typeface="+mj-lt"/>
              <a:buAutoNum type="arabicPeriod"/>
            </a:pPr>
            <a:r>
              <a:rPr lang="en-US" sz="2000" b="0" i="0">
                <a:solidFill>
                  <a:schemeClr val="bg1"/>
                </a:solidFill>
                <a:effectLst/>
                <a:latin typeface="Söhne"/>
              </a:rPr>
              <a:t>Scheduling</a:t>
            </a:r>
          </a:p>
          <a:p>
            <a:pPr marL="457200" indent="-457200">
              <a:buFont typeface="+mj-lt"/>
              <a:buAutoNum type="arabicPeriod"/>
            </a:pPr>
            <a:r>
              <a:rPr lang="en-US" sz="2000">
                <a:solidFill>
                  <a:schemeClr val="bg1"/>
                </a:solidFill>
                <a:latin typeface="Söhne"/>
              </a:rPr>
              <a:t>Kernal extensions and modules</a:t>
            </a:r>
            <a:endParaRPr lang="en-US" sz="2000" b="0" i="0">
              <a:solidFill>
                <a:schemeClr val="bg1"/>
              </a:solidFill>
              <a:effectLst/>
              <a:latin typeface="Söhne"/>
            </a:endParaRP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15C1F8C-D27A-4CE7-9DF4-4AFDB2880FA9}">
  <ds:schemaRefs>
    <ds:schemaRef ds:uri="http://schemas.microsoft.com/sharepoint/v3/contenttype/forms"/>
  </ds:schemaRefs>
</ds:datastoreItem>
</file>

<file path=customXml/itemProps3.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104</TotalTime>
  <Words>1593</Words>
  <Application>Microsoft Office PowerPoint</Application>
  <PresentationFormat>Widescreen</PresentationFormat>
  <Paragraphs>151</Paragraphs>
  <Slides>15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Alliance No.1</vt:lpstr>
      <vt:lpstr>AmazonEmber</vt:lpstr>
      <vt:lpstr>Arial</vt:lpstr>
      <vt:lpstr>Google Sans</vt:lpstr>
      <vt:lpstr>Segoe UI</vt:lpstr>
      <vt:lpstr>Söhne</vt:lpstr>
      <vt:lpstr>Wingdings</vt:lpstr>
      <vt:lpstr>Office Theme</vt:lpstr>
      <vt:lpstr>PRESENTATION ON LINUX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LINUX</dc:title>
  <dc:subject/>
  <dc:creator>PREET KUMAR</dc:creator>
  <cp:keywords/>
  <dc:description/>
  <cp:lastModifiedBy>PREET KUMAR</cp:lastModifiedBy>
  <cp:revision>1</cp:revision>
  <dcterms:created xsi:type="dcterms:W3CDTF">2023-08-11T08:00:23Z</dcterms:created>
  <dcterms:modified xsi:type="dcterms:W3CDTF">2023-08-11T09:44:24Z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