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Barlow ExtraLight"/>
      <p:regular r:id="rId22"/>
      <p:bold r:id="rId23"/>
      <p:italic r:id="rId24"/>
      <p:boldItalic r:id="rId25"/>
    </p:embeddedFont>
    <p:embeddedFont>
      <p:font typeface="Hepta Slab Medium"/>
      <p:regular r:id="rId26"/>
      <p:bold r:id="rId27"/>
    </p:embeddedFont>
    <p:embeddedFont>
      <p:font typeface="Hepta Slab Light"/>
      <p:regular r:id="rId28"/>
      <p:bold r:id="rId29"/>
    </p:embeddedFont>
    <p:embeddedFont>
      <p:font typeface="Hepta Slab"/>
      <p:regular r:id="rId30"/>
      <p:bold r:id="rId31"/>
    </p:embeddedFont>
    <p:embeddedFont>
      <p:font typeface="Barlow Medium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5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font" Target="fonts/BarlowExtraLight-regular.fntdata"/><Relationship Id="rId21" Type="http://schemas.openxmlformats.org/officeDocument/2006/relationships/slide" Target="slides/slide16.xml"/><Relationship Id="rId43" Type="http://schemas.openxmlformats.org/officeDocument/2006/relationships/font" Target="fonts/Barlow-boldItalic.fntdata"/><Relationship Id="rId24" Type="http://schemas.openxmlformats.org/officeDocument/2006/relationships/font" Target="fonts/BarlowExtraLight-italic.fntdata"/><Relationship Id="rId23" Type="http://schemas.openxmlformats.org/officeDocument/2006/relationships/font" Target="fonts/Barlow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Medium-regular.fntdata"/><Relationship Id="rId25" Type="http://schemas.openxmlformats.org/officeDocument/2006/relationships/font" Target="fonts/BarlowExtraLight-boldItalic.fntdata"/><Relationship Id="rId28" Type="http://schemas.openxmlformats.org/officeDocument/2006/relationships/font" Target="fonts/HeptaSlabLight-regular.fntdata"/><Relationship Id="rId27" Type="http://schemas.openxmlformats.org/officeDocument/2006/relationships/font" Target="fonts/HeptaSlab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ptaSlab-bold.fntdata"/><Relationship Id="rId30" Type="http://schemas.openxmlformats.org/officeDocument/2006/relationships/font" Target="fonts/HeptaSlab-regular.fntdata"/><Relationship Id="rId11" Type="http://schemas.openxmlformats.org/officeDocument/2006/relationships/slide" Target="slides/slide6.xml"/><Relationship Id="rId33" Type="http://schemas.openxmlformats.org/officeDocument/2006/relationships/font" Target="fonts/BarlowMedium-bold.fntdata"/><Relationship Id="rId10" Type="http://schemas.openxmlformats.org/officeDocument/2006/relationships/slide" Target="slides/slide5.xml"/><Relationship Id="rId32" Type="http://schemas.openxmlformats.org/officeDocument/2006/relationships/font" Target="fonts/BarlowMedium-regular.fntdata"/><Relationship Id="rId13" Type="http://schemas.openxmlformats.org/officeDocument/2006/relationships/slide" Target="slides/slide8.xml"/><Relationship Id="rId35" Type="http://schemas.openxmlformats.org/officeDocument/2006/relationships/font" Target="fonts/Barlow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Medium-italic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.fntdata"/><Relationship Id="rId14" Type="http://schemas.openxmlformats.org/officeDocument/2006/relationships/slide" Target="slides/slide9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2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df0a89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df0a89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df0a89371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df0a89371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df0a89371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df0a89371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df0a89371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df0a89371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df0a8937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3df0a8937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3df0a8937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3df0a8937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df0a8937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df0a8937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df0a8937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df0a8937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df0a893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df0a893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df0a8937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df0a893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df0a893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df0a893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df0a8937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df0a8937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df0a8937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df0a8937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df0a893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df0a893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df0a893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df0a893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df0a893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df0a893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400"/>
              <a:t>BIG MOUNTAIN RESORT CASE STUDY</a:t>
            </a:r>
            <a:endParaRPr sz="41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Rinky Abraham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Strategy Plan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relationship of features</a:t>
            </a:r>
            <a:endParaRPr/>
          </a:p>
        </p:txBody>
      </p:sp>
      <p:sp>
        <p:nvSpPr>
          <p:cNvPr id="435" name="Google Shape;435;p56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PCA</a:t>
            </a:r>
            <a:endParaRPr/>
          </a:p>
        </p:txBody>
      </p:sp>
      <p:sp>
        <p:nvSpPr>
          <p:cNvPr id="436" name="Google Shape;436;p56"/>
          <p:cNvSpPr txBox="1"/>
          <p:nvPr>
            <p:ph idx="3" type="title"/>
          </p:nvPr>
        </p:nvSpPr>
        <p:spPr>
          <a:xfrm>
            <a:off x="702825" y="3093303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Heatmaps for Correlation</a:t>
            </a:r>
            <a:endParaRPr/>
          </a:p>
        </p:txBody>
      </p:sp>
      <p:sp>
        <p:nvSpPr>
          <p:cNvPr id="437" name="Google Shape;437;p56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for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direct trends observed between AdultWeekend column and Feature columns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9" name="Google Shape;439;p56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 clear groupings in the prices by state.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0" name="Google Shape;440;p56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Showed correlation of AdultWeekend with fastQuads, Runs, Vertical_Drop and total_chairs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1" name="Google Shape;441;p56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Store the analysis of important feature types for Pre-processing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42" name="Google Shape;442;p56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6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6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56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56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48" name="Google Shape;44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7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 for ML model</a:t>
            </a:r>
            <a:endParaRPr/>
          </a:p>
        </p:txBody>
      </p:sp>
      <p:sp>
        <p:nvSpPr>
          <p:cNvPr id="455" name="Google Shape;455;p57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on Random Forest Tree</a:t>
            </a:r>
            <a:endParaRPr/>
          </a:p>
        </p:txBody>
      </p:sp>
      <p:sp>
        <p:nvSpPr>
          <p:cNvPr id="456" name="Google Shape;456;p57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Train Model on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7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7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Scaling the data - StandardScaler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Imputing missing values using median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9" name="Google Shape;459;p57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(Mean , Std) = (9.644, 1.352)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Mean Absolute Error = 9.537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0" name="Google Shape;460;p57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(Mean , Std) = (10.499, 1.622)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Mean Absolute Error = 11.793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1" name="Google Shape;461;p57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Random Forest model is chosen for further analysis because it had lower Mean Absolute Error compared to Linear Regression Model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62" name="Google Shape;462;p57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7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7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7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7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5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468" name="Google Shape;468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Big Mountain facilities with the rest</a:t>
            </a:r>
            <a:endParaRPr/>
          </a:p>
        </p:txBody>
      </p:sp>
      <p:sp>
        <p:nvSpPr>
          <p:cNvPr id="474" name="Google Shape;474;p58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Random Forest Model</a:t>
            </a:r>
            <a:endParaRPr/>
          </a:p>
        </p:txBody>
      </p:sp>
      <p:sp>
        <p:nvSpPr>
          <p:cNvPr id="475" name="Google Shape;475;p58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8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Suggestion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8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Plot distributions of important features and we see Big Mountain is among the big leagues of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facilities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provided at ski resorts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8" name="Google Shape;478;p58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Predicted Price = $95.87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Actual Price = $81.00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9" name="Google Shape;479;p58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Model 4 scenarios discussed and check delta in revenue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0" name="Google Shape;480;p58"/>
          <p:cNvSpPr txBox="1"/>
          <p:nvPr>
            <p:ph idx="4294967295" type="title"/>
          </p:nvPr>
        </p:nvSpPr>
        <p:spPr>
          <a:xfrm>
            <a:off x="3433500" y="3942200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By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increasing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the ticket price to $1.99, which considers increase in vertical_Drop by 150 feet and additional of a run and chair, we can generate a revenue of $3474638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81" name="Google Shape;481;p58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8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8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8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8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58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487" name="Google Shape;487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Comments</a:t>
            </a:r>
            <a:endParaRPr/>
          </a:p>
        </p:txBody>
      </p:sp>
      <p:sp>
        <p:nvSpPr>
          <p:cNvPr id="493" name="Google Shape;493;p59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?</a:t>
            </a:r>
            <a:endParaRPr/>
          </a:p>
        </p:txBody>
      </p:sp>
      <p:sp>
        <p:nvSpPr>
          <p:cNvPr id="499" name="Google Shape;499;p60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doesn’t account for operational cost, so something to consider in future after appropriate data collection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adopted, strategies to maintain the model need to be considered.</a:t>
            </a:r>
            <a:endParaRPr sz="2400"/>
          </a:p>
        </p:txBody>
      </p:sp>
      <p:sp>
        <p:nvSpPr>
          <p:cNvPr id="500" name="Google Shape;500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06" name="Google Shape;506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12" name="Google Shape;512;p62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idx="1" type="subTitle"/>
          </p:nvPr>
        </p:nvSpPr>
        <p:spPr>
          <a:xfrm>
            <a:off x="333050" y="522625"/>
            <a:ext cx="81285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improve ticket price for Big Mountain ?</a:t>
            </a:r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2041950" y="1976925"/>
            <a:ext cx="50601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9"/>
          <p:cNvSpPr/>
          <p:nvPr/>
        </p:nvSpPr>
        <p:spPr>
          <a:xfrm rot="444408">
            <a:off x="42760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42" name="Google Shape;342;p49"/>
          <p:cNvSpPr txBox="1"/>
          <p:nvPr/>
        </p:nvSpPr>
        <p:spPr>
          <a:xfrm>
            <a:off x="2291050" y="3115650"/>
            <a:ext cx="1894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Big Mountain Ticket Price - $81</a:t>
            </a:r>
            <a:endParaRPr sz="10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6072200" y="3630100"/>
            <a:ext cx="1285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Market Price - ?</a:t>
            </a:r>
            <a:endParaRPr sz="10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344" name="Google Shape;344;p49"/>
          <p:cNvGrpSpPr/>
          <p:nvPr/>
        </p:nvGrpSpPr>
        <p:grpSpPr>
          <a:xfrm rot="10800000">
            <a:off x="5602850" y="3738548"/>
            <a:ext cx="469450" cy="138800"/>
            <a:chOff x="5241475" y="2487625"/>
            <a:chExt cx="469450" cy="138800"/>
          </a:xfrm>
        </p:grpSpPr>
        <p:cxnSp>
          <p:nvCxnSpPr>
            <p:cNvPr id="345" name="Google Shape;345;p49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49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47" name="Google Shape;347;p49"/>
          <p:cNvCxnSpPr/>
          <p:nvPr/>
        </p:nvCxnSpPr>
        <p:spPr>
          <a:xfrm rot="10800000">
            <a:off x="39798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8" name="Google Shape;348;p49"/>
          <p:cNvSpPr/>
          <p:nvPr/>
        </p:nvSpPr>
        <p:spPr>
          <a:xfrm rot="444408">
            <a:off x="42771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49" name="Google Shape;349;p49"/>
          <p:cNvSpPr/>
          <p:nvPr/>
        </p:nvSpPr>
        <p:spPr>
          <a:xfrm rot="444408">
            <a:off x="4277157" y="2500463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50" name="Google Shape;350;p49"/>
          <p:cNvSpPr/>
          <p:nvPr/>
        </p:nvSpPr>
        <p:spPr>
          <a:xfrm rot="444408">
            <a:off x="42771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idx="1" type="subTitle"/>
          </p:nvPr>
        </p:nvSpPr>
        <p:spPr>
          <a:xfrm>
            <a:off x="207925" y="250825"/>
            <a:ext cx="4707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INFLUENCING TICKET PRICE</a:t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4672925" y="15429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RUNS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59" name="Google Shape;359;p50"/>
          <p:cNvSpPr txBox="1"/>
          <p:nvPr/>
        </p:nvSpPr>
        <p:spPr>
          <a:xfrm>
            <a:off x="4672925" y="3385525"/>
            <a:ext cx="323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SNOW MAKING AREA ( acres)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1" name="Google Shape;361;p50"/>
          <p:cNvSpPr txBox="1"/>
          <p:nvPr/>
        </p:nvSpPr>
        <p:spPr>
          <a:xfrm>
            <a:off x="94775" y="15429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FAST QUADS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94775" y="3385532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VERTICAL DROP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64" name="Google Shape;364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75" y="3651090"/>
            <a:ext cx="2422850" cy="139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350" y="1644350"/>
            <a:ext cx="2310300" cy="140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985" y="1650663"/>
            <a:ext cx="2477340" cy="13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975" y="3651100"/>
            <a:ext cx="2477350" cy="146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74" name="Google Shape;374;p51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861800" y="1594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</a:t>
            </a:r>
            <a:endParaRPr/>
          </a:p>
        </p:txBody>
      </p:sp>
      <p:sp>
        <p:nvSpPr>
          <p:cNvPr id="380" name="Google Shape;380;p52"/>
          <p:cNvSpPr txBox="1"/>
          <p:nvPr>
            <p:ph idx="2" type="body"/>
          </p:nvPr>
        </p:nvSpPr>
        <p:spPr>
          <a:xfrm>
            <a:off x="861800" y="169475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Permanently closing down up to 10 of the least used runs. This doesn't impact any other resort statistics.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52"/>
          <p:cNvSpPr txBox="1"/>
          <p:nvPr>
            <p:ph idx="8" type="body"/>
          </p:nvPr>
        </p:nvSpPr>
        <p:spPr>
          <a:xfrm>
            <a:off x="4012025" y="4112700"/>
            <a:ext cx="43470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SCENARIO 2: IT BUMPS UP THE TICKET PRICE FROM $81 TO $95.87.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 INCREASES REVENUE COLLECTION BY </a:t>
            </a:r>
            <a:r>
              <a:rPr lang="en" sz="1050"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$3,474,638</a:t>
            </a:r>
            <a:endParaRPr/>
          </a:p>
        </p:txBody>
      </p:sp>
      <p:sp>
        <p:nvSpPr>
          <p:cNvPr id="382" name="Google Shape;382;p52"/>
          <p:cNvSpPr txBox="1"/>
          <p:nvPr>
            <p:ph idx="9" type="subTitle"/>
          </p:nvPr>
        </p:nvSpPr>
        <p:spPr>
          <a:xfrm>
            <a:off x="4011925" y="3897300"/>
            <a:ext cx="4347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PLAN</a:t>
            </a:r>
            <a:endParaRPr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377200" y="188600"/>
            <a:ext cx="7080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SCENARIOS TO INCREASE REVENUE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2840150" y="1594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</a:t>
            </a:r>
            <a:endParaRPr/>
          </a:p>
        </p:txBody>
      </p:sp>
      <p:sp>
        <p:nvSpPr>
          <p:cNvPr id="386" name="Google Shape;386;p52"/>
          <p:cNvSpPr txBox="1"/>
          <p:nvPr>
            <p:ph idx="2" type="body"/>
          </p:nvPr>
        </p:nvSpPr>
        <p:spPr>
          <a:xfrm>
            <a:off x="2840150" y="169475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Increase the vertical drop by adding a run to a point 150 feet lower down but requiring the installation of an additional chair lift to bring skiers back up, without additional snow making coverage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4818500" y="1594538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</a:t>
            </a:r>
            <a:endParaRPr/>
          </a:p>
        </p:txBody>
      </p:sp>
      <p:sp>
        <p:nvSpPr>
          <p:cNvPr id="388" name="Google Shape;388;p52"/>
          <p:cNvSpPr txBox="1"/>
          <p:nvPr>
            <p:ph idx="2" type="body"/>
          </p:nvPr>
        </p:nvSpPr>
        <p:spPr>
          <a:xfrm>
            <a:off x="4818500" y="1694738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Same as number 2, but adding 2 acres of snow making cover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6796850" y="1594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"/>
          <p:cNvSpPr txBox="1"/>
          <p:nvPr>
            <p:ph idx="2" type="body"/>
          </p:nvPr>
        </p:nvSpPr>
        <p:spPr>
          <a:xfrm>
            <a:off x="6796850" y="169475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Increase the longest run by 0.2 mile to boast 3.5 miles length, requiring an additional snow making coverage of 4 acres</a:t>
            </a:r>
            <a:endParaRPr sz="900"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ANALYSIS</a:t>
            </a:r>
            <a:endParaRPr/>
          </a:p>
        </p:txBody>
      </p:sp>
      <p:sp>
        <p:nvSpPr>
          <p:cNvPr id="396" name="Google Shape;396;p53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2" name="Google Shape;402;p54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3" name="Google Shape;403;p54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404" name="Google Shape;404;p54"/>
          <p:cNvSpPr txBox="1"/>
          <p:nvPr>
            <p:ph idx="5" type="body"/>
          </p:nvPr>
        </p:nvSpPr>
        <p:spPr>
          <a:xfrm>
            <a:off x="787297" y="19204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5" name="Google Shape;405;p54"/>
          <p:cNvSpPr txBox="1"/>
          <p:nvPr>
            <p:ph idx="6" type="subTitle"/>
          </p:nvPr>
        </p:nvSpPr>
        <p:spPr>
          <a:xfrm>
            <a:off x="1699225" y="1920450"/>
            <a:ext cx="42759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06" name="Google Shape;406;p54"/>
          <p:cNvSpPr txBox="1"/>
          <p:nvPr>
            <p:ph idx="8" type="body"/>
          </p:nvPr>
        </p:nvSpPr>
        <p:spPr>
          <a:xfrm>
            <a:off x="787297" y="2860880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7" name="Google Shape;407;p54"/>
          <p:cNvSpPr txBox="1"/>
          <p:nvPr>
            <p:ph idx="9" type="subTitle"/>
          </p:nvPr>
        </p:nvSpPr>
        <p:spPr>
          <a:xfrm>
            <a:off x="1699221" y="2860605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408" name="Google Shape;408;p54"/>
          <p:cNvSpPr txBox="1"/>
          <p:nvPr>
            <p:ph idx="14" type="body"/>
          </p:nvPr>
        </p:nvSpPr>
        <p:spPr>
          <a:xfrm>
            <a:off x="787293" y="37751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9" name="Google Shape;409;p54"/>
          <p:cNvSpPr txBox="1"/>
          <p:nvPr>
            <p:ph idx="15" type="subTitle"/>
          </p:nvPr>
        </p:nvSpPr>
        <p:spPr>
          <a:xfrm>
            <a:off x="1699218" y="377490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410" name="Google Shape;410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(csv file)</a:t>
            </a:r>
            <a:endParaRPr/>
          </a:p>
        </p:txBody>
      </p:sp>
      <p:sp>
        <p:nvSpPr>
          <p:cNvPr id="416" name="Google Shape;416;p55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</a:t>
            </a:r>
            <a:endParaRPr/>
          </a:p>
        </p:txBody>
      </p:sp>
      <p:sp>
        <p:nvSpPr>
          <p:cNvPr id="417" name="Google Shape;417;p55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Target Value</a:t>
            </a:r>
            <a:endParaRPr/>
          </a:p>
        </p:txBody>
      </p:sp>
      <p:sp>
        <p:nvSpPr>
          <p:cNvPr id="418" name="Google Shape;418;p55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Final Data - </a:t>
            </a:r>
            <a:r>
              <a:rPr lang="en"/>
              <a:t>Set up for 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330 ski resort rows and 27 columns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0" name="Google Shape;420;p55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Drop Columns that were not informative in the analysis of ticket price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Drop Rows that had missing values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1" name="Google Shape;421;p55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Verify if ticket predictor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variable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is present in data - AdultWeekend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2" name="Google Shape;422;p55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Store cleaned data (csv) - 270 rows , 25 columns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Generate a new dataset with state information to aid further analysis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3" name="Google Shape;423;p55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5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55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55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55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5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