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67" r:id="rId3"/>
    <p:sldId id="263" r:id="rId4"/>
    <p:sldId id="271" r:id="rId5"/>
    <p:sldId id="276" r:id="rId6"/>
    <p:sldId id="278" r:id="rId7"/>
    <p:sldId id="279" r:id="rId8"/>
    <p:sldId id="281" r:id="rId9"/>
    <p:sldId id="275" r:id="rId10"/>
    <p:sldId id="280" r:id="rId11"/>
    <p:sldId id="270" r:id="rId12"/>
    <p:sldId id="260" r:id="rId13"/>
    <p:sldId id="264" r:id="rId14"/>
    <p:sldId id="274" r:id="rId15"/>
    <p:sldId id="272"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44" autoAdjust="0"/>
    <p:restoredTop sz="94660"/>
  </p:normalViewPr>
  <p:slideViewPr>
    <p:cSldViewPr snapToGrid="0">
      <p:cViewPr varScale="1">
        <p:scale>
          <a:sx n="78" d="100"/>
          <a:sy n="78" d="100"/>
        </p:scale>
        <p:origin x="77"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69292C-CCDE-4FDA-A5CC-79308FDFDA1D}" type="doc">
      <dgm:prSet loTypeId="urn:microsoft.com/office/officeart/2005/8/layout/hProcess9" loCatId="process" qsTypeId="urn:microsoft.com/office/officeart/2005/8/quickstyle/simple1" qsCatId="simple" csTypeId="urn:microsoft.com/office/officeart/2005/8/colors/accent1_2" csCatId="accent1" phldr="1"/>
      <dgm:spPr/>
    </dgm:pt>
    <dgm:pt modelId="{63843C67-0261-43D8-BAB9-BFF8EDAD5E15}">
      <dgm:prSet phldrT="[テキスト]"/>
      <dgm:spPr/>
      <dgm:t>
        <a:bodyPr/>
        <a:lstStyle/>
        <a:p>
          <a:r>
            <a:rPr kumimoji="1" lang="ja-JP" altLang="en-US" dirty="0" smtClean="0">
              <a:solidFill>
                <a:schemeClr val="tx1"/>
              </a:solidFill>
              <a:latin typeface="メイリオ" panose="020B0604030504040204" pitchFamily="50" charset="-128"/>
              <a:ea typeface="メイリオ" panose="020B0604030504040204" pitchFamily="50" charset="-128"/>
            </a:rPr>
            <a:t>ゲームについて</a:t>
          </a:r>
          <a:endParaRPr kumimoji="1" lang="ja-JP" altLang="en-US" dirty="0">
            <a:solidFill>
              <a:schemeClr val="tx1"/>
            </a:solidFill>
            <a:latin typeface="メイリオ" panose="020B0604030504040204" pitchFamily="50" charset="-128"/>
            <a:ea typeface="メイリオ" panose="020B0604030504040204" pitchFamily="50" charset="-128"/>
          </a:endParaRPr>
        </a:p>
      </dgm:t>
    </dgm:pt>
    <dgm:pt modelId="{E16D8147-49D7-47F1-A835-7A5A9893B8FE}" type="parTrans" cxnId="{F012495D-9943-45E8-B625-73231AC6F41C}">
      <dgm:prSet/>
      <dgm:spPr/>
      <dgm:t>
        <a:bodyPr/>
        <a:lstStyle/>
        <a:p>
          <a:endParaRPr kumimoji="1" lang="ja-JP" altLang="en-US"/>
        </a:p>
      </dgm:t>
    </dgm:pt>
    <dgm:pt modelId="{6B403CEB-C86B-4747-9636-2F75913C95EB}" type="sibTrans" cxnId="{F012495D-9943-45E8-B625-73231AC6F41C}">
      <dgm:prSet/>
      <dgm:spPr/>
      <dgm:t>
        <a:bodyPr/>
        <a:lstStyle/>
        <a:p>
          <a:endParaRPr kumimoji="1" lang="ja-JP" altLang="en-US"/>
        </a:p>
      </dgm:t>
    </dgm:pt>
    <dgm:pt modelId="{FB7D9A24-E439-46C9-A9E1-088C17313E24}">
      <dgm:prSet phldrT="[テキスト]"/>
      <dgm:spPr/>
      <dgm:t>
        <a:bodyPr/>
        <a:lstStyle/>
        <a:p>
          <a:r>
            <a:rPr kumimoji="1" lang="ja-JP" altLang="en-US" dirty="0" smtClean="0">
              <a:solidFill>
                <a:schemeClr val="tx1"/>
              </a:solidFill>
              <a:latin typeface="メイリオ" panose="020B0604030504040204" pitchFamily="50" charset="-128"/>
              <a:ea typeface="メイリオ" panose="020B0604030504040204" pitchFamily="50" charset="-128"/>
            </a:rPr>
            <a:t>こだわり</a:t>
          </a:r>
          <a:endParaRPr kumimoji="1" lang="ja-JP" altLang="en-US" dirty="0">
            <a:solidFill>
              <a:schemeClr val="tx1"/>
            </a:solidFill>
            <a:latin typeface="メイリオ" panose="020B0604030504040204" pitchFamily="50" charset="-128"/>
            <a:ea typeface="メイリオ" panose="020B0604030504040204" pitchFamily="50" charset="-128"/>
          </a:endParaRPr>
        </a:p>
      </dgm:t>
    </dgm:pt>
    <dgm:pt modelId="{841B3550-4470-4AC7-BB45-BB2798C08D0C}" type="parTrans" cxnId="{696AF20C-F7FB-450C-B3BB-A3ADCF2EF65B}">
      <dgm:prSet/>
      <dgm:spPr/>
      <dgm:t>
        <a:bodyPr/>
        <a:lstStyle/>
        <a:p>
          <a:endParaRPr kumimoji="1" lang="ja-JP" altLang="en-US"/>
        </a:p>
      </dgm:t>
    </dgm:pt>
    <dgm:pt modelId="{4B7D8D6A-F0FE-4E35-809A-6B8A3BBC5411}" type="sibTrans" cxnId="{696AF20C-F7FB-450C-B3BB-A3ADCF2EF65B}">
      <dgm:prSet/>
      <dgm:spPr/>
      <dgm:t>
        <a:bodyPr/>
        <a:lstStyle/>
        <a:p>
          <a:endParaRPr kumimoji="1" lang="ja-JP" altLang="en-US"/>
        </a:p>
      </dgm:t>
    </dgm:pt>
    <dgm:pt modelId="{DBAEE30F-11EA-4D65-AFBE-BF0DF6B25B8F}" type="pres">
      <dgm:prSet presAssocID="{2E69292C-CCDE-4FDA-A5CC-79308FDFDA1D}" presName="CompostProcess" presStyleCnt="0">
        <dgm:presLayoutVars>
          <dgm:dir/>
          <dgm:resizeHandles val="exact"/>
        </dgm:presLayoutVars>
      </dgm:prSet>
      <dgm:spPr/>
    </dgm:pt>
    <dgm:pt modelId="{4C654D9F-D79A-4417-BD46-79D99146DD75}" type="pres">
      <dgm:prSet presAssocID="{2E69292C-CCDE-4FDA-A5CC-79308FDFDA1D}" presName="arrow" presStyleLbl="bgShp" presStyleIdx="0" presStyleCnt="1"/>
      <dgm:spPr/>
    </dgm:pt>
    <dgm:pt modelId="{975CFC6D-0C7F-43FE-91F9-48D749712C05}" type="pres">
      <dgm:prSet presAssocID="{2E69292C-CCDE-4FDA-A5CC-79308FDFDA1D}" presName="linearProcess" presStyleCnt="0"/>
      <dgm:spPr/>
    </dgm:pt>
    <dgm:pt modelId="{650E816B-1314-4B86-A71A-548824A78AAE}" type="pres">
      <dgm:prSet presAssocID="{63843C67-0261-43D8-BAB9-BFF8EDAD5E15}" presName="textNode" presStyleLbl="node1" presStyleIdx="0" presStyleCnt="2" custLinFactNeighborX="-14922" custLinFactNeighborY="-519">
        <dgm:presLayoutVars>
          <dgm:bulletEnabled val="1"/>
        </dgm:presLayoutVars>
      </dgm:prSet>
      <dgm:spPr/>
      <dgm:t>
        <a:bodyPr/>
        <a:lstStyle/>
        <a:p>
          <a:endParaRPr kumimoji="1" lang="ja-JP" altLang="en-US"/>
        </a:p>
      </dgm:t>
    </dgm:pt>
    <dgm:pt modelId="{C93D2922-82E7-4BEF-A380-7E420260657F}" type="pres">
      <dgm:prSet presAssocID="{6B403CEB-C86B-4747-9636-2F75913C95EB}" presName="sibTrans" presStyleCnt="0"/>
      <dgm:spPr/>
    </dgm:pt>
    <dgm:pt modelId="{60251DDB-2DCA-491B-B9E9-D7C0A9128AF4}" type="pres">
      <dgm:prSet presAssocID="{FB7D9A24-E439-46C9-A9E1-088C17313E24}" presName="textNode" presStyleLbl="node1" presStyleIdx="1" presStyleCnt="2">
        <dgm:presLayoutVars>
          <dgm:bulletEnabled val="1"/>
        </dgm:presLayoutVars>
      </dgm:prSet>
      <dgm:spPr/>
      <dgm:t>
        <a:bodyPr/>
        <a:lstStyle/>
        <a:p>
          <a:endParaRPr kumimoji="1" lang="ja-JP" altLang="en-US"/>
        </a:p>
      </dgm:t>
    </dgm:pt>
  </dgm:ptLst>
  <dgm:cxnLst>
    <dgm:cxn modelId="{79909519-F0F0-4969-A221-1A46C5B13F0C}" type="presOf" srcId="{63843C67-0261-43D8-BAB9-BFF8EDAD5E15}" destId="{650E816B-1314-4B86-A71A-548824A78AAE}" srcOrd="0" destOrd="0" presId="urn:microsoft.com/office/officeart/2005/8/layout/hProcess9"/>
    <dgm:cxn modelId="{696AF20C-F7FB-450C-B3BB-A3ADCF2EF65B}" srcId="{2E69292C-CCDE-4FDA-A5CC-79308FDFDA1D}" destId="{FB7D9A24-E439-46C9-A9E1-088C17313E24}" srcOrd="1" destOrd="0" parTransId="{841B3550-4470-4AC7-BB45-BB2798C08D0C}" sibTransId="{4B7D8D6A-F0FE-4E35-809A-6B8A3BBC5411}"/>
    <dgm:cxn modelId="{F012495D-9943-45E8-B625-73231AC6F41C}" srcId="{2E69292C-CCDE-4FDA-A5CC-79308FDFDA1D}" destId="{63843C67-0261-43D8-BAB9-BFF8EDAD5E15}" srcOrd="0" destOrd="0" parTransId="{E16D8147-49D7-47F1-A835-7A5A9893B8FE}" sibTransId="{6B403CEB-C86B-4747-9636-2F75913C95EB}"/>
    <dgm:cxn modelId="{C777100E-8265-4A46-ADBF-C1A9790E4F5C}" type="presOf" srcId="{2E69292C-CCDE-4FDA-A5CC-79308FDFDA1D}" destId="{DBAEE30F-11EA-4D65-AFBE-BF0DF6B25B8F}" srcOrd="0" destOrd="0" presId="urn:microsoft.com/office/officeart/2005/8/layout/hProcess9"/>
    <dgm:cxn modelId="{FF7C1DF0-50A8-4E12-949E-7F6BABFC70F9}" type="presOf" srcId="{FB7D9A24-E439-46C9-A9E1-088C17313E24}" destId="{60251DDB-2DCA-491B-B9E9-D7C0A9128AF4}" srcOrd="0" destOrd="0" presId="urn:microsoft.com/office/officeart/2005/8/layout/hProcess9"/>
    <dgm:cxn modelId="{DF02B628-A903-4B65-A241-A4089E0BB9F0}" type="presParOf" srcId="{DBAEE30F-11EA-4D65-AFBE-BF0DF6B25B8F}" destId="{4C654D9F-D79A-4417-BD46-79D99146DD75}" srcOrd="0" destOrd="0" presId="urn:microsoft.com/office/officeart/2005/8/layout/hProcess9"/>
    <dgm:cxn modelId="{F524F998-445F-4890-94E4-821E0B39A647}" type="presParOf" srcId="{DBAEE30F-11EA-4D65-AFBE-BF0DF6B25B8F}" destId="{975CFC6D-0C7F-43FE-91F9-48D749712C05}" srcOrd="1" destOrd="0" presId="urn:microsoft.com/office/officeart/2005/8/layout/hProcess9"/>
    <dgm:cxn modelId="{A264CE2F-5A66-4973-9E6F-7D7B2990B98D}" type="presParOf" srcId="{975CFC6D-0C7F-43FE-91F9-48D749712C05}" destId="{650E816B-1314-4B86-A71A-548824A78AAE}" srcOrd="0" destOrd="0" presId="urn:microsoft.com/office/officeart/2005/8/layout/hProcess9"/>
    <dgm:cxn modelId="{5E4F7C30-0188-4AEC-A64C-C1742245D809}" type="presParOf" srcId="{975CFC6D-0C7F-43FE-91F9-48D749712C05}" destId="{C93D2922-82E7-4BEF-A380-7E420260657F}" srcOrd="1" destOrd="0" presId="urn:microsoft.com/office/officeart/2005/8/layout/hProcess9"/>
    <dgm:cxn modelId="{B0CA0BFC-3F67-4D70-A3D4-1221DE3A8067}" type="presParOf" srcId="{975CFC6D-0C7F-43FE-91F9-48D749712C05}" destId="{60251DDB-2DCA-491B-B9E9-D7C0A9128AF4}"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54D9F-D79A-4417-BD46-79D99146DD75}">
      <dsp:nvSpPr>
        <dsp:cNvPr id="0" name=""/>
        <dsp:cNvSpPr/>
      </dsp:nvSpPr>
      <dsp:spPr>
        <a:xfrm>
          <a:off x="637514" y="0"/>
          <a:ext cx="7225158" cy="473995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0E816B-1314-4B86-A71A-548824A78AAE}">
      <dsp:nvSpPr>
        <dsp:cNvPr id="0" name=""/>
        <dsp:cNvSpPr/>
      </dsp:nvSpPr>
      <dsp:spPr>
        <a:xfrm>
          <a:off x="0" y="1412145"/>
          <a:ext cx="4118056" cy="18959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kumimoji="1" lang="ja-JP" altLang="en-US" sz="4000" kern="1200" dirty="0" smtClean="0">
              <a:solidFill>
                <a:schemeClr val="tx1"/>
              </a:solidFill>
              <a:latin typeface="メイリオ" panose="020B0604030504040204" pitchFamily="50" charset="-128"/>
              <a:ea typeface="メイリオ" panose="020B0604030504040204" pitchFamily="50" charset="-128"/>
            </a:rPr>
            <a:t>ゲームについて</a:t>
          </a:r>
          <a:endParaRPr kumimoji="1" lang="ja-JP" altLang="en-US" sz="4000" kern="1200" dirty="0">
            <a:solidFill>
              <a:schemeClr val="tx1"/>
            </a:solidFill>
            <a:latin typeface="メイリオ" panose="020B0604030504040204" pitchFamily="50" charset="-128"/>
            <a:ea typeface="メイリオ" panose="020B0604030504040204" pitchFamily="50" charset="-128"/>
          </a:endParaRPr>
        </a:p>
      </dsp:txBody>
      <dsp:txXfrm>
        <a:off x="92554" y="1504699"/>
        <a:ext cx="3932948" cy="1710872"/>
      </dsp:txXfrm>
    </dsp:sp>
    <dsp:sp modelId="{60251DDB-2DCA-491B-B9E9-D7C0A9128AF4}">
      <dsp:nvSpPr>
        <dsp:cNvPr id="0" name=""/>
        <dsp:cNvSpPr/>
      </dsp:nvSpPr>
      <dsp:spPr>
        <a:xfrm>
          <a:off x="4381871" y="1421985"/>
          <a:ext cx="4118056" cy="18959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kumimoji="1" lang="ja-JP" altLang="en-US" sz="4000" kern="1200" dirty="0" smtClean="0">
              <a:solidFill>
                <a:schemeClr val="tx1"/>
              </a:solidFill>
              <a:latin typeface="メイリオ" panose="020B0604030504040204" pitchFamily="50" charset="-128"/>
              <a:ea typeface="メイリオ" panose="020B0604030504040204" pitchFamily="50" charset="-128"/>
            </a:rPr>
            <a:t>こだわり</a:t>
          </a:r>
          <a:endParaRPr kumimoji="1" lang="ja-JP" altLang="en-US" sz="4000" kern="1200" dirty="0">
            <a:solidFill>
              <a:schemeClr val="tx1"/>
            </a:solidFill>
            <a:latin typeface="メイリオ" panose="020B0604030504040204" pitchFamily="50" charset="-128"/>
            <a:ea typeface="メイリオ" panose="020B0604030504040204" pitchFamily="50" charset="-128"/>
          </a:endParaRPr>
        </a:p>
      </dsp:txBody>
      <dsp:txXfrm>
        <a:off x="4474425" y="1514539"/>
        <a:ext cx="3932948" cy="171087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1696D-6565-4DD1-BDB2-A89D06C9BA89}" type="datetimeFigureOut">
              <a:rPr kumimoji="1" lang="ja-JP" altLang="en-US" smtClean="0"/>
              <a:t>2023/11/20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85D91-9398-46DF-98DE-150E6514FF01}" type="slidenum">
              <a:rPr kumimoji="1" lang="ja-JP" altLang="en-US" smtClean="0"/>
              <a:t>‹#›</a:t>
            </a:fld>
            <a:endParaRPr kumimoji="1" lang="ja-JP" altLang="en-US"/>
          </a:p>
        </p:txBody>
      </p:sp>
    </p:spTree>
    <p:extLst>
      <p:ext uri="{BB962C8B-B14F-4D97-AF65-F5344CB8AC3E}">
        <p14:creationId xmlns:p14="http://schemas.microsoft.com/office/powerpoint/2010/main" val="6050056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タイトルはクリスマスギフトになります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249374D4-8EE4-4D38-80D2-529C8117F9BB}" type="slidenum">
              <a:rPr kumimoji="1" lang="ja-JP" altLang="en-US" smtClean="0"/>
              <a:t>1</a:t>
            </a:fld>
            <a:endParaRPr kumimoji="1" lang="ja-JP" altLang="en-US"/>
          </a:p>
        </p:txBody>
      </p:sp>
    </p:spTree>
    <p:extLst>
      <p:ext uri="{BB962C8B-B14F-4D97-AF65-F5344CB8AC3E}">
        <p14:creationId xmlns:p14="http://schemas.microsoft.com/office/powerpoint/2010/main" val="4093672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想定ハードは</a:t>
            </a:r>
            <a:r>
              <a:rPr kumimoji="1" lang="en-US" altLang="ja-JP" dirty="0" smtClean="0"/>
              <a:t>PC</a:t>
            </a:r>
            <a:r>
              <a:rPr kumimoji="1" lang="ja-JP" altLang="en-US" dirty="0" err="1" smtClean="0"/>
              <a:t>なので</a:t>
            </a:r>
            <a:r>
              <a:rPr kumimoji="1" lang="ja-JP" altLang="en-US" dirty="0" smtClean="0"/>
              <a:t>キーボードとマウス操作になります</a:t>
            </a:r>
            <a:endParaRPr kumimoji="1" lang="en-US" altLang="ja-JP" dirty="0" smtClean="0"/>
          </a:p>
          <a:p>
            <a:r>
              <a:rPr kumimoji="1" lang="ja-JP" altLang="en-US" dirty="0" smtClean="0"/>
              <a:t>操作方法は上から順番に</a:t>
            </a:r>
            <a:endParaRPr kumimoji="1" lang="en-US" altLang="ja-JP" dirty="0" smtClean="0"/>
          </a:p>
          <a:p>
            <a:endParaRPr kumimoji="1" lang="en-US" altLang="ja-JP" dirty="0" smtClean="0"/>
          </a:p>
          <a:p>
            <a:r>
              <a:rPr kumimoji="1" lang="ja-JP" altLang="en-US" dirty="0" smtClean="0"/>
              <a:t>アクションについては例えばクローゼットにカーソルを合わせて左クリックをすると隠れることができます</a:t>
            </a:r>
            <a:endParaRPr kumimoji="1" lang="en-US" altLang="ja-JP" dirty="0" smtClean="0"/>
          </a:p>
          <a:p>
            <a:r>
              <a:rPr kumimoji="1" lang="ja-JP" altLang="en-US" dirty="0" smtClean="0"/>
              <a:t>他にもリモコンにカーソルを合わせてクリックすればテレビの電源がつき家族を一か所に固めることができる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49374D4-8EE4-4D38-80D2-529C8117F9BB}" type="slidenum">
              <a:rPr kumimoji="1" lang="ja-JP" altLang="en-US" smtClean="0"/>
              <a:t>12</a:t>
            </a:fld>
            <a:endParaRPr kumimoji="1" lang="ja-JP" altLang="en-US"/>
          </a:p>
        </p:txBody>
      </p:sp>
    </p:spTree>
    <p:extLst>
      <p:ext uri="{BB962C8B-B14F-4D97-AF65-F5344CB8AC3E}">
        <p14:creationId xmlns:p14="http://schemas.microsoft.com/office/powerpoint/2010/main" val="1238447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49374D4-8EE4-4D38-80D2-529C8117F9BB}" type="slidenum">
              <a:rPr kumimoji="1" lang="ja-JP" altLang="en-US" smtClean="0"/>
              <a:t>13</a:t>
            </a:fld>
            <a:endParaRPr kumimoji="1" lang="ja-JP" altLang="en-US"/>
          </a:p>
        </p:txBody>
      </p:sp>
    </p:spTree>
    <p:extLst>
      <p:ext uri="{BB962C8B-B14F-4D97-AF65-F5344CB8AC3E}">
        <p14:creationId xmlns:p14="http://schemas.microsoft.com/office/powerpoint/2010/main" val="2589769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機能面以外の細々したところもこだわって作る</a:t>
            </a:r>
            <a:endParaRPr kumimoji="1" lang="ja-JP" altLang="en-US" dirty="0"/>
          </a:p>
        </p:txBody>
      </p:sp>
      <p:sp>
        <p:nvSpPr>
          <p:cNvPr id="4" name="スライド番号プレースホルダー 3"/>
          <p:cNvSpPr>
            <a:spLocks noGrp="1"/>
          </p:cNvSpPr>
          <p:nvPr>
            <p:ph type="sldNum" sz="quarter" idx="10"/>
          </p:nvPr>
        </p:nvSpPr>
        <p:spPr/>
        <p:txBody>
          <a:bodyPr/>
          <a:lstStyle/>
          <a:p>
            <a:fld id="{50185D91-9398-46DF-98DE-150E6514FF01}" type="slidenum">
              <a:rPr kumimoji="1" lang="ja-JP" altLang="en-US" smtClean="0"/>
              <a:t>15</a:t>
            </a:fld>
            <a:endParaRPr kumimoji="1" lang="ja-JP" altLang="en-US"/>
          </a:p>
        </p:txBody>
      </p:sp>
    </p:spTree>
    <p:extLst>
      <p:ext uri="{BB962C8B-B14F-4D97-AF65-F5344CB8AC3E}">
        <p14:creationId xmlns:p14="http://schemas.microsoft.com/office/powerpoint/2010/main" val="2715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初めに簡単なストーリーを説明します</a:t>
            </a:r>
            <a:endParaRPr kumimoji="1" lang="en-US" altLang="ja-JP" dirty="0" smtClean="0"/>
          </a:p>
          <a:p>
            <a:r>
              <a:rPr kumimoji="1" lang="ja-JP" altLang="en-US" dirty="0" smtClean="0"/>
              <a:t>プレイヤーは皆さん誰でも知っているサンタクロースです</a:t>
            </a:r>
            <a:endParaRPr kumimoji="1" lang="en-US" altLang="ja-JP" dirty="0" smtClean="0"/>
          </a:p>
          <a:p>
            <a:r>
              <a:rPr kumimoji="1" lang="ja-JP" altLang="en-US" dirty="0" smtClean="0"/>
              <a:t>サンタクロースといえば子供達にプレゼントをこっそり置いていく架空の人物です</a:t>
            </a:r>
            <a:endParaRPr kumimoji="1" lang="en-US" altLang="ja-JP" dirty="0" smtClean="0"/>
          </a:p>
          <a:p>
            <a:r>
              <a:rPr kumimoji="1" lang="ja-JP" altLang="en-US" dirty="0" smtClean="0"/>
              <a:t>今回私が考えた企画は、サンタクロースが子供にプレゼントを置くゲームを企画しました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49374D4-8EE4-4D38-80D2-529C8117F9BB}" type="slidenum">
              <a:rPr kumimoji="1" lang="ja-JP" altLang="en-US" smtClean="0"/>
              <a:t>3</a:t>
            </a:fld>
            <a:endParaRPr kumimoji="1" lang="ja-JP" altLang="en-US"/>
          </a:p>
        </p:txBody>
      </p:sp>
    </p:spTree>
    <p:extLst>
      <p:ext uri="{BB962C8B-B14F-4D97-AF65-F5344CB8AC3E}">
        <p14:creationId xmlns:p14="http://schemas.microsoft.com/office/powerpoint/2010/main" val="1363760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ではゲームの内容を説明します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50185D91-9398-46DF-98DE-150E6514FF01}" type="slidenum">
              <a:rPr kumimoji="1" lang="ja-JP" altLang="en-US" smtClean="0"/>
              <a:t>4</a:t>
            </a:fld>
            <a:endParaRPr kumimoji="1" lang="ja-JP" altLang="en-US"/>
          </a:p>
        </p:txBody>
      </p:sp>
    </p:spTree>
    <p:extLst>
      <p:ext uri="{BB962C8B-B14F-4D97-AF65-F5344CB8AC3E}">
        <p14:creationId xmlns:p14="http://schemas.microsoft.com/office/powerpoint/2010/main" val="1819820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スタート場所はランダムな位置からスタートし子供部屋まで移動しプレゼントを置けばゲームクリアになります</a:t>
            </a:r>
            <a:endParaRPr kumimoji="1" lang="en-US" altLang="ja-JP" dirty="0" smtClean="0"/>
          </a:p>
          <a:p>
            <a:r>
              <a:rPr kumimoji="1" lang="ja-JP" altLang="en-US" dirty="0" smtClean="0"/>
              <a:t>フィールドには家族が普通に生活しているので見つからないように子供部屋まで移動しなければいけません</a:t>
            </a:r>
            <a:endParaRPr kumimoji="1" lang="en-US" altLang="ja-JP" dirty="0" smtClean="0"/>
          </a:p>
          <a:p>
            <a:r>
              <a:rPr kumimoji="1" lang="ja-JP" altLang="en-US" dirty="0" smtClean="0"/>
              <a:t>もし見つかったら追いかけられるので捕まらないように逃げるといった内容になります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50185D91-9398-46DF-98DE-150E6514FF01}" type="slidenum">
              <a:rPr kumimoji="1" lang="ja-JP" altLang="en-US" smtClean="0"/>
              <a:t>5</a:t>
            </a:fld>
            <a:endParaRPr kumimoji="1" lang="ja-JP" altLang="en-US"/>
          </a:p>
        </p:txBody>
      </p:sp>
    </p:spTree>
    <p:extLst>
      <p:ext uri="{BB962C8B-B14F-4D97-AF65-F5344CB8AC3E}">
        <p14:creationId xmlns:p14="http://schemas.microsoft.com/office/powerpoint/2010/main" val="863593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子供は眠っているので騒がしい音を立てると起きてしまいます</a:t>
            </a:r>
            <a:endParaRPr kumimoji="1" lang="en-US" altLang="ja-JP" dirty="0" smtClean="0"/>
          </a:p>
          <a:p>
            <a:r>
              <a:rPr kumimoji="1" lang="ja-JP" altLang="en-US" dirty="0" smtClean="0"/>
              <a:t>ゲームオーバーにならないために家族にバレないように移動したり隠れたりしましょう</a:t>
            </a:r>
            <a:endParaRPr kumimoji="1" lang="ja-JP" altLang="en-US" dirty="0"/>
          </a:p>
        </p:txBody>
      </p:sp>
      <p:sp>
        <p:nvSpPr>
          <p:cNvPr id="4" name="スライド番号プレースホルダー 3"/>
          <p:cNvSpPr>
            <a:spLocks noGrp="1"/>
          </p:cNvSpPr>
          <p:nvPr>
            <p:ph type="sldNum" sz="quarter" idx="10"/>
          </p:nvPr>
        </p:nvSpPr>
        <p:spPr/>
        <p:txBody>
          <a:bodyPr/>
          <a:lstStyle/>
          <a:p>
            <a:fld id="{50185D91-9398-46DF-98DE-150E6514FF01}" type="slidenum">
              <a:rPr kumimoji="1" lang="ja-JP" altLang="en-US" smtClean="0"/>
              <a:t>6</a:t>
            </a:fld>
            <a:endParaRPr kumimoji="1" lang="ja-JP" altLang="en-US"/>
          </a:p>
        </p:txBody>
      </p:sp>
    </p:spTree>
    <p:extLst>
      <p:ext uri="{BB962C8B-B14F-4D97-AF65-F5344CB8AC3E}">
        <p14:creationId xmlns:p14="http://schemas.microsoft.com/office/powerpoint/2010/main" val="288078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子供は眠っているので騒がしい音を立てると起きてしまいます</a:t>
            </a:r>
            <a:endParaRPr kumimoji="1" lang="en-US" altLang="ja-JP" dirty="0" smtClean="0"/>
          </a:p>
          <a:p>
            <a:r>
              <a:rPr kumimoji="1" lang="ja-JP" altLang="en-US" dirty="0" smtClean="0"/>
              <a:t>ゲームオーバーにならないために家族にバレないように移動したり隠れたりしましょう</a:t>
            </a:r>
            <a:endParaRPr kumimoji="1" lang="ja-JP" altLang="en-US" dirty="0"/>
          </a:p>
        </p:txBody>
      </p:sp>
      <p:sp>
        <p:nvSpPr>
          <p:cNvPr id="4" name="スライド番号プレースホルダー 3"/>
          <p:cNvSpPr>
            <a:spLocks noGrp="1"/>
          </p:cNvSpPr>
          <p:nvPr>
            <p:ph type="sldNum" sz="quarter" idx="10"/>
          </p:nvPr>
        </p:nvSpPr>
        <p:spPr/>
        <p:txBody>
          <a:bodyPr/>
          <a:lstStyle/>
          <a:p>
            <a:fld id="{50185D91-9398-46DF-98DE-150E6514FF01}" type="slidenum">
              <a:rPr kumimoji="1" lang="ja-JP" altLang="en-US" smtClean="0"/>
              <a:t>7</a:t>
            </a:fld>
            <a:endParaRPr kumimoji="1" lang="ja-JP" altLang="en-US"/>
          </a:p>
        </p:txBody>
      </p:sp>
    </p:spTree>
    <p:extLst>
      <p:ext uri="{BB962C8B-B14F-4D97-AF65-F5344CB8AC3E}">
        <p14:creationId xmlns:p14="http://schemas.microsoft.com/office/powerpoint/2010/main" val="1102944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子供は眠っているので騒がしい音を立てると起きてしまいます</a:t>
            </a:r>
            <a:endParaRPr kumimoji="1" lang="en-US" altLang="ja-JP" dirty="0" smtClean="0"/>
          </a:p>
          <a:p>
            <a:r>
              <a:rPr kumimoji="1" lang="ja-JP" altLang="en-US" dirty="0" smtClean="0"/>
              <a:t>ゲームオーバーにならないために家族にバレないように移動したり隠れたりしましょう</a:t>
            </a:r>
            <a:endParaRPr kumimoji="1" lang="ja-JP" altLang="en-US" dirty="0"/>
          </a:p>
        </p:txBody>
      </p:sp>
      <p:sp>
        <p:nvSpPr>
          <p:cNvPr id="4" name="スライド番号プレースホルダー 3"/>
          <p:cNvSpPr>
            <a:spLocks noGrp="1"/>
          </p:cNvSpPr>
          <p:nvPr>
            <p:ph type="sldNum" sz="quarter" idx="10"/>
          </p:nvPr>
        </p:nvSpPr>
        <p:spPr/>
        <p:txBody>
          <a:bodyPr/>
          <a:lstStyle/>
          <a:p>
            <a:fld id="{50185D91-9398-46DF-98DE-150E6514FF01}" type="slidenum">
              <a:rPr kumimoji="1" lang="ja-JP" altLang="en-US" smtClean="0"/>
              <a:t>8</a:t>
            </a:fld>
            <a:endParaRPr kumimoji="1" lang="ja-JP" altLang="en-US"/>
          </a:p>
        </p:txBody>
      </p:sp>
    </p:spTree>
    <p:extLst>
      <p:ext uri="{BB962C8B-B14F-4D97-AF65-F5344CB8AC3E}">
        <p14:creationId xmlns:p14="http://schemas.microsoft.com/office/powerpoint/2010/main" val="104918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次に画面構成を説明します</a:t>
            </a:r>
            <a:endParaRPr kumimoji="1" lang="en-US" altLang="ja-JP" dirty="0" smtClean="0"/>
          </a:p>
          <a:p>
            <a:r>
              <a:rPr kumimoji="1" lang="ja-JP" altLang="en-US" dirty="0" smtClean="0"/>
              <a:t>説明</a:t>
            </a:r>
            <a:endParaRPr kumimoji="1" lang="en-US" altLang="ja-JP" dirty="0" smtClean="0"/>
          </a:p>
          <a:p>
            <a:r>
              <a:rPr kumimoji="1" lang="ja-JP" altLang="en-US" dirty="0" smtClean="0"/>
              <a:t>次に</a:t>
            </a:r>
            <a:r>
              <a:rPr kumimoji="1" lang="en-US" altLang="ja-JP" dirty="0" smtClean="0"/>
              <a:t>UI</a:t>
            </a:r>
            <a:r>
              <a:rPr kumimoji="1" lang="ja-JP" altLang="en-US" dirty="0" smtClean="0"/>
              <a:t>の説明をしようと思います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0185D91-9398-46DF-98DE-150E6514FF01}" type="slidenum">
              <a:rPr kumimoji="1" lang="ja-JP" altLang="en-US" smtClean="0"/>
              <a:t>9</a:t>
            </a:fld>
            <a:endParaRPr kumimoji="1" lang="ja-JP" altLang="en-US"/>
          </a:p>
        </p:txBody>
      </p:sp>
    </p:spTree>
    <p:extLst>
      <p:ext uri="{BB962C8B-B14F-4D97-AF65-F5344CB8AC3E}">
        <p14:creationId xmlns:p14="http://schemas.microsoft.com/office/powerpoint/2010/main" val="203189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次に画面構成を説明します</a:t>
            </a:r>
            <a:endParaRPr kumimoji="1" lang="en-US" altLang="ja-JP" dirty="0" smtClean="0"/>
          </a:p>
          <a:p>
            <a:r>
              <a:rPr kumimoji="1" lang="ja-JP" altLang="en-US" dirty="0" smtClean="0"/>
              <a:t>説明</a:t>
            </a:r>
            <a:endParaRPr kumimoji="1" lang="en-US" altLang="ja-JP" dirty="0" smtClean="0"/>
          </a:p>
          <a:p>
            <a:r>
              <a:rPr kumimoji="1" lang="ja-JP" altLang="en-US" dirty="0" smtClean="0"/>
              <a:t>次に</a:t>
            </a:r>
            <a:r>
              <a:rPr kumimoji="1" lang="en-US" altLang="ja-JP" dirty="0" smtClean="0"/>
              <a:t>UI</a:t>
            </a:r>
            <a:r>
              <a:rPr kumimoji="1" lang="ja-JP" altLang="en-US" dirty="0" smtClean="0"/>
              <a:t>の説明をしようと思います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0185D91-9398-46DF-98DE-150E6514FF01}" type="slidenum">
              <a:rPr kumimoji="1" lang="ja-JP" altLang="en-US" smtClean="0"/>
              <a:t>10</a:t>
            </a:fld>
            <a:endParaRPr kumimoji="1" lang="ja-JP" altLang="en-US"/>
          </a:p>
        </p:txBody>
      </p:sp>
    </p:spTree>
    <p:extLst>
      <p:ext uri="{BB962C8B-B14F-4D97-AF65-F5344CB8AC3E}">
        <p14:creationId xmlns:p14="http://schemas.microsoft.com/office/powerpoint/2010/main" val="2422882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AE7697C-0F2D-43DE-8F60-D04D0C196C9C}" type="datetimeFigureOut">
              <a:rPr kumimoji="1" lang="ja-JP" altLang="en-US" smtClean="0"/>
              <a:t>2023/11/20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71BA27-166C-4B48-ABB4-49F8F3505A8A}" type="slidenum">
              <a:rPr kumimoji="1" lang="ja-JP" altLang="en-US" smtClean="0"/>
              <a:t>‹#›</a:t>
            </a:fld>
            <a:endParaRPr kumimoji="1" lang="ja-JP" altLang="en-US"/>
          </a:p>
        </p:txBody>
      </p:sp>
    </p:spTree>
    <p:extLst>
      <p:ext uri="{BB962C8B-B14F-4D97-AF65-F5344CB8AC3E}">
        <p14:creationId xmlns:p14="http://schemas.microsoft.com/office/powerpoint/2010/main" val="279618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E7697C-0F2D-43DE-8F60-D04D0C196C9C}" type="datetimeFigureOut">
              <a:rPr kumimoji="1" lang="ja-JP" altLang="en-US" smtClean="0"/>
              <a:t>2023/11/20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71BA27-166C-4B48-ABB4-49F8F3505A8A}" type="slidenum">
              <a:rPr kumimoji="1" lang="ja-JP" altLang="en-US" smtClean="0"/>
              <a:t>‹#›</a:t>
            </a:fld>
            <a:endParaRPr kumimoji="1" lang="ja-JP" altLang="en-US"/>
          </a:p>
        </p:txBody>
      </p:sp>
    </p:spTree>
    <p:extLst>
      <p:ext uri="{BB962C8B-B14F-4D97-AF65-F5344CB8AC3E}">
        <p14:creationId xmlns:p14="http://schemas.microsoft.com/office/powerpoint/2010/main" val="3265628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E7697C-0F2D-43DE-8F60-D04D0C196C9C}" type="datetimeFigureOut">
              <a:rPr kumimoji="1" lang="ja-JP" altLang="en-US" smtClean="0"/>
              <a:t>2023/11/20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71BA27-166C-4B48-ABB4-49F8F3505A8A}" type="slidenum">
              <a:rPr kumimoji="1" lang="ja-JP" altLang="en-US" smtClean="0"/>
              <a:t>‹#›</a:t>
            </a:fld>
            <a:endParaRPr kumimoji="1" lang="ja-JP" altLang="en-US"/>
          </a:p>
        </p:txBody>
      </p:sp>
    </p:spTree>
    <p:extLst>
      <p:ext uri="{BB962C8B-B14F-4D97-AF65-F5344CB8AC3E}">
        <p14:creationId xmlns:p14="http://schemas.microsoft.com/office/powerpoint/2010/main" val="264204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E7697C-0F2D-43DE-8F60-D04D0C196C9C}" type="datetimeFigureOut">
              <a:rPr kumimoji="1" lang="ja-JP" altLang="en-US" smtClean="0"/>
              <a:t>2023/11/20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71BA27-166C-4B48-ABB4-49F8F3505A8A}" type="slidenum">
              <a:rPr kumimoji="1" lang="ja-JP" altLang="en-US" smtClean="0"/>
              <a:t>‹#›</a:t>
            </a:fld>
            <a:endParaRPr kumimoji="1" lang="ja-JP" altLang="en-US"/>
          </a:p>
        </p:txBody>
      </p:sp>
    </p:spTree>
    <p:extLst>
      <p:ext uri="{BB962C8B-B14F-4D97-AF65-F5344CB8AC3E}">
        <p14:creationId xmlns:p14="http://schemas.microsoft.com/office/powerpoint/2010/main" val="647931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E7697C-0F2D-43DE-8F60-D04D0C196C9C}" type="datetimeFigureOut">
              <a:rPr kumimoji="1" lang="ja-JP" altLang="en-US" smtClean="0"/>
              <a:t>2023/11/20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71BA27-166C-4B48-ABB4-49F8F3505A8A}" type="slidenum">
              <a:rPr kumimoji="1" lang="ja-JP" altLang="en-US" smtClean="0"/>
              <a:t>‹#›</a:t>
            </a:fld>
            <a:endParaRPr kumimoji="1" lang="ja-JP" altLang="en-US"/>
          </a:p>
        </p:txBody>
      </p:sp>
    </p:spTree>
    <p:extLst>
      <p:ext uri="{BB962C8B-B14F-4D97-AF65-F5344CB8AC3E}">
        <p14:creationId xmlns:p14="http://schemas.microsoft.com/office/powerpoint/2010/main" val="697385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E7697C-0F2D-43DE-8F60-D04D0C196C9C}" type="datetimeFigureOut">
              <a:rPr kumimoji="1" lang="ja-JP" altLang="en-US" smtClean="0"/>
              <a:t>2023/11/20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D71BA27-166C-4B48-ABB4-49F8F3505A8A}" type="slidenum">
              <a:rPr kumimoji="1" lang="ja-JP" altLang="en-US" smtClean="0"/>
              <a:t>‹#›</a:t>
            </a:fld>
            <a:endParaRPr kumimoji="1" lang="ja-JP" altLang="en-US"/>
          </a:p>
        </p:txBody>
      </p:sp>
    </p:spTree>
    <p:extLst>
      <p:ext uri="{BB962C8B-B14F-4D97-AF65-F5344CB8AC3E}">
        <p14:creationId xmlns:p14="http://schemas.microsoft.com/office/powerpoint/2010/main" val="4263220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E7697C-0F2D-43DE-8F60-D04D0C196C9C}" type="datetimeFigureOut">
              <a:rPr kumimoji="1" lang="ja-JP" altLang="en-US" smtClean="0"/>
              <a:t>2023/11/20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D71BA27-166C-4B48-ABB4-49F8F3505A8A}" type="slidenum">
              <a:rPr kumimoji="1" lang="ja-JP" altLang="en-US" smtClean="0"/>
              <a:t>‹#›</a:t>
            </a:fld>
            <a:endParaRPr kumimoji="1" lang="ja-JP" altLang="en-US"/>
          </a:p>
        </p:txBody>
      </p:sp>
    </p:spTree>
    <p:extLst>
      <p:ext uri="{BB962C8B-B14F-4D97-AF65-F5344CB8AC3E}">
        <p14:creationId xmlns:p14="http://schemas.microsoft.com/office/powerpoint/2010/main" val="227949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E7697C-0F2D-43DE-8F60-D04D0C196C9C}" type="datetimeFigureOut">
              <a:rPr kumimoji="1" lang="ja-JP" altLang="en-US" smtClean="0"/>
              <a:t>2023/11/20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D71BA27-166C-4B48-ABB4-49F8F3505A8A}" type="slidenum">
              <a:rPr kumimoji="1" lang="ja-JP" altLang="en-US" smtClean="0"/>
              <a:t>‹#›</a:t>
            </a:fld>
            <a:endParaRPr kumimoji="1" lang="ja-JP" altLang="en-US"/>
          </a:p>
        </p:txBody>
      </p:sp>
    </p:spTree>
    <p:extLst>
      <p:ext uri="{BB962C8B-B14F-4D97-AF65-F5344CB8AC3E}">
        <p14:creationId xmlns:p14="http://schemas.microsoft.com/office/powerpoint/2010/main" val="523949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E7697C-0F2D-43DE-8F60-D04D0C196C9C}" type="datetimeFigureOut">
              <a:rPr kumimoji="1" lang="ja-JP" altLang="en-US" smtClean="0"/>
              <a:t>2023/11/20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D71BA27-166C-4B48-ABB4-49F8F3505A8A}" type="slidenum">
              <a:rPr kumimoji="1" lang="ja-JP" altLang="en-US" smtClean="0"/>
              <a:t>‹#›</a:t>
            </a:fld>
            <a:endParaRPr kumimoji="1" lang="ja-JP" altLang="en-US"/>
          </a:p>
        </p:txBody>
      </p:sp>
    </p:spTree>
    <p:extLst>
      <p:ext uri="{BB962C8B-B14F-4D97-AF65-F5344CB8AC3E}">
        <p14:creationId xmlns:p14="http://schemas.microsoft.com/office/powerpoint/2010/main" val="343398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E7697C-0F2D-43DE-8F60-D04D0C196C9C}" type="datetimeFigureOut">
              <a:rPr kumimoji="1" lang="ja-JP" altLang="en-US" smtClean="0"/>
              <a:t>2023/11/20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D71BA27-166C-4B48-ABB4-49F8F3505A8A}" type="slidenum">
              <a:rPr kumimoji="1" lang="ja-JP" altLang="en-US" smtClean="0"/>
              <a:t>‹#›</a:t>
            </a:fld>
            <a:endParaRPr kumimoji="1" lang="ja-JP" altLang="en-US"/>
          </a:p>
        </p:txBody>
      </p:sp>
    </p:spTree>
    <p:extLst>
      <p:ext uri="{BB962C8B-B14F-4D97-AF65-F5344CB8AC3E}">
        <p14:creationId xmlns:p14="http://schemas.microsoft.com/office/powerpoint/2010/main" val="1224936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E7697C-0F2D-43DE-8F60-D04D0C196C9C}" type="datetimeFigureOut">
              <a:rPr kumimoji="1" lang="ja-JP" altLang="en-US" smtClean="0"/>
              <a:t>2023/11/20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D71BA27-166C-4B48-ABB4-49F8F3505A8A}" type="slidenum">
              <a:rPr kumimoji="1" lang="ja-JP" altLang="en-US" smtClean="0"/>
              <a:t>‹#›</a:t>
            </a:fld>
            <a:endParaRPr kumimoji="1" lang="ja-JP" altLang="en-US"/>
          </a:p>
        </p:txBody>
      </p:sp>
    </p:spTree>
    <p:extLst>
      <p:ext uri="{BB962C8B-B14F-4D97-AF65-F5344CB8AC3E}">
        <p14:creationId xmlns:p14="http://schemas.microsoft.com/office/powerpoint/2010/main" val="3953718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5000">
              <a:schemeClr val="accent1">
                <a:lumMod val="5000"/>
                <a:lumOff val="95000"/>
              </a:schemeClr>
            </a:gs>
            <a:gs pos="74000">
              <a:schemeClr val="accent1">
                <a:lumMod val="45000"/>
                <a:lumOff val="55000"/>
              </a:schemeClr>
            </a:gs>
            <a:gs pos="83000">
              <a:schemeClr val="accent1">
                <a:lumMod val="45000"/>
                <a:lumOff val="55000"/>
              </a:schemeClr>
            </a:gs>
            <a:gs pos="94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7697C-0F2D-43DE-8F60-D04D0C196C9C}" type="datetimeFigureOut">
              <a:rPr kumimoji="1" lang="ja-JP" altLang="en-US" smtClean="0"/>
              <a:t>2023/11/20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71BA27-166C-4B48-ABB4-49F8F3505A8A}" type="slidenum">
              <a:rPr kumimoji="1" lang="ja-JP" altLang="en-US" smtClean="0"/>
              <a:t>‹#›</a:t>
            </a:fld>
            <a:endParaRPr kumimoji="1" lang="ja-JP" altLang="en-US"/>
          </a:p>
        </p:txBody>
      </p:sp>
    </p:spTree>
    <p:extLst>
      <p:ext uri="{BB962C8B-B14F-4D97-AF65-F5344CB8AC3E}">
        <p14:creationId xmlns:p14="http://schemas.microsoft.com/office/powerpoint/2010/main" val="180035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715283" y="2865316"/>
            <a:ext cx="7026686" cy="1042424"/>
          </a:xfrm>
        </p:spPr>
        <p:txBody>
          <a:bodyPr>
            <a:noAutofit/>
          </a:bodyPr>
          <a:lstStyle/>
          <a:p>
            <a:r>
              <a:rPr lang="en-US" altLang="ja-JP" sz="6600" dirty="0" smtClean="0">
                <a:latin typeface="メイリオ" panose="020B0604030504040204" pitchFamily="50" charset="-128"/>
                <a:ea typeface="メイリオ" panose="020B0604030504040204" pitchFamily="50" charset="-128"/>
              </a:rPr>
              <a:t>Christmas Gift</a:t>
            </a:r>
            <a:endParaRPr kumimoji="1" lang="ja-JP" altLang="en-US" sz="6600"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8735075" y="5508794"/>
            <a:ext cx="2013789"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中田琉聖</a:t>
            </a:r>
            <a:endParaRPr kumimoji="1" lang="ja-JP" altLang="en-US" sz="36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02899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4806" y="224379"/>
            <a:ext cx="7906952" cy="4725774"/>
          </a:xfrm>
          <a:prstGeom prst="rect">
            <a:avLst/>
          </a:prstGeom>
        </p:spPr>
      </p:pic>
      <p:sp>
        <p:nvSpPr>
          <p:cNvPr id="4" name="正方形/長方形 3"/>
          <p:cNvSpPr/>
          <p:nvPr/>
        </p:nvSpPr>
        <p:spPr>
          <a:xfrm>
            <a:off x="3884806" y="224379"/>
            <a:ext cx="7840019" cy="47257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528961" y="1844290"/>
            <a:ext cx="2893419"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見下ろし視点</a:t>
            </a:r>
            <a:endParaRPr kumimoji="1" lang="ja-JP" altLang="en-US" sz="28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3985019" y="1544993"/>
            <a:ext cx="1417460" cy="336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睡眠状態</a:t>
            </a:r>
            <a:endParaRPr kumimoji="1" lang="ja-JP" altLang="en-US" dirty="0"/>
          </a:p>
        </p:txBody>
      </p:sp>
      <p:sp>
        <p:nvSpPr>
          <p:cNvPr id="8" name="正方形/長方形 7"/>
          <p:cNvSpPr/>
          <p:nvPr/>
        </p:nvSpPr>
        <p:spPr>
          <a:xfrm>
            <a:off x="6734642" y="332198"/>
            <a:ext cx="1783769" cy="28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残り時間</a:t>
            </a:r>
            <a:endParaRPr kumimoji="1" lang="ja-JP" altLang="en-US" dirty="0"/>
          </a:p>
        </p:txBody>
      </p:sp>
      <p:sp>
        <p:nvSpPr>
          <p:cNvPr id="3" name="テキスト ボックス 2"/>
          <p:cNvSpPr txBox="1"/>
          <p:nvPr/>
        </p:nvSpPr>
        <p:spPr>
          <a:xfrm>
            <a:off x="500839" y="2841770"/>
            <a:ext cx="2840854" cy="1815882"/>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smtClean="0">
                <a:latin typeface="メイリオ" panose="020B0604030504040204" pitchFamily="50" charset="-128"/>
                <a:ea typeface="メイリオ" panose="020B0604030504040204" pitchFamily="50" charset="-128"/>
              </a:rPr>
              <a:t>UI</a:t>
            </a:r>
            <a:r>
              <a:rPr kumimoji="1" lang="ja-JP" altLang="en-US" sz="2800" dirty="0" smtClean="0">
                <a:latin typeface="メイリオ" panose="020B0604030504040204" pitchFamily="50" charset="-128"/>
                <a:ea typeface="メイリオ" panose="020B0604030504040204" pitchFamily="50" charset="-128"/>
              </a:rPr>
              <a:t>は上に固め</a:t>
            </a:r>
            <a:r>
              <a:rPr lang="ja-JP" altLang="en-US" sz="2800" dirty="0">
                <a:latin typeface="メイリオ" panose="020B0604030504040204" pitchFamily="50" charset="-128"/>
                <a:ea typeface="メイリオ" panose="020B0604030504040204" pitchFamily="50" charset="-128"/>
              </a:rPr>
              <a:t>ゲーム</a:t>
            </a:r>
            <a:r>
              <a:rPr lang="ja-JP" altLang="en-US" sz="2800" dirty="0" smtClean="0">
                <a:latin typeface="メイリオ" panose="020B0604030504040204" pitchFamily="50" charset="-128"/>
                <a:ea typeface="メイリオ" panose="020B0604030504040204" pitchFamily="50" charset="-128"/>
              </a:rPr>
              <a:t>に支障が少ない配置にしました</a:t>
            </a:r>
            <a:endParaRPr kumimoji="1" lang="en-US" altLang="ja-JP" sz="2800" dirty="0" smtClean="0">
              <a:latin typeface="メイリオ" panose="020B0604030504040204" pitchFamily="50" charset="-128"/>
              <a:ea typeface="メイリオ" panose="020B0604030504040204" pitchFamily="50" charset="-128"/>
            </a:endParaRPr>
          </a:p>
        </p:txBody>
      </p:sp>
      <p:sp>
        <p:nvSpPr>
          <p:cNvPr id="11" name="正方形/長方形 10"/>
          <p:cNvSpPr/>
          <p:nvPr/>
        </p:nvSpPr>
        <p:spPr>
          <a:xfrm>
            <a:off x="3985019" y="332198"/>
            <a:ext cx="1396591" cy="885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マップ</a:t>
            </a:r>
            <a:endParaRPr kumimoji="1" lang="ja-JP" altLang="en-US" dirty="0"/>
          </a:p>
        </p:txBody>
      </p:sp>
      <p:sp>
        <p:nvSpPr>
          <p:cNvPr id="13" name="正方形/長方形 12"/>
          <p:cNvSpPr/>
          <p:nvPr/>
        </p:nvSpPr>
        <p:spPr>
          <a:xfrm>
            <a:off x="6924611" y="4468178"/>
            <a:ext cx="1403830" cy="323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アイテム欄</a:t>
            </a:r>
            <a:endParaRPr kumimoji="1" lang="ja-JP" altLang="en-US" dirty="0"/>
          </a:p>
        </p:txBody>
      </p:sp>
      <p:sp>
        <p:nvSpPr>
          <p:cNvPr id="14" name="テキスト ボックス 13"/>
          <p:cNvSpPr txBox="1"/>
          <p:nvPr/>
        </p:nvSpPr>
        <p:spPr>
          <a:xfrm>
            <a:off x="500839" y="662144"/>
            <a:ext cx="2459115" cy="707886"/>
          </a:xfrm>
          <a:prstGeom prst="rect">
            <a:avLst/>
          </a:prstGeom>
          <a:noFill/>
        </p:spPr>
        <p:txBody>
          <a:bodyPr wrap="square" rtlCol="0">
            <a:spAutoFit/>
          </a:bodyPr>
          <a:lstStyle/>
          <a:p>
            <a:r>
              <a:rPr kumimoji="1" lang="ja-JP" altLang="en-US" sz="4000" b="1" dirty="0" smtClean="0">
                <a:latin typeface="メイリオ" panose="020B0604030504040204" pitchFamily="50" charset="-128"/>
                <a:ea typeface="メイリオ" panose="020B0604030504040204" pitchFamily="50" charset="-128"/>
              </a:rPr>
              <a:t>画面構成</a:t>
            </a:r>
            <a:endParaRPr kumimoji="1" lang="ja-JP" altLang="en-US" sz="4000" b="1" dirty="0">
              <a:latin typeface="メイリオ" panose="020B0604030504040204" pitchFamily="50" charset="-128"/>
              <a:ea typeface="メイリオ" panose="020B0604030504040204" pitchFamily="50" charset="-128"/>
            </a:endParaRPr>
          </a:p>
        </p:txBody>
      </p:sp>
      <p:graphicFrame>
        <p:nvGraphicFramePr>
          <p:cNvPr id="12" name="表 11"/>
          <p:cNvGraphicFramePr>
            <a:graphicFrameLocks noGrp="1"/>
          </p:cNvGraphicFramePr>
          <p:nvPr>
            <p:extLst>
              <p:ext uri="{D42A27DB-BD31-4B8C-83A1-F6EECF244321}">
                <p14:modId xmlns:p14="http://schemas.microsoft.com/office/powerpoint/2010/main" val="2644859163"/>
              </p:ext>
            </p:extLst>
          </p:nvPr>
        </p:nvGraphicFramePr>
        <p:xfrm>
          <a:off x="117374" y="5131912"/>
          <a:ext cx="11907476" cy="1554480"/>
        </p:xfrm>
        <a:graphic>
          <a:graphicData uri="http://schemas.openxmlformats.org/drawingml/2006/table">
            <a:tbl>
              <a:tblPr firstRow="1" bandRow="1">
                <a:tableStyleId>{5C22544A-7EE6-4342-B048-85BDC9FD1C3A}</a:tableStyleId>
              </a:tblPr>
              <a:tblGrid>
                <a:gridCol w="5953738">
                  <a:extLst>
                    <a:ext uri="{9D8B030D-6E8A-4147-A177-3AD203B41FA5}">
                      <a16:colId xmlns:a16="http://schemas.microsoft.com/office/drawing/2014/main" val="2569712830"/>
                    </a:ext>
                  </a:extLst>
                </a:gridCol>
                <a:gridCol w="5953738">
                  <a:extLst>
                    <a:ext uri="{9D8B030D-6E8A-4147-A177-3AD203B41FA5}">
                      <a16:colId xmlns:a16="http://schemas.microsoft.com/office/drawing/2014/main" val="1214622857"/>
                    </a:ext>
                  </a:extLst>
                </a:gridCol>
              </a:tblGrid>
              <a:tr h="370840">
                <a:tc>
                  <a:txBody>
                    <a:bodyPr/>
                    <a:lstStyle/>
                    <a:p>
                      <a:r>
                        <a:rPr kumimoji="1" lang="ja-JP" altLang="en-US" sz="2800" b="1" dirty="0" smtClean="0"/>
                        <a:t>メリット</a:t>
                      </a:r>
                      <a:endParaRPr kumimoji="1" lang="ja-JP" altLang="en-US" sz="2800" b="1" dirty="0"/>
                    </a:p>
                  </a:txBody>
                  <a:tcPr/>
                </a:tc>
                <a:tc>
                  <a:txBody>
                    <a:bodyPr/>
                    <a:lstStyle/>
                    <a:p>
                      <a:r>
                        <a:rPr kumimoji="1" lang="ja-JP" altLang="en-US" sz="2800" b="1" dirty="0" smtClean="0"/>
                        <a:t>デメリット</a:t>
                      </a:r>
                      <a:endParaRPr kumimoji="1" lang="ja-JP" altLang="en-US" sz="2800" b="1" dirty="0"/>
                    </a:p>
                  </a:txBody>
                  <a:tcPr/>
                </a:tc>
                <a:extLst>
                  <a:ext uri="{0D108BD9-81ED-4DB2-BD59-A6C34878D82A}">
                    <a16:rowId xmlns:a16="http://schemas.microsoft.com/office/drawing/2014/main" val="4130374978"/>
                  </a:ext>
                </a:extLst>
              </a:tr>
              <a:tr h="370840">
                <a:tc>
                  <a:txBody>
                    <a:bodyPr/>
                    <a:lstStyle/>
                    <a:p>
                      <a:r>
                        <a:rPr kumimoji="1" lang="ja-JP" altLang="en-US" sz="2800" b="1" dirty="0" smtClean="0"/>
                        <a:t>周辺全体の状況が把握できる</a:t>
                      </a:r>
                      <a:endParaRPr kumimoji="1" lang="ja-JP" altLang="en-US" sz="2800" b="1" dirty="0"/>
                    </a:p>
                  </a:txBody>
                  <a:tcPr/>
                </a:tc>
                <a:tc>
                  <a:txBody>
                    <a:bodyPr/>
                    <a:lstStyle/>
                    <a:p>
                      <a:r>
                        <a:rPr kumimoji="1" lang="ja-JP" altLang="en-US" sz="2800" b="1" dirty="0" smtClean="0"/>
                        <a:t>直線が最後まで見えない</a:t>
                      </a:r>
                      <a:endParaRPr kumimoji="1" lang="ja-JP" altLang="en-US" sz="2800" b="1" dirty="0"/>
                    </a:p>
                  </a:txBody>
                  <a:tcPr/>
                </a:tc>
                <a:extLst>
                  <a:ext uri="{0D108BD9-81ED-4DB2-BD59-A6C34878D82A}">
                    <a16:rowId xmlns:a16="http://schemas.microsoft.com/office/drawing/2014/main" val="3550529153"/>
                  </a:ext>
                </a:extLst>
              </a:tr>
              <a:tr h="370840">
                <a:tc>
                  <a:txBody>
                    <a:bodyPr/>
                    <a:lstStyle/>
                    <a:p>
                      <a:endParaRPr kumimoji="1" lang="ja-JP" altLang="en-US" sz="2800" b="1" dirty="0"/>
                    </a:p>
                  </a:txBody>
                  <a:tcPr/>
                </a:tc>
                <a:tc>
                  <a:txBody>
                    <a:bodyPr/>
                    <a:lstStyle/>
                    <a:p>
                      <a:r>
                        <a:rPr kumimoji="1" lang="ja-JP" altLang="en-US" sz="2800" b="1" dirty="0" smtClean="0"/>
                        <a:t>敵が把握しやすくてドキドキがない</a:t>
                      </a:r>
                      <a:endParaRPr kumimoji="1" lang="ja-JP" altLang="en-US" sz="2800" b="1" dirty="0"/>
                    </a:p>
                  </a:txBody>
                  <a:tcPr/>
                </a:tc>
                <a:extLst>
                  <a:ext uri="{0D108BD9-81ED-4DB2-BD59-A6C34878D82A}">
                    <a16:rowId xmlns:a16="http://schemas.microsoft.com/office/drawing/2014/main" val="1527919729"/>
                  </a:ext>
                </a:extLst>
              </a:tr>
            </a:tbl>
          </a:graphicData>
        </a:graphic>
      </p:graphicFrame>
    </p:spTree>
    <p:extLst>
      <p:ext uri="{BB962C8B-B14F-4D97-AF65-F5344CB8AC3E}">
        <p14:creationId xmlns:p14="http://schemas.microsoft.com/office/powerpoint/2010/main" val="3597780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UI</a:t>
            </a:r>
            <a:r>
              <a:rPr kumimoji="1" lang="ja-JP" altLang="en-US" dirty="0" smtClean="0">
                <a:latin typeface="メイリオ" panose="020B0604030504040204" pitchFamily="50" charset="-128"/>
                <a:ea typeface="メイリオ" panose="020B0604030504040204" pitchFamily="50" charset="-128"/>
              </a:rPr>
              <a:t>説明</a:t>
            </a:r>
            <a:endParaRPr kumimoji="1" lang="ja-JP" altLang="en-US" dirty="0">
              <a:latin typeface="メイリオ" panose="020B0604030504040204" pitchFamily="50" charset="-128"/>
              <a:ea typeface="メイリオ" panose="020B0604030504040204" pitchFamily="50" charset="-128"/>
            </a:endParaRP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241716288"/>
              </p:ext>
            </p:extLst>
          </p:nvPr>
        </p:nvGraphicFramePr>
        <p:xfrm>
          <a:off x="838200" y="1359094"/>
          <a:ext cx="10515600" cy="4497354"/>
        </p:xfrm>
        <a:graphic>
          <a:graphicData uri="http://schemas.openxmlformats.org/drawingml/2006/table">
            <a:tbl>
              <a:tblPr firstRow="1" bandRow="1">
                <a:tableStyleId>{5C22544A-7EE6-4342-B048-85BDC9FD1C3A}</a:tableStyleId>
              </a:tblPr>
              <a:tblGrid>
                <a:gridCol w="1849016">
                  <a:extLst>
                    <a:ext uri="{9D8B030D-6E8A-4147-A177-3AD203B41FA5}">
                      <a16:colId xmlns:a16="http://schemas.microsoft.com/office/drawing/2014/main" val="927966027"/>
                    </a:ext>
                  </a:extLst>
                </a:gridCol>
                <a:gridCol w="8666584">
                  <a:extLst>
                    <a:ext uri="{9D8B030D-6E8A-4147-A177-3AD203B41FA5}">
                      <a16:colId xmlns:a16="http://schemas.microsoft.com/office/drawing/2014/main" val="1093392388"/>
                    </a:ext>
                  </a:extLst>
                </a:gridCol>
              </a:tblGrid>
              <a:tr h="917527">
                <a:tc>
                  <a:txBody>
                    <a:bodyPr/>
                    <a:lstStyle/>
                    <a:p>
                      <a:pPr algn="ctr"/>
                      <a:r>
                        <a:rPr kumimoji="1" lang="ja-JP" altLang="en-US" sz="2400" dirty="0" smtClean="0">
                          <a:latin typeface="メイリオ" panose="020B0604030504040204" pitchFamily="50" charset="-128"/>
                          <a:ea typeface="メイリオ" panose="020B0604030504040204" pitchFamily="50" charset="-128"/>
                        </a:rPr>
                        <a:t>睡眠ゲージ</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子供の睡眠値。プレイヤーがダッシュ移動することで睡眠ゲージが</a:t>
                      </a:r>
                      <a:r>
                        <a:rPr kumimoji="1" lang="ja-JP" altLang="en-US" sz="2400" dirty="0" smtClean="0">
                          <a:latin typeface="メイリオ" panose="020B0604030504040204" pitchFamily="50" charset="-128"/>
                          <a:ea typeface="メイリオ" panose="020B0604030504040204" pitchFamily="50" charset="-128"/>
                        </a:rPr>
                        <a:t>上昇。全てが赤くなると子供が起きてしまう</a:t>
                      </a:r>
                      <a:endParaRPr kumimoji="1" lang="en-US" altLang="ja-JP" sz="2400" dirty="0" smtClean="0">
                        <a:latin typeface="メイリオ" panose="020B0604030504040204" pitchFamily="50" charset="-128"/>
                        <a:ea typeface="メイリオ" panose="020B0604030504040204" pitchFamily="50" charset="-128"/>
                      </a:endParaRPr>
                    </a:p>
                    <a:p>
                      <a:r>
                        <a:rPr kumimoji="1" lang="ja-JP" altLang="en-US" sz="2400" dirty="0" smtClean="0">
                          <a:latin typeface="メイリオ" panose="020B0604030504040204" pitchFamily="50" charset="-128"/>
                          <a:ea typeface="メイリオ" panose="020B0604030504040204" pitchFamily="50" charset="-128"/>
                        </a:rPr>
                        <a:t>また子供部屋では子供との距離が近づくほど上昇値が大きい</a:t>
                      </a:r>
                      <a:endParaRPr kumimoji="1" lang="en-US" altLang="ja-JP"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604711535"/>
                  </a:ext>
                </a:extLst>
              </a:tr>
              <a:tr h="9175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睡眠の状態</a:t>
                      </a:r>
                    </a:p>
                    <a:p>
                      <a:pPr algn="ctr"/>
                      <a:endParaRPr kumimoji="1" lang="ja-JP" altLang="en-US" sz="2400" dirty="0"/>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レム睡眠、ノンレム睡眠。</a:t>
                      </a:r>
                      <a:endParaRPr kumimoji="1" lang="en-US" altLang="ja-JP" sz="2400" dirty="0" smtClean="0">
                        <a:latin typeface="メイリオ" panose="020B0604030504040204" pitchFamily="50" charset="-128"/>
                        <a:ea typeface="メイリオ" panose="020B0604030504040204" pitchFamily="50" charset="-128"/>
                      </a:endParaRPr>
                    </a:p>
                    <a:p>
                      <a:r>
                        <a:rPr kumimoji="1" lang="ja-JP" altLang="en-US" sz="2400" dirty="0" smtClean="0">
                          <a:latin typeface="メイリオ" panose="020B0604030504040204" pitchFamily="50" charset="-128"/>
                          <a:ea typeface="メイリオ" panose="020B0604030504040204" pitchFamily="50" charset="-128"/>
                        </a:rPr>
                        <a:t>時間経過で切り替え、状態に応じて上昇値が</a:t>
                      </a:r>
                      <a:r>
                        <a:rPr kumimoji="1" lang="ja-JP" altLang="en-US" sz="2400" dirty="0" smtClean="0">
                          <a:latin typeface="メイリオ" panose="020B0604030504040204" pitchFamily="50" charset="-128"/>
                          <a:ea typeface="メイリオ" panose="020B0604030504040204" pitchFamily="50" charset="-128"/>
                        </a:rPr>
                        <a:t>変わる</a:t>
                      </a:r>
                      <a:endParaRPr kumimoji="1" lang="en-US" altLang="ja-JP"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41313911"/>
                  </a:ext>
                </a:extLst>
              </a:tr>
              <a:tr h="556053">
                <a:tc>
                  <a:txBody>
                    <a:bodyPr/>
                    <a:lstStyle/>
                    <a:p>
                      <a:pPr algn="ctr"/>
                      <a:r>
                        <a:rPr kumimoji="1" lang="ja-JP" altLang="en-US" sz="2400" dirty="0" smtClean="0">
                          <a:latin typeface="メイリオ" panose="020B0604030504040204" pitchFamily="50" charset="-128"/>
                          <a:ea typeface="メイリオ" panose="020B0604030504040204" pitchFamily="50" charset="-128"/>
                        </a:rPr>
                        <a:t>残り時間</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夜から朝になるまでの</a:t>
                      </a:r>
                      <a:r>
                        <a:rPr kumimoji="1" lang="ja-JP" altLang="en-US" sz="2400" dirty="0" smtClean="0">
                          <a:latin typeface="メイリオ" panose="020B0604030504040204" pitchFamily="50" charset="-128"/>
                          <a:ea typeface="メイリオ" panose="020B0604030504040204" pitchFamily="50" charset="-128"/>
                        </a:rPr>
                        <a:t>残り時間</a:t>
                      </a:r>
                      <a:endParaRPr kumimoji="1" lang="en-US" altLang="ja-JP"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75586275"/>
                  </a:ext>
                </a:extLst>
              </a:tr>
              <a:tr h="9175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smtClean="0">
                          <a:ln>
                            <a:noFill/>
                          </a:ln>
                          <a:solidFill>
                            <a:prstClr val="black"/>
                          </a:solidFill>
                          <a:effectLst/>
                          <a:uLnTx/>
                          <a:uFillTx/>
                          <a:latin typeface="メイリオ" panose="020B0604030504040204" pitchFamily="50" charset="-128"/>
                          <a:ea typeface="メイリオ" panose="020B0604030504040204" pitchFamily="50" charset="-128"/>
                          <a:cs typeface="+mn-cs"/>
                        </a:rPr>
                        <a:t>マップ</a:t>
                      </a:r>
                      <a:endParaRPr kumimoji="1" lang="ja-JP" altLang="en-US" sz="24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フィールドの形と自分の位置が分かる</a:t>
                      </a:r>
                      <a:endParaRPr kumimoji="1" lang="en-US" altLang="ja-JP" sz="2400" dirty="0" smtClean="0">
                        <a:latin typeface="メイリオ" panose="020B0604030504040204" pitchFamily="50" charset="-128"/>
                        <a:ea typeface="メイリオ" panose="020B0604030504040204" pitchFamily="50" charset="-128"/>
                      </a:endParaRPr>
                    </a:p>
                    <a:p>
                      <a:r>
                        <a:rPr kumimoji="1" lang="ja-JP" altLang="en-US" sz="2400" dirty="0" smtClean="0">
                          <a:latin typeface="メイリオ" panose="020B0604030504040204" pitchFamily="50" charset="-128"/>
                          <a:ea typeface="メイリオ" panose="020B0604030504040204" pitchFamily="50" charset="-128"/>
                        </a:rPr>
                        <a:t>敵の位置は分からない</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72436551"/>
                  </a:ext>
                </a:extLst>
              </a:tr>
              <a:tr h="917527">
                <a:tc>
                  <a:txBody>
                    <a:bodyPr/>
                    <a:lstStyle/>
                    <a:p>
                      <a:pPr algn="ctr"/>
                      <a:r>
                        <a:rPr kumimoji="1" lang="ja-JP" altLang="en-US" sz="2400" dirty="0" smtClean="0">
                          <a:latin typeface="メイリオ" panose="020B0604030504040204" pitchFamily="50" charset="-128"/>
                          <a:ea typeface="メイリオ" panose="020B0604030504040204" pitchFamily="50" charset="-128"/>
                        </a:rPr>
                        <a:t>アイテム欄</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ゲーム開始時に持ち込む有利アイテム表示</a:t>
                      </a:r>
                      <a:endParaRPr kumimoji="1" lang="en-US" altLang="ja-JP" sz="2400" dirty="0" smtClean="0">
                        <a:latin typeface="メイリオ" panose="020B0604030504040204" pitchFamily="50" charset="-128"/>
                        <a:ea typeface="メイリオ" panose="020B0604030504040204" pitchFamily="50" charset="-128"/>
                      </a:endParaRPr>
                    </a:p>
                    <a:p>
                      <a:r>
                        <a:rPr kumimoji="1" lang="ja-JP" altLang="en-US" sz="2400" dirty="0" smtClean="0">
                          <a:latin typeface="メイリオ" panose="020B0604030504040204" pitchFamily="50" charset="-128"/>
                          <a:ea typeface="メイリオ" panose="020B0604030504040204" pitchFamily="50" charset="-128"/>
                        </a:rPr>
                        <a:t>右クリックすることで使用するアイテムを切り替えられる</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31084477"/>
                  </a:ext>
                </a:extLst>
              </a:tr>
            </a:tbl>
          </a:graphicData>
        </a:graphic>
      </p:graphicFrame>
    </p:spTree>
    <p:extLst>
      <p:ext uri="{BB962C8B-B14F-4D97-AF65-F5344CB8AC3E}">
        <p14:creationId xmlns:p14="http://schemas.microsoft.com/office/powerpoint/2010/main" val="3732406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60227" y="358352"/>
            <a:ext cx="2490926" cy="806331"/>
          </a:xfrm>
        </p:spPr>
        <p:txBody>
          <a:bodyPr/>
          <a:lstStyle/>
          <a:p>
            <a:r>
              <a:rPr kumimoji="1" lang="ja-JP" altLang="en-US" b="1" dirty="0" smtClean="0">
                <a:latin typeface="メイリオ" panose="020B0604030504040204" pitchFamily="50" charset="-128"/>
                <a:ea typeface="メイリオ" panose="020B0604030504040204" pitchFamily="50" charset="-128"/>
              </a:rPr>
              <a:t>操作方法</a:t>
            </a:r>
            <a:endParaRPr kumimoji="1"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4814596" y="407576"/>
            <a:ext cx="2911875" cy="707886"/>
          </a:xfrm>
          <a:prstGeom prst="rect">
            <a:avLst/>
          </a:prstGeom>
          <a:noFill/>
        </p:spPr>
        <p:txBody>
          <a:bodyPr wrap="square" rtlCol="0">
            <a:spAutoFit/>
          </a:bodyPr>
          <a:lstStyle/>
          <a:p>
            <a:r>
              <a:rPr kumimoji="1" lang="ja-JP" altLang="en-US" sz="4000" b="1" dirty="0" smtClean="0">
                <a:latin typeface="メイリオ" panose="020B0604030504040204" pitchFamily="50" charset="-128"/>
                <a:ea typeface="メイリオ" panose="020B0604030504040204" pitchFamily="50" charset="-128"/>
              </a:rPr>
              <a:t>想定ハード</a:t>
            </a:r>
            <a:endParaRPr kumimoji="1" lang="ja-JP" altLang="en-US" sz="4000" b="1"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922506" y="438353"/>
            <a:ext cx="985420" cy="646331"/>
          </a:xfrm>
          <a:prstGeom prst="rect">
            <a:avLst/>
          </a:prstGeom>
          <a:noFill/>
        </p:spPr>
        <p:txBody>
          <a:bodyPr wrap="square" rtlCol="0">
            <a:spAutoFit/>
          </a:bodyPr>
          <a:lstStyle/>
          <a:p>
            <a:r>
              <a:rPr kumimoji="1" lang="en-US" altLang="ja-JP" sz="3600" dirty="0" smtClean="0">
                <a:latin typeface="メイリオ" panose="020B0604030504040204" pitchFamily="50" charset="-128"/>
                <a:ea typeface="メイリオ" panose="020B0604030504040204" pitchFamily="50" charset="-128"/>
              </a:rPr>
              <a:t>PC</a:t>
            </a:r>
            <a:endParaRPr kumimoji="1" lang="ja-JP" altLang="en-US" sz="3600" dirty="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2077671365"/>
              </p:ext>
            </p:extLst>
          </p:nvPr>
        </p:nvGraphicFramePr>
        <p:xfrm>
          <a:off x="508300" y="989678"/>
          <a:ext cx="10585804" cy="5215266"/>
        </p:xfrm>
        <a:graphic>
          <a:graphicData uri="http://schemas.openxmlformats.org/drawingml/2006/table">
            <a:tbl>
              <a:tblPr firstRow="1" bandRow="1">
                <a:tableStyleId>{5C22544A-7EE6-4342-B048-85BDC9FD1C3A}</a:tableStyleId>
              </a:tblPr>
              <a:tblGrid>
                <a:gridCol w="5292902">
                  <a:extLst>
                    <a:ext uri="{9D8B030D-6E8A-4147-A177-3AD203B41FA5}">
                      <a16:colId xmlns:a16="http://schemas.microsoft.com/office/drawing/2014/main" val="399162576"/>
                    </a:ext>
                  </a:extLst>
                </a:gridCol>
                <a:gridCol w="5292902">
                  <a:extLst>
                    <a:ext uri="{9D8B030D-6E8A-4147-A177-3AD203B41FA5}">
                      <a16:colId xmlns:a16="http://schemas.microsoft.com/office/drawing/2014/main" val="2565066051"/>
                    </a:ext>
                  </a:extLst>
                </a:gridCol>
              </a:tblGrid>
              <a:tr h="590330">
                <a:tc>
                  <a:txBody>
                    <a:bodyPr/>
                    <a:lstStyle/>
                    <a:p>
                      <a:pPr algn="ctr"/>
                      <a:r>
                        <a:rPr kumimoji="1" lang="ja-JP" altLang="en-US" sz="3200" dirty="0" smtClean="0">
                          <a:latin typeface="メイリオ" panose="020B0604030504040204" pitchFamily="50" charset="-128"/>
                          <a:ea typeface="メイリオ" panose="020B0604030504040204" pitchFamily="50" charset="-128"/>
                        </a:rPr>
                        <a:t>操作内容</a:t>
                      </a:r>
                      <a:endParaRPr kumimoji="1" lang="ja-JP" altLang="en-US" sz="3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3200" dirty="0" smtClean="0">
                          <a:latin typeface="メイリオ" panose="020B0604030504040204" pitchFamily="50" charset="-128"/>
                          <a:ea typeface="メイリオ" panose="020B0604030504040204" pitchFamily="50" charset="-128"/>
                        </a:rPr>
                        <a:t>操作キー</a:t>
                      </a:r>
                      <a:endParaRPr kumimoji="1" lang="ja-JP" altLang="en-US" sz="3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15371082"/>
                  </a:ext>
                </a:extLst>
              </a:tr>
              <a:tr h="590330">
                <a:tc>
                  <a:txBody>
                    <a:bodyPr/>
                    <a:lstStyle/>
                    <a:p>
                      <a:r>
                        <a:rPr kumimoji="1" lang="ja-JP" altLang="en-US" sz="3200" dirty="0" smtClean="0">
                          <a:latin typeface="メイリオ" panose="020B0604030504040204" pitchFamily="50" charset="-128"/>
                          <a:ea typeface="メイリオ" panose="020B0604030504040204" pitchFamily="50" charset="-128"/>
                        </a:rPr>
                        <a:t>移動</a:t>
                      </a:r>
                      <a:endParaRPr kumimoji="1" lang="ja-JP" altLang="en-US" sz="3200" dirty="0">
                        <a:latin typeface="メイリオ" panose="020B0604030504040204" pitchFamily="50" charset="-128"/>
                        <a:ea typeface="メイリオ" panose="020B0604030504040204" pitchFamily="50" charset="-128"/>
                      </a:endParaRPr>
                    </a:p>
                  </a:txBody>
                  <a:tcPr/>
                </a:tc>
                <a:tc>
                  <a:txBody>
                    <a:bodyPr/>
                    <a:lstStyle/>
                    <a:p>
                      <a:r>
                        <a:rPr kumimoji="1" lang="en-US" altLang="ja-JP" sz="3200" dirty="0" smtClean="0">
                          <a:latin typeface="メイリオ" panose="020B0604030504040204" pitchFamily="50" charset="-128"/>
                          <a:ea typeface="メイリオ" panose="020B0604030504040204" pitchFamily="50" charset="-128"/>
                        </a:rPr>
                        <a:t>W,A,S,D</a:t>
                      </a:r>
                      <a:endParaRPr kumimoji="1" lang="ja-JP" altLang="en-US" sz="3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302156535"/>
                  </a:ext>
                </a:extLst>
              </a:tr>
              <a:tr h="1038527">
                <a:tc>
                  <a:txBody>
                    <a:bodyPr/>
                    <a:lstStyle/>
                    <a:p>
                      <a:r>
                        <a:rPr kumimoji="1" lang="ja-JP" altLang="en-US" sz="3200" dirty="0" smtClean="0">
                          <a:latin typeface="メイリオ" panose="020B0604030504040204" pitchFamily="50" charset="-128"/>
                          <a:ea typeface="メイリオ" panose="020B0604030504040204" pitchFamily="50" charset="-128"/>
                        </a:rPr>
                        <a:t>ダッシュ移動</a:t>
                      </a:r>
                      <a:endParaRPr kumimoji="1" lang="ja-JP" altLang="en-US" sz="3200" dirty="0">
                        <a:latin typeface="メイリオ" panose="020B0604030504040204" pitchFamily="50" charset="-128"/>
                        <a:ea typeface="メイリオ" panose="020B0604030504040204" pitchFamily="50" charset="-128"/>
                      </a:endParaRPr>
                    </a:p>
                  </a:txBody>
                  <a:tcPr/>
                </a:tc>
                <a:tc>
                  <a:txBody>
                    <a:bodyPr/>
                    <a:lstStyle/>
                    <a:p>
                      <a:r>
                        <a:rPr kumimoji="1" lang="en-US" altLang="ja-JP" sz="3200" dirty="0" smtClean="0">
                          <a:latin typeface="メイリオ" panose="020B0604030504040204" pitchFamily="50" charset="-128"/>
                          <a:ea typeface="メイリオ" panose="020B0604030504040204" pitchFamily="50" charset="-128"/>
                        </a:rPr>
                        <a:t>Shift (</a:t>
                      </a:r>
                      <a:r>
                        <a:rPr kumimoji="1" lang="ja-JP" altLang="en-US" sz="3200" dirty="0" smtClean="0">
                          <a:latin typeface="メイリオ" panose="020B0604030504040204" pitchFamily="50" charset="-128"/>
                          <a:ea typeface="メイリオ" panose="020B0604030504040204" pitchFamily="50" charset="-128"/>
                        </a:rPr>
                        <a:t>ホールド</a:t>
                      </a:r>
                      <a:r>
                        <a:rPr kumimoji="1" lang="en-US" altLang="ja-JP" sz="3200" dirty="0" smtClean="0">
                          <a:latin typeface="メイリオ" panose="020B0604030504040204" pitchFamily="50" charset="-128"/>
                          <a:ea typeface="メイリオ" panose="020B0604030504040204" pitchFamily="50" charset="-128"/>
                        </a:rPr>
                        <a:t>) +</a:t>
                      </a:r>
                      <a:r>
                        <a:rPr kumimoji="1" lang="en-US" altLang="ja-JP" sz="3200" baseline="0" dirty="0" smtClean="0">
                          <a:latin typeface="メイリオ" panose="020B0604030504040204" pitchFamily="50" charset="-128"/>
                          <a:ea typeface="メイリオ" panose="020B0604030504040204" pitchFamily="50" charset="-128"/>
                        </a:rPr>
                        <a:t> W,A,S,D</a:t>
                      </a:r>
                    </a:p>
                  </a:txBody>
                  <a:tcPr/>
                </a:tc>
                <a:extLst>
                  <a:ext uri="{0D108BD9-81ED-4DB2-BD59-A6C34878D82A}">
                    <a16:rowId xmlns:a16="http://schemas.microsoft.com/office/drawing/2014/main" val="1148259460"/>
                  </a:ext>
                </a:extLst>
              </a:tr>
              <a:tr h="590330">
                <a:tc>
                  <a:txBody>
                    <a:bodyPr/>
                    <a:lstStyle/>
                    <a:p>
                      <a:r>
                        <a:rPr kumimoji="1" lang="ja-JP" altLang="en-US" sz="3200" dirty="0" smtClean="0">
                          <a:latin typeface="メイリオ" panose="020B0604030504040204" pitchFamily="50" charset="-128"/>
                          <a:ea typeface="メイリオ" panose="020B0604030504040204" pitchFamily="50" charset="-128"/>
                        </a:rPr>
                        <a:t>ジャンプ</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en-US" altLang="ja-JP" sz="3200" dirty="0" smtClean="0">
                          <a:latin typeface="メイリオ" panose="020B0604030504040204" pitchFamily="50" charset="-128"/>
                          <a:ea typeface="メイリオ" panose="020B0604030504040204" pitchFamily="50" charset="-128"/>
                        </a:rPr>
                        <a:t>Space</a:t>
                      </a:r>
                      <a:endParaRPr kumimoji="1" lang="ja-JP" altLang="en-US" sz="3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161514639"/>
                  </a:ext>
                </a:extLst>
              </a:tr>
              <a:tr h="590330">
                <a:tc>
                  <a:txBody>
                    <a:bodyPr/>
                    <a:lstStyle/>
                    <a:p>
                      <a:r>
                        <a:rPr kumimoji="1" lang="ja-JP" altLang="en-US" sz="3200" dirty="0" smtClean="0">
                          <a:latin typeface="メイリオ" panose="020B0604030504040204" pitchFamily="50" charset="-128"/>
                          <a:ea typeface="メイリオ" panose="020B0604030504040204" pitchFamily="50" charset="-128"/>
                        </a:rPr>
                        <a:t>しゃがむ</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en-US" altLang="ja-JP" sz="3200" dirty="0" smtClean="0">
                          <a:latin typeface="メイリオ" panose="020B0604030504040204" pitchFamily="50" charset="-128"/>
                          <a:ea typeface="メイリオ" panose="020B0604030504040204" pitchFamily="50" charset="-128"/>
                        </a:rPr>
                        <a:t>Ctrl</a:t>
                      </a:r>
                      <a:r>
                        <a:rPr kumimoji="1" lang="en-US" altLang="ja-JP" sz="3200" baseline="0" dirty="0" smtClean="0">
                          <a:latin typeface="メイリオ" panose="020B0604030504040204" pitchFamily="50" charset="-128"/>
                          <a:ea typeface="メイリオ" panose="020B0604030504040204" pitchFamily="50" charset="-128"/>
                        </a:rPr>
                        <a:t> 1</a:t>
                      </a:r>
                      <a:r>
                        <a:rPr kumimoji="1" lang="ja-JP" altLang="en-US" sz="3200" baseline="0" dirty="0" smtClean="0">
                          <a:latin typeface="メイリオ" panose="020B0604030504040204" pitchFamily="50" charset="-128"/>
                          <a:ea typeface="メイリオ" panose="020B0604030504040204" pitchFamily="50" charset="-128"/>
                        </a:rPr>
                        <a:t>回</a:t>
                      </a:r>
                      <a:endParaRPr kumimoji="1" lang="ja-JP" altLang="en-US" sz="3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41002584"/>
                  </a:ext>
                </a:extLst>
              </a:tr>
              <a:tr h="606486">
                <a:tc>
                  <a:txBody>
                    <a:bodyPr/>
                    <a:lstStyle/>
                    <a:p>
                      <a:r>
                        <a:rPr kumimoji="1" lang="ja-JP" altLang="en-US" sz="3200" dirty="0" smtClean="0">
                          <a:latin typeface="メイリオ" panose="020B0604030504040204" pitchFamily="50" charset="-128"/>
                          <a:ea typeface="メイリオ" panose="020B0604030504040204" pitchFamily="50" charset="-128"/>
                        </a:rPr>
                        <a:t>アクションを起こす</a:t>
                      </a:r>
                      <a:endParaRPr kumimoji="1" lang="ja-JP" altLang="en-US" sz="3200" dirty="0">
                        <a:latin typeface="メイリオ" panose="020B0604030504040204" pitchFamily="50" charset="-128"/>
                        <a:ea typeface="メイリオ" panose="020B0604030504040204" pitchFamily="50" charset="-128"/>
                      </a:endParaRPr>
                    </a:p>
                  </a:txBody>
                  <a:tcPr/>
                </a:tc>
                <a:tc>
                  <a:txBody>
                    <a:bodyPr/>
                    <a:lstStyle/>
                    <a:p>
                      <a:r>
                        <a:rPr kumimoji="1" lang="ja-JP" altLang="en-US" sz="3200" dirty="0" smtClean="0">
                          <a:latin typeface="メイリオ" panose="020B0604030504040204" pitchFamily="50" charset="-128"/>
                          <a:ea typeface="メイリオ" panose="020B0604030504040204" pitchFamily="50" charset="-128"/>
                        </a:rPr>
                        <a:t>オブジェクト付近で</a:t>
                      </a:r>
                      <a:r>
                        <a:rPr kumimoji="1" lang="en-US" altLang="ja-JP" sz="3200" dirty="0" smtClean="0">
                          <a:latin typeface="メイリオ" panose="020B0604030504040204" pitchFamily="50" charset="-128"/>
                          <a:ea typeface="メイリオ" panose="020B0604030504040204" pitchFamily="50" charset="-128"/>
                        </a:rPr>
                        <a:t>E</a:t>
                      </a:r>
                      <a:endParaRPr kumimoji="1" lang="ja-JP" altLang="en-US" sz="3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9798046"/>
                  </a:ext>
                </a:extLst>
              </a:tr>
              <a:tr h="590330">
                <a:tc>
                  <a:txBody>
                    <a:bodyPr/>
                    <a:lstStyle/>
                    <a:p>
                      <a:r>
                        <a:rPr kumimoji="1" lang="ja-JP" altLang="en-US" sz="3200" dirty="0" smtClean="0">
                          <a:latin typeface="メイリオ" panose="020B0604030504040204" pitchFamily="50" charset="-128"/>
                          <a:ea typeface="メイリオ" panose="020B0604030504040204" pitchFamily="50" charset="-128"/>
                        </a:rPr>
                        <a:t>アイテム使用</a:t>
                      </a:r>
                      <a:endParaRPr kumimoji="1" lang="ja-JP" altLang="en-US" sz="3200" dirty="0">
                        <a:latin typeface="メイリオ" panose="020B0604030504040204" pitchFamily="50" charset="-128"/>
                        <a:ea typeface="メイリオ" panose="020B0604030504040204" pitchFamily="50" charset="-128"/>
                      </a:endParaRPr>
                    </a:p>
                  </a:txBody>
                  <a:tcPr/>
                </a:tc>
                <a:tc>
                  <a:txBody>
                    <a:bodyPr/>
                    <a:lstStyle/>
                    <a:p>
                      <a:r>
                        <a:rPr kumimoji="1" lang="en-US" altLang="ja-JP" sz="2400" dirty="0" smtClean="0">
                          <a:latin typeface="メイリオ" panose="020B0604030504040204" pitchFamily="50" charset="-128"/>
                          <a:ea typeface="メイリオ" panose="020B0604030504040204" pitchFamily="50" charset="-128"/>
                        </a:rPr>
                        <a:t>Q</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052176"/>
                  </a:ext>
                </a:extLst>
              </a:tr>
              <a:tr h="590330">
                <a:tc>
                  <a:txBody>
                    <a:bodyPr/>
                    <a:lstStyle/>
                    <a:p>
                      <a:r>
                        <a:rPr kumimoji="1" lang="ja-JP" altLang="en-US" sz="3200" dirty="0" smtClean="0">
                          <a:latin typeface="メイリオ" panose="020B0604030504040204" pitchFamily="50" charset="-128"/>
                          <a:ea typeface="メイリオ" panose="020B0604030504040204" pitchFamily="50" charset="-128"/>
                        </a:rPr>
                        <a:t>アイテム切り替え</a:t>
                      </a:r>
                      <a:endParaRPr kumimoji="1" lang="ja-JP" altLang="en-US" sz="3200" dirty="0">
                        <a:latin typeface="メイリオ" panose="020B0604030504040204" pitchFamily="50" charset="-128"/>
                        <a:ea typeface="メイリオ" panose="020B0604030504040204" pitchFamily="50" charset="-128"/>
                      </a:endParaRPr>
                    </a:p>
                  </a:txBody>
                  <a:tcPr/>
                </a:tc>
                <a:tc>
                  <a:txBody>
                    <a:bodyPr/>
                    <a:lstStyle/>
                    <a:p>
                      <a:r>
                        <a:rPr kumimoji="1" lang="ja-JP" altLang="en-US" sz="3200" dirty="0" smtClean="0">
                          <a:latin typeface="メイリオ" panose="020B0604030504040204" pitchFamily="50" charset="-128"/>
                          <a:ea typeface="メイリオ" panose="020B0604030504040204" pitchFamily="50" charset="-128"/>
                        </a:rPr>
                        <a:t>右クリック</a:t>
                      </a:r>
                      <a:endParaRPr kumimoji="1" lang="ja-JP" altLang="en-US" sz="3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28389638"/>
                  </a:ext>
                </a:extLst>
              </a:tr>
            </a:tbl>
          </a:graphicData>
        </a:graphic>
      </p:graphicFrame>
    </p:spTree>
    <p:extLst>
      <p:ext uri="{BB962C8B-B14F-4D97-AF65-F5344CB8AC3E}">
        <p14:creationId xmlns:p14="http://schemas.microsoft.com/office/powerpoint/2010/main" val="1264701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384" y="403680"/>
            <a:ext cx="10515600" cy="1325563"/>
          </a:xfrm>
        </p:spPr>
        <p:txBody>
          <a:bodyPr/>
          <a:lstStyle/>
          <a:p>
            <a:r>
              <a:rPr kumimoji="1" lang="ja-JP" altLang="en-US" b="1" smtClean="0">
                <a:latin typeface="メイリオ" panose="020B0604030504040204" pitchFamily="50" charset="-128"/>
                <a:ea typeface="メイリオ" panose="020B0604030504040204" pitchFamily="50" charset="-128"/>
              </a:rPr>
              <a:t>アイテム説明</a:t>
            </a:r>
            <a:endParaRPr kumimoji="1" lang="ja-JP" altLang="en-US" b="1"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1078538" y="1690688"/>
            <a:ext cx="2742347" cy="646331"/>
          </a:xfrm>
          <a:prstGeom prst="rect">
            <a:avLst/>
          </a:prstGeom>
          <a:noFill/>
        </p:spPr>
        <p:txBody>
          <a:bodyPr wrap="square" rtlCol="0">
            <a:spAutoFit/>
          </a:bodyPr>
          <a:lstStyle/>
          <a:p>
            <a:r>
              <a:rPr lang="ja-JP" altLang="en-US" sz="3600" dirty="0">
                <a:latin typeface="メイリオ" panose="020B0604030504040204" pitchFamily="50" charset="-128"/>
                <a:ea typeface="メイリオ" panose="020B0604030504040204" pitchFamily="50" charset="-128"/>
              </a:rPr>
              <a:t>ポーション</a:t>
            </a:r>
            <a:endParaRPr kumimoji="1" lang="ja-JP" altLang="en-US" sz="3600"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467384" y="2337019"/>
            <a:ext cx="3964657" cy="523220"/>
          </a:xfrm>
          <a:prstGeom prst="rect">
            <a:avLst/>
          </a:prstGeom>
          <a:noFill/>
        </p:spPr>
        <p:txBody>
          <a:bodyPr wrap="square" rtlCol="0">
            <a:spAutoFit/>
          </a:bodyPr>
          <a:lstStyle/>
          <a:p>
            <a:r>
              <a:rPr kumimoji="1" lang="ja-JP" altLang="en-US" sz="2800" dirty="0" smtClean="0">
                <a:latin typeface="メイリオ" panose="020B0604030504040204" pitchFamily="50" charset="-128"/>
                <a:ea typeface="メイリオ" panose="020B0604030504040204" pitchFamily="50" charset="-128"/>
              </a:rPr>
              <a:t>色に応じて能力が違う</a:t>
            </a:r>
            <a:endParaRPr kumimoji="1" lang="ja-JP" altLang="en-US" sz="2800" dirty="0">
              <a:latin typeface="メイリオ" panose="020B0604030504040204" pitchFamily="50" charset="-128"/>
              <a:ea typeface="メイリオ" panose="020B0604030504040204" pitchFamily="50" charset="-128"/>
            </a:endParaRPr>
          </a:p>
        </p:txBody>
      </p:sp>
      <p:pic>
        <p:nvPicPr>
          <p:cNvPr id="3" name="Picture 2" descr="ドーピング イラスト素材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8632" y="1708735"/>
            <a:ext cx="6325301" cy="42168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表 5"/>
          <p:cNvGraphicFramePr>
            <a:graphicFrameLocks noGrp="1"/>
          </p:cNvGraphicFramePr>
          <p:nvPr>
            <p:extLst>
              <p:ext uri="{D42A27DB-BD31-4B8C-83A1-F6EECF244321}">
                <p14:modId xmlns:p14="http://schemas.microsoft.com/office/powerpoint/2010/main" val="4024567049"/>
              </p:ext>
            </p:extLst>
          </p:nvPr>
        </p:nvGraphicFramePr>
        <p:xfrm>
          <a:off x="376831" y="3216088"/>
          <a:ext cx="4363120" cy="2316964"/>
        </p:xfrm>
        <a:graphic>
          <a:graphicData uri="http://schemas.openxmlformats.org/drawingml/2006/table">
            <a:tbl>
              <a:tblPr firstRow="1" bandRow="1">
                <a:tableStyleId>{5C22544A-7EE6-4342-B048-85BDC9FD1C3A}</a:tableStyleId>
              </a:tblPr>
              <a:tblGrid>
                <a:gridCol w="794336">
                  <a:extLst>
                    <a:ext uri="{9D8B030D-6E8A-4147-A177-3AD203B41FA5}">
                      <a16:colId xmlns:a16="http://schemas.microsoft.com/office/drawing/2014/main" val="1426817043"/>
                    </a:ext>
                  </a:extLst>
                </a:gridCol>
                <a:gridCol w="3568784">
                  <a:extLst>
                    <a:ext uri="{9D8B030D-6E8A-4147-A177-3AD203B41FA5}">
                      <a16:colId xmlns:a16="http://schemas.microsoft.com/office/drawing/2014/main" val="108959780"/>
                    </a:ext>
                  </a:extLst>
                </a:gridCol>
              </a:tblGrid>
              <a:tr h="579241">
                <a:tc>
                  <a:txBody>
                    <a:bodyPr/>
                    <a:lstStyle/>
                    <a:p>
                      <a:pPr algn="ctr"/>
                      <a:r>
                        <a:rPr kumimoji="1" lang="ja-JP" altLang="en-US" sz="2400" dirty="0" smtClean="0">
                          <a:latin typeface="メイリオ" panose="020B0604030504040204" pitchFamily="50" charset="-128"/>
                          <a:ea typeface="メイリオ" panose="020B0604030504040204" pitchFamily="50" charset="-128"/>
                        </a:rPr>
                        <a:t>色</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dirty="0" smtClean="0">
                          <a:latin typeface="メイリオ" panose="020B0604030504040204" pitchFamily="50" charset="-128"/>
                          <a:ea typeface="メイリオ" panose="020B0604030504040204" pitchFamily="50" charset="-128"/>
                        </a:rPr>
                        <a:t>効果</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35165683"/>
                  </a:ext>
                </a:extLst>
              </a:tr>
              <a:tr h="579241">
                <a:tc>
                  <a:txBody>
                    <a:bodyPr/>
                    <a:lstStyle/>
                    <a:p>
                      <a:r>
                        <a:rPr kumimoji="1" lang="ja-JP" altLang="en-US" sz="2400" dirty="0" smtClean="0">
                          <a:latin typeface="メイリオ" panose="020B0604030504040204" pitchFamily="50" charset="-128"/>
                          <a:ea typeface="メイリオ" panose="020B0604030504040204" pitchFamily="50" charset="-128"/>
                        </a:rPr>
                        <a:t>青</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数秒姿を消せる</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26777778"/>
                  </a:ext>
                </a:extLst>
              </a:tr>
              <a:tr h="579241">
                <a:tc>
                  <a:txBody>
                    <a:bodyPr/>
                    <a:lstStyle/>
                    <a:p>
                      <a:r>
                        <a:rPr kumimoji="1" lang="ja-JP" altLang="en-US" sz="2400" dirty="0" smtClean="0">
                          <a:latin typeface="メイリオ" panose="020B0604030504040204" pitchFamily="50" charset="-128"/>
                          <a:ea typeface="メイリオ" panose="020B0604030504040204" pitchFamily="50" charset="-128"/>
                        </a:rPr>
                        <a:t>黄</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数秒間画面が明るくなる</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49954185"/>
                  </a:ext>
                </a:extLst>
              </a:tr>
              <a:tr h="579241">
                <a:tc>
                  <a:txBody>
                    <a:bodyPr/>
                    <a:lstStyle/>
                    <a:p>
                      <a:r>
                        <a:rPr kumimoji="1" lang="ja-JP" altLang="en-US" sz="2400" dirty="0" smtClean="0">
                          <a:latin typeface="メイリオ" panose="020B0604030504040204" pitchFamily="50" charset="-128"/>
                          <a:ea typeface="メイリオ" panose="020B0604030504040204" pitchFamily="50" charset="-128"/>
                        </a:rPr>
                        <a:t>赤</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数秒間移動速度</a:t>
                      </a:r>
                      <a:r>
                        <a:rPr kumimoji="1" lang="en-US" altLang="ja-JP" sz="2400" dirty="0" smtClean="0">
                          <a:latin typeface="メイリオ" panose="020B0604030504040204" pitchFamily="50" charset="-128"/>
                          <a:ea typeface="メイリオ" panose="020B0604030504040204" pitchFamily="50" charset="-128"/>
                        </a:rPr>
                        <a:t>UP</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319296438"/>
                  </a:ext>
                </a:extLst>
              </a:tr>
            </a:tbl>
          </a:graphicData>
        </a:graphic>
      </p:graphicFrame>
    </p:spTree>
    <p:extLst>
      <p:ext uri="{BB962C8B-B14F-4D97-AF65-F5344CB8AC3E}">
        <p14:creationId xmlns:p14="http://schemas.microsoft.com/office/powerpoint/2010/main" val="389583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05744" y="1802039"/>
            <a:ext cx="7811278" cy="3684361"/>
          </a:xfrm>
        </p:spPr>
        <p:txBody>
          <a:bodyPr>
            <a:noAutofit/>
          </a:bodyPr>
          <a:lstStyle/>
          <a:p>
            <a:r>
              <a:rPr kumimoji="1" lang="ja-JP" altLang="en-US" sz="14900" b="1" dirty="0" smtClean="0">
                <a:latin typeface="メイリオ" panose="020B0604030504040204" pitchFamily="50" charset="-128"/>
                <a:ea typeface="メイリオ" panose="020B0604030504040204" pitchFamily="50" charset="-128"/>
              </a:rPr>
              <a:t>こだわり</a:t>
            </a:r>
            <a:endParaRPr kumimoji="1" lang="ja-JP" altLang="en-US" sz="149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68610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812994"/>
            <a:ext cx="10515600" cy="1325563"/>
          </a:xfrm>
        </p:spPr>
        <p:txBody>
          <a:bodyPr>
            <a:normAutofit/>
          </a:bodyPr>
          <a:lstStyle/>
          <a:p>
            <a:r>
              <a:rPr lang="ja-JP" altLang="en-US" sz="4800" dirty="0" smtClean="0">
                <a:latin typeface="メイリオ" panose="020B0604030504040204" pitchFamily="50" charset="-128"/>
                <a:ea typeface="メイリオ" panose="020B0604030504040204" pitchFamily="50" charset="-128"/>
              </a:rPr>
              <a:t>こだわるところ</a:t>
            </a:r>
            <a:endParaRPr kumimoji="1" lang="ja-JP" altLang="en-US" sz="4800"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38200" y="2282825"/>
            <a:ext cx="10515600" cy="4078646"/>
          </a:xfrm>
        </p:spPr>
        <p:txBody>
          <a:bodyPr>
            <a:normAutofit/>
          </a:bodyPr>
          <a:lstStyle/>
          <a:p>
            <a:r>
              <a:rPr kumimoji="1" lang="ja-JP" altLang="en-US" sz="3600" dirty="0" smtClean="0">
                <a:latin typeface="メイリオ" panose="020B0604030504040204" pitchFamily="50" charset="-128"/>
                <a:ea typeface="メイリオ" panose="020B0604030504040204" pitchFamily="50" charset="-128"/>
              </a:rPr>
              <a:t>家族は何も知らず生活してるように見せるために</a:t>
            </a:r>
            <a:r>
              <a:rPr kumimoji="1" lang="en-US" altLang="ja-JP" sz="3600" dirty="0" smtClean="0">
                <a:latin typeface="メイリオ" panose="020B0604030504040204" pitchFamily="50" charset="-128"/>
                <a:ea typeface="メイリオ" panose="020B0604030504040204" pitchFamily="50" charset="-128"/>
              </a:rPr>
              <a:t>AI</a:t>
            </a:r>
            <a:r>
              <a:rPr kumimoji="1" lang="ja-JP" altLang="en-US" sz="3600" dirty="0" smtClean="0">
                <a:latin typeface="メイリオ" panose="020B0604030504040204" pitchFamily="50" charset="-128"/>
                <a:ea typeface="メイリオ" panose="020B0604030504040204" pitchFamily="50" charset="-128"/>
              </a:rPr>
              <a:t>を細かく作って細かい動作ができるようにしたいと思う</a:t>
            </a:r>
            <a:endParaRPr kumimoji="1" lang="en-US" altLang="ja-JP" sz="3600" dirty="0">
              <a:latin typeface="メイリオ" panose="020B0604030504040204" pitchFamily="50" charset="-128"/>
              <a:ea typeface="メイリオ" panose="020B0604030504040204" pitchFamily="50" charset="-128"/>
            </a:endParaRPr>
          </a:p>
          <a:p>
            <a:r>
              <a:rPr lang="ja-JP" altLang="en-US" sz="3600" dirty="0" smtClean="0">
                <a:latin typeface="メイリオ" panose="020B0604030504040204" pitchFamily="50" charset="-128"/>
                <a:ea typeface="メイリオ" panose="020B0604030504040204" pitchFamily="50" charset="-128"/>
              </a:rPr>
              <a:t>時間が経過することでどんどん画面を明るくして朝になっている状況等を表現</a:t>
            </a:r>
            <a:r>
              <a:rPr lang="ja-JP" altLang="en-US" sz="3600" dirty="0" smtClean="0">
                <a:latin typeface="メイリオ" panose="020B0604030504040204" pitchFamily="50" charset="-128"/>
                <a:ea typeface="メイリオ" panose="020B0604030504040204" pitchFamily="50" charset="-128"/>
              </a:rPr>
              <a:t>する</a:t>
            </a:r>
            <a:endParaRPr lang="en-US" altLang="ja-JP" sz="3600" dirty="0" smtClean="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タンスに入るときやしゃがむ時等の動きを実際に入っているように見せる</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18504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72885" y="724487"/>
            <a:ext cx="10515600" cy="1325563"/>
          </a:xfrm>
        </p:spPr>
        <p:txBody>
          <a:bodyPr>
            <a:normAutofit/>
          </a:bodyPr>
          <a:lstStyle/>
          <a:p>
            <a:r>
              <a:rPr lang="ja-JP" altLang="en-US" sz="4800" b="1" dirty="0">
                <a:latin typeface="メイリオ" panose="020B0604030504040204" pitchFamily="50" charset="-128"/>
                <a:ea typeface="メイリオ" panose="020B0604030504040204" pitchFamily="50" charset="-128"/>
              </a:rPr>
              <a:t>目次</a:t>
            </a:r>
            <a:endParaRPr kumimoji="1" lang="ja-JP" altLang="en-US" sz="4800" b="1" dirty="0">
              <a:latin typeface="メイリオ" panose="020B0604030504040204" pitchFamily="50" charset="-128"/>
              <a:ea typeface="メイリオ" panose="020B0604030504040204" pitchFamily="50" charset="-128"/>
            </a:endParaRPr>
          </a:p>
        </p:txBody>
      </p:sp>
      <p:graphicFrame>
        <p:nvGraphicFramePr>
          <p:cNvPr id="6" name="図表 5"/>
          <p:cNvGraphicFramePr/>
          <p:nvPr>
            <p:extLst>
              <p:ext uri="{D42A27DB-BD31-4B8C-83A1-F6EECF244321}">
                <p14:modId xmlns:p14="http://schemas.microsoft.com/office/powerpoint/2010/main" val="3691340200"/>
              </p:ext>
            </p:extLst>
          </p:nvPr>
        </p:nvGraphicFramePr>
        <p:xfrm>
          <a:off x="1446245" y="1287623"/>
          <a:ext cx="8500187" cy="4739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2481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4346" y="382630"/>
            <a:ext cx="10515600" cy="1325563"/>
          </a:xfrm>
        </p:spPr>
        <p:txBody>
          <a:bodyPr>
            <a:normAutofit/>
          </a:bodyPr>
          <a:lstStyle/>
          <a:p>
            <a:r>
              <a:rPr lang="ja-JP" altLang="en-US" b="1" dirty="0">
                <a:latin typeface="メイリオ" panose="020B0604030504040204" pitchFamily="50" charset="-128"/>
                <a:ea typeface="メイリオ" panose="020B0604030504040204" pitchFamily="50" charset="-128"/>
              </a:rPr>
              <a:t>ストーリ</a:t>
            </a:r>
            <a:r>
              <a:rPr kumimoji="1" lang="ja-JP" altLang="en-US" b="1" dirty="0" smtClean="0">
                <a:latin typeface="メイリオ" panose="020B0604030504040204" pitchFamily="50" charset="-128"/>
                <a:ea typeface="メイリオ" panose="020B0604030504040204" pitchFamily="50" charset="-128"/>
              </a:rPr>
              <a:t>内容</a:t>
            </a:r>
            <a:endParaRPr kumimoji="1" lang="ja-JP" altLang="en-US" b="1" dirty="0">
              <a:latin typeface="メイリオ" panose="020B0604030504040204" pitchFamily="50" charset="-128"/>
              <a:ea typeface="メイリオ" panose="020B0604030504040204" pitchFamily="50" charset="-128"/>
            </a:endParaRPr>
          </a:p>
        </p:txBody>
      </p:sp>
      <p:pic>
        <p:nvPicPr>
          <p:cNvPr id="1026" name="Picture 2" descr="夜 部屋 イラスト フリ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2146" y="1708193"/>
            <a:ext cx="6283127" cy="41887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商用フリー・無料イラスト_クリスマス_サンタクロース（Santa Claus）_全身_左手上げ | 商用OK!フリー素材集「ナイスな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347" y="2534410"/>
            <a:ext cx="3008047" cy="3008047"/>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630055" y="1949635"/>
            <a:ext cx="2416629" cy="584775"/>
          </a:xfrm>
          <a:prstGeom prst="rect">
            <a:avLst/>
          </a:prstGeom>
          <a:noFill/>
        </p:spPr>
        <p:txBody>
          <a:bodyPr wrap="square" rtlCol="0">
            <a:spAutoFit/>
          </a:bodyPr>
          <a:lstStyle/>
          <a:p>
            <a:r>
              <a:rPr lang="ja-JP" altLang="en-US" sz="3200" dirty="0">
                <a:latin typeface="メイリオ" panose="020B0604030504040204" pitchFamily="50" charset="-128"/>
                <a:ea typeface="メイリオ" panose="020B0604030504040204" pitchFamily="50" charset="-128"/>
              </a:rPr>
              <a:t>プレイヤー</a:t>
            </a:r>
            <a:endParaRPr kumimoji="1" lang="ja-JP" altLang="en-US" sz="3200" dirty="0">
              <a:latin typeface="メイリオ" panose="020B0604030504040204" pitchFamily="50" charset="-128"/>
              <a:ea typeface="メイリオ" panose="020B0604030504040204" pitchFamily="50" charset="-128"/>
            </a:endParaRPr>
          </a:p>
        </p:txBody>
      </p:sp>
      <p:pic>
        <p:nvPicPr>
          <p:cNvPr id="1028" name="Picture 4" descr="【人気のダウンロード】 イラスト プレゼント 箱 ~ イラスト画像ギャラリー"/>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82806" y="3685619"/>
            <a:ext cx="2287059" cy="2287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61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fade">
                                      <p:cBhvr>
                                        <p:cTn id="19" dur="1000"/>
                                        <p:tgtEl>
                                          <p:spTgt spid="1028"/>
                                        </p:tgtEl>
                                      </p:cBhvr>
                                    </p:animEffect>
                                    <p:anim calcmode="lin" valueType="num">
                                      <p:cBhvr>
                                        <p:cTn id="20" dur="1000" fill="hold"/>
                                        <p:tgtEl>
                                          <p:spTgt spid="1028"/>
                                        </p:tgtEl>
                                        <p:attrNameLst>
                                          <p:attrName>ppt_x</p:attrName>
                                        </p:attrNameLst>
                                      </p:cBhvr>
                                      <p:tavLst>
                                        <p:tav tm="0">
                                          <p:val>
                                            <p:strVal val="#ppt_x"/>
                                          </p:val>
                                        </p:tav>
                                        <p:tav tm="100000">
                                          <p:val>
                                            <p:strVal val="#ppt_x"/>
                                          </p:val>
                                        </p:tav>
                                      </p:tavLst>
                                    </p:anim>
                                    <p:anim calcmode="lin" valueType="num">
                                      <p:cBhvr>
                                        <p:cTn id="21"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1000"/>
                                        <p:tgtEl>
                                          <p:spTgt spid="1026"/>
                                        </p:tgtEl>
                                      </p:cBhvr>
                                    </p:animEffect>
                                    <p:anim calcmode="lin" valueType="num">
                                      <p:cBhvr>
                                        <p:cTn id="27" dur="1000" fill="hold"/>
                                        <p:tgtEl>
                                          <p:spTgt spid="1026"/>
                                        </p:tgtEl>
                                        <p:attrNameLst>
                                          <p:attrName>ppt_x</p:attrName>
                                        </p:attrNameLst>
                                      </p:cBhvr>
                                      <p:tavLst>
                                        <p:tav tm="0">
                                          <p:val>
                                            <p:strVal val="#ppt_x"/>
                                          </p:val>
                                        </p:tav>
                                        <p:tav tm="100000">
                                          <p:val>
                                            <p:strVal val="#ppt_x"/>
                                          </p:val>
                                        </p:tav>
                                      </p:tavLst>
                                    </p:anim>
                                    <p:anim calcmode="lin" valueType="num">
                                      <p:cBhvr>
                                        <p:cTn id="28"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メイリオ" panose="020B0604030504040204" pitchFamily="50" charset="-128"/>
                <a:ea typeface="メイリオ" panose="020B0604030504040204" pitchFamily="50" charset="-128"/>
              </a:rPr>
              <a:t>ゲーム内容</a:t>
            </a:r>
            <a:endParaRPr kumimoji="1" lang="ja-JP" altLang="en-US" b="1"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38200" y="1905835"/>
            <a:ext cx="10515600" cy="4351338"/>
          </a:xfrm>
        </p:spPr>
        <p:txBody>
          <a:bodyPr>
            <a:normAutofit fontScale="92500" lnSpcReduction="10000"/>
          </a:bodyPr>
          <a:lstStyle/>
          <a:p>
            <a:r>
              <a:rPr kumimoji="1" lang="ja-JP" altLang="en-US" sz="4000" dirty="0" smtClean="0">
                <a:latin typeface="メイリオ" panose="020B0604030504040204" pitchFamily="50" charset="-128"/>
                <a:ea typeface="メイリオ" panose="020B0604030504040204" pitchFamily="50" charset="-128"/>
              </a:rPr>
              <a:t>ジャンル</a:t>
            </a:r>
            <a:r>
              <a:rPr lang="en-US" altLang="ja-JP" sz="4000" dirty="0" smtClean="0">
                <a:latin typeface="メイリオ" panose="020B0604030504040204" pitchFamily="50" charset="-128"/>
                <a:ea typeface="メイリオ" panose="020B0604030504040204" pitchFamily="50" charset="-128"/>
              </a:rPr>
              <a:t/>
            </a:r>
            <a:br>
              <a:rPr lang="en-US" altLang="ja-JP" sz="4000" dirty="0" smtClean="0">
                <a:latin typeface="メイリオ" panose="020B0604030504040204" pitchFamily="50" charset="-128"/>
                <a:ea typeface="メイリオ" panose="020B0604030504040204" pitchFamily="50" charset="-128"/>
              </a:rPr>
            </a:br>
            <a:r>
              <a:rPr lang="ja-JP" altLang="en-US" sz="4000" dirty="0" smtClean="0">
                <a:latin typeface="メイリオ" panose="020B0604030504040204" pitchFamily="50" charset="-128"/>
                <a:ea typeface="メイリオ" panose="020B0604030504040204" pitchFamily="50" charset="-128"/>
              </a:rPr>
              <a:t>　</a:t>
            </a:r>
            <a:r>
              <a:rPr lang="en-US" altLang="ja-JP" sz="4000" dirty="0" smtClean="0">
                <a:latin typeface="メイリオ" panose="020B0604030504040204" pitchFamily="50" charset="-128"/>
                <a:ea typeface="メイリオ" panose="020B0604030504040204" pitchFamily="50" charset="-128"/>
              </a:rPr>
              <a:t>3D</a:t>
            </a:r>
            <a:r>
              <a:rPr lang="ja-JP" altLang="en-US" sz="4000" dirty="0" smtClean="0">
                <a:latin typeface="メイリオ" panose="020B0604030504040204" pitchFamily="50" charset="-128"/>
                <a:ea typeface="メイリオ" panose="020B0604030504040204" pitchFamily="50" charset="-128"/>
              </a:rPr>
              <a:t>ステルスアクション</a:t>
            </a:r>
            <a:endParaRPr lang="en-US" altLang="ja-JP" sz="4000" dirty="0" smtClean="0">
              <a:latin typeface="メイリオ" panose="020B0604030504040204" pitchFamily="50" charset="-128"/>
              <a:ea typeface="メイリオ" panose="020B0604030504040204" pitchFamily="50" charset="-128"/>
            </a:endParaRPr>
          </a:p>
          <a:p>
            <a:pPr marL="0" indent="0">
              <a:buNone/>
            </a:pPr>
            <a:endParaRPr lang="en-US" altLang="ja-JP" sz="2200" dirty="0">
              <a:latin typeface="メイリオ" panose="020B0604030504040204" pitchFamily="50" charset="-128"/>
              <a:ea typeface="メイリオ" panose="020B0604030504040204" pitchFamily="50" charset="-128"/>
            </a:endParaRPr>
          </a:p>
          <a:p>
            <a:r>
              <a:rPr lang="ja-JP" altLang="en-US" sz="4000" dirty="0" smtClean="0">
                <a:latin typeface="メイリオ" panose="020B0604030504040204" pitchFamily="50" charset="-128"/>
                <a:ea typeface="メイリオ" panose="020B0604030504040204" pitchFamily="50" charset="-128"/>
              </a:rPr>
              <a:t>ターゲット</a:t>
            </a:r>
            <a:r>
              <a:rPr lang="en-US" altLang="ja-JP" sz="4000" dirty="0">
                <a:latin typeface="メイリオ" panose="020B0604030504040204" pitchFamily="50" charset="-128"/>
                <a:ea typeface="メイリオ" panose="020B0604030504040204" pitchFamily="50" charset="-128"/>
              </a:rPr>
              <a:t/>
            </a:r>
            <a:br>
              <a:rPr lang="en-US" altLang="ja-JP" sz="4000" dirty="0">
                <a:latin typeface="メイリオ" panose="020B0604030504040204" pitchFamily="50" charset="-128"/>
                <a:ea typeface="メイリオ" panose="020B0604030504040204" pitchFamily="50" charset="-128"/>
              </a:rPr>
            </a:br>
            <a:r>
              <a:rPr lang="ja-JP" altLang="en-US" sz="4000" dirty="0" smtClean="0">
                <a:latin typeface="メイリオ" panose="020B0604030504040204" pitchFamily="50" charset="-128"/>
                <a:ea typeface="メイリオ" panose="020B0604030504040204" pitchFamily="50" charset="-128"/>
              </a:rPr>
              <a:t>　ステルスゲームが好きな人</a:t>
            </a:r>
            <a:r>
              <a:rPr lang="en-US" altLang="ja-JP" sz="4000" dirty="0" smtClean="0">
                <a:latin typeface="メイリオ" panose="020B0604030504040204" pitchFamily="50" charset="-128"/>
                <a:ea typeface="メイリオ" panose="020B0604030504040204" pitchFamily="50" charset="-128"/>
              </a:rPr>
              <a:t/>
            </a:r>
            <a:br>
              <a:rPr lang="en-US" altLang="ja-JP" sz="4000" dirty="0" smtClean="0">
                <a:latin typeface="メイリオ" panose="020B0604030504040204" pitchFamily="50" charset="-128"/>
                <a:ea typeface="メイリオ" panose="020B0604030504040204" pitchFamily="50" charset="-128"/>
              </a:rPr>
            </a:br>
            <a:r>
              <a:rPr lang="ja-JP" altLang="en-US" sz="4000" dirty="0" smtClean="0">
                <a:latin typeface="メイリオ" panose="020B0604030504040204" pitchFamily="50" charset="-128"/>
                <a:ea typeface="メイリオ" panose="020B0604030504040204" pitchFamily="50" charset="-128"/>
              </a:rPr>
              <a:t>　攻略法を考えるのが好きな人</a:t>
            </a:r>
            <a:endParaRPr lang="en-US" altLang="ja-JP" sz="4000" dirty="0" smtClean="0">
              <a:latin typeface="メイリオ" panose="020B0604030504040204" pitchFamily="50" charset="-128"/>
              <a:ea typeface="メイリオ" panose="020B0604030504040204" pitchFamily="50" charset="-128"/>
            </a:endParaRPr>
          </a:p>
          <a:p>
            <a:pPr marL="0" indent="0">
              <a:buNone/>
            </a:pPr>
            <a:endParaRPr lang="en-US" altLang="ja-JP" sz="2200" dirty="0" smtClean="0">
              <a:latin typeface="メイリオ" panose="020B0604030504040204" pitchFamily="50" charset="-128"/>
              <a:ea typeface="メイリオ" panose="020B0604030504040204" pitchFamily="50" charset="-128"/>
            </a:endParaRPr>
          </a:p>
          <a:p>
            <a:r>
              <a:rPr lang="ja-JP" altLang="en-US" sz="4000" dirty="0" smtClean="0">
                <a:latin typeface="メイリオ" panose="020B0604030504040204" pitchFamily="50" charset="-128"/>
                <a:ea typeface="メイリオ" panose="020B0604030504040204" pitchFamily="50" charset="-128"/>
              </a:rPr>
              <a:t>開発環境</a:t>
            </a:r>
            <a:r>
              <a:rPr lang="en-US" altLang="ja-JP" sz="4000" dirty="0" smtClean="0">
                <a:latin typeface="メイリオ" panose="020B0604030504040204" pitchFamily="50" charset="-128"/>
                <a:ea typeface="メイリオ" panose="020B0604030504040204" pitchFamily="50" charset="-128"/>
              </a:rPr>
              <a:t/>
            </a:r>
            <a:br>
              <a:rPr lang="en-US" altLang="ja-JP" sz="4000" dirty="0" smtClean="0">
                <a:latin typeface="メイリオ" panose="020B0604030504040204" pitchFamily="50" charset="-128"/>
                <a:ea typeface="メイリオ" panose="020B0604030504040204" pitchFamily="50" charset="-128"/>
              </a:rPr>
            </a:br>
            <a:r>
              <a:rPr lang="ja-JP" altLang="en-US" sz="4000" dirty="0" smtClean="0">
                <a:latin typeface="メイリオ" panose="020B0604030504040204" pitchFamily="50" charset="-128"/>
                <a:ea typeface="メイリオ" panose="020B0604030504040204" pitchFamily="50" charset="-128"/>
              </a:rPr>
              <a:t>　</a:t>
            </a:r>
            <a:r>
              <a:rPr lang="en-US" altLang="ja-JP" sz="4000" dirty="0" smtClean="0">
                <a:latin typeface="メイリオ" panose="020B0604030504040204" pitchFamily="50" charset="-128"/>
                <a:ea typeface="メイリオ" panose="020B0604030504040204" pitchFamily="50" charset="-128"/>
              </a:rPr>
              <a:t>Visual Studio 2022</a:t>
            </a:r>
            <a:endParaRPr lang="en-US" altLang="ja-JP" sz="4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1116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262605"/>
            <a:ext cx="10515600" cy="1325563"/>
          </a:xfrm>
        </p:spPr>
        <p:txBody>
          <a:bodyPr/>
          <a:lstStyle/>
          <a:p>
            <a:r>
              <a:rPr kumimoji="1" lang="ja-JP" altLang="en-US" b="1" dirty="0" smtClean="0">
                <a:latin typeface="メイリオ" panose="020B0604030504040204" pitchFamily="50" charset="-128"/>
                <a:ea typeface="メイリオ" panose="020B0604030504040204" pitchFamily="50" charset="-128"/>
              </a:rPr>
              <a:t>ゲーム内容</a:t>
            </a:r>
            <a:endParaRPr kumimoji="1" lang="ja-JP" altLang="en-US" b="1" dirty="0">
              <a:latin typeface="メイリオ" panose="020B0604030504040204" pitchFamily="50" charset="-128"/>
              <a:ea typeface="メイリオ" panose="020B0604030504040204" pitchFamily="50" charset="-128"/>
            </a:endParaRPr>
          </a:p>
        </p:txBody>
      </p:sp>
      <p:pic>
        <p:nvPicPr>
          <p:cNvPr id="1026" name="Picture 2" descr="煙突付きのお家のイラスト | 無料のフリー素材 イラストエイ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48540" y="4385388"/>
            <a:ext cx="2734602" cy="20097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商用フリー・無料イラスト_クリスマス_サンタクロース（Santa Claus）_全身_左手上げ | 商用OK!フリー素材集「ナイスな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5891" y="2440089"/>
            <a:ext cx="1945297" cy="1945297"/>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838199" y="1588168"/>
            <a:ext cx="8996265" cy="646331"/>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3600" dirty="0" smtClean="0">
                <a:latin typeface="メイリオ" panose="020B0604030504040204" pitchFamily="50" charset="-128"/>
                <a:ea typeface="メイリオ" panose="020B0604030504040204" pitchFamily="50" charset="-128"/>
              </a:rPr>
              <a:t>サンタクロースは煙突から家の中に入る</a:t>
            </a:r>
            <a:endParaRPr kumimoji="1" lang="ja-JP" altLang="en-US" sz="3600" dirty="0">
              <a:latin typeface="メイリオ" panose="020B0604030504040204" pitchFamily="50" charset="-128"/>
              <a:ea typeface="メイリオ" panose="020B0604030504040204" pitchFamily="50" charset="-128"/>
            </a:endParaRPr>
          </a:p>
        </p:txBody>
      </p:sp>
      <p:pic>
        <p:nvPicPr>
          <p:cNvPr id="7" name="Picture 2" descr="煙突付きのお家のイラスト | 無料のフリー素材 イラストエイ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3939" y="4385387"/>
            <a:ext cx="2734601" cy="2009767"/>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838198" y="2340446"/>
            <a:ext cx="7298095" cy="646331"/>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3600" dirty="0" smtClean="0">
                <a:latin typeface="メイリオ" panose="020B0604030504040204" pitchFamily="50" charset="-128"/>
                <a:ea typeface="メイリオ" panose="020B0604030504040204" pitchFamily="50" charset="-128"/>
              </a:rPr>
              <a:t>家の中を探索し子供部屋を探す</a:t>
            </a:r>
            <a:endParaRPr kumimoji="1" lang="ja-JP" altLang="en-US" sz="3600"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838198" y="3092724"/>
            <a:ext cx="4870580" cy="1754326"/>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3600" dirty="0" smtClean="0">
                <a:latin typeface="メイリオ" panose="020B0604030504040204" pitchFamily="50" charset="-128"/>
                <a:ea typeface="メイリオ" panose="020B0604030504040204" pitchFamily="50" charset="-128"/>
              </a:rPr>
              <a:t>子供部屋の靴下の中にプレゼントを入れ家の外に出ましょう</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3505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50" presetClass="path" presetSubtype="0" accel="50000" decel="50000" fill="hold" nodeType="afterEffect">
                                  <p:stCondLst>
                                    <p:cond delay="0"/>
                                  </p:stCondLst>
                                  <p:childTnLst>
                                    <p:animMotion origin="layout" path="M 3.125E-6 -3.7037E-6 L 0.05729 -3.7037E-6 C 0.08294 -3.7037E-6 0.11471 0.06899 0.11471 0.125 L 0.11471 0.25 " pathEditMode="relative" rAng="0" ptsTypes="AAAA">
                                      <p:cBhvr>
                                        <p:cTn id="29" dur="2000" fill="hold"/>
                                        <p:tgtEl>
                                          <p:spTgt spid="5"/>
                                        </p:tgtEl>
                                        <p:attrNameLst>
                                          <p:attrName>ppt_x</p:attrName>
                                          <p:attrName>ppt_y</p:attrName>
                                        </p:attrNameLst>
                                      </p:cBhvr>
                                      <p:rCtr x="5729" y="12500"/>
                                    </p:animMotion>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nodeType="clickEffect">
                                  <p:stCondLst>
                                    <p:cond delay="0"/>
                                  </p:stCondLst>
                                  <p:childTnLst>
                                    <p:animMotion origin="layout" path="M 0.11471 0.25 L 0.05729 0.25 C 0.03164 0.25 3.125E-6 0.1801 3.125E-6 0.12778 L 3.125E-6 -0.00277 " pathEditMode="relative" rAng="0" ptsTypes="AAAA">
                                      <p:cBhvr>
                                        <p:cTn id="47" dur="2000" fill="hold"/>
                                        <p:tgtEl>
                                          <p:spTgt spid="5"/>
                                        </p:tgtEl>
                                        <p:attrNameLst>
                                          <p:attrName>ppt_x</p:attrName>
                                          <p:attrName>ppt_y</p:attrName>
                                        </p:attrNameLst>
                                      </p:cBhvr>
                                      <p:rCtr x="-5742" y="-12639"/>
                                    </p:animMotion>
                                  </p:childTnLst>
                                </p:cTn>
                              </p:par>
                            </p:childTnLst>
                          </p:cTn>
                        </p:par>
                      </p:childTnLst>
                    </p:cTn>
                  </p:par>
                  <p:par>
                    <p:cTn id="48" fill="hold">
                      <p:stCondLst>
                        <p:cond delay="indefinite"/>
                      </p:stCondLst>
                      <p:childTnLst>
                        <p:par>
                          <p:cTn id="49" fill="hold">
                            <p:stCondLst>
                              <p:cond delay="0"/>
                            </p:stCondLst>
                            <p:childTnLst>
                              <p:par>
                                <p:cTn id="50" presetID="50" presetClass="path" presetSubtype="0" accel="50000" decel="50000" fill="hold" nodeType="clickEffect">
                                  <p:stCondLst>
                                    <p:cond delay="0"/>
                                  </p:stCondLst>
                                  <p:childTnLst>
                                    <p:animMotion origin="layout" path="M 3.125E-6 -0.00278 L -0.05677 -0.00278 C -0.08229 -0.00278 -0.11354 0.06644 -0.11354 0.12292 L -0.11354 0.24884 " pathEditMode="relative" rAng="0" ptsTypes="AAAA">
                                      <p:cBhvr>
                                        <p:cTn id="51" dur="2000" fill="hold"/>
                                        <p:tgtEl>
                                          <p:spTgt spid="5"/>
                                        </p:tgtEl>
                                        <p:attrNameLst>
                                          <p:attrName>ppt_x</p:attrName>
                                          <p:attrName>ppt_y</p:attrName>
                                        </p:attrNameLst>
                                      </p:cBhvr>
                                      <p:rCtr x="-5677" y="12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262605"/>
            <a:ext cx="10515600" cy="1325563"/>
          </a:xfrm>
        </p:spPr>
        <p:txBody>
          <a:bodyPr/>
          <a:lstStyle/>
          <a:p>
            <a:r>
              <a:rPr kumimoji="1" lang="ja-JP" altLang="en-US" b="1" dirty="0" smtClean="0">
                <a:latin typeface="メイリオ" panose="020B0604030504040204" pitchFamily="50" charset="-128"/>
                <a:ea typeface="メイリオ" panose="020B0604030504040204" pitchFamily="50" charset="-128"/>
              </a:rPr>
              <a:t>ゲーム内容</a:t>
            </a:r>
            <a:endParaRPr kumimoji="1" lang="ja-JP" altLang="en-US" b="1" dirty="0">
              <a:latin typeface="メイリオ" panose="020B0604030504040204" pitchFamily="50" charset="-128"/>
              <a:ea typeface="メイリオ" panose="020B0604030504040204" pitchFamily="50" charset="-128"/>
            </a:endParaRPr>
          </a:p>
        </p:txBody>
      </p:sp>
      <p:sp>
        <p:nvSpPr>
          <p:cNvPr id="2" name="テキスト ボックス 1"/>
          <p:cNvSpPr txBox="1"/>
          <p:nvPr/>
        </p:nvSpPr>
        <p:spPr>
          <a:xfrm>
            <a:off x="189272" y="1426174"/>
            <a:ext cx="5808406" cy="646331"/>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3600" dirty="0" smtClean="0">
                <a:latin typeface="メイリオ" panose="020B0604030504040204" pitchFamily="50" charset="-128"/>
                <a:ea typeface="メイリオ" panose="020B0604030504040204" pitchFamily="50" charset="-128"/>
              </a:rPr>
              <a:t>家の中では家族がいます</a:t>
            </a:r>
            <a:endParaRPr kumimoji="1" lang="ja-JP" altLang="en-US" sz="3600" dirty="0">
              <a:latin typeface="メイリオ" panose="020B0604030504040204" pitchFamily="50" charset="-128"/>
              <a:ea typeface="メイリオ" panose="020B0604030504040204" pitchFamily="50" charset="-128"/>
            </a:endParaRPr>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7678" y="2450553"/>
            <a:ext cx="5283658" cy="2972058"/>
          </a:xfrm>
          <a:prstGeom prst="rect">
            <a:avLst/>
          </a:prstGeom>
        </p:spPr>
      </p:pic>
      <p:graphicFrame>
        <p:nvGraphicFramePr>
          <p:cNvPr id="9" name="表 8"/>
          <p:cNvGraphicFramePr>
            <a:graphicFrameLocks noGrp="1"/>
          </p:cNvGraphicFramePr>
          <p:nvPr/>
        </p:nvGraphicFramePr>
        <p:xfrm>
          <a:off x="5997678" y="972645"/>
          <a:ext cx="6069644" cy="1280160"/>
        </p:xfrm>
        <a:graphic>
          <a:graphicData uri="http://schemas.openxmlformats.org/drawingml/2006/table">
            <a:tbl>
              <a:tblPr firstRow="1" bandRow="1">
                <a:tableStyleId>{5C22544A-7EE6-4342-B048-85BDC9FD1C3A}</a:tableStyleId>
              </a:tblPr>
              <a:tblGrid>
                <a:gridCol w="3034822">
                  <a:extLst>
                    <a:ext uri="{9D8B030D-6E8A-4147-A177-3AD203B41FA5}">
                      <a16:colId xmlns:a16="http://schemas.microsoft.com/office/drawing/2014/main" val="705536604"/>
                    </a:ext>
                  </a:extLst>
                </a:gridCol>
                <a:gridCol w="3034822">
                  <a:extLst>
                    <a:ext uri="{9D8B030D-6E8A-4147-A177-3AD203B41FA5}">
                      <a16:colId xmlns:a16="http://schemas.microsoft.com/office/drawing/2014/main" val="1909479764"/>
                    </a:ext>
                  </a:extLst>
                </a:gridCol>
              </a:tblGrid>
              <a:tr h="370840">
                <a:tc>
                  <a:txBody>
                    <a:bodyPr/>
                    <a:lstStyle/>
                    <a:p>
                      <a:pPr algn="ctr"/>
                      <a:r>
                        <a:rPr kumimoji="1" lang="ja-JP" altLang="en-US" sz="3600" dirty="0" smtClean="0">
                          <a:latin typeface="メイリオ" panose="020B0604030504040204" pitchFamily="50" charset="-128"/>
                          <a:ea typeface="メイリオ" panose="020B0604030504040204" pitchFamily="50" charset="-128"/>
                        </a:rPr>
                        <a:t>親</a:t>
                      </a:r>
                      <a:endParaRPr kumimoji="1" lang="ja-JP" altLang="en-US" sz="36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3600" dirty="0" smtClean="0">
                          <a:latin typeface="メイリオ" panose="020B0604030504040204" pitchFamily="50" charset="-128"/>
                          <a:ea typeface="メイリオ" panose="020B0604030504040204" pitchFamily="50" charset="-128"/>
                        </a:rPr>
                        <a:t>子供</a:t>
                      </a:r>
                      <a:endParaRPr kumimoji="1" lang="ja-JP" altLang="en-US" sz="3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12191552"/>
                  </a:ext>
                </a:extLst>
              </a:tr>
              <a:tr h="370840">
                <a:tc>
                  <a:txBody>
                    <a:bodyPr/>
                    <a:lstStyle/>
                    <a:p>
                      <a:pPr algn="ctr"/>
                      <a:r>
                        <a:rPr kumimoji="1" lang="ja-JP" altLang="en-US" sz="3600" dirty="0" smtClean="0">
                          <a:latin typeface="メイリオ" panose="020B0604030504040204" pitchFamily="50" charset="-128"/>
                          <a:ea typeface="メイリオ" panose="020B0604030504040204" pitchFamily="50" charset="-128"/>
                        </a:rPr>
                        <a:t>起きている</a:t>
                      </a:r>
                      <a:endParaRPr kumimoji="1" lang="ja-JP" altLang="en-US" sz="36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3600" dirty="0" smtClean="0">
                          <a:latin typeface="メイリオ" panose="020B0604030504040204" pitchFamily="50" charset="-128"/>
                          <a:ea typeface="メイリオ" panose="020B0604030504040204" pitchFamily="50" charset="-128"/>
                        </a:rPr>
                        <a:t>眠っている</a:t>
                      </a:r>
                      <a:endParaRPr kumimoji="1" lang="ja-JP" altLang="en-US" sz="3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71443059"/>
                  </a:ext>
                </a:extLst>
              </a:tr>
            </a:tbl>
          </a:graphicData>
        </a:graphic>
      </p:graphicFrame>
      <p:sp>
        <p:nvSpPr>
          <p:cNvPr id="10" name="テキスト ボックス 9"/>
          <p:cNvSpPr txBox="1"/>
          <p:nvPr/>
        </p:nvSpPr>
        <p:spPr>
          <a:xfrm>
            <a:off x="189272" y="2615122"/>
            <a:ext cx="5031657" cy="2308324"/>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3600" dirty="0" smtClean="0">
                <a:latin typeface="メイリオ" panose="020B0604030504040204" pitchFamily="50" charset="-128"/>
                <a:ea typeface="メイリオ" panose="020B0604030504040204" pitchFamily="50" charset="-128"/>
              </a:rPr>
              <a:t>もし親に見つかってしまったらあなたは不審者と思われ追いかけられます</a:t>
            </a:r>
            <a:endParaRPr kumimoji="1" lang="ja-JP" altLang="en-US" sz="3600" dirty="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2357284" y="5707765"/>
            <a:ext cx="7477432" cy="923330"/>
          </a:xfrm>
          <a:prstGeom prst="rect">
            <a:avLst/>
          </a:prstGeom>
          <a:noFill/>
        </p:spPr>
        <p:txBody>
          <a:bodyPr wrap="square" rtlCol="0">
            <a:spAutoFit/>
          </a:bodyPr>
          <a:lstStyle/>
          <a:p>
            <a:r>
              <a:rPr kumimoji="1" lang="ja-JP" altLang="en-US" sz="5400" b="1" u="sng" dirty="0" smtClean="0">
                <a:solidFill>
                  <a:srgbClr val="FF0000"/>
                </a:solidFill>
                <a:latin typeface="メイリオ" panose="020B0604030504040204" pitchFamily="50" charset="-128"/>
                <a:ea typeface="メイリオ" panose="020B0604030504040204" pitchFamily="50" charset="-128"/>
              </a:rPr>
              <a:t>捕まるとゲームオー</a:t>
            </a:r>
            <a:r>
              <a:rPr lang="ja-JP" altLang="en-US" sz="5400" b="1" u="sng" dirty="0">
                <a:solidFill>
                  <a:srgbClr val="FF0000"/>
                </a:solidFill>
                <a:latin typeface="メイリオ" panose="020B0604030504040204" pitchFamily="50" charset="-128"/>
                <a:ea typeface="メイリオ" panose="020B0604030504040204" pitchFamily="50" charset="-128"/>
              </a:rPr>
              <a:t>バ</a:t>
            </a:r>
            <a:endParaRPr kumimoji="1" lang="ja-JP" altLang="en-US" sz="5400" b="1" u="sng"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2973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262605"/>
            <a:ext cx="10515600" cy="1325563"/>
          </a:xfrm>
        </p:spPr>
        <p:txBody>
          <a:bodyPr/>
          <a:lstStyle/>
          <a:p>
            <a:r>
              <a:rPr kumimoji="1" lang="ja-JP" altLang="en-US" b="1" dirty="0" smtClean="0">
                <a:latin typeface="メイリオ" panose="020B0604030504040204" pitchFamily="50" charset="-128"/>
                <a:ea typeface="メイリオ" panose="020B0604030504040204" pitchFamily="50" charset="-128"/>
              </a:rPr>
              <a:t>ゲーム内容</a:t>
            </a:r>
            <a:endParaRPr kumimoji="1" lang="ja-JP" altLang="en-US" b="1" dirty="0">
              <a:latin typeface="メイリオ" panose="020B0604030504040204" pitchFamily="50" charset="-128"/>
              <a:ea typeface="メイリオ" panose="020B0604030504040204" pitchFamily="50" charset="-128"/>
            </a:endParaRPr>
          </a:p>
        </p:txBody>
      </p:sp>
      <p:sp>
        <p:nvSpPr>
          <p:cNvPr id="2" name="テキスト ボックス 1"/>
          <p:cNvSpPr txBox="1"/>
          <p:nvPr/>
        </p:nvSpPr>
        <p:spPr>
          <a:xfrm>
            <a:off x="189272" y="1426174"/>
            <a:ext cx="6771968" cy="1754326"/>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3600" dirty="0" smtClean="0">
                <a:latin typeface="メイリオ" panose="020B0604030504040204" pitchFamily="50" charset="-128"/>
                <a:ea typeface="メイリオ" panose="020B0604030504040204" pitchFamily="50" charset="-128"/>
              </a:rPr>
              <a:t>親から逃げるために走り続けると騒ぎに気付いて子供が目覚めてしまう</a:t>
            </a:r>
            <a:endParaRPr kumimoji="1" lang="ja-JP" altLang="en-US" sz="3600" dirty="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3877597" y="4902769"/>
            <a:ext cx="4436806" cy="923330"/>
          </a:xfrm>
          <a:prstGeom prst="rect">
            <a:avLst/>
          </a:prstGeom>
          <a:noFill/>
        </p:spPr>
        <p:txBody>
          <a:bodyPr wrap="square" rtlCol="0">
            <a:spAutoFit/>
          </a:bodyPr>
          <a:lstStyle/>
          <a:p>
            <a:r>
              <a:rPr kumimoji="1" lang="ja-JP" altLang="en-US" sz="5400" b="1" u="sng" dirty="0" smtClean="0">
                <a:solidFill>
                  <a:srgbClr val="FF0000"/>
                </a:solidFill>
                <a:latin typeface="メイリオ" panose="020B0604030504040204" pitchFamily="50" charset="-128"/>
                <a:ea typeface="メイリオ" panose="020B0604030504040204" pitchFamily="50" charset="-128"/>
              </a:rPr>
              <a:t>ゲームオー</a:t>
            </a:r>
            <a:r>
              <a:rPr lang="ja-JP" altLang="en-US" sz="5400" b="1" u="sng" dirty="0" smtClean="0">
                <a:solidFill>
                  <a:srgbClr val="FF0000"/>
                </a:solidFill>
                <a:latin typeface="メイリオ" panose="020B0604030504040204" pitchFamily="50" charset="-128"/>
                <a:ea typeface="メイリオ" panose="020B0604030504040204" pitchFamily="50" charset="-128"/>
              </a:rPr>
              <a:t>バ</a:t>
            </a:r>
            <a:endParaRPr kumimoji="1" lang="ja-JP" altLang="en-US" sz="5400" b="1" u="sng" dirty="0">
              <a:solidFill>
                <a:srgbClr val="FF0000"/>
              </a:solidFill>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rotWithShape="1">
          <a:blip r:embed="rId3"/>
          <a:srcRect r="61759" b="47520"/>
          <a:stretch/>
        </p:blipFill>
        <p:spPr>
          <a:xfrm>
            <a:off x="6912071" y="405808"/>
            <a:ext cx="4916139" cy="3795057"/>
          </a:xfrm>
          <a:prstGeom prst="rect">
            <a:avLst/>
          </a:prstGeom>
        </p:spPr>
      </p:pic>
      <p:sp>
        <p:nvSpPr>
          <p:cNvPr id="12" name="テキスト ボックス 11"/>
          <p:cNvSpPr txBox="1"/>
          <p:nvPr/>
        </p:nvSpPr>
        <p:spPr>
          <a:xfrm>
            <a:off x="189272" y="3554534"/>
            <a:ext cx="4923502" cy="646331"/>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3600" dirty="0" smtClean="0">
                <a:latin typeface="メイリオ" panose="020B0604030504040204" pitchFamily="50" charset="-128"/>
                <a:ea typeface="メイリオ" panose="020B0604030504040204" pitchFamily="50" charset="-128"/>
              </a:rPr>
              <a:t>時間に気を付ける</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6220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262605"/>
            <a:ext cx="10515600" cy="1325563"/>
          </a:xfrm>
        </p:spPr>
        <p:txBody>
          <a:bodyPr/>
          <a:lstStyle/>
          <a:p>
            <a:r>
              <a:rPr kumimoji="1" lang="ja-JP" altLang="en-US" b="1" dirty="0" smtClean="0">
                <a:latin typeface="メイリオ" panose="020B0604030504040204" pitchFamily="50" charset="-128"/>
                <a:ea typeface="メイリオ" panose="020B0604030504040204" pitchFamily="50" charset="-128"/>
              </a:rPr>
              <a:t>ゲーム内容</a:t>
            </a:r>
            <a:endParaRPr kumimoji="1" lang="ja-JP" altLang="en-US" b="1" dirty="0">
              <a:latin typeface="メイリオ" panose="020B0604030504040204" pitchFamily="50" charset="-128"/>
              <a:ea typeface="メイリオ" panose="020B0604030504040204" pitchFamily="50" charset="-128"/>
            </a:endParaRPr>
          </a:p>
        </p:txBody>
      </p:sp>
      <p:sp>
        <p:nvSpPr>
          <p:cNvPr id="2" name="テキスト ボックス 1"/>
          <p:cNvSpPr txBox="1"/>
          <p:nvPr/>
        </p:nvSpPr>
        <p:spPr>
          <a:xfrm>
            <a:off x="189272" y="1426174"/>
            <a:ext cx="11019502" cy="1200329"/>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3600" dirty="0" smtClean="0">
                <a:latin typeface="メイリオ" panose="020B0604030504040204" pitchFamily="50" charset="-128"/>
                <a:ea typeface="メイリオ" panose="020B0604030504040204" pitchFamily="50" charset="-128"/>
              </a:rPr>
              <a:t>子供部屋に入ると</a:t>
            </a:r>
            <a:r>
              <a:rPr kumimoji="1" lang="ja-JP" altLang="en-US" sz="3600" dirty="0" err="1" smtClean="0">
                <a:latin typeface="メイリオ" panose="020B0604030504040204" pitchFamily="50" charset="-128"/>
                <a:ea typeface="メイリオ" panose="020B0604030504040204" pitchFamily="50" charset="-128"/>
              </a:rPr>
              <a:t>だる</a:t>
            </a:r>
            <a:r>
              <a:rPr kumimoji="1" lang="ja-JP" altLang="en-US" sz="3600" dirty="0" smtClean="0">
                <a:latin typeface="メイリオ" panose="020B0604030504040204" pitchFamily="50" charset="-128"/>
                <a:ea typeface="メイリオ" panose="020B0604030504040204" pitchFamily="50" charset="-128"/>
              </a:rPr>
              <a:t>まさんが転んだ風のゲームに変える</a:t>
            </a:r>
            <a:endParaRPr kumimoji="1" lang="ja-JP" altLang="en-US" sz="3600"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89272" y="2626503"/>
            <a:ext cx="10164096" cy="3970318"/>
          </a:xfrm>
          <a:prstGeom prst="rect">
            <a:avLst/>
          </a:prstGeom>
          <a:noFill/>
        </p:spPr>
        <p:txBody>
          <a:bodyPr wrap="square" rtlCol="0">
            <a:spAutoFit/>
          </a:bodyPr>
          <a:lstStyle/>
          <a:p>
            <a:pPr marL="742950" indent="-742950">
              <a:buFont typeface="+mj-lt"/>
              <a:buAutoNum type="arabicPeriod"/>
            </a:pPr>
            <a:r>
              <a:rPr kumimoji="1" lang="ja-JP" altLang="en-US" sz="3600" dirty="0" smtClean="0">
                <a:latin typeface="メイリオ" panose="020B0604030504040204" pitchFamily="50" charset="-128"/>
                <a:ea typeface="メイリオ" panose="020B0604030504040204" pitchFamily="50" charset="-128"/>
              </a:rPr>
              <a:t>プレイヤーは移動で靴下に近づく</a:t>
            </a:r>
            <a:endParaRPr kumimoji="1" lang="en-US" altLang="ja-JP" sz="3600" dirty="0" smtClean="0">
              <a:latin typeface="メイリオ" panose="020B0604030504040204" pitchFamily="50" charset="-128"/>
              <a:ea typeface="メイリオ" panose="020B0604030504040204" pitchFamily="50" charset="-128"/>
            </a:endParaRPr>
          </a:p>
          <a:p>
            <a:pPr marL="742950" indent="-742950">
              <a:buFont typeface="+mj-lt"/>
              <a:buAutoNum type="arabicPeriod"/>
            </a:pPr>
            <a:r>
              <a:rPr lang="ja-JP" altLang="en-US" sz="3600" dirty="0">
                <a:latin typeface="メイリオ" panose="020B0604030504040204" pitchFamily="50" charset="-128"/>
                <a:ea typeface="メイリオ" panose="020B0604030504040204" pitchFamily="50" charset="-128"/>
              </a:rPr>
              <a:t>眠って</a:t>
            </a:r>
            <a:r>
              <a:rPr lang="ja-JP" altLang="en-US" sz="3600" dirty="0" smtClean="0">
                <a:latin typeface="メイリオ" panose="020B0604030504040204" pitchFamily="50" charset="-128"/>
                <a:ea typeface="メイリオ" panose="020B0604030504040204" pitchFamily="50" charset="-128"/>
              </a:rPr>
              <a:t>いる子供の上にマークが表示されるとプレイヤーは止まる</a:t>
            </a:r>
            <a:endParaRPr lang="en-US" altLang="ja-JP" sz="3600" dirty="0" smtClean="0">
              <a:latin typeface="メイリオ" panose="020B0604030504040204" pitchFamily="50" charset="-128"/>
              <a:ea typeface="メイリオ" panose="020B0604030504040204" pitchFamily="50" charset="-128"/>
            </a:endParaRPr>
          </a:p>
          <a:p>
            <a:pPr marL="742950" indent="-742950">
              <a:buFont typeface="+mj-lt"/>
              <a:buAutoNum type="arabicPeriod"/>
            </a:pPr>
            <a:r>
              <a:rPr kumimoji="1" lang="ja-JP" altLang="en-US" sz="3600" dirty="0" smtClean="0">
                <a:latin typeface="メイリオ" panose="020B0604030504040204" pitchFamily="50" charset="-128"/>
                <a:ea typeface="メイリオ" panose="020B0604030504040204" pitchFamily="50" charset="-128"/>
              </a:rPr>
              <a:t>マークが表示されている時に動くと睡眠ゲージが上昇する</a:t>
            </a:r>
            <a:endParaRPr kumimoji="1" lang="en-US" altLang="ja-JP" sz="3600" dirty="0" smtClean="0">
              <a:latin typeface="メイリオ" panose="020B0604030504040204" pitchFamily="50" charset="-128"/>
              <a:ea typeface="メイリオ" panose="020B0604030504040204" pitchFamily="50" charset="-128"/>
            </a:endParaRPr>
          </a:p>
          <a:p>
            <a:pPr marL="742950" indent="-742950">
              <a:buFont typeface="+mj-lt"/>
              <a:buAutoNum type="arabicPeriod"/>
            </a:pPr>
            <a:r>
              <a:rPr lang="ja-JP" altLang="en-US" sz="3600" dirty="0" smtClean="0">
                <a:latin typeface="メイリオ" panose="020B0604030504040204" pitchFamily="50" charset="-128"/>
                <a:ea typeface="メイリオ" panose="020B0604030504040204" pitchFamily="50" charset="-128"/>
              </a:rPr>
              <a:t>プレイヤーと子供の距離に応じて睡眠ゲージの上昇値が変わる</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6676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1000"/>
                                        <p:tgtEl>
                                          <p:spTgt spid="12">
                                            <p:txEl>
                                              <p:pRg st="0" end="0"/>
                                            </p:txEl>
                                          </p:spTgt>
                                        </p:tgtEl>
                                      </p:cBhvr>
                                    </p:animEffect>
                                    <p:anim calcmode="lin" valueType="num">
                                      <p:cBhvr>
                                        <p:cTn id="15"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animEffect transition="in" filter="fade">
                                      <p:cBhvr>
                                        <p:cTn id="21" dur="1000"/>
                                        <p:tgtEl>
                                          <p:spTgt spid="12">
                                            <p:txEl>
                                              <p:pRg st="1" end="1"/>
                                            </p:txEl>
                                          </p:spTgt>
                                        </p:tgtEl>
                                      </p:cBhvr>
                                    </p:animEffect>
                                    <p:anim calcmode="lin" valueType="num">
                                      <p:cBhvr>
                                        <p:cTn id="22"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animEffect transition="in" filter="fade">
                                      <p:cBhvr>
                                        <p:cTn id="28" dur="1000"/>
                                        <p:tgtEl>
                                          <p:spTgt spid="12">
                                            <p:txEl>
                                              <p:pRg st="2" end="2"/>
                                            </p:txEl>
                                          </p:spTgt>
                                        </p:tgtEl>
                                      </p:cBhvr>
                                    </p:animEffect>
                                    <p:anim calcmode="lin" valueType="num">
                                      <p:cBhvr>
                                        <p:cTn id="29"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animEffect transition="in" filter="fade">
                                      <p:cBhvr>
                                        <p:cTn id="35" dur="1000"/>
                                        <p:tgtEl>
                                          <p:spTgt spid="12">
                                            <p:txEl>
                                              <p:pRg st="3" end="3"/>
                                            </p:txEl>
                                          </p:spTgt>
                                        </p:tgtEl>
                                      </p:cBhvr>
                                    </p:animEffect>
                                    <p:anim calcmode="lin" valueType="num">
                                      <p:cBhvr>
                                        <p:cTn id="36"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4806" y="224378"/>
            <a:ext cx="8014988" cy="4725774"/>
          </a:xfrm>
          <a:prstGeom prst="rect">
            <a:avLst/>
          </a:prstGeom>
        </p:spPr>
      </p:pic>
      <p:sp>
        <p:nvSpPr>
          <p:cNvPr id="4" name="正方形/長方形 3"/>
          <p:cNvSpPr/>
          <p:nvPr/>
        </p:nvSpPr>
        <p:spPr>
          <a:xfrm>
            <a:off x="3883742" y="224378"/>
            <a:ext cx="8003458" cy="4717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500839" y="662144"/>
            <a:ext cx="2459115" cy="707886"/>
          </a:xfrm>
          <a:prstGeom prst="rect">
            <a:avLst/>
          </a:prstGeom>
          <a:noFill/>
        </p:spPr>
        <p:txBody>
          <a:bodyPr wrap="square" rtlCol="0">
            <a:spAutoFit/>
          </a:bodyPr>
          <a:lstStyle/>
          <a:p>
            <a:r>
              <a:rPr kumimoji="1" lang="ja-JP" altLang="en-US" sz="4000" b="1" dirty="0" smtClean="0">
                <a:latin typeface="メイリオ" panose="020B0604030504040204" pitchFamily="50" charset="-128"/>
                <a:ea typeface="メイリオ" panose="020B0604030504040204" pitchFamily="50" charset="-128"/>
              </a:rPr>
              <a:t>画面構成</a:t>
            </a:r>
            <a:endParaRPr kumimoji="1" lang="ja-JP" altLang="en-US" sz="4000" b="1"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561107" y="1707474"/>
            <a:ext cx="3178206" cy="523220"/>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smtClean="0">
                <a:latin typeface="メイリオ" panose="020B0604030504040204" pitchFamily="50" charset="-128"/>
                <a:ea typeface="メイリオ" panose="020B0604030504040204" pitchFamily="50" charset="-128"/>
              </a:rPr>
              <a:t>一人称</a:t>
            </a:r>
            <a:r>
              <a:rPr kumimoji="1" lang="ja-JP" altLang="en-US" sz="2800" dirty="0" smtClean="0">
                <a:latin typeface="メイリオ" panose="020B0604030504040204" pitchFamily="50" charset="-128"/>
                <a:ea typeface="メイリオ" panose="020B0604030504040204" pitchFamily="50" charset="-128"/>
              </a:rPr>
              <a:t>視点</a:t>
            </a:r>
            <a:endParaRPr kumimoji="1" lang="ja-JP" altLang="en-US" sz="28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3917548" y="1578405"/>
            <a:ext cx="1535376" cy="300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睡眠状態</a:t>
            </a:r>
            <a:endParaRPr kumimoji="1" lang="ja-JP" altLang="en-US" dirty="0"/>
          </a:p>
        </p:txBody>
      </p:sp>
      <p:sp>
        <p:nvSpPr>
          <p:cNvPr id="8" name="正方形/長方形 7"/>
          <p:cNvSpPr/>
          <p:nvPr/>
        </p:nvSpPr>
        <p:spPr>
          <a:xfrm>
            <a:off x="6558663" y="516238"/>
            <a:ext cx="1932157" cy="25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残り時間</a:t>
            </a:r>
            <a:endParaRPr kumimoji="1" lang="ja-JP" altLang="en-US" dirty="0"/>
          </a:p>
        </p:txBody>
      </p:sp>
      <p:sp>
        <p:nvSpPr>
          <p:cNvPr id="3" name="テキスト ボックス 2"/>
          <p:cNvSpPr txBox="1"/>
          <p:nvPr/>
        </p:nvSpPr>
        <p:spPr>
          <a:xfrm>
            <a:off x="561107" y="2770761"/>
            <a:ext cx="2840854" cy="1815882"/>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smtClean="0">
                <a:latin typeface="メイリオ" panose="020B0604030504040204" pitchFamily="50" charset="-128"/>
                <a:ea typeface="メイリオ" panose="020B0604030504040204" pitchFamily="50" charset="-128"/>
              </a:rPr>
              <a:t>UI</a:t>
            </a:r>
            <a:r>
              <a:rPr kumimoji="1" lang="ja-JP" altLang="en-US" sz="2800" dirty="0" smtClean="0">
                <a:latin typeface="メイリオ" panose="020B0604030504040204" pitchFamily="50" charset="-128"/>
                <a:ea typeface="メイリオ" panose="020B0604030504040204" pitchFamily="50" charset="-128"/>
              </a:rPr>
              <a:t>は上に固め</a:t>
            </a:r>
            <a:r>
              <a:rPr lang="ja-JP" altLang="en-US" sz="2800" dirty="0">
                <a:latin typeface="メイリオ" panose="020B0604030504040204" pitchFamily="50" charset="-128"/>
                <a:ea typeface="メイリオ" panose="020B0604030504040204" pitchFamily="50" charset="-128"/>
              </a:rPr>
              <a:t>ゲーム</a:t>
            </a:r>
            <a:r>
              <a:rPr lang="ja-JP" altLang="en-US" sz="2800" dirty="0" smtClean="0">
                <a:latin typeface="メイリオ" panose="020B0604030504040204" pitchFamily="50" charset="-128"/>
                <a:ea typeface="メイリオ" panose="020B0604030504040204" pitchFamily="50" charset="-128"/>
              </a:rPr>
              <a:t>に支障が少ない配置にしました</a:t>
            </a:r>
            <a:endParaRPr kumimoji="1" lang="en-US" altLang="ja-JP" sz="2800" dirty="0" smtClean="0">
              <a:latin typeface="メイリオ" panose="020B0604030504040204" pitchFamily="50" charset="-128"/>
              <a:ea typeface="メイリオ" panose="020B0604030504040204" pitchFamily="50" charset="-128"/>
            </a:endParaRPr>
          </a:p>
        </p:txBody>
      </p:sp>
      <p:sp>
        <p:nvSpPr>
          <p:cNvPr id="11" name="正方形/長方形 10"/>
          <p:cNvSpPr/>
          <p:nvPr/>
        </p:nvSpPr>
        <p:spPr>
          <a:xfrm>
            <a:off x="3910106" y="516238"/>
            <a:ext cx="1512770" cy="790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マップ</a:t>
            </a:r>
            <a:endParaRPr kumimoji="1" lang="ja-JP" altLang="en-US" dirty="0"/>
          </a:p>
        </p:txBody>
      </p:sp>
      <p:sp>
        <p:nvSpPr>
          <p:cNvPr id="13" name="正方形/長方形 12"/>
          <p:cNvSpPr/>
          <p:nvPr/>
        </p:nvSpPr>
        <p:spPr>
          <a:xfrm>
            <a:off x="6818012" y="4447387"/>
            <a:ext cx="1411588" cy="278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アイテム欄</a:t>
            </a:r>
            <a:endParaRPr kumimoji="1" lang="ja-JP" altLang="en-US" dirty="0"/>
          </a:p>
        </p:txBody>
      </p:sp>
      <p:graphicFrame>
        <p:nvGraphicFramePr>
          <p:cNvPr id="9" name="表 8"/>
          <p:cNvGraphicFramePr>
            <a:graphicFrameLocks noGrp="1"/>
          </p:cNvGraphicFramePr>
          <p:nvPr>
            <p:extLst>
              <p:ext uri="{D42A27DB-BD31-4B8C-83A1-F6EECF244321}">
                <p14:modId xmlns:p14="http://schemas.microsoft.com/office/powerpoint/2010/main" val="901240403"/>
              </p:ext>
            </p:extLst>
          </p:nvPr>
        </p:nvGraphicFramePr>
        <p:xfrm>
          <a:off x="703149" y="5047212"/>
          <a:ext cx="10594116" cy="1554480"/>
        </p:xfrm>
        <a:graphic>
          <a:graphicData uri="http://schemas.openxmlformats.org/drawingml/2006/table">
            <a:tbl>
              <a:tblPr firstRow="1" bandRow="1">
                <a:tableStyleId>{5C22544A-7EE6-4342-B048-85BDC9FD1C3A}</a:tableStyleId>
              </a:tblPr>
              <a:tblGrid>
                <a:gridCol w="5297058">
                  <a:extLst>
                    <a:ext uri="{9D8B030D-6E8A-4147-A177-3AD203B41FA5}">
                      <a16:colId xmlns:a16="http://schemas.microsoft.com/office/drawing/2014/main" val="1992359027"/>
                    </a:ext>
                  </a:extLst>
                </a:gridCol>
                <a:gridCol w="5297058">
                  <a:extLst>
                    <a:ext uri="{9D8B030D-6E8A-4147-A177-3AD203B41FA5}">
                      <a16:colId xmlns:a16="http://schemas.microsoft.com/office/drawing/2014/main" val="1914121587"/>
                    </a:ext>
                  </a:extLst>
                </a:gridCol>
              </a:tblGrid>
              <a:tr h="370840">
                <a:tc>
                  <a:txBody>
                    <a:bodyPr/>
                    <a:lstStyle/>
                    <a:p>
                      <a:r>
                        <a:rPr kumimoji="1" lang="ja-JP" altLang="en-US" sz="2800" b="1" dirty="0" smtClean="0"/>
                        <a:t>メリット</a:t>
                      </a:r>
                      <a:endParaRPr kumimoji="1" lang="ja-JP" altLang="en-US" sz="2800" b="1" dirty="0"/>
                    </a:p>
                  </a:txBody>
                  <a:tcPr/>
                </a:tc>
                <a:tc>
                  <a:txBody>
                    <a:bodyPr/>
                    <a:lstStyle/>
                    <a:p>
                      <a:r>
                        <a:rPr kumimoji="1" lang="ja-JP" altLang="en-US" sz="2800" b="1" dirty="0" smtClean="0"/>
                        <a:t>デメリット</a:t>
                      </a:r>
                      <a:endParaRPr kumimoji="1" lang="ja-JP" altLang="en-US" sz="2800" b="1" dirty="0"/>
                    </a:p>
                  </a:txBody>
                  <a:tcPr/>
                </a:tc>
                <a:extLst>
                  <a:ext uri="{0D108BD9-81ED-4DB2-BD59-A6C34878D82A}">
                    <a16:rowId xmlns:a16="http://schemas.microsoft.com/office/drawing/2014/main" val="4130874501"/>
                  </a:ext>
                </a:extLst>
              </a:tr>
              <a:tr h="370840">
                <a:tc>
                  <a:txBody>
                    <a:bodyPr/>
                    <a:lstStyle/>
                    <a:p>
                      <a:r>
                        <a:rPr kumimoji="1" lang="ja-JP" altLang="en-US" sz="2800" b="1" dirty="0" smtClean="0"/>
                        <a:t>よりリアルに体験できる</a:t>
                      </a:r>
                      <a:endParaRPr kumimoji="1" lang="ja-JP" altLang="en-US" sz="2800" b="1" dirty="0"/>
                    </a:p>
                  </a:txBody>
                  <a:tcPr/>
                </a:tc>
                <a:tc>
                  <a:txBody>
                    <a:bodyPr/>
                    <a:lstStyle/>
                    <a:p>
                      <a:r>
                        <a:rPr kumimoji="1" lang="ja-JP" altLang="en-US" sz="2800" b="1" dirty="0" smtClean="0"/>
                        <a:t>角での鉢合わせに反応できない</a:t>
                      </a:r>
                      <a:endParaRPr kumimoji="1" lang="ja-JP" altLang="en-US" sz="2800" b="1" dirty="0"/>
                    </a:p>
                  </a:txBody>
                  <a:tcPr/>
                </a:tc>
                <a:extLst>
                  <a:ext uri="{0D108BD9-81ED-4DB2-BD59-A6C34878D82A}">
                    <a16:rowId xmlns:a16="http://schemas.microsoft.com/office/drawing/2014/main" val="2865372934"/>
                  </a:ext>
                </a:extLst>
              </a:tr>
              <a:tr h="370840">
                <a:tc>
                  <a:txBody>
                    <a:bodyPr/>
                    <a:lstStyle/>
                    <a:p>
                      <a:r>
                        <a:rPr kumimoji="1" lang="ja-JP" altLang="en-US" sz="2800" b="1" dirty="0" smtClean="0"/>
                        <a:t>奥先まで視認できる</a:t>
                      </a:r>
                      <a:endParaRPr kumimoji="1" lang="ja-JP" altLang="en-US" sz="2800" b="1" dirty="0"/>
                    </a:p>
                  </a:txBody>
                  <a:tcPr/>
                </a:tc>
                <a:tc>
                  <a:txBody>
                    <a:bodyPr/>
                    <a:lstStyle/>
                    <a:p>
                      <a:endParaRPr kumimoji="1" lang="ja-JP" altLang="en-US" sz="2800" b="1" dirty="0"/>
                    </a:p>
                  </a:txBody>
                  <a:tcPr/>
                </a:tc>
                <a:extLst>
                  <a:ext uri="{0D108BD9-81ED-4DB2-BD59-A6C34878D82A}">
                    <a16:rowId xmlns:a16="http://schemas.microsoft.com/office/drawing/2014/main" val="3054099379"/>
                  </a:ext>
                </a:extLst>
              </a:tr>
            </a:tbl>
          </a:graphicData>
        </a:graphic>
      </p:graphicFrame>
    </p:spTree>
    <p:extLst>
      <p:ext uri="{BB962C8B-B14F-4D97-AF65-F5344CB8AC3E}">
        <p14:creationId xmlns:p14="http://schemas.microsoft.com/office/powerpoint/2010/main" val="342684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TM03457475[[fn=フレーム]]</Template>
  <TotalTime>1566</TotalTime>
  <Words>804</Words>
  <Application>Microsoft Office PowerPoint</Application>
  <PresentationFormat>ワイド画面</PresentationFormat>
  <Paragraphs>148</Paragraphs>
  <Slides>15</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メイリオ</vt:lpstr>
      <vt:lpstr>游ゴシック</vt:lpstr>
      <vt:lpstr>游ゴシック Light</vt:lpstr>
      <vt:lpstr>Arial</vt:lpstr>
      <vt:lpstr>Office テーマ</vt:lpstr>
      <vt:lpstr>Christmas Gift</vt:lpstr>
      <vt:lpstr>目次</vt:lpstr>
      <vt:lpstr>ストーリ内容</vt:lpstr>
      <vt:lpstr>ゲーム内容</vt:lpstr>
      <vt:lpstr>ゲーム内容</vt:lpstr>
      <vt:lpstr>ゲーム内容</vt:lpstr>
      <vt:lpstr>ゲーム内容</vt:lpstr>
      <vt:lpstr>ゲーム内容</vt:lpstr>
      <vt:lpstr>PowerPoint プレゼンテーション</vt:lpstr>
      <vt:lpstr>PowerPoint プレゼンテーション</vt:lpstr>
      <vt:lpstr>UI説明</vt:lpstr>
      <vt:lpstr>操作方法</vt:lpstr>
      <vt:lpstr>アイテム説明</vt:lpstr>
      <vt:lpstr>こだわり</vt:lpstr>
      <vt:lpstr>こだわるところ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琉聖</dc:creator>
  <cp:lastModifiedBy>琉聖</cp:lastModifiedBy>
  <cp:revision>45</cp:revision>
  <dcterms:created xsi:type="dcterms:W3CDTF">2023-07-18T03:25:37Z</dcterms:created>
  <dcterms:modified xsi:type="dcterms:W3CDTF">2023-11-20T18:18:42Z</dcterms:modified>
</cp:coreProperties>
</file>