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1880" y="1792800"/>
            <a:ext cx="594504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60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IoT – Praktikum 2018/19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4880" y="4238640"/>
            <a:ext cx="42328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Team A: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AVR-Technologie</a:t>
            </a:r>
            <a:endParaRPr lang="de-DE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TI CC1101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Output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379520" y="20952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Im Register definieren 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|= (1&lt;&lt;4)​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an: DDRD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 DDRD |= (1&lt;&lt;4):​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| 00010000 = 001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0101 //4. Bit nun 1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 dirty="0" err="1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</a:t>
            </a:r>
            <a:r>
              <a:rPr lang="de-DE" sz="3600" b="0" u="sng" strike="noStrike" spc="-1" dirty="0">
                <a:solidFill>
                  <a:srgbClr val="5FCBEF"/>
                </a:solidFill>
                <a:uFillTx/>
                <a:latin typeface="Trebuchet MS"/>
                <a:ea typeface="DejaVu Sans"/>
              </a:rPr>
              <a:t> - Input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87800" y="20134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DDRD &amp;= ~(1&lt;&lt;2)​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Wieder: DDRD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Ausführen von DDRD &amp;= ~(1&lt;&lt;2):​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(1&lt;&lt;2) = 00000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Negieren von (1&lt;&lt;2):​ ~(1&lt;&lt;2) = 11111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00100101 &amp; 11111011 = 00100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0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01 //2. Bit nun 0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digitalWrite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12280" y="2103480"/>
            <a:ext cx="519984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Ins Port Register eintragen​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HIGH:​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|= (1&lt;&lt;4);​</a:t>
            </a:r>
            <a:endParaRPr lang="de-DE" sz="16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LOW:​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PORTD &amp;= ~(1&lt;&lt;4);​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digitalRead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40560" y="17848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(PIND &amp; (1&lt;&lt;4)) 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Nehmen wir an PortD4 ist High​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z.B. PIND = 100</a:t>
            </a:r>
            <a:r>
              <a:rPr lang="de-DE" sz="1800" b="0" strike="noStrike" spc="-1" dirty="0">
                <a:solidFill>
                  <a:srgbClr val="FF0000"/>
                </a:solidFill>
                <a:latin typeface="Trebuchet MS"/>
                <a:ea typeface="DejaVu Sans"/>
              </a:rPr>
              <a:t>1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0001​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00010000​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10010001 &amp; 00010000 = 00010000 //Das Ergebnis ist 16​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Da 16 &gt; 0 erhalten wir 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true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​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Wenn das Ergebnis 0 ist dann ist der Port LOW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Grafik 2"/>
          <p:cNvPicPr/>
          <p:nvPr/>
        </p:nvPicPr>
        <p:blipFill>
          <a:blip r:embed="rId2"/>
          <a:srcRect t="3023" b="4586"/>
          <a:stretch/>
        </p:blipFill>
        <p:spPr>
          <a:xfrm>
            <a:off x="677160" y="1663161"/>
            <a:ext cx="3156376" cy="1554107"/>
          </a:xfrm>
          <a:prstGeom prst="rect">
            <a:avLst/>
          </a:prstGeom>
          <a:ln>
            <a:noFill/>
          </a:ln>
        </p:spPr>
      </p:pic>
      <p:pic>
        <p:nvPicPr>
          <p:cNvPr id="149" name="Grafik 8"/>
          <p:cNvPicPr/>
          <p:nvPr/>
        </p:nvPicPr>
        <p:blipFill>
          <a:blip r:embed="rId3"/>
          <a:srcRect r="65128" b="37664"/>
          <a:stretch/>
        </p:blipFill>
        <p:spPr>
          <a:xfrm>
            <a:off x="5107364" y="1663161"/>
            <a:ext cx="3420706" cy="2651703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677160" y="2812552"/>
            <a:ext cx="2662806" cy="361414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572E738-81D3-49DD-990F-C26F139DD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2" y="3904638"/>
            <a:ext cx="3156376" cy="2367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Temperatur- und Luftfeuchtigkeitssensor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5712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3,3 – 5,5 Volt 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Serial Interface(Single-Wire Two-Way)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Kommunikationsprozess: ~4 ms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40bits Daten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154" name="Grafik 4"/>
          <p:cNvPicPr/>
          <p:nvPr/>
        </p:nvPicPr>
        <p:blipFill>
          <a:blip r:embed="rId2"/>
          <a:stretch/>
        </p:blipFill>
        <p:spPr>
          <a:xfrm>
            <a:off x="5841000" y="2462760"/>
            <a:ext cx="3404520" cy="340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Kommunikationsprozess: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508320" y="2183400"/>
            <a:ext cx="9083160" cy="307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Bit-Übertragung: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8" name="Inhaltsplatzhalter 4"/>
          <p:cNvPicPr/>
          <p:nvPr/>
        </p:nvPicPr>
        <p:blipFill>
          <a:blip r:embed="rId2"/>
          <a:stretch/>
        </p:blipFill>
        <p:spPr>
          <a:xfrm>
            <a:off x="2065320" y="1717200"/>
            <a:ext cx="4833360" cy="474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parse-Methode: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60" name="Inhaltsplatzhalter 5"/>
          <p:cNvPicPr/>
          <p:nvPr/>
        </p:nvPicPr>
        <p:blipFill>
          <a:blip r:embed="rId2"/>
          <a:stretch/>
        </p:blipFill>
        <p:spPr>
          <a:xfrm>
            <a:off x="1510200" y="1725120"/>
            <a:ext cx="7981560" cy="38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3CD913E-EC6C-4B29-9BC5-19A9B544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14" y="1998641"/>
            <a:ext cx="4180700" cy="1547403"/>
          </a:xfrm>
          <a:prstGeom prst="rect">
            <a:avLst/>
          </a:prstGeom>
        </p:spPr>
      </p:pic>
      <p:sp>
        <p:nvSpPr>
          <p:cNvPr id="9" name="Pfeil: nach oben gebogen 8">
            <a:extLst>
              <a:ext uri="{FF2B5EF4-FFF2-40B4-BE49-F238E27FC236}">
                <a16:creationId xmlns:a16="http://schemas.microsoft.com/office/drawing/2014/main" xmlns="" id="{055CB9A0-D220-4221-88CB-AE0B524D4955}"/>
              </a:ext>
            </a:extLst>
          </p:cNvPr>
          <p:cNvSpPr/>
          <p:nvPr/>
        </p:nvSpPr>
        <p:spPr>
          <a:xfrm rot="5400000">
            <a:off x="3367644" y="3343570"/>
            <a:ext cx="1099674" cy="1270535"/>
          </a:xfrm>
          <a:prstGeom prst="bentUpArrow">
            <a:avLst>
              <a:gd name="adj1" fmla="val 9220"/>
              <a:gd name="adj2" fmla="val 16260"/>
              <a:gd name="adj3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DB81916-3203-412A-9E05-ED8502726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62" y="3383964"/>
            <a:ext cx="3519640" cy="20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13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 Start … 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2" name="Inhaltsplatzhalter 4"/>
          <p:cNvPicPr/>
          <p:nvPr/>
        </p:nvPicPr>
        <p:blipFill>
          <a:blip r:embed="rId2"/>
          <a:stretch/>
        </p:blipFill>
        <p:spPr>
          <a:xfrm>
            <a:off x="4623840" y="1378440"/>
            <a:ext cx="4570920" cy="4570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3" name="CustomShape 2"/>
          <p:cNvSpPr/>
          <p:nvPr/>
        </p:nvSpPr>
        <p:spPr>
          <a:xfrm>
            <a:off x="8376480" y="2391480"/>
            <a:ext cx="309240" cy="294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077840" y="1640880"/>
            <a:ext cx="3778920" cy="40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Grundverständnis 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Arbeiten mit Sensoren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Fernbedienung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Abstandsensor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Bewegungsmelder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Aber auch mit</a:t>
            </a:r>
            <a:endParaRPr lang="de-DE" sz="1800" b="0" strike="noStrike" spc="-1">
              <a:latin typeface="Arial"/>
            </a:endParaRPr>
          </a:p>
          <a:p>
            <a:pPr marL="800280" lvl="2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Motoren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Derzeitiger Microcontroller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Grafik 162"/>
          <p:cNvPicPr/>
          <p:nvPr/>
        </p:nvPicPr>
        <p:blipFill>
          <a:blip r:embed="rId2"/>
          <a:srcRect l="3415" t="1235" r="4274"/>
          <a:stretch/>
        </p:blipFill>
        <p:spPr>
          <a:xfrm>
            <a:off x="376560" y="1728000"/>
            <a:ext cx="8479080" cy="37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Future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weiterer Sensor ???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Übertragung zur Station/Rasperry Pi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Platine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Einparksensor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6" name="Grafik 3"/>
          <p:cNvPicPr/>
          <p:nvPr/>
        </p:nvPicPr>
        <p:blipFill>
          <a:blip r:embed="rId2"/>
          <a:stretch/>
        </p:blipFill>
        <p:spPr>
          <a:xfrm>
            <a:off x="677160" y="1477800"/>
            <a:ext cx="7691040" cy="4534920"/>
          </a:xfrm>
          <a:prstGeom prst="rect">
            <a:avLst/>
          </a:prstGeom>
          <a:ln>
            <a:noFill/>
          </a:ln>
        </p:spPr>
      </p:pic>
      <p:pic>
        <p:nvPicPr>
          <p:cNvPr id="117" name="Inhaltsplatzhalter 4"/>
          <p:cNvPicPr/>
          <p:nvPr/>
        </p:nvPicPr>
        <p:blipFill>
          <a:blip r:embed="rId3"/>
          <a:srcRect l="7491" t="29601" r="7259" b="9914"/>
          <a:stretch/>
        </p:blipFill>
        <p:spPr>
          <a:xfrm>
            <a:off x="6095160" y="2966760"/>
            <a:ext cx="3504240" cy="33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Idee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19" name="Inhaltsplatzhalter 4"/>
          <p:cNvPicPr/>
          <p:nvPr/>
        </p:nvPicPr>
        <p:blipFill>
          <a:blip r:embed="rId2"/>
          <a:stretch/>
        </p:blipFill>
        <p:spPr>
          <a:xfrm>
            <a:off x="4429080" y="1005480"/>
            <a:ext cx="4087080" cy="46576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355400" y="2251080"/>
            <a:ext cx="3542400" cy="17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DHT11</a:t>
            </a:r>
          </a:p>
          <a:p>
            <a:pPr marL="800280" lvl="1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Temperatur</a:t>
            </a:r>
            <a:endParaRPr lang="de-DE" b="0" strike="noStrike" spc="-1" dirty="0">
              <a:latin typeface="Arial"/>
            </a:endParaRPr>
          </a:p>
          <a:p>
            <a:pPr marL="800280" lvl="1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Luftfeuchtigkeit</a:t>
            </a: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2000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TI CC1101</a:t>
            </a:r>
            <a:endParaRPr lang="de-DE" sz="2000" b="0" strike="noStrike" spc="-1" dirty="0" smtClean="0">
              <a:solidFill>
                <a:srgbClr val="404040"/>
              </a:solidFill>
              <a:latin typeface="Trebuchet MS"/>
              <a:ea typeface="DejaVu Sans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Atmel ATmega 328p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50920" y="18259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tinyAVR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,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megaAVR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und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xmegaAVR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8-bit AVR-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Microcontroller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Spannung zwischen 1,8 – </a:t>
            </a:r>
            <a:r>
              <a:rPr lang="de-DE" sz="1800" b="0" strike="noStrike" spc="-1" dirty="0" smtClean="0">
                <a:solidFill>
                  <a:srgbClr val="404040"/>
                </a:solidFill>
                <a:latin typeface="Trebuchet MS"/>
                <a:ea typeface="DejaVu Sans"/>
              </a:rPr>
              <a:t>5,5V</a:t>
            </a: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pc="-1" dirty="0" smtClean="0">
                <a:solidFill>
                  <a:srgbClr val="404040"/>
                </a:solidFill>
                <a:latin typeface="Trebuchet MS"/>
              </a:rPr>
              <a:t>Taktrate bis zu 20Mhz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32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KiB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Flash-Speicher</a:t>
            </a:r>
            <a:endParaRPr lang="de-DE" sz="1800" b="0" strike="noStrike" spc="-1" dirty="0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Stromsparende Architektur</a:t>
            </a:r>
            <a:endParaRPr lang="de-DE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 dirty="0" err="1">
                <a:solidFill>
                  <a:srgbClr val="404040"/>
                </a:solidFill>
                <a:latin typeface="Trebuchet MS"/>
                <a:ea typeface="DejaVu Sans"/>
              </a:rPr>
              <a:t>Pico</a:t>
            </a:r>
            <a:r>
              <a:rPr lang="de-DE" sz="1600" b="0" strike="noStrike" spc="-1" dirty="0">
                <a:solidFill>
                  <a:srgbClr val="404040"/>
                </a:solidFill>
                <a:latin typeface="Trebuchet MS"/>
                <a:ea typeface="DejaVu Sans"/>
              </a:rPr>
              <a:t> Power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123" name="Grafik 4"/>
          <p:cNvPicPr/>
          <p:nvPr/>
        </p:nvPicPr>
        <p:blipFill>
          <a:blip r:embed="rId2"/>
          <a:srcRect l="13855" r="17222"/>
          <a:stretch/>
        </p:blipFill>
        <p:spPr>
          <a:xfrm>
            <a:off x="5543640" y="2910240"/>
            <a:ext cx="3362760" cy="325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Vom Arduino zum Standalone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83680" y="2160720"/>
            <a:ext cx="448956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Arduino als</a:t>
            </a:r>
            <a:endParaRPr lang="de-DE" sz="18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lang="de-DE" sz="1600" b="0" strike="noStrike" spc="-1">
              <a:latin typeface="Arial"/>
            </a:endParaRPr>
          </a:p>
          <a:p>
            <a:pPr marL="743040" lvl="1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6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Programmierschnittstelle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5251320" y="1476000"/>
            <a:ext cx="3499200" cy="429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Pololu AVR-Programmer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8" name="Inhaltsplatzhalter 4"/>
          <p:cNvPicPr/>
          <p:nvPr/>
        </p:nvPicPr>
        <p:blipFill>
          <a:blip r:embed="rId2"/>
          <a:stretch/>
        </p:blipFill>
        <p:spPr>
          <a:xfrm>
            <a:off x="4738320" y="2322720"/>
            <a:ext cx="3870000" cy="2724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281960" y="2277720"/>
            <a:ext cx="345240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ISP (In-System Programmer)</a:t>
            </a:r>
            <a:endParaRPr lang="de-DE" sz="1800" b="0" strike="noStrike" spc="-1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2 Ports für 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Programmieren</a:t>
            </a:r>
            <a:endParaRPr lang="de-DE" sz="1800" b="0" strike="noStrike" spc="-1"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  <a:ea typeface="DejaVu Sans"/>
              </a:rPr>
              <a:t>Serielle Ausgabe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5FCBEF"/>
                </a:solidFill>
                <a:latin typeface="Trebuchet MS"/>
                <a:ea typeface="DejaVu Sans"/>
              </a:rPr>
              <a:t>Atmel Studio und Tera Term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Grafik 2"/>
          <p:cNvPicPr/>
          <p:nvPr/>
        </p:nvPicPr>
        <p:blipFill>
          <a:blip r:embed="rId2"/>
          <a:stretch/>
        </p:blipFill>
        <p:spPr>
          <a:xfrm>
            <a:off x="677160" y="1422360"/>
            <a:ext cx="8903880" cy="5005800"/>
          </a:xfrm>
          <a:prstGeom prst="rect">
            <a:avLst/>
          </a:prstGeom>
          <a:ln>
            <a:noFill/>
          </a:ln>
        </p:spPr>
      </p:pic>
      <p:pic>
        <p:nvPicPr>
          <p:cNvPr id="133" name="Grafik 4"/>
          <p:cNvPicPr/>
          <p:nvPr/>
        </p:nvPicPr>
        <p:blipFill>
          <a:blip r:embed="rId3"/>
          <a:stretch/>
        </p:blipFill>
        <p:spPr>
          <a:xfrm>
            <a:off x="4030920" y="2164680"/>
            <a:ext cx="4162680" cy="340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u="sng" strike="noStrike" spc="-1">
                <a:solidFill>
                  <a:srgbClr val="5FCBEF"/>
                </a:solidFill>
                <a:uFillTx/>
                <a:latin typeface="Trebuchet MS"/>
                <a:ea typeface="DejaVu Sans"/>
              </a:rPr>
              <a:t>Blink-Sketch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35" name="Inhaltsplatzhalter 4"/>
          <p:cNvPicPr/>
          <p:nvPr/>
        </p:nvPicPr>
        <p:blipFill>
          <a:blip r:embed="rId2"/>
          <a:srcRect t="1002"/>
          <a:stretch/>
        </p:blipFill>
        <p:spPr>
          <a:xfrm>
            <a:off x="1477440" y="1828800"/>
            <a:ext cx="6422400" cy="34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230</Words>
  <Application>Microsoft Office PowerPoint</Application>
  <PresentationFormat>Benutzerdefiniert</PresentationFormat>
  <Paragraphs>81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subject/>
  <dc:creator>ga48gov</dc:creator>
  <dc:description/>
  <cp:lastModifiedBy>Customer</cp:lastModifiedBy>
  <cp:revision>48</cp:revision>
  <dcterms:created xsi:type="dcterms:W3CDTF">2019-01-27T13:18:17Z</dcterms:created>
  <dcterms:modified xsi:type="dcterms:W3CDTF">2019-01-28T23:10:43Z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