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DE" sz="1800" spc="-1" strike="noStrike">
                <a:latin typeface="Arial"/>
              </a:rPr>
              <a:t>Format des Titeltextes durch Klicken bearbeiten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Format des Gliederungstextes durch Klicken bearbeiten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Zweite Gliederungsebene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Dritte Gliederungsebene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Vierte Gliederungsebene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Fünfte Gliederungsebene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Sechste Gliederungsebene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Siebte Gliederungsebene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01880" y="1792800"/>
            <a:ext cx="594504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r>
              <a:rPr b="0" lang="de-DE" sz="6000" spc="-1" strike="noStrike">
                <a:solidFill>
                  <a:srgbClr val="5fcbef"/>
                </a:solidFill>
                <a:latin typeface="Trebuchet MS"/>
                <a:ea typeface="DejaVu Sans"/>
              </a:rPr>
              <a:t>IoT – Praktikum 2018/19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4880" y="4238640"/>
            <a:ext cx="42328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808080"/>
                </a:solidFill>
                <a:latin typeface="Trebuchet MS"/>
                <a:ea typeface="DejaVu Sans"/>
              </a:rPr>
              <a:t>Team A:</a:t>
            </a:r>
            <a:endParaRPr b="0" lang="de-DE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808080"/>
                </a:solidFill>
                <a:latin typeface="Trebuchet MS"/>
                <a:ea typeface="DejaVu Sans"/>
              </a:rPr>
              <a:t>AVR-Technologie</a:t>
            </a:r>
            <a:endParaRPr b="0" lang="de-DE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808080"/>
                </a:solidFill>
                <a:latin typeface="Trebuchet MS"/>
                <a:ea typeface="DejaVu Sans"/>
              </a:rPr>
              <a:t>TI CC1101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 - Output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87800" y="20134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DDRD &amp;= ~(1&lt;&lt;2)​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Wieder: DDRD = 00100101​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Ausführen von DDRD &amp;= ~(1&lt;&lt;2):​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(1&lt;&lt;2) = 00000100​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Negieren von (1&lt;&lt;2):​ ~(1&lt;&lt;2) = 11111011​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00100101 &amp; 11111011 = 00100001 //2. Bit nun 0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pinMode - Input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379520" y="20952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Im Register definieren 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DDRD |= (1&lt;&lt;4)​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Nehmen wir an: DDRD = 00100101​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ausführen von DDRD |= (1&lt;&lt;4):​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00100101 | 00010000 = 00110101 //4. Bit nun 1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digitalWrite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412280" y="2103480"/>
            <a:ext cx="519984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Ins Port Register eintragen​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HIGH:​</a:t>
            </a:r>
            <a:endParaRPr b="0" lang="de-DE" sz="1800" spc="-1" strike="noStrike">
              <a:latin typeface="Arial"/>
            </a:endParaRPr>
          </a:p>
          <a:p>
            <a:pPr lvl="1" marL="743040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PORTD |= (1&lt;&lt;4);​</a:t>
            </a:r>
            <a:endParaRPr b="0" lang="de-DE" sz="16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LOW:​</a:t>
            </a:r>
            <a:endParaRPr b="0" lang="de-DE" sz="1800" spc="-1" strike="noStrike">
              <a:latin typeface="Arial"/>
            </a:endParaRPr>
          </a:p>
          <a:p>
            <a:pPr lvl="1" marL="743040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PORTD &amp;= ~(1&lt;&lt;4);​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digitalRead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0560" y="178488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(PIND &amp; (1&lt;&lt;4)) 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Nehmen wir an PortD4 ist High​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z.B. PIND = 10010001​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1 = 00000001​ -&gt; (1&lt;&lt;4) = 00010000​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10010001 &amp; 00010000 = 00010000 //Das Ergebnis ist 16​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Da 16 &gt; 0 erhalten wir true​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Wenn das Ergebnis 0 ist dann ist der Port LOW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Fehlerbehebung: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Grafik 2" descr=""/>
          <p:cNvPicPr/>
          <p:nvPr/>
        </p:nvPicPr>
        <p:blipFill>
          <a:blip r:embed="rId1"/>
          <a:srcRect l="0" t="3023" r="0" b="4586"/>
          <a:stretch/>
        </p:blipFill>
        <p:spPr>
          <a:xfrm>
            <a:off x="4836960" y="808920"/>
            <a:ext cx="2904840" cy="1319760"/>
          </a:xfrm>
          <a:prstGeom prst="rect">
            <a:avLst/>
          </a:prstGeom>
          <a:ln>
            <a:noFill/>
          </a:ln>
        </p:spPr>
      </p:pic>
      <p:pic>
        <p:nvPicPr>
          <p:cNvPr id="147" name="Grafik 4" descr=""/>
          <p:cNvPicPr/>
          <p:nvPr/>
        </p:nvPicPr>
        <p:blipFill>
          <a:blip r:embed="rId2"/>
          <a:stretch/>
        </p:blipFill>
        <p:spPr>
          <a:xfrm>
            <a:off x="687960" y="2391480"/>
            <a:ext cx="3028680" cy="1113840"/>
          </a:xfrm>
          <a:prstGeom prst="rect">
            <a:avLst/>
          </a:prstGeom>
          <a:ln>
            <a:noFill/>
          </a:ln>
        </p:spPr>
      </p:pic>
      <p:pic>
        <p:nvPicPr>
          <p:cNvPr id="148" name="Grafik 6" descr=""/>
          <p:cNvPicPr/>
          <p:nvPr/>
        </p:nvPicPr>
        <p:blipFill>
          <a:blip r:embed="rId3"/>
          <a:stretch/>
        </p:blipFill>
        <p:spPr>
          <a:xfrm>
            <a:off x="4817880" y="2391480"/>
            <a:ext cx="2923920" cy="1152000"/>
          </a:xfrm>
          <a:prstGeom prst="rect">
            <a:avLst/>
          </a:prstGeom>
          <a:ln>
            <a:noFill/>
          </a:ln>
        </p:spPr>
      </p:pic>
      <p:pic>
        <p:nvPicPr>
          <p:cNvPr id="149" name="Grafik 8" descr=""/>
          <p:cNvPicPr/>
          <p:nvPr/>
        </p:nvPicPr>
        <p:blipFill>
          <a:blip r:embed="rId4"/>
          <a:srcRect l="0" t="0" r="65128" b="37664"/>
          <a:stretch/>
        </p:blipFill>
        <p:spPr>
          <a:xfrm>
            <a:off x="677160" y="3506040"/>
            <a:ext cx="3251880" cy="2606040"/>
          </a:xfrm>
          <a:prstGeom prst="rect">
            <a:avLst/>
          </a:prstGeom>
          <a:ln>
            <a:noFill/>
          </a:ln>
        </p:spPr>
      </p:pic>
      <p:pic>
        <p:nvPicPr>
          <p:cNvPr id="150" name="Grafik 10" descr=""/>
          <p:cNvPicPr/>
          <p:nvPr/>
        </p:nvPicPr>
        <p:blipFill>
          <a:blip r:embed="rId5"/>
          <a:srcRect l="0" t="0" r="18517" b="20218"/>
          <a:stretch/>
        </p:blipFill>
        <p:spPr>
          <a:xfrm>
            <a:off x="4653720" y="3544200"/>
            <a:ext cx="3251880" cy="26060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4761720" y="1792440"/>
            <a:ext cx="2667960" cy="30600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Temperatur- und Luftfeuchtigkeitssensor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25712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3,3 – 5,5 Volt Versorgung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Serial Interface(Single-Wire Two-Way)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Kommunikationsprozess: ~4 ms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40bits Daten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pic>
        <p:nvPicPr>
          <p:cNvPr id="154" name="Grafik 4" descr=""/>
          <p:cNvPicPr/>
          <p:nvPr/>
        </p:nvPicPr>
        <p:blipFill>
          <a:blip r:embed="rId1"/>
          <a:stretch/>
        </p:blipFill>
        <p:spPr>
          <a:xfrm>
            <a:off x="5841000" y="2462760"/>
            <a:ext cx="3404520" cy="3404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Kommunikationsprozess: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6" name="Inhaltsplatzhalter 5" descr=""/>
          <p:cNvPicPr/>
          <p:nvPr/>
        </p:nvPicPr>
        <p:blipFill>
          <a:blip r:embed="rId1"/>
          <a:stretch/>
        </p:blipFill>
        <p:spPr>
          <a:xfrm>
            <a:off x="508320" y="2183400"/>
            <a:ext cx="9083160" cy="30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Bit-Übertragung: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58" name="Inhaltsplatzhalter 4" descr=""/>
          <p:cNvPicPr/>
          <p:nvPr/>
        </p:nvPicPr>
        <p:blipFill>
          <a:blip r:embed="rId1"/>
          <a:stretch/>
        </p:blipFill>
        <p:spPr>
          <a:xfrm>
            <a:off x="2065320" y="1717200"/>
            <a:ext cx="4833360" cy="474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parse-Methode: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60" name="Inhaltsplatzhalter 5" descr=""/>
          <p:cNvPicPr/>
          <p:nvPr/>
        </p:nvPicPr>
        <p:blipFill>
          <a:blip r:embed="rId1"/>
          <a:stretch/>
        </p:blipFill>
        <p:spPr>
          <a:xfrm>
            <a:off x="1510200" y="1725120"/>
            <a:ext cx="7981560" cy="3880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Derzeitiger Microcontroller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rcRect l="3415" t="1235" r="4274" b="0"/>
          <a:stretch/>
        </p:blipFill>
        <p:spPr>
          <a:xfrm>
            <a:off x="376560" y="1728000"/>
            <a:ext cx="8479080" cy="37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Der Start … 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12" name="Inhaltsplatzhalter 4" descr=""/>
          <p:cNvPicPr/>
          <p:nvPr/>
        </p:nvPicPr>
        <p:blipFill>
          <a:blip r:embed="rId1"/>
          <a:stretch/>
        </p:blipFill>
        <p:spPr>
          <a:xfrm>
            <a:off x="4623840" y="1378440"/>
            <a:ext cx="4570920" cy="4570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113" name="CustomShape 2"/>
          <p:cNvSpPr/>
          <p:nvPr/>
        </p:nvSpPr>
        <p:spPr>
          <a:xfrm>
            <a:off x="8376480" y="2391480"/>
            <a:ext cx="309240" cy="294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1077840" y="1640880"/>
            <a:ext cx="3778920" cy="40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Grundverständnis 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Arbeiten mit Sensoren</a:t>
            </a:r>
            <a:endParaRPr b="0" lang="de-DE" sz="1800" spc="-1" strike="noStrike">
              <a:latin typeface="Arial"/>
            </a:endParaRPr>
          </a:p>
          <a:p>
            <a:pPr lvl="2" marL="8002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Fernbedienung</a:t>
            </a:r>
            <a:endParaRPr b="0" lang="de-DE" sz="1800" spc="-1" strike="noStrike">
              <a:latin typeface="Arial"/>
            </a:endParaRPr>
          </a:p>
          <a:p>
            <a:pPr lvl="2" marL="8002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Abstandsensor</a:t>
            </a:r>
            <a:endParaRPr b="0" lang="de-DE" sz="1800" spc="-1" strike="noStrike">
              <a:latin typeface="Arial"/>
            </a:endParaRPr>
          </a:p>
          <a:p>
            <a:pPr lvl="2" marL="8002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Bewegungsmelder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Aber auch mit</a:t>
            </a:r>
            <a:endParaRPr b="0" lang="de-DE" sz="1800" spc="-1" strike="noStrike">
              <a:latin typeface="Arial"/>
            </a:endParaRPr>
          </a:p>
          <a:p>
            <a:pPr lvl="2" marL="8002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Motoren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Future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966240" y="168480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weiterer Sensor ???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Übertragung zur Station/Rasperry Pi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Platine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Einparksensor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16" name="Grafik 3" descr=""/>
          <p:cNvPicPr/>
          <p:nvPr/>
        </p:nvPicPr>
        <p:blipFill>
          <a:blip r:embed="rId1"/>
          <a:stretch/>
        </p:blipFill>
        <p:spPr>
          <a:xfrm>
            <a:off x="677160" y="1477800"/>
            <a:ext cx="7691040" cy="4534920"/>
          </a:xfrm>
          <a:prstGeom prst="rect">
            <a:avLst/>
          </a:prstGeom>
          <a:ln>
            <a:noFill/>
          </a:ln>
        </p:spPr>
      </p:pic>
      <p:pic>
        <p:nvPicPr>
          <p:cNvPr id="117" name="Inhaltsplatzhalter 4" descr=""/>
          <p:cNvPicPr/>
          <p:nvPr/>
        </p:nvPicPr>
        <p:blipFill>
          <a:blip r:embed="rId2"/>
          <a:srcRect l="7491" t="29601" r="7259" b="9914"/>
          <a:stretch/>
        </p:blipFill>
        <p:spPr>
          <a:xfrm>
            <a:off x="6095160" y="2966760"/>
            <a:ext cx="3504240" cy="331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Idee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19" name="Inhaltsplatzhalter 4" descr=""/>
          <p:cNvPicPr/>
          <p:nvPr/>
        </p:nvPicPr>
        <p:blipFill>
          <a:blip r:embed="rId1"/>
          <a:stretch/>
        </p:blipFill>
        <p:spPr>
          <a:xfrm>
            <a:off x="4429080" y="1005480"/>
            <a:ext cx="4087080" cy="4657680"/>
          </a:xfrm>
          <a:prstGeom prst="rect">
            <a:avLst/>
          </a:prstGeom>
          <a:ln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1355400" y="2251080"/>
            <a:ext cx="3542400" cy="17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  <a:ea typeface="DejaVu Sans"/>
              </a:rPr>
              <a:t>Temperatur</a:t>
            </a:r>
            <a:endParaRPr b="0" lang="de-DE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  <a:ea typeface="DejaVu Sans"/>
              </a:rPr>
              <a:t>Luftfeuchtigkeit</a:t>
            </a:r>
            <a:endParaRPr b="0" lang="de-DE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2000" spc="-1" strike="noStrike">
                <a:solidFill>
                  <a:srgbClr val="404040"/>
                </a:solidFill>
                <a:latin typeface="Trebuchet MS"/>
                <a:ea typeface="DejaVu Sans"/>
              </a:rPr>
              <a:t>…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Atmel ATmega 328p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150920" y="18259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tinyAVR, megaAVR und xmegaAVR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8-bit AVR-Microcontroller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Spannung zwischen 1,8 – 5,5V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32 KiB Flash-Speicher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Stromsparende Architektur</a:t>
            </a:r>
            <a:endParaRPr b="0" lang="de-DE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Pico Power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123" name="Grafik 4" descr=""/>
          <p:cNvPicPr/>
          <p:nvPr/>
        </p:nvPicPr>
        <p:blipFill>
          <a:blip r:embed="rId1"/>
          <a:srcRect l="13855" t="0" r="17222" b="0"/>
          <a:stretch/>
        </p:blipFill>
        <p:spPr>
          <a:xfrm>
            <a:off x="5543640" y="2910240"/>
            <a:ext cx="3362760" cy="32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Vom Arduino zum Standalone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183680" y="2160720"/>
            <a:ext cx="448956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Arduino als</a:t>
            </a:r>
            <a:endParaRPr b="0" lang="de-DE" sz="1800" spc="-1" strike="noStrike">
              <a:latin typeface="Arial"/>
            </a:endParaRPr>
          </a:p>
          <a:p>
            <a:pPr lvl="1" marL="743040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Stromversorgung</a:t>
            </a:r>
            <a:endParaRPr b="0" lang="de-DE" sz="1600" spc="-1" strike="noStrike">
              <a:latin typeface="Arial"/>
            </a:endParaRPr>
          </a:p>
          <a:p>
            <a:pPr lvl="1" marL="743040" indent="-28476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600" spc="-1" strike="noStrike">
                <a:solidFill>
                  <a:srgbClr val="404040"/>
                </a:solidFill>
                <a:latin typeface="Trebuchet MS"/>
                <a:ea typeface="DejaVu Sans"/>
              </a:rPr>
              <a:t>Programmierschnittstelle</a:t>
            </a:r>
            <a:endParaRPr b="0" lang="de-DE" sz="1600" spc="-1" strike="noStrike"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5251320" y="1476000"/>
            <a:ext cx="3499200" cy="429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Pololu AVR-Programmer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28" name="Inhaltsplatzhalter 4" descr=""/>
          <p:cNvPicPr/>
          <p:nvPr/>
        </p:nvPicPr>
        <p:blipFill>
          <a:blip r:embed="rId1"/>
          <a:stretch/>
        </p:blipFill>
        <p:spPr>
          <a:xfrm>
            <a:off x="4738320" y="2322720"/>
            <a:ext cx="3870000" cy="27248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1281960" y="2277720"/>
            <a:ext cx="3452400" cy="252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ISP (In-System Programmer)</a:t>
            </a:r>
            <a:endParaRPr b="0" lang="de-DE" sz="18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2 Ports für </a:t>
            </a:r>
            <a:endParaRPr b="0" lang="de-DE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Programmieren</a:t>
            </a:r>
            <a:endParaRPr b="0" lang="de-DE" sz="1800" spc="-1" strike="noStrike">
              <a:latin typeface="Arial"/>
            </a:endParaRPr>
          </a:p>
          <a:p>
            <a:pPr lvl="1" marL="800280" indent="-3420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de-DE" sz="1800" spc="-1" strike="noStrike">
                <a:solidFill>
                  <a:srgbClr val="404040"/>
                </a:solidFill>
                <a:latin typeface="Trebuchet MS"/>
                <a:ea typeface="DejaVu Sans"/>
              </a:rPr>
              <a:t>Serielle Ausgabe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5fcbef"/>
                </a:solidFill>
                <a:latin typeface="Trebuchet MS"/>
                <a:ea typeface="DejaVu Sans"/>
              </a:rPr>
              <a:t>Atmel Studio und Tera Term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rafik 2" descr=""/>
          <p:cNvPicPr/>
          <p:nvPr/>
        </p:nvPicPr>
        <p:blipFill>
          <a:blip r:embed="rId1"/>
          <a:stretch/>
        </p:blipFill>
        <p:spPr>
          <a:xfrm>
            <a:off x="677160" y="1422360"/>
            <a:ext cx="8903880" cy="5005800"/>
          </a:xfrm>
          <a:prstGeom prst="rect">
            <a:avLst/>
          </a:prstGeom>
          <a:ln>
            <a:noFill/>
          </a:ln>
        </p:spPr>
      </p:pic>
      <p:pic>
        <p:nvPicPr>
          <p:cNvPr id="133" name="Grafik 4" descr=""/>
          <p:cNvPicPr/>
          <p:nvPr/>
        </p:nvPicPr>
        <p:blipFill>
          <a:blip r:embed="rId2"/>
          <a:stretch/>
        </p:blipFill>
        <p:spPr>
          <a:xfrm>
            <a:off x="4030920" y="2164680"/>
            <a:ext cx="4162680" cy="3407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3600" spc="-1" strike="noStrike" u="sng">
                <a:solidFill>
                  <a:srgbClr val="5fcbef"/>
                </a:solidFill>
                <a:uFillTx/>
                <a:latin typeface="Trebuchet MS"/>
                <a:ea typeface="DejaVu Sans"/>
              </a:rPr>
              <a:t>Blink-Sketch</a:t>
            </a:r>
            <a:endParaRPr b="0" lang="de-DE" sz="3600" spc="-1" strike="noStrike">
              <a:latin typeface="Arial"/>
            </a:endParaRPr>
          </a:p>
        </p:txBody>
      </p:sp>
      <p:pic>
        <p:nvPicPr>
          <p:cNvPr id="135" name="Inhaltsplatzhalter 4" descr=""/>
          <p:cNvPicPr/>
          <p:nvPr/>
        </p:nvPicPr>
        <p:blipFill>
          <a:blip r:embed="rId1"/>
          <a:srcRect l="0" t="1002" r="0" b="0"/>
          <a:stretch/>
        </p:blipFill>
        <p:spPr>
          <a:xfrm>
            <a:off x="1477440" y="1828800"/>
            <a:ext cx="6422400" cy="346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Application>LibreOffice/6.1.4.2$Windows_X86_64 LibreOffice_project/9d0f32d1f0b509096fd65e0d4bec26ddd1938fd3</Application>
  <Words>228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2019-01-27T13:18:17Z</dcterms:created>
  <dc:creator>ga48gov</dc:creator>
  <dc:description/>
  <dc:language>en-US</dc:language>
  <cp:lastModifiedBy/>
  <dcterms:modified xsi:type="dcterms:W3CDTF">2019-01-28T11:15:34Z</dcterms:modified>
  <cp:revision>39</cp:revision>
  <dc:subject/>
  <dc:title>IoT - Praktikum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