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65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6" r:id="rId21"/>
    <p:sldId id="274" r:id="rId22"/>
    <p:sldId id="275" r:id="rId23"/>
  </p:sldIdLst>
  <p:sldSz cx="12192000" cy="6858000"/>
  <p:notesSz cx="7559675" cy="106918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39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5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5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5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5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5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0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0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0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1"/>
          <p:cNvGrpSpPr/>
          <p:nvPr/>
        </p:nvGrpSpPr>
        <p:grpSpPr>
          <a:xfrm>
            <a:off x="0" y="-8640"/>
            <a:ext cx="12191040" cy="6866640"/>
            <a:chOff x="0" y="-8640"/>
            <a:chExt cx="12191040" cy="6866640"/>
          </a:xfrm>
        </p:grpSpPr>
        <p:sp>
          <p:nvSpPr>
            <p:cNvPr id="25" name="Line 2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w="9360">
              <a:solidFill>
                <a:schemeClr val="accent1">
                  <a:alpha val="70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2" name="Line 3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w="9360">
              <a:solidFill>
                <a:schemeClr val="accent1">
                  <a:alpha val="70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3" name="CustomShape 4"/>
            <p:cNvSpPr/>
            <p:nvPr/>
          </p:nvSpPr>
          <p:spPr>
            <a:xfrm>
              <a:off x="9181440" y="-8640"/>
              <a:ext cx="3006360" cy="6865560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" name="CustomShape 5"/>
            <p:cNvSpPr/>
            <p:nvPr/>
          </p:nvSpPr>
          <p:spPr>
            <a:xfrm>
              <a:off x="9603360" y="-8640"/>
              <a:ext cx="2587320" cy="6865560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" name="CustomShape 6"/>
            <p:cNvSpPr/>
            <p:nvPr/>
          </p:nvSpPr>
          <p:spPr>
            <a:xfrm>
              <a:off x="8932320" y="3048120"/>
              <a:ext cx="3258720" cy="38088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" name="CustomShape 7"/>
            <p:cNvSpPr/>
            <p:nvPr/>
          </p:nvSpPr>
          <p:spPr>
            <a:xfrm>
              <a:off x="9334440" y="-8640"/>
              <a:ext cx="2853360" cy="6865560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" name="CustomShape 8"/>
            <p:cNvSpPr/>
            <p:nvPr/>
          </p:nvSpPr>
          <p:spPr>
            <a:xfrm>
              <a:off x="10898640" y="-8640"/>
              <a:ext cx="1289160" cy="6865560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8" name="CustomShape 9"/>
            <p:cNvSpPr/>
            <p:nvPr/>
          </p:nvSpPr>
          <p:spPr>
            <a:xfrm>
              <a:off x="10938960" y="-8640"/>
              <a:ext cx="1248840" cy="6865560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9" name="CustomShape 10"/>
            <p:cNvSpPr/>
            <p:nvPr/>
          </p:nvSpPr>
          <p:spPr>
            <a:xfrm>
              <a:off x="10371600" y="3589920"/>
              <a:ext cx="1816200" cy="3267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0" name="CustomShape 11"/>
            <p:cNvSpPr/>
            <p:nvPr/>
          </p:nvSpPr>
          <p:spPr>
            <a:xfrm>
              <a:off x="0" y="4013280"/>
              <a:ext cx="447480" cy="284364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grpSp>
        <p:nvGrpSpPr>
          <p:cNvPr id="11" name="Group 12"/>
          <p:cNvGrpSpPr/>
          <p:nvPr/>
        </p:nvGrpSpPr>
        <p:grpSpPr>
          <a:xfrm>
            <a:off x="0" y="-8640"/>
            <a:ext cx="12191040" cy="6866640"/>
            <a:chOff x="0" y="-8640"/>
            <a:chExt cx="12191040" cy="6866640"/>
          </a:xfrm>
        </p:grpSpPr>
        <p:sp>
          <p:nvSpPr>
            <p:cNvPr id="12" name="CustomShape 13"/>
            <p:cNvSpPr/>
            <p:nvPr/>
          </p:nvSpPr>
          <p:spPr>
            <a:xfrm>
              <a:off x="0" y="-7920"/>
              <a:ext cx="862560" cy="5697000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3" name="Line 14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w="9360">
              <a:solidFill>
                <a:schemeClr val="accent1">
                  <a:alpha val="70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4" name="Line 15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w="9360">
              <a:solidFill>
                <a:schemeClr val="accent1">
                  <a:alpha val="70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5" name="CustomShape 16"/>
            <p:cNvSpPr/>
            <p:nvPr/>
          </p:nvSpPr>
          <p:spPr>
            <a:xfrm>
              <a:off x="9181440" y="-8640"/>
              <a:ext cx="3006360" cy="6865560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6" name="CustomShape 17"/>
            <p:cNvSpPr/>
            <p:nvPr/>
          </p:nvSpPr>
          <p:spPr>
            <a:xfrm>
              <a:off x="9603360" y="-8640"/>
              <a:ext cx="2587320" cy="6865560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7" name="CustomShape 18"/>
            <p:cNvSpPr/>
            <p:nvPr/>
          </p:nvSpPr>
          <p:spPr>
            <a:xfrm>
              <a:off x="8932320" y="3048120"/>
              <a:ext cx="3258720" cy="38088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8" name="CustomShape 19"/>
            <p:cNvSpPr/>
            <p:nvPr/>
          </p:nvSpPr>
          <p:spPr>
            <a:xfrm>
              <a:off x="9334440" y="-8640"/>
              <a:ext cx="2853360" cy="6865560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9" name="CustomShape 20"/>
            <p:cNvSpPr/>
            <p:nvPr/>
          </p:nvSpPr>
          <p:spPr>
            <a:xfrm>
              <a:off x="10898640" y="-8640"/>
              <a:ext cx="1289160" cy="6865560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0" name="CustomShape 21"/>
            <p:cNvSpPr/>
            <p:nvPr/>
          </p:nvSpPr>
          <p:spPr>
            <a:xfrm>
              <a:off x="10938960" y="-8640"/>
              <a:ext cx="1248840" cy="6865560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1" name="CustomShape 22"/>
            <p:cNvSpPr/>
            <p:nvPr/>
          </p:nvSpPr>
          <p:spPr>
            <a:xfrm>
              <a:off x="10371600" y="3589920"/>
              <a:ext cx="1816200" cy="3267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22" name="PlaceHolder 23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0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de-DE" sz="1800" b="0" strike="noStrike" spc="-1">
                <a:latin typeface="Arial"/>
              </a:rPr>
              <a:t>Format des Titeltextes durch Klicken bearbeiten</a:t>
            </a:r>
          </a:p>
        </p:txBody>
      </p:sp>
      <p:sp>
        <p:nvSpPr>
          <p:cNvPr id="23" name="PlaceHolder 2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latin typeface="Arial"/>
              </a:rPr>
              <a:t>Format des Gliederungstextes durch Klicken bearbeiten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800" b="0" strike="noStrike" spc="-1">
                <a:latin typeface="Arial"/>
              </a:rPr>
              <a:t>Zweite Gliederungsebene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latin typeface="Arial"/>
              </a:rPr>
              <a:t>Dritte Gliederungsebene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800" b="0" strike="noStrike" spc="-1">
                <a:latin typeface="Arial"/>
              </a:rPr>
              <a:t>Vierte Gliederungsebene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latin typeface="Arial"/>
              </a:rPr>
              <a:t>Fünfte Gliederungsebene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latin typeface="Arial"/>
              </a:rPr>
              <a:t>Sechste Gliederungsebene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latin typeface="Arial"/>
              </a:rPr>
              <a:t>Siebte Gliederungsebene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1"/>
          <p:cNvGrpSpPr/>
          <p:nvPr/>
        </p:nvGrpSpPr>
        <p:grpSpPr>
          <a:xfrm>
            <a:off x="0" y="-8640"/>
            <a:ext cx="12191040" cy="6866640"/>
            <a:chOff x="0" y="-8640"/>
            <a:chExt cx="12191040" cy="6866640"/>
          </a:xfrm>
        </p:grpSpPr>
        <p:sp>
          <p:nvSpPr>
            <p:cNvPr id="61" name="Line 2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w="9360">
              <a:solidFill>
                <a:schemeClr val="accent1">
                  <a:alpha val="70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62" name="Line 3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w="9360">
              <a:solidFill>
                <a:schemeClr val="accent1">
                  <a:alpha val="70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63" name="CustomShape 4"/>
            <p:cNvSpPr/>
            <p:nvPr/>
          </p:nvSpPr>
          <p:spPr>
            <a:xfrm>
              <a:off x="9181440" y="-8640"/>
              <a:ext cx="3006360" cy="6865560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4" name="CustomShape 5"/>
            <p:cNvSpPr/>
            <p:nvPr/>
          </p:nvSpPr>
          <p:spPr>
            <a:xfrm>
              <a:off x="9603360" y="-8640"/>
              <a:ext cx="2587320" cy="6865560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5" name="CustomShape 6"/>
            <p:cNvSpPr/>
            <p:nvPr/>
          </p:nvSpPr>
          <p:spPr>
            <a:xfrm>
              <a:off x="8932320" y="3048120"/>
              <a:ext cx="3258720" cy="38088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6" name="CustomShape 7"/>
            <p:cNvSpPr/>
            <p:nvPr/>
          </p:nvSpPr>
          <p:spPr>
            <a:xfrm>
              <a:off x="9334440" y="-8640"/>
              <a:ext cx="2853360" cy="6865560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7" name="CustomShape 8"/>
            <p:cNvSpPr/>
            <p:nvPr/>
          </p:nvSpPr>
          <p:spPr>
            <a:xfrm>
              <a:off x="10898640" y="-8640"/>
              <a:ext cx="1289160" cy="6865560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8" name="CustomShape 9"/>
            <p:cNvSpPr/>
            <p:nvPr/>
          </p:nvSpPr>
          <p:spPr>
            <a:xfrm>
              <a:off x="10938960" y="-8640"/>
              <a:ext cx="1248840" cy="6865560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9" name="CustomShape 10"/>
            <p:cNvSpPr/>
            <p:nvPr/>
          </p:nvSpPr>
          <p:spPr>
            <a:xfrm>
              <a:off x="10371600" y="3589920"/>
              <a:ext cx="1816200" cy="3267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0" name="CustomShape 11"/>
            <p:cNvSpPr/>
            <p:nvPr/>
          </p:nvSpPr>
          <p:spPr>
            <a:xfrm>
              <a:off x="0" y="4013280"/>
              <a:ext cx="447480" cy="284364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71" name="PlaceHolder 1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de-DE" sz="4400" b="0" strike="noStrike" spc="-1">
                <a:latin typeface="Arial"/>
              </a:rPr>
              <a:t>Format des Titeltextes durch Klicken bearbeiten</a:t>
            </a:r>
          </a:p>
        </p:txBody>
      </p:sp>
      <p:sp>
        <p:nvSpPr>
          <p:cNvPr id="72" name="PlaceHolder 1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3200" b="0" strike="noStrike" spc="-1">
                <a:latin typeface="Arial"/>
              </a:rPr>
              <a:t>Format des Gliederungstextes durch Klicken bearbeiten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800" b="0" strike="noStrike" spc="-1">
                <a:latin typeface="Arial"/>
              </a:rPr>
              <a:t>Zweite Gliederungsebene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>
                <a:latin typeface="Arial"/>
              </a:rPr>
              <a:t>Dritte Gliederungsebene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000" b="0" strike="noStrike" spc="-1">
                <a:latin typeface="Arial"/>
              </a:rPr>
              <a:t>Vierte Gliederungsebene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Fünfte Gliederungsebene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Sechste Gliederungsebene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Siebte Gliederungsebene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jp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001880" y="1792800"/>
            <a:ext cx="5945040" cy="164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r>
              <a:rPr lang="de-DE" sz="6000" b="0" strike="noStrike" spc="-1">
                <a:solidFill>
                  <a:srgbClr val="5FCBEF"/>
                </a:solidFill>
                <a:latin typeface="Trebuchet MS"/>
                <a:ea typeface="DejaVu Sans"/>
              </a:rPr>
              <a:t>IoT – Praktikum 2018/19</a:t>
            </a:r>
            <a:endParaRPr lang="de-DE" sz="6000" b="0" strike="noStrike" spc="-1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4574880" y="4238640"/>
            <a:ext cx="4232880" cy="109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  <a:spcBef>
                <a:spcPts val="1001"/>
              </a:spcBef>
            </a:pPr>
            <a:r>
              <a:rPr lang="de-DE" sz="2400" b="0" strike="noStrike" spc="-1">
                <a:solidFill>
                  <a:srgbClr val="808080"/>
                </a:solidFill>
                <a:latin typeface="Trebuchet MS"/>
                <a:ea typeface="DejaVu Sans"/>
              </a:rPr>
              <a:t>Team A:</a:t>
            </a:r>
            <a:endParaRPr lang="de-DE" sz="2400" b="0" strike="noStrike" spc="-1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1001"/>
              </a:spcBef>
            </a:pPr>
            <a:r>
              <a:rPr lang="de-DE" sz="2400" b="0" strike="noStrike" spc="-1">
                <a:solidFill>
                  <a:srgbClr val="808080"/>
                </a:solidFill>
                <a:latin typeface="Trebuchet MS"/>
                <a:ea typeface="DejaVu Sans"/>
              </a:rPr>
              <a:t>AVR-Technologie</a:t>
            </a:r>
            <a:endParaRPr lang="de-DE" sz="2400" b="0" strike="noStrike" spc="-1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1001"/>
              </a:spcBef>
            </a:pPr>
            <a:r>
              <a:rPr lang="de-DE" sz="2400" b="0" strike="noStrike" spc="-1">
                <a:solidFill>
                  <a:srgbClr val="808080"/>
                </a:solidFill>
                <a:latin typeface="Trebuchet MS"/>
                <a:ea typeface="DejaVu Sans"/>
              </a:rPr>
              <a:t>TI CC1101</a:t>
            </a:r>
            <a:endParaRPr lang="de-DE" sz="2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677160" y="609480"/>
            <a:ext cx="8595720" cy="1319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600" b="0" u="sng" strike="noStrike" spc="-1" dirty="0" err="1">
                <a:solidFill>
                  <a:srgbClr val="5FCBEF"/>
                </a:solidFill>
                <a:uFillTx/>
                <a:latin typeface="Trebuchet MS"/>
                <a:ea typeface="DejaVu Sans"/>
              </a:rPr>
              <a:t>pinMode</a:t>
            </a:r>
            <a:r>
              <a:rPr lang="de-DE" sz="3600" b="0" u="sng" strike="noStrike" spc="-1" dirty="0">
                <a:solidFill>
                  <a:srgbClr val="5FCBEF"/>
                </a:solidFill>
                <a:uFillTx/>
                <a:latin typeface="Trebuchet MS"/>
                <a:ea typeface="DejaVu Sans"/>
              </a:rPr>
              <a:t> - Output</a:t>
            </a:r>
            <a:endParaRPr lang="de-DE" sz="3600" b="0" strike="noStrike" spc="-1" dirty="0"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1379520" y="2095200"/>
            <a:ext cx="8595720" cy="3879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42000">
              <a:lnSpc>
                <a:spcPct val="15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de-DE" sz="1800" b="0" strike="noStrike" spc="-1" dirty="0">
                <a:solidFill>
                  <a:srgbClr val="404040"/>
                </a:solidFill>
                <a:latin typeface="Trebuchet MS"/>
                <a:ea typeface="DejaVu Sans"/>
              </a:rPr>
              <a:t>Im Register definieren ​</a:t>
            </a:r>
            <a:endParaRPr lang="de-DE" sz="1800" b="0" strike="noStrike" spc="-1" dirty="0">
              <a:latin typeface="Arial"/>
            </a:endParaRPr>
          </a:p>
          <a:p>
            <a:pPr marL="343080" indent="-342000">
              <a:lnSpc>
                <a:spcPct val="15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de-DE" sz="1800" b="0" strike="noStrike" spc="-1" dirty="0">
                <a:solidFill>
                  <a:srgbClr val="404040"/>
                </a:solidFill>
                <a:latin typeface="Trebuchet MS"/>
                <a:ea typeface="DejaVu Sans"/>
              </a:rPr>
              <a:t>DDRD |= (1&lt;&lt;4)​</a:t>
            </a:r>
            <a:endParaRPr lang="de-DE" sz="1800" b="0" strike="noStrike" spc="-1" dirty="0">
              <a:latin typeface="Arial"/>
            </a:endParaRPr>
          </a:p>
          <a:p>
            <a:pPr marL="343080" indent="-342000">
              <a:lnSpc>
                <a:spcPct val="15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de-DE" sz="1800" b="0" strike="noStrike" spc="-1" dirty="0">
                <a:solidFill>
                  <a:srgbClr val="404040"/>
                </a:solidFill>
                <a:latin typeface="Trebuchet MS"/>
                <a:ea typeface="DejaVu Sans"/>
              </a:rPr>
              <a:t>Nehmen wir an: DDRD = 001</a:t>
            </a:r>
            <a:r>
              <a:rPr lang="de-DE" sz="1800" b="0" strike="noStrike" spc="-1" dirty="0">
                <a:solidFill>
                  <a:srgbClr val="FF0000"/>
                </a:solidFill>
                <a:latin typeface="Trebuchet MS"/>
                <a:ea typeface="DejaVu Sans"/>
              </a:rPr>
              <a:t>0</a:t>
            </a:r>
            <a:r>
              <a:rPr lang="de-DE" sz="1800" b="0" strike="noStrike" spc="-1" dirty="0">
                <a:solidFill>
                  <a:srgbClr val="404040"/>
                </a:solidFill>
                <a:latin typeface="Trebuchet MS"/>
                <a:ea typeface="DejaVu Sans"/>
              </a:rPr>
              <a:t>0101​</a:t>
            </a:r>
            <a:endParaRPr lang="de-DE" sz="1800" b="0" strike="noStrike" spc="-1" dirty="0">
              <a:latin typeface="Arial"/>
            </a:endParaRPr>
          </a:p>
          <a:p>
            <a:pPr marL="343080" indent="-342000">
              <a:lnSpc>
                <a:spcPct val="15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de-DE" sz="1800" b="0" strike="noStrike" spc="-1" dirty="0">
                <a:solidFill>
                  <a:srgbClr val="404040"/>
                </a:solidFill>
                <a:latin typeface="Trebuchet MS"/>
                <a:ea typeface="DejaVu Sans"/>
              </a:rPr>
              <a:t>ausführen von DDRD |= (1&lt;&lt;4):​</a:t>
            </a:r>
            <a:endParaRPr lang="de-DE" sz="1800" b="0" strike="noStrike" spc="-1" dirty="0">
              <a:latin typeface="Arial"/>
            </a:endParaRPr>
          </a:p>
          <a:p>
            <a:pPr marL="343080" indent="-342000">
              <a:lnSpc>
                <a:spcPct val="15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de-DE" sz="1800" b="0" strike="noStrike" spc="-1" dirty="0">
                <a:solidFill>
                  <a:srgbClr val="404040"/>
                </a:solidFill>
                <a:latin typeface="Trebuchet MS"/>
                <a:ea typeface="DejaVu Sans"/>
              </a:rPr>
              <a:t>1 = 00000001​ -&gt; (1&lt;&lt;4) = 000</a:t>
            </a:r>
            <a:r>
              <a:rPr lang="de-DE" sz="1800" b="0" strike="noStrike" spc="-1" dirty="0">
                <a:solidFill>
                  <a:srgbClr val="FF0000"/>
                </a:solidFill>
                <a:latin typeface="Trebuchet MS"/>
                <a:ea typeface="DejaVu Sans"/>
              </a:rPr>
              <a:t>1</a:t>
            </a:r>
            <a:r>
              <a:rPr lang="de-DE" sz="1800" b="0" strike="noStrike" spc="-1" dirty="0">
                <a:solidFill>
                  <a:srgbClr val="404040"/>
                </a:solidFill>
                <a:latin typeface="Trebuchet MS"/>
                <a:ea typeface="DejaVu Sans"/>
              </a:rPr>
              <a:t>0000​</a:t>
            </a:r>
            <a:endParaRPr lang="de-DE" sz="1800" b="0" strike="noStrike" spc="-1" dirty="0">
              <a:latin typeface="Arial"/>
            </a:endParaRPr>
          </a:p>
          <a:p>
            <a:pPr marL="343080" indent="-342000">
              <a:lnSpc>
                <a:spcPct val="15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de-DE" sz="1800" b="0" strike="noStrike" spc="-1" dirty="0">
                <a:solidFill>
                  <a:srgbClr val="404040"/>
                </a:solidFill>
                <a:latin typeface="Trebuchet MS"/>
                <a:ea typeface="DejaVu Sans"/>
              </a:rPr>
              <a:t>00100101 | 00010000 = 001</a:t>
            </a:r>
            <a:r>
              <a:rPr lang="de-DE" sz="1800" b="0" strike="noStrike" spc="-1" dirty="0">
                <a:solidFill>
                  <a:srgbClr val="FF0000"/>
                </a:solidFill>
                <a:latin typeface="Trebuchet MS"/>
                <a:ea typeface="DejaVu Sans"/>
              </a:rPr>
              <a:t>1</a:t>
            </a:r>
            <a:r>
              <a:rPr lang="de-DE" sz="1800" b="0" strike="noStrike" spc="-1" dirty="0">
                <a:solidFill>
                  <a:srgbClr val="404040"/>
                </a:solidFill>
                <a:latin typeface="Trebuchet MS"/>
                <a:ea typeface="DejaVu Sans"/>
              </a:rPr>
              <a:t>0101 //4. Bit nun 1</a:t>
            </a:r>
            <a:endParaRPr lang="de-DE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de-DE" sz="18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677160" y="609480"/>
            <a:ext cx="8595720" cy="1319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600" b="0" u="sng" strike="noStrike" spc="-1" dirty="0" err="1">
                <a:solidFill>
                  <a:srgbClr val="5FCBEF"/>
                </a:solidFill>
                <a:uFillTx/>
                <a:latin typeface="Trebuchet MS"/>
                <a:ea typeface="DejaVu Sans"/>
              </a:rPr>
              <a:t>pinMode</a:t>
            </a:r>
            <a:r>
              <a:rPr lang="de-DE" sz="3600" b="0" u="sng" strike="noStrike" spc="-1" dirty="0">
                <a:solidFill>
                  <a:srgbClr val="5FCBEF"/>
                </a:solidFill>
                <a:uFillTx/>
                <a:latin typeface="Trebuchet MS"/>
                <a:ea typeface="DejaVu Sans"/>
              </a:rPr>
              <a:t> - Input</a:t>
            </a:r>
            <a:endParaRPr lang="de-DE" sz="3600" b="0" strike="noStrike" spc="-1" dirty="0">
              <a:latin typeface="Arial"/>
            </a:endParaRPr>
          </a:p>
        </p:txBody>
      </p:sp>
      <p:sp>
        <p:nvSpPr>
          <p:cNvPr id="137" name="CustomShape 2"/>
          <p:cNvSpPr/>
          <p:nvPr/>
        </p:nvSpPr>
        <p:spPr>
          <a:xfrm>
            <a:off x="1387800" y="2013480"/>
            <a:ext cx="8595720" cy="3879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42000">
              <a:lnSpc>
                <a:spcPct val="15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de-DE" sz="1800" b="0" strike="noStrike" spc="-1" dirty="0">
                <a:solidFill>
                  <a:srgbClr val="404040"/>
                </a:solidFill>
                <a:latin typeface="Trebuchet MS"/>
                <a:ea typeface="DejaVu Sans"/>
              </a:rPr>
              <a:t>DDRD &amp;= ~(1&lt;&lt;2)​</a:t>
            </a:r>
            <a:endParaRPr lang="de-DE" sz="1800" b="0" strike="noStrike" spc="-1" dirty="0">
              <a:latin typeface="Arial"/>
            </a:endParaRPr>
          </a:p>
          <a:p>
            <a:pPr marL="343080" indent="-342000">
              <a:lnSpc>
                <a:spcPct val="15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de-DE" sz="1800" b="0" strike="noStrike" spc="-1" dirty="0">
                <a:solidFill>
                  <a:srgbClr val="404040"/>
                </a:solidFill>
                <a:latin typeface="Trebuchet MS"/>
                <a:ea typeface="DejaVu Sans"/>
              </a:rPr>
              <a:t>Wieder: DDRD = 00100</a:t>
            </a:r>
            <a:r>
              <a:rPr lang="de-DE" sz="1800" b="0" strike="noStrike" spc="-1" dirty="0">
                <a:solidFill>
                  <a:srgbClr val="FF0000"/>
                </a:solidFill>
                <a:latin typeface="Trebuchet MS"/>
                <a:ea typeface="DejaVu Sans"/>
              </a:rPr>
              <a:t>1</a:t>
            </a:r>
            <a:r>
              <a:rPr lang="de-DE" sz="1800" b="0" strike="noStrike" spc="-1" dirty="0">
                <a:solidFill>
                  <a:srgbClr val="404040"/>
                </a:solidFill>
                <a:latin typeface="Trebuchet MS"/>
                <a:ea typeface="DejaVu Sans"/>
              </a:rPr>
              <a:t>01​</a:t>
            </a:r>
            <a:endParaRPr lang="de-DE" sz="1800" b="0" strike="noStrike" spc="-1" dirty="0">
              <a:latin typeface="Arial"/>
            </a:endParaRPr>
          </a:p>
          <a:p>
            <a:pPr marL="343080" indent="-342000">
              <a:lnSpc>
                <a:spcPct val="15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de-DE" sz="1800" b="0" strike="noStrike" spc="-1" dirty="0">
                <a:solidFill>
                  <a:srgbClr val="404040"/>
                </a:solidFill>
                <a:latin typeface="Trebuchet MS"/>
                <a:ea typeface="DejaVu Sans"/>
              </a:rPr>
              <a:t>Ausführen von DDRD &amp;= ~(1&lt;&lt;2):​</a:t>
            </a:r>
            <a:endParaRPr lang="de-DE" sz="1800" b="0" strike="noStrike" spc="-1" dirty="0">
              <a:latin typeface="Arial"/>
            </a:endParaRPr>
          </a:p>
          <a:p>
            <a:pPr marL="343080" indent="-342000">
              <a:lnSpc>
                <a:spcPct val="15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de-DE" sz="1800" b="0" strike="noStrike" spc="-1" dirty="0">
                <a:solidFill>
                  <a:srgbClr val="404040"/>
                </a:solidFill>
                <a:latin typeface="Trebuchet MS"/>
                <a:ea typeface="DejaVu Sans"/>
              </a:rPr>
              <a:t>1 = 00000001​ -&gt; (1&lt;&lt;2) = 00000</a:t>
            </a:r>
            <a:r>
              <a:rPr lang="de-DE" sz="1800" b="0" strike="noStrike" spc="-1" dirty="0">
                <a:solidFill>
                  <a:srgbClr val="FF0000"/>
                </a:solidFill>
                <a:latin typeface="Trebuchet MS"/>
                <a:ea typeface="DejaVu Sans"/>
              </a:rPr>
              <a:t>1</a:t>
            </a:r>
            <a:r>
              <a:rPr lang="de-DE" sz="1800" b="0" strike="noStrike" spc="-1" dirty="0">
                <a:solidFill>
                  <a:srgbClr val="404040"/>
                </a:solidFill>
                <a:latin typeface="Trebuchet MS"/>
                <a:ea typeface="DejaVu Sans"/>
              </a:rPr>
              <a:t>00​</a:t>
            </a:r>
            <a:endParaRPr lang="de-DE" sz="1800" b="0" strike="noStrike" spc="-1" dirty="0">
              <a:latin typeface="Arial"/>
            </a:endParaRPr>
          </a:p>
          <a:p>
            <a:pPr marL="343080" indent="-342000">
              <a:lnSpc>
                <a:spcPct val="15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de-DE" sz="1800" b="0" strike="noStrike" spc="-1" dirty="0">
                <a:solidFill>
                  <a:srgbClr val="404040"/>
                </a:solidFill>
                <a:latin typeface="Trebuchet MS"/>
                <a:ea typeface="DejaVu Sans"/>
              </a:rPr>
              <a:t>Negieren von (1&lt;&lt;2):​ ~(1&lt;&lt;2) = 11111</a:t>
            </a:r>
            <a:r>
              <a:rPr lang="de-DE" sz="1800" b="0" strike="noStrike" spc="-1" dirty="0">
                <a:solidFill>
                  <a:srgbClr val="FF0000"/>
                </a:solidFill>
                <a:latin typeface="Trebuchet MS"/>
                <a:ea typeface="DejaVu Sans"/>
              </a:rPr>
              <a:t>0</a:t>
            </a:r>
            <a:r>
              <a:rPr lang="de-DE" sz="1800" b="0" strike="noStrike" spc="-1" dirty="0">
                <a:solidFill>
                  <a:srgbClr val="404040"/>
                </a:solidFill>
                <a:latin typeface="Trebuchet MS"/>
                <a:ea typeface="DejaVu Sans"/>
              </a:rPr>
              <a:t>11​</a:t>
            </a:r>
            <a:endParaRPr lang="de-DE" sz="1800" b="0" strike="noStrike" spc="-1" dirty="0">
              <a:latin typeface="Arial"/>
            </a:endParaRPr>
          </a:p>
          <a:p>
            <a:pPr marL="343080" indent="-342000">
              <a:lnSpc>
                <a:spcPct val="15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de-DE" sz="1800" b="0" strike="noStrike" spc="-1" dirty="0">
                <a:solidFill>
                  <a:srgbClr val="404040"/>
                </a:solidFill>
                <a:latin typeface="Trebuchet MS"/>
                <a:ea typeface="DejaVu Sans"/>
              </a:rPr>
              <a:t>00100101 &amp; 11111011 = 00100</a:t>
            </a:r>
            <a:r>
              <a:rPr lang="de-DE" sz="1800" b="0" strike="noStrike" spc="-1" dirty="0">
                <a:solidFill>
                  <a:srgbClr val="FF0000"/>
                </a:solidFill>
                <a:latin typeface="Trebuchet MS"/>
                <a:ea typeface="DejaVu Sans"/>
              </a:rPr>
              <a:t>0</a:t>
            </a:r>
            <a:r>
              <a:rPr lang="de-DE" sz="1800" b="0" strike="noStrike" spc="-1" dirty="0">
                <a:solidFill>
                  <a:srgbClr val="404040"/>
                </a:solidFill>
                <a:latin typeface="Trebuchet MS"/>
                <a:ea typeface="DejaVu Sans"/>
              </a:rPr>
              <a:t>01 //2. Bit nun 0</a:t>
            </a:r>
            <a:endParaRPr lang="de-DE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de-DE" sz="18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677160" y="609480"/>
            <a:ext cx="8595720" cy="1319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600" b="0" u="sng" strike="noStrike" spc="-1">
                <a:solidFill>
                  <a:srgbClr val="5FCBEF"/>
                </a:solidFill>
                <a:uFillTx/>
                <a:latin typeface="Trebuchet MS"/>
                <a:ea typeface="DejaVu Sans"/>
              </a:rPr>
              <a:t>digitalWrite</a:t>
            </a:r>
            <a:endParaRPr lang="de-DE" sz="3600" b="0" strike="noStrike" spc="-1"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1412280" y="2103480"/>
            <a:ext cx="5199840" cy="3879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42000">
              <a:lnSpc>
                <a:spcPct val="15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de-DE" sz="1800" b="0" strike="noStrike" spc="-1">
                <a:solidFill>
                  <a:srgbClr val="404040"/>
                </a:solidFill>
                <a:latin typeface="Trebuchet MS"/>
                <a:ea typeface="DejaVu Sans"/>
              </a:rPr>
              <a:t>Ins Port Register eintragen​</a:t>
            </a:r>
            <a:endParaRPr lang="de-DE" sz="1800" b="0" strike="noStrike" spc="-1">
              <a:latin typeface="Arial"/>
            </a:endParaRPr>
          </a:p>
          <a:p>
            <a:pPr marL="343080" indent="-342000">
              <a:lnSpc>
                <a:spcPct val="15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de-DE" sz="1800" b="0" strike="noStrike" spc="-1">
                <a:solidFill>
                  <a:srgbClr val="404040"/>
                </a:solidFill>
                <a:latin typeface="Trebuchet MS"/>
                <a:ea typeface="DejaVu Sans"/>
              </a:rPr>
              <a:t>HIGH:​</a:t>
            </a:r>
            <a:endParaRPr lang="de-DE" sz="1800" b="0" strike="noStrike" spc="-1">
              <a:latin typeface="Arial"/>
            </a:endParaRPr>
          </a:p>
          <a:p>
            <a:pPr marL="743040" lvl="1" indent="-284760">
              <a:lnSpc>
                <a:spcPct val="15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de-DE" sz="1600" b="0" strike="noStrike" spc="-1">
                <a:solidFill>
                  <a:srgbClr val="404040"/>
                </a:solidFill>
                <a:latin typeface="Trebuchet MS"/>
                <a:ea typeface="DejaVu Sans"/>
              </a:rPr>
              <a:t>PORTD |= (1&lt;&lt;4);​</a:t>
            </a:r>
            <a:endParaRPr lang="de-DE" sz="1600" b="0" strike="noStrike" spc="-1">
              <a:latin typeface="Arial"/>
            </a:endParaRPr>
          </a:p>
          <a:p>
            <a:pPr marL="343080" indent="-342000">
              <a:lnSpc>
                <a:spcPct val="15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de-DE" sz="1800" b="0" strike="noStrike" spc="-1">
                <a:solidFill>
                  <a:srgbClr val="404040"/>
                </a:solidFill>
                <a:latin typeface="Trebuchet MS"/>
                <a:ea typeface="DejaVu Sans"/>
              </a:rPr>
              <a:t>LOW:​</a:t>
            </a:r>
            <a:endParaRPr lang="de-DE" sz="1800" b="0" strike="noStrike" spc="-1">
              <a:latin typeface="Arial"/>
            </a:endParaRPr>
          </a:p>
          <a:p>
            <a:pPr marL="743040" lvl="1" indent="-284760">
              <a:lnSpc>
                <a:spcPct val="15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de-DE" sz="1600" b="0" strike="noStrike" spc="-1">
                <a:solidFill>
                  <a:srgbClr val="404040"/>
                </a:solidFill>
                <a:latin typeface="Trebuchet MS"/>
                <a:ea typeface="DejaVu Sans"/>
              </a:rPr>
              <a:t>PORTD &amp;= ~(1&lt;&lt;4);​</a:t>
            </a:r>
            <a:endParaRPr lang="de-DE" sz="16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de-DE" sz="16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677160" y="609480"/>
            <a:ext cx="8595720" cy="1319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600" b="0" u="sng" strike="noStrike" spc="-1">
                <a:solidFill>
                  <a:srgbClr val="5FCBEF"/>
                </a:solidFill>
                <a:uFillTx/>
                <a:latin typeface="Trebuchet MS"/>
                <a:ea typeface="DejaVu Sans"/>
              </a:rPr>
              <a:t>digitalRead</a:t>
            </a:r>
            <a:endParaRPr lang="de-DE" sz="3600" b="0" strike="noStrike" spc="-1">
              <a:latin typeface="Arial"/>
            </a:endParaRPr>
          </a:p>
        </p:txBody>
      </p:sp>
      <p:sp>
        <p:nvSpPr>
          <p:cNvPr id="143" name="CustomShape 2"/>
          <p:cNvSpPr/>
          <p:nvPr/>
        </p:nvSpPr>
        <p:spPr>
          <a:xfrm>
            <a:off x="1240560" y="1784880"/>
            <a:ext cx="8595720" cy="3879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42000">
              <a:lnSpc>
                <a:spcPct val="15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de-DE" sz="1800" b="0" strike="noStrike" spc="-1" dirty="0">
                <a:solidFill>
                  <a:srgbClr val="404040"/>
                </a:solidFill>
                <a:latin typeface="Trebuchet MS"/>
                <a:ea typeface="DejaVu Sans"/>
              </a:rPr>
              <a:t>(PIND &amp; (1&lt;&lt;4)) </a:t>
            </a:r>
            <a:endParaRPr lang="de-DE" sz="1800" b="0" strike="noStrike" spc="-1" dirty="0">
              <a:latin typeface="Arial"/>
            </a:endParaRPr>
          </a:p>
          <a:p>
            <a:pPr marL="343080" indent="-342000">
              <a:lnSpc>
                <a:spcPct val="15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de-DE" sz="1800" b="0" strike="noStrike" spc="-1" dirty="0">
                <a:solidFill>
                  <a:srgbClr val="404040"/>
                </a:solidFill>
                <a:latin typeface="Trebuchet MS"/>
                <a:ea typeface="DejaVu Sans"/>
              </a:rPr>
              <a:t>Nehmen wir an PortD4 ist High​</a:t>
            </a:r>
            <a:endParaRPr lang="de-DE" sz="1800" b="0" strike="noStrike" spc="-1" dirty="0">
              <a:latin typeface="Arial"/>
            </a:endParaRPr>
          </a:p>
          <a:p>
            <a:pPr marL="343080" indent="-342000">
              <a:lnSpc>
                <a:spcPct val="15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de-DE" sz="1800" b="0" strike="noStrike" spc="-1" dirty="0">
                <a:solidFill>
                  <a:srgbClr val="404040"/>
                </a:solidFill>
                <a:latin typeface="Trebuchet MS"/>
                <a:ea typeface="DejaVu Sans"/>
              </a:rPr>
              <a:t>z.B. PIND = 100</a:t>
            </a:r>
            <a:r>
              <a:rPr lang="de-DE" sz="1800" b="0" strike="noStrike" spc="-1" dirty="0">
                <a:solidFill>
                  <a:srgbClr val="FF0000"/>
                </a:solidFill>
                <a:latin typeface="Trebuchet MS"/>
                <a:ea typeface="DejaVu Sans"/>
              </a:rPr>
              <a:t>1</a:t>
            </a:r>
            <a:r>
              <a:rPr lang="de-DE" sz="1800" b="0" strike="noStrike" spc="-1" dirty="0">
                <a:solidFill>
                  <a:srgbClr val="404040"/>
                </a:solidFill>
                <a:latin typeface="Trebuchet MS"/>
                <a:ea typeface="DejaVu Sans"/>
              </a:rPr>
              <a:t>0001​</a:t>
            </a:r>
            <a:endParaRPr lang="de-DE" sz="1800" b="0" strike="noStrike" spc="-1" dirty="0">
              <a:latin typeface="Arial"/>
            </a:endParaRPr>
          </a:p>
          <a:p>
            <a:pPr marL="343080" indent="-342000">
              <a:lnSpc>
                <a:spcPct val="15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de-DE" sz="1800" b="0" strike="noStrike" spc="-1" dirty="0">
                <a:solidFill>
                  <a:srgbClr val="404040"/>
                </a:solidFill>
                <a:latin typeface="Trebuchet MS"/>
                <a:ea typeface="DejaVu Sans"/>
              </a:rPr>
              <a:t>1 = 00000001​ -&gt; (1&lt;&lt;4) = 00010000​</a:t>
            </a:r>
            <a:endParaRPr lang="de-DE" sz="1800" b="0" strike="noStrike" spc="-1" dirty="0">
              <a:latin typeface="Arial"/>
            </a:endParaRPr>
          </a:p>
          <a:p>
            <a:pPr marL="343080" indent="-342000">
              <a:lnSpc>
                <a:spcPct val="15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de-DE" sz="1800" b="0" strike="noStrike" spc="-1" dirty="0">
                <a:solidFill>
                  <a:srgbClr val="404040"/>
                </a:solidFill>
                <a:latin typeface="Trebuchet MS"/>
                <a:ea typeface="DejaVu Sans"/>
              </a:rPr>
              <a:t>10010001 &amp; 00010000 = 00010000 //Das Ergebnis ist 16​</a:t>
            </a:r>
            <a:endParaRPr lang="de-DE" sz="1800" b="0" strike="noStrike" spc="-1" dirty="0">
              <a:latin typeface="Arial"/>
            </a:endParaRPr>
          </a:p>
          <a:p>
            <a:pPr marL="343080" indent="-342000">
              <a:lnSpc>
                <a:spcPct val="15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de-DE" sz="1800" b="0" strike="noStrike" spc="-1" dirty="0">
                <a:solidFill>
                  <a:srgbClr val="404040"/>
                </a:solidFill>
                <a:latin typeface="Trebuchet MS"/>
                <a:ea typeface="DejaVu Sans"/>
              </a:rPr>
              <a:t>Da 16 &gt; 0 erhalten wir </a:t>
            </a:r>
            <a:r>
              <a:rPr lang="de-DE" sz="1800" b="0" strike="noStrike" spc="-1" dirty="0" err="1">
                <a:solidFill>
                  <a:srgbClr val="404040"/>
                </a:solidFill>
                <a:latin typeface="Trebuchet MS"/>
                <a:ea typeface="DejaVu Sans"/>
              </a:rPr>
              <a:t>true</a:t>
            </a:r>
            <a:r>
              <a:rPr lang="de-DE" sz="1800" b="0" strike="noStrike" spc="-1" dirty="0">
                <a:solidFill>
                  <a:srgbClr val="404040"/>
                </a:solidFill>
                <a:latin typeface="Trebuchet MS"/>
                <a:ea typeface="DejaVu Sans"/>
              </a:rPr>
              <a:t>​</a:t>
            </a:r>
            <a:endParaRPr lang="de-DE" sz="1800" b="0" strike="noStrike" spc="-1" dirty="0">
              <a:latin typeface="Arial"/>
            </a:endParaRPr>
          </a:p>
          <a:p>
            <a:pPr marL="343080" indent="-342000">
              <a:lnSpc>
                <a:spcPct val="15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de-DE" sz="1800" b="0" strike="noStrike" spc="-1" dirty="0">
                <a:solidFill>
                  <a:srgbClr val="404040"/>
                </a:solidFill>
                <a:latin typeface="Trebuchet MS"/>
                <a:ea typeface="DejaVu Sans"/>
              </a:rPr>
              <a:t>Wenn das Ergebnis 0 ist dann ist der Port LOW</a:t>
            </a:r>
            <a:endParaRPr lang="de-DE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de-DE" sz="18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677160" y="609480"/>
            <a:ext cx="8595720" cy="1319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600" b="0" strike="noStrike" spc="-1">
                <a:solidFill>
                  <a:srgbClr val="5FCBEF"/>
                </a:solidFill>
                <a:latin typeface="Trebuchet MS"/>
                <a:ea typeface="DejaVu Sans"/>
              </a:rPr>
              <a:t>Fehlerbehebung:</a:t>
            </a:r>
            <a:endParaRPr lang="de-DE" sz="3600" b="0" strike="noStrike" spc="-1">
              <a:latin typeface="Arial"/>
            </a:endParaRPr>
          </a:p>
        </p:txBody>
      </p:sp>
      <p:sp>
        <p:nvSpPr>
          <p:cNvPr id="145" name="CustomShape 2"/>
          <p:cNvSpPr/>
          <p:nvPr/>
        </p:nvSpPr>
        <p:spPr>
          <a:xfrm>
            <a:off x="677160" y="2160720"/>
            <a:ext cx="8595720" cy="3879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46" name="Grafik 2"/>
          <p:cNvPicPr/>
          <p:nvPr/>
        </p:nvPicPr>
        <p:blipFill>
          <a:blip r:embed="rId2"/>
          <a:srcRect t="3023" b="4586"/>
          <a:stretch/>
        </p:blipFill>
        <p:spPr>
          <a:xfrm>
            <a:off x="677160" y="1663161"/>
            <a:ext cx="3156376" cy="1554107"/>
          </a:xfrm>
          <a:prstGeom prst="rect">
            <a:avLst/>
          </a:prstGeom>
          <a:ln>
            <a:noFill/>
          </a:ln>
        </p:spPr>
      </p:pic>
      <p:pic>
        <p:nvPicPr>
          <p:cNvPr id="149" name="Grafik 8"/>
          <p:cNvPicPr/>
          <p:nvPr/>
        </p:nvPicPr>
        <p:blipFill>
          <a:blip r:embed="rId3"/>
          <a:srcRect r="65128" b="37664"/>
          <a:stretch/>
        </p:blipFill>
        <p:spPr>
          <a:xfrm>
            <a:off x="5107364" y="1663161"/>
            <a:ext cx="3420706" cy="2651703"/>
          </a:xfrm>
          <a:prstGeom prst="rect">
            <a:avLst/>
          </a:prstGeom>
          <a:ln>
            <a:noFill/>
          </a:ln>
        </p:spPr>
      </p:pic>
      <p:sp>
        <p:nvSpPr>
          <p:cNvPr id="151" name="CustomShape 3"/>
          <p:cNvSpPr/>
          <p:nvPr/>
        </p:nvSpPr>
        <p:spPr>
          <a:xfrm>
            <a:off x="677160" y="2812552"/>
            <a:ext cx="2662806" cy="361414"/>
          </a:xfrm>
          <a:prstGeom prst="ellipse">
            <a:avLst/>
          </a:prstGeom>
          <a:noFill/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572E738-81D3-49DD-990F-C26F139DD7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0932" y="3904638"/>
            <a:ext cx="3156376" cy="23672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677160" y="609480"/>
            <a:ext cx="8595720" cy="1319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600" b="0" u="sng" strike="noStrike" spc="-1">
                <a:solidFill>
                  <a:srgbClr val="5FCBEF"/>
                </a:solidFill>
                <a:uFillTx/>
                <a:latin typeface="Trebuchet MS"/>
                <a:ea typeface="DejaVu Sans"/>
              </a:rPr>
              <a:t>Temperatur- und Luftfeuchtigkeitssensor</a:t>
            </a:r>
            <a:endParaRPr lang="de-DE" sz="3600" b="0" strike="noStrike" spc="-1">
              <a:latin typeface="Arial"/>
            </a:endParaRPr>
          </a:p>
        </p:txBody>
      </p:sp>
      <p:sp>
        <p:nvSpPr>
          <p:cNvPr id="153" name="CustomShape 2"/>
          <p:cNvSpPr/>
          <p:nvPr/>
        </p:nvSpPr>
        <p:spPr>
          <a:xfrm>
            <a:off x="1257120" y="2160720"/>
            <a:ext cx="8595720" cy="3879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42000">
              <a:lnSpc>
                <a:spcPct val="15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de-DE" sz="1800" b="0" strike="noStrike" spc="-1">
                <a:solidFill>
                  <a:srgbClr val="404040"/>
                </a:solidFill>
                <a:latin typeface="Trebuchet MS"/>
                <a:ea typeface="DejaVu Sans"/>
              </a:rPr>
              <a:t>3,3 – 5,5 Volt Versorgung</a:t>
            </a:r>
            <a:endParaRPr lang="de-DE" sz="1800" b="0" strike="noStrike" spc="-1">
              <a:latin typeface="Arial"/>
            </a:endParaRPr>
          </a:p>
          <a:p>
            <a:pPr marL="343080" indent="-342000">
              <a:lnSpc>
                <a:spcPct val="15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de-DE" sz="1800" b="0" strike="noStrike" spc="-1">
                <a:solidFill>
                  <a:srgbClr val="404040"/>
                </a:solidFill>
                <a:latin typeface="Trebuchet MS"/>
                <a:ea typeface="DejaVu Sans"/>
              </a:rPr>
              <a:t>Serial Interface(Single-Wire Two-Way)</a:t>
            </a:r>
            <a:endParaRPr lang="de-DE" sz="1800" b="0" strike="noStrike" spc="-1">
              <a:latin typeface="Arial"/>
            </a:endParaRPr>
          </a:p>
          <a:p>
            <a:pPr marL="343080" indent="-342000">
              <a:lnSpc>
                <a:spcPct val="15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de-DE" sz="1800" b="0" strike="noStrike" spc="-1">
                <a:solidFill>
                  <a:srgbClr val="404040"/>
                </a:solidFill>
                <a:latin typeface="Trebuchet MS"/>
                <a:ea typeface="DejaVu Sans"/>
              </a:rPr>
              <a:t>Kommunikationsprozess: ~4 ms</a:t>
            </a:r>
            <a:endParaRPr lang="de-DE" sz="1800" b="0" strike="noStrike" spc="-1">
              <a:latin typeface="Arial"/>
            </a:endParaRPr>
          </a:p>
          <a:p>
            <a:pPr marL="343080" indent="-342000">
              <a:lnSpc>
                <a:spcPct val="15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de-DE" sz="1800" b="0" strike="noStrike" spc="-1">
                <a:solidFill>
                  <a:srgbClr val="404040"/>
                </a:solidFill>
                <a:latin typeface="Trebuchet MS"/>
                <a:ea typeface="DejaVu Sans"/>
              </a:rPr>
              <a:t>40bits Daten</a:t>
            </a:r>
            <a:endParaRPr lang="de-DE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de-DE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de-DE" sz="1800" b="0" strike="noStrike" spc="-1">
              <a:latin typeface="Arial"/>
            </a:endParaRPr>
          </a:p>
        </p:txBody>
      </p:sp>
      <p:pic>
        <p:nvPicPr>
          <p:cNvPr id="154" name="Grafik 4"/>
          <p:cNvPicPr/>
          <p:nvPr/>
        </p:nvPicPr>
        <p:blipFill>
          <a:blip r:embed="rId2"/>
          <a:stretch/>
        </p:blipFill>
        <p:spPr>
          <a:xfrm>
            <a:off x="5841000" y="2462760"/>
            <a:ext cx="3404520" cy="34045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ustomShape 1"/>
          <p:cNvSpPr/>
          <p:nvPr/>
        </p:nvSpPr>
        <p:spPr>
          <a:xfrm>
            <a:off x="677160" y="609480"/>
            <a:ext cx="8595720" cy="1319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600" b="0" u="sng" strike="noStrike" spc="-1">
                <a:solidFill>
                  <a:srgbClr val="5FCBEF"/>
                </a:solidFill>
                <a:uFillTx/>
                <a:latin typeface="Trebuchet MS"/>
                <a:ea typeface="DejaVu Sans"/>
              </a:rPr>
              <a:t>Kommunikationsprozess:</a:t>
            </a:r>
            <a:endParaRPr lang="de-DE" sz="3600" b="0" strike="noStrike" spc="-1">
              <a:latin typeface="Arial"/>
            </a:endParaRPr>
          </a:p>
        </p:txBody>
      </p:sp>
      <p:pic>
        <p:nvPicPr>
          <p:cNvPr id="156" name="Inhaltsplatzhalter 5"/>
          <p:cNvPicPr/>
          <p:nvPr/>
        </p:nvPicPr>
        <p:blipFill>
          <a:blip r:embed="rId2"/>
          <a:stretch/>
        </p:blipFill>
        <p:spPr>
          <a:xfrm>
            <a:off x="508320" y="2183400"/>
            <a:ext cx="9083160" cy="30726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1"/>
          <p:cNvSpPr/>
          <p:nvPr/>
        </p:nvSpPr>
        <p:spPr>
          <a:xfrm>
            <a:off x="677160" y="609480"/>
            <a:ext cx="8595720" cy="1319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600" b="0" u="sng" strike="noStrike" spc="-1">
                <a:solidFill>
                  <a:srgbClr val="5FCBEF"/>
                </a:solidFill>
                <a:uFillTx/>
                <a:latin typeface="Trebuchet MS"/>
                <a:ea typeface="DejaVu Sans"/>
              </a:rPr>
              <a:t>Bit-Übertragung:</a:t>
            </a:r>
            <a:endParaRPr lang="de-DE" sz="3600" b="0" strike="noStrike" spc="-1">
              <a:latin typeface="Arial"/>
            </a:endParaRPr>
          </a:p>
        </p:txBody>
      </p:sp>
      <p:pic>
        <p:nvPicPr>
          <p:cNvPr id="158" name="Inhaltsplatzhalter 4"/>
          <p:cNvPicPr/>
          <p:nvPr/>
        </p:nvPicPr>
        <p:blipFill>
          <a:blip r:embed="rId2"/>
          <a:stretch/>
        </p:blipFill>
        <p:spPr>
          <a:xfrm>
            <a:off x="2065320" y="1717200"/>
            <a:ext cx="4833360" cy="4748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677160" y="609480"/>
            <a:ext cx="8595720" cy="1319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600" b="0" u="sng" strike="noStrike" spc="-1">
                <a:solidFill>
                  <a:srgbClr val="5FCBEF"/>
                </a:solidFill>
                <a:uFillTx/>
                <a:latin typeface="Trebuchet MS"/>
                <a:ea typeface="DejaVu Sans"/>
              </a:rPr>
              <a:t>parse-Methode:</a:t>
            </a:r>
            <a:endParaRPr lang="de-DE" sz="3600" b="0" strike="noStrike" spc="-1">
              <a:latin typeface="Arial"/>
            </a:endParaRPr>
          </a:p>
        </p:txBody>
      </p:sp>
      <p:pic>
        <p:nvPicPr>
          <p:cNvPr id="160" name="Inhaltsplatzhalter 5"/>
          <p:cNvPicPr/>
          <p:nvPr/>
        </p:nvPicPr>
        <p:blipFill>
          <a:blip r:embed="rId2"/>
          <a:stretch/>
        </p:blipFill>
        <p:spPr>
          <a:xfrm>
            <a:off x="1510200" y="1725120"/>
            <a:ext cx="7981560" cy="3880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677160" y="609480"/>
            <a:ext cx="8595720" cy="1319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600" b="0" strike="noStrike" spc="-1">
                <a:solidFill>
                  <a:srgbClr val="5FCBEF"/>
                </a:solidFill>
                <a:latin typeface="Trebuchet MS"/>
                <a:ea typeface="DejaVu Sans"/>
              </a:rPr>
              <a:t>Fehlerbehebung:</a:t>
            </a:r>
            <a:endParaRPr lang="de-DE" sz="3600" b="0" strike="noStrike" spc="-1">
              <a:latin typeface="Arial"/>
            </a:endParaRPr>
          </a:p>
        </p:txBody>
      </p:sp>
      <p:sp>
        <p:nvSpPr>
          <p:cNvPr id="145" name="CustomShape 2"/>
          <p:cNvSpPr/>
          <p:nvPr/>
        </p:nvSpPr>
        <p:spPr>
          <a:xfrm>
            <a:off x="677160" y="2160720"/>
            <a:ext cx="8595720" cy="3879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53CD913E-EC6C-4B29-9BC5-19A9B5444B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596" y="1737207"/>
            <a:ext cx="4180700" cy="1547403"/>
          </a:xfrm>
          <a:prstGeom prst="rect">
            <a:avLst/>
          </a:prstGeom>
        </p:spPr>
      </p:pic>
      <p:sp>
        <p:nvSpPr>
          <p:cNvPr id="9" name="Pfeil: nach oben gebogen 8">
            <a:extLst>
              <a:ext uri="{FF2B5EF4-FFF2-40B4-BE49-F238E27FC236}">
                <a16:creationId xmlns:a16="http://schemas.microsoft.com/office/drawing/2014/main" id="{055CB9A0-D220-4221-88CB-AE0B524D4955}"/>
              </a:ext>
            </a:extLst>
          </p:cNvPr>
          <p:cNvSpPr/>
          <p:nvPr/>
        </p:nvSpPr>
        <p:spPr>
          <a:xfrm rot="5400000">
            <a:off x="2809379" y="2880823"/>
            <a:ext cx="1099674" cy="1270535"/>
          </a:xfrm>
          <a:prstGeom prst="bentUpArrow">
            <a:avLst>
              <a:gd name="adj1" fmla="val 9220"/>
              <a:gd name="adj2" fmla="val 16260"/>
              <a:gd name="adj3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721345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677160" y="609480"/>
            <a:ext cx="8595720" cy="1319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600" b="0" u="sng" strike="noStrike" spc="-1">
                <a:solidFill>
                  <a:srgbClr val="5FCBEF"/>
                </a:solidFill>
                <a:uFillTx/>
                <a:latin typeface="Trebuchet MS"/>
                <a:ea typeface="DejaVu Sans"/>
              </a:rPr>
              <a:t>Der Start … </a:t>
            </a:r>
            <a:endParaRPr lang="de-DE" sz="3600" b="0" strike="noStrike" spc="-1">
              <a:latin typeface="Arial"/>
            </a:endParaRPr>
          </a:p>
        </p:txBody>
      </p:sp>
      <p:pic>
        <p:nvPicPr>
          <p:cNvPr id="112" name="Inhaltsplatzhalter 4"/>
          <p:cNvPicPr/>
          <p:nvPr/>
        </p:nvPicPr>
        <p:blipFill>
          <a:blip r:embed="rId2"/>
          <a:stretch/>
        </p:blipFill>
        <p:spPr>
          <a:xfrm>
            <a:off x="4623840" y="1378440"/>
            <a:ext cx="4570920" cy="4570920"/>
          </a:xfrm>
          <a:prstGeom prst="rect">
            <a:avLst/>
          </a:prstGeom>
          <a:ln w="38160">
            <a:solidFill>
              <a:srgbClr val="000000"/>
            </a:solidFill>
            <a:miter/>
          </a:ln>
          <a:effectLst>
            <a:outerShdw blurRad="50800" dist="37674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3" name="CustomShape 2"/>
          <p:cNvSpPr/>
          <p:nvPr/>
        </p:nvSpPr>
        <p:spPr>
          <a:xfrm>
            <a:off x="8376480" y="2391480"/>
            <a:ext cx="309240" cy="2948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" name="CustomShape 3"/>
          <p:cNvSpPr/>
          <p:nvPr/>
        </p:nvSpPr>
        <p:spPr>
          <a:xfrm>
            <a:off x="1077840" y="1640880"/>
            <a:ext cx="3778920" cy="4006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42000">
              <a:lnSpc>
                <a:spcPct val="15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de-DE" sz="1800" b="0" strike="noStrike" spc="-1">
                <a:solidFill>
                  <a:srgbClr val="404040"/>
                </a:solidFill>
                <a:latin typeface="Trebuchet MS"/>
                <a:ea typeface="DejaVu Sans"/>
              </a:rPr>
              <a:t>Grundverständnis </a:t>
            </a:r>
            <a:endParaRPr lang="de-DE" sz="1800" b="0" strike="noStrike" spc="-1">
              <a:latin typeface="Arial"/>
            </a:endParaRPr>
          </a:p>
          <a:p>
            <a:pPr marL="343080" indent="-342000">
              <a:lnSpc>
                <a:spcPct val="15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de-DE" sz="1800" b="0" strike="noStrike" spc="-1">
                <a:solidFill>
                  <a:srgbClr val="404040"/>
                </a:solidFill>
                <a:latin typeface="Trebuchet MS"/>
                <a:ea typeface="DejaVu Sans"/>
              </a:rPr>
              <a:t>Arbeiten mit Sensoren</a:t>
            </a:r>
            <a:endParaRPr lang="de-DE" sz="1800" b="0" strike="noStrike" spc="-1">
              <a:latin typeface="Arial"/>
            </a:endParaRPr>
          </a:p>
          <a:p>
            <a:pPr marL="800280" lvl="2" indent="-342000">
              <a:lnSpc>
                <a:spcPct val="15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de-DE" sz="1800" b="0" strike="noStrike" spc="-1">
                <a:solidFill>
                  <a:srgbClr val="404040"/>
                </a:solidFill>
                <a:latin typeface="Trebuchet MS"/>
                <a:ea typeface="DejaVu Sans"/>
              </a:rPr>
              <a:t>Fernbedienung</a:t>
            </a:r>
            <a:endParaRPr lang="de-DE" sz="1800" b="0" strike="noStrike" spc="-1">
              <a:latin typeface="Arial"/>
            </a:endParaRPr>
          </a:p>
          <a:p>
            <a:pPr marL="800280" lvl="2" indent="-342000">
              <a:lnSpc>
                <a:spcPct val="15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de-DE" sz="1800" b="0" strike="noStrike" spc="-1">
                <a:solidFill>
                  <a:srgbClr val="404040"/>
                </a:solidFill>
                <a:latin typeface="Trebuchet MS"/>
                <a:ea typeface="DejaVu Sans"/>
              </a:rPr>
              <a:t>Abstandsensor</a:t>
            </a:r>
            <a:endParaRPr lang="de-DE" sz="1800" b="0" strike="noStrike" spc="-1">
              <a:latin typeface="Arial"/>
            </a:endParaRPr>
          </a:p>
          <a:p>
            <a:pPr marL="800280" lvl="2" indent="-342000">
              <a:lnSpc>
                <a:spcPct val="15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de-DE" sz="1800" b="0" strike="noStrike" spc="-1">
                <a:solidFill>
                  <a:srgbClr val="404040"/>
                </a:solidFill>
                <a:latin typeface="Trebuchet MS"/>
                <a:ea typeface="DejaVu Sans"/>
              </a:rPr>
              <a:t>Bewegungsmelder</a:t>
            </a:r>
            <a:endParaRPr lang="de-DE" sz="1800" b="0" strike="noStrike" spc="-1">
              <a:latin typeface="Arial"/>
            </a:endParaRPr>
          </a:p>
          <a:p>
            <a:pPr marL="343080" indent="-342000">
              <a:lnSpc>
                <a:spcPct val="15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de-DE" sz="1800" b="0" strike="noStrike" spc="-1">
                <a:solidFill>
                  <a:srgbClr val="404040"/>
                </a:solidFill>
                <a:latin typeface="Trebuchet MS"/>
                <a:ea typeface="DejaVu Sans"/>
              </a:rPr>
              <a:t>Aber auch mit</a:t>
            </a:r>
            <a:endParaRPr lang="de-DE" sz="1800" b="0" strike="noStrike" spc="-1">
              <a:latin typeface="Arial"/>
            </a:endParaRPr>
          </a:p>
          <a:p>
            <a:pPr marL="800280" lvl="2" indent="-342000">
              <a:lnSpc>
                <a:spcPct val="15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de-DE" sz="1800" b="0" strike="noStrike" spc="-1">
                <a:solidFill>
                  <a:srgbClr val="404040"/>
                </a:solidFill>
                <a:latin typeface="Trebuchet MS"/>
                <a:ea typeface="DejaVu Sans"/>
              </a:rPr>
              <a:t>Motoren</a:t>
            </a:r>
            <a:endParaRPr lang="de-DE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de-DE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677160" y="609480"/>
            <a:ext cx="8595720" cy="1319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600" b="0" u="sng" strike="noStrike" spc="-1">
                <a:solidFill>
                  <a:srgbClr val="5FCBEF"/>
                </a:solidFill>
                <a:uFillTx/>
                <a:latin typeface="Trebuchet MS"/>
                <a:ea typeface="DejaVu Sans"/>
              </a:rPr>
              <a:t>Derzeitiger Microcontroller</a:t>
            </a:r>
            <a:endParaRPr lang="de-DE" sz="3600" b="0" strike="noStrike" spc="-1">
              <a:latin typeface="Arial"/>
            </a:endParaRPr>
          </a:p>
        </p:txBody>
      </p:sp>
      <p:sp>
        <p:nvSpPr>
          <p:cNvPr id="162" name="CustomShape 2"/>
          <p:cNvSpPr/>
          <p:nvPr/>
        </p:nvSpPr>
        <p:spPr>
          <a:xfrm>
            <a:off x="966240" y="1684800"/>
            <a:ext cx="8595720" cy="3879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63" name="Grafik 162"/>
          <p:cNvPicPr/>
          <p:nvPr/>
        </p:nvPicPr>
        <p:blipFill>
          <a:blip r:embed="rId2"/>
          <a:srcRect l="3415" t="1235" r="4274"/>
          <a:stretch/>
        </p:blipFill>
        <p:spPr>
          <a:xfrm>
            <a:off x="376560" y="1728000"/>
            <a:ext cx="8479080" cy="3744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677160" y="609480"/>
            <a:ext cx="8595720" cy="1319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600" b="0" u="sng" strike="noStrike" spc="-1">
                <a:solidFill>
                  <a:srgbClr val="5FCBEF"/>
                </a:solidFill>
                <a:uFillTx/>
                <a:latin typeface="Trebuchet MS"/>
                <a:ea typeface="DejaVu Sans"/>
              </a:rPr>
              <a:t>Future</a:t>
            </a:r>
            <a:endParaRPr lang="de-DE" sz="3600" b="0" strike="noStrike" spc="-1">
              <a:latin typeface="Arial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966240" y="1684800"/>
            <a:ext cx="8595720" cy="3879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42000">
              <a:lnSpc>
                <a:spcPct val="15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de-DE" sz="1800" b="0" strike="noStrike" spc="-1">
                <a:solidFill>
                  <a:srgbClr val="404040"/>
                </a:solidFill>
                <a:latin typeface="Trebuchet MS"/>
                <a:ea typeface="DejaVu Sans"/>
              </a:rPr>
              <a:t>weiterer Sensor ???</a:t>
            </a:r>
            <a:endParaRPr lang="de-DE" sz="1800" b="0" strike="noStrike" spc="-1">
              <a:latin typeface="Arial"/>
            </a:endParaRPr>
          </a:p>
          <a:p>
            <a:pPr marL="343080" indent="-342000">
              <a:lnSpc>
                <a:spcPct val="15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de-DE" sz="1800" b="0" strike="noStrike" spc="-1">
                <a:solidFill>
                  <a:srgbClr val="404040"/>
                </a:solidFill>
                <a:latin typeface="Trebuchet MS"/>
                <a:ea typeface="DejaVu Sans"/>
              </a:rPr>
              <a:t>Übertragung zur Station/Rasperry Pi</a:t>
            </a:r>
            <a:endParaRPr lang="de-DE" sz="1800" b="0" strike="noStrike" spc="-1">
              <a:latin typeface="Arial"/>
            </a:endParaRPr>
          </a:p>
          <a:p>
            <a:pPr marL="343080" indent="-342000">
              <a:lnSpc>
                <a:spcPct val="15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de-DE" sz="1800" b="0" strike="noStrike" spc="-1">
                <a:solidFill>
                  <a:srgbClr val="404040"/>
                </a:solidFill>
                <a:latin typeface="Trebuchet MS"/>
                <a:ea typeface="DejaVu Sans"/>
              </a:rPr>
              <a:t>Stromversorgung</a:t>
            </a:r>
            <a:endParaRPr lang="de-DE" sz="1800" b="0" strike="noStrike" spc="-1">
              <a:latin typeface="Arial"/>
            </a:endParaRPr>
          </a:p>
          <a:p>
            <a:pPr marL="343080" indent="-342000">
              <a:lnSpc>
                <a:spcPct val="15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de-DE" sz="1800" b="0" strike="noStrike" spc="-1">
                <a:solidFill>
                  <a:srgbClr val="404040"/>
                </a:solidFill>
                <a:latin typeface="Trebuchet MS"/>
                <a:ea typeface="DejaVu Sans"/>
              </a:rPr>
              <a:t>Platine</a:t>
            </a:r>
            <a:endParaRPr lang="de-DE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677160" y="609480"/>
            <a:ext cx="8595720" cy="1319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600" b="0" strike="noStrike" spc="-1">
                <a:solidFill>
                  <a:srgbClr val="5FCBEF"/>
                </a:solidFill>
                <a:latin typeface="Trebuchet MS"/>
                <a:ea typeface="DejaVu Sans"/>
              </a:rPr>
              <a:t>Einparksensor</a:t>
            </a:r>
            <a:endParaRPr lang="de-DE" sz="3600" b="0" strike="noStrike" spc="-1">
              <a:latin typeface="Arial"/>
            </a:endParaRPr>
          </a:p>
        </p:txBody>
      </p:sp>
      <p:pic>
        <p:nvPicPr>
          <p:cNvPr id="116" name="Grafik 3"/>
          <p:cNvPicPr/>
          <p:nvPr/>
        </p:nvPicPr>
        <p:blipFill>
          <a:blip r:embed="rId2"/>
          <a:stretch/>
        </p:blipFill>
        <p:spPr>
          <a:xfrm>
            <a:off x="677160" y="1477800"/>
            <a:ext cx="7691040" cy="4534920"/>
          </a:xfrm>
          <a:prstGeom prst="rect">
            <a:avLst/>
          </a:prstGeom>
          <a:ln>
            <a:noFill/>
          </a:ln>
        </p:spPr>
      </p:pic>
      <p:pic>
        <p:nvPicPr>
          <p:cNvPr id="117" name="Inhaltsplatzhalter 4"/>
          <p:cNvPicPr/>
          <p:nvPr/>
        </p:nvPicPr>
        <p:blipFill>
          <a:blip r:embed="rId3"/>
          <a:srcRect l="7491" t="29601" r="7259" b="9914"/>
          <a:stretch/>
        </p:blipFill>
        <p:spPr>
          <a:xfrm>
            <a:off x="6095160" y="2966760"/>
            <a:ext cx="3504240" cy="33152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677160" y="609480"/>
            <a:ext cx="8595720" cy="1319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600" b="0" u="sng" strike="noStrike" spc="-1">
                <a:solidFill>
                  <a:srgbClr val="5FCBEF"/>
                </a:solidFill>
                <a:uFillTx/>
                <a:latin typeface="Trebuchet MS"/>
                <a:ea typeface="DejaVu Sans"/>
              </a:rPr>
              <a:t>Idee</a:t>
            </a:r>
            <a:endParaRPr lang="de-DE" sz="3600" b="0" strike="noStrike" spc="-1">
              <a:latin typeface="Arial"/>
            </a:endParaRPr>
          </a:p>
        </p:txBody>
      </p:sp>
      <p:pic>
        <p:nvPicPr>
          <p:cNvPr id="119" name="Inhaltsplatzhalter 4"/>
          <p:cNvPicPr/>
          <p:nvPr/>
        </p:nvPicPr>
        <p:blipFill>
          <a:blip r:embed="rId2"/>
          <a:stretch/>
        </p:blipFill>
        <p:spPr>
          <a:xfrm>
            <a:off x="4429080" y="1005480"/>
            <a:ext cx="4087080" cy="4657680"/>
          </a:xfrm>
          <a:prstGeom prst="rect">
            <a:avLst/>
          </a:prstGeom>
          <a:ln>
            <a:noFill/>
          </a:ln>
        </p:spPr>
      </p:pic>
      <p:sp>
        <p:nvSpPr>
          <p:cNvPr id="120" name="CustomShape 2"/>
          <p:cNvSpPr/>
          <p:nvPr/>
        </p:nvSpPr>
        <p:spPr>
          <a:xfrm>
            <a:off x="1355400" y="2251080"/>
            <a:ext cx="3542400" cy="171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42000">
              <a:lnSpc>
                <a:spcPct val="15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de-DE" sz="2000" b="0" strike="noStrike" spc="-1">
                <a:solidFill>
                  <a:srgbClr val="404040"/>
                </a:solidFill>
                <a:latin typeface="Trebuchet MS"/>
                <a:ea typeface="DejaVu Sans"/>
              </a:rPr>
              <a:t>Temperatur</a:t>
            </a:r>
            <a:endParaRPr lang="de-DE" sz="2000" b="0" strike="noStrike" spc="-1">
              <a:latin typeface="Arial"/>
            </a:endParaRPr>
          </a:p>
          <a:p>
            <a:pPr marL="343080" indent="-342000">
              <a:lnSpc>
                <a:spcPct val="15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de-DE" sz="2000" b="0" strike="noStrike" spc="-1">
                <a:solidFill>
                  <a:srgbClr val="404040"/>
                </a:solidFill>
                <a:latin typeface="Trebuchet MS"/>
                <a:ea typeface="DejaVu Sans"/>
              </a:rPr>
              <a:t>Luftfeuchtigkeit</a:t>
            </a:r>
            <a:endParaRPr lang="de-DE" sz="2000" b="0" strike="noStrike" spc="-1">
              <a:latin typeface="Arial"/>
            </a:endParaRPr>
          </a:p>
          <a:p>
            <a:pPr marL="343080" indent="-342000">
              <a:lnSpc>
                <a:spcPct val="15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de-DE" sz="2000" b="0" strike="noStrike" spc="-1">
                <a:solidFill>
                  <a:srgbClr val="404040"/>
                </a:solidFill>
                <a:latin typeface="Trebuchet MS"/>
                <a:ea typeface="DejaVu Sans"/>
              </a:rPr>
              <a:t>…</a:t>
            </a:r>
            <a:endParaRPr lang="de-DE" sz="2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677160" y="609480"/>
            <a:ext cx="8595720" cy="1319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600" b="0" u="sng" strike="noStrike" spc="-1">
                <a:solidFill>
                  <a:srgbClr val="5FCBEF"/>
                </a:solidFill>
                <a:uFillTx/>
                <a:latin typeface="Trebuchet MS"/>
                <a:ea typeface="DejaVu Sans"/>
              </a:rPr>
              <a:t>Atmel ATmega 328p</a:t>
            </a:r>
            <a:endParaRPr lang="de-DE" sz="3600" b="0" strike="noStrike" spc="-1">
              <a:latin typeface="Arial"/>
            </a:endParaRPr>
          </a:p>
        </p:txBody>
      </p:sp>
      <p:sp>
        <p:nvSpPr>
          <p:cNvPr id="122" name="CustomShape 2"/>
          <p:cNvSpPr/>
          <p:nvPr/>
        </p:nvSpPr>
        <p:spPr>
          <a:xfrm>
            <a:off x="1150920" y="1825920"/>
            <a:ext cx="8595720" cy="3879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343080" indent="-342000">
              <a:lnSpc>
                <a:spcPct val="15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de-DE" sz="1800" b="0" strike="noStrike" spc="-1">
                <a:solidFill>
                  <a:srgbClr val="404040"/>
                </a:solidFill>
                <a:latin typeface="Trebuchet MS"/>
                <a:ea typeface="DejaVu Sans"/>
              </a:rPr>
              <a:t>tinyAVR, megaAVR und xmegaAVR</a:t>
            </a:r>
            <a:endParaRPr lang="de-DE" sz="1800" b="0" strike="noStrike" spc="-1">
              <a:latin typeface="Arial"/>
            </a:endParaRPr>
          </a:p>
          <a:p>
            <a:pPr marL="343080" indent="-342000">
              <a:lnSpc>
                <a:spcPct val="15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de-DE" sz="1800" b="0" strike="noStrike" spc="-1">
                <a:solidFill>
                  <a:srgbClr val="404040"/>
                </a:solidFill>
                <a:latin typeface="Trebuchet MS"/>
                <a:ea typeface="DejaVu Sans"/>
              </a:rPr>
              <a:t>8-bit AVR-Microcontroller</a:t>
            </a:r>
            <a:endParaRPr lang="de-DE" sz="1800" b="0" strike="noStrike" spc="-1">
              <a:latin typeface="Arial"/>
            </a:endParaRPr>
          </a:p>
          <a:p>
            <a:pPr marL="343080" indent="-342000">
              <a:lnSpc>
                <a:spcPct val="15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de-DE" sz="1800" b="0" strike="noStrike" spc="-1">
                <a:solidFill>
                  <a:srgbClr val="404040"/>
                </a:solidFill>
                <a:latin typeface="Trebuchet MS"/>
                <a:ea typeface="DejaVu Sans"/>
              </a:rPr>
              <a:t>Spannung zwischen 1,8 – 5,5V</a:t>
            </a:r>
            <a:endParaRPr lang="de-DE" sz="1800" b="0" strike="noStrike" spc="-1">
              <a:latin typeface="Arial"/>
            </a:endParaRPr>
          </a:p>
          <a:p>
            <a:pPr marL="343080" indent="-342000">
              <a:lnSpc>
                <a:spcPct val="15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de-DE" sz="1800" b="0" strike="noStrike" spc="-1">
                <a:solidFill>
                  <a:srgbClr val="404040"/>
                </a:solidFill>
                <a:latin typeface="Trebuchet MS"/>
                <a:ea typeface="DejaVu Sans"/>
              </a:rPr>
              <a:t>32 KiB Flash-Speicher</a:t>
            </a:r>
            <a:endParaRPr lang="de-DE" sz="1800" b="0" strike="noStrike" spc="-1">
              <a:latin typeface="Arial"/>
            </a:endParaRPr>
          </a:p>
          <a:p>
            <a:pPr marL="343080" indent="-342000">
              <a:lnSpc>
                <a:spcPct val="15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de-DE" sz="1800" b="0" strike="noStrike" spc="-1">
                <a:solidFill>
                  <a:srgbClr val="404040"/>
                </a:solidFill>
                <a:latin typeface="Trebuchet MS"/>
                <a:ea typeface="DejaVu Sans"/>
              </a:rPr>
              <a:t>Stromsparende Architektur</a:t>
            </a:r>
            <a:endParaRPr lang="de-DE" sz="180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de-DE" sz="1600" b="0" strike="noStrike" spc="-1">
                <a:solidFill>
                  <a:srgbClr val="404040"/>
                </a:solidFill>
                <a:latin typeface="Trebuchet MS"/>
                <a:ea typeface="DejaVu Sans"/>
              </a:rPr>
              <a:t>Pico Power</a:t>
            </a:r>
            <a:endParaRPr lang="de-DE" sz="1600" b="0" strike="noStrike" spc="-1">
              <a:latin typeface="Arial"/>
            </a:endParaRPr>
          </a:p>
        </p:txBody>
      </p:sp>
      <p:pic>
        <p:nvPicPr>
          <p:cNvPr id="123" name="Grafik 4"/>
          <p:cNvPicPr/>
          <p:nvPr/>
        </p:nvPicPr>
        <p:blipFill>
          <a:blip r:embed="rId2"/>
          <a:srcRect l="13855" r="17222"/>
          <a:stretch/>
        </p:blipFill>
        <p:spPr>
          <a:xfrm>
            <a:off x="5543640" y="2910240"/>
            <a:ext cx="3362760" cy="32522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677160" y="609480"/>
            <a:ext cx="8595720" cy="1319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600" b="0" u="sng" strike="noStrike" spc="-1">
                <a:solidFill>
                  <a:srgbClr val="5FCBEF"/>
                </a:solidFill>
                <a:uFillTx/>
                <a:latin typeface="Trebuchet MS"/>
                <a:ea typeface="DejaVu Sans"/>
              </a:rPr>
              <a:t>Vom Arduino zum Standalone</a:t>
            </a:r>
            <a:endParaRPr lang="de-DE" sz="3600" b="0" strike="noStrike" spc="-1">
              <a:latin typeface="Arial"/>
            </a:endParaRPr>
          </a:p>
        </p:txBody>
      </p:sp>
      <p:sp>
        <p:nvSpPr>
          <p:cNvPr id="125" name="CustomShape 2"/>
          <p:cNvSpPr/>
          <p:nvPr/>
        </p:nvSpPr>
        <p:spPr>
          <a:xfrm>
            <a:off x="1183680" y="2160720"/>
            <a:ext cx="4489560" cy="3879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343080" indent="-342000">
              <a:lnSpc>
                <a:spcPct val="15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de-DE" sz="1800" b="0" strike="noStrike" spc="-1">
                <a:solidFill>
                  <a:srgbClr val="404040"/>
                </a:solidFill>
                <a:latin typeface="Trebuchet MS"/>
                <a:ea typeface="DejaVu Sans"/>
              </a:rPr>
              <a:t>Arduino als</a:t>
            </a:r>
            <a:endParaRPr lang="de-DE" sz="1800" b="0" strike="noStrike" spc="-1">
              <a:latin typeface="Arial"/>
            </a:endParaRPr>
          </a:p>
          <a:p>
            <a:pPr marL="743040" lvl="1" indent="-284760">
              <a:lnSpc>
                <a:spcPct val="15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de-DE" sz="1600" b="0" strike="noStrike" spc="-1">
                <a:solidFill>
                  <a:srgbClr val="404040"/>
                </a:solidFill>
                <a:latin typeface="Trebuchet MS"/>
                <a:ea typeface="DejaVu Sans"/>
              </a:rPr>
              <a:t>Stromversorgung</a:t>
            </a:r>
            <a:endParaRPr lang="de-DE" sz="1600" b="0" strike="noStrike" spc="-1">
              <a:latin typeface="Arial"/>
            </a:endParaRPr>
          </a:p>
          <a:p>
            <a:pPr marL="743040" lvl="1" indent="-284760">
              <a:lnSpc>
                <a:spcPct val="15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de-DE" sz="1600" b="0" strike="noStrike" spc="-1">
                <a:solidFill>
                  <a:srgbClr val="404040"/>
                </a:solidFill>
                <a:latin typeface="Trebuchet MS"/>
                <a:ea typeface="DejaVu Sans"/>
              </a:rPr>
              <a:t>Programmierschnittstelle</a:t>
            </a:r>
            <a:endParaRPr lang="de-DE" sz="1600" b="0" strike="noStrike" spc="-1">
              <a:latin typeface="Arial"/>
            </a:endParaRPr>
          </a:p>
        </p:txBody>
      </p:sp>
      <p:pic>
        <p:nvPicPr>
          <p:cNvPr id="126" name="Picture 2"/>
          <p:cNvPicPr/>
          <p:nvPr/>
        </p:nvPicPr>
        <p:blipFill>
          <a:blip r:embed="rId2"/>
          <a:stretch/>
        </p:blipFill>
        <p:spPr>
          <a:xfrm>
            <a:off x="5251320" y="1476000"/>
            <a:ext cx="3499200" cy="4298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677160" y="609480"/>
            <a:ext cx="8595720" cy="1319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600" b="0" u="sng" strike="noStrike" spc="-1">
                <a:solidFill>
                  <a:srgbClr val="5FCBEF"/>
                </a:solidFill>
                <a:uFillTx/>
                <a:latin typeface="Trebuchet MS"/>
                <a:ea typeface="DejaVu Sans"/>
              </a:rPr>
              <a:t>Pololu AVR-Programmer</a:t>
            </a:r>
            <a:endParaRPr lang="de-DE" sz="3600" b="0" strike="noStrike" spc="-1">
              <a:latin typeface="Arial"/>
            </a:endParaRPr>
          </a:p>
        </p:txBody>
      </p:sp>
      <p:pic>
        <p:nvPicPr>
          <p:cNvPr id="128" name="Inhaltsplatzhalter 4"/>
          <p:cNvPicPr/>
          <p:nvPr/>
        </p:nvPicPr>
        <p:blipFill>
          <a:blip r:embed="rId2"/>
          <a:stretch/>
        </p:blipFill>
        <p:spPr>
          <a:xfrm>
            <a:off x="4738320" y="2322720"/>
            <a:ext cx="3870000" cy="2724840"/>
          </a:xfrm>
          <a:prstGeom prst="rect">
            <a:avLst/>
          </a:prstGeom>
          <a:ln>
            <a:noFill/>
          </a:ln>
        </p:spPr>
      </p:pic>
      <p:sp>
        <p:nvSpPr>
          <p:cNvPr id="129" name="CustomShape 2"/>
          <p:cNvSpPr/>
          <p:nvPr/>
        </p:nvSpPr>
        <p:spPr>
          <a:xfrm>
            <a:off x="1281960" y="2277720"/>
            <a:ext cx="3452400" cy="252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42000">
              <a:lnSpc>
                <a:spcPct val="15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de-DE" sz="1800" b="0" strike="noStrike" spc="-1">
                <a:solidFill>
                  <a:srgbClr val="404040"/>
                </a:solidFill>
                <a:latin typeface="Trebuchet MS"/>
                <a:ea typeface="DejaVu Sans"/>
              </a:rPr>
              <a:t>ISP (In-System Programmer)</a:t>
            </a:r>
            <a:endParaRPr lang="de-DE" sz="1800" b="0" strike="noStrike" spc="-1">
              <a:latin typeface="Arial"/>
            </a:endParaRPr>
          </a:p>
          <a:p>
            <a:pPr marL="343080" indent="-342000">
              <a:lnSpc>
                <a:spcPct val="15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de-DE" sz="1800" b="0" strike="noStrike" spc="-1">
                <a:solidFill>
                  <a:srgbClr val="404040"/>
                </a:solidFill>
                <a:latin typeface="Trebuchet MS"/>
                <a:ea typeface="DejaVu Sans"/>
              </a:rPr>
              <a:t>2 Ports für </a:t>
            </a:r>
            <a:endParaRPr lang="de-DE" sz="1800" b="0" strike="noStrike" spc="-1">
              <a:latin typeface="Arial"/>
            </a:endParaRPr>
          </a:p>
          <a:p>
            <a:pPr marL="800280" lvl="1" indent="-34200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de-DE" sz="1800" b="0" strike="noStrike" spc="-1">
                <a:solidFill>
                  <a:srgbClr val="404040"/>
                </a:solidFill>
                <a:latin typeface="Trebuchet MS"/>
                <a:ea typeface="DejaVu Sans"/>
              </a:rPr>
              <a:t>Programmieren</a:t>
            </a:r>
            <a:endParaRPr lang="de-DE" sz="1800" b="0" strike="noStrike" spc="-1">
              <a:latin typeface="Arial"/>
            </a:endParaRPr>
          </a:p>
          <a:p>
            <a:pPr marL="800280" lvl="1" indent="-34200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de-DE" sz="1800" b="0" strike="noStrike" spc="-1">
                <a:solidFill>
                  <a:srgbClr val="404040"/>
                </a:solidFill>
                <a:latin typeface="Trebuchet MS"/>
                <a:ea typeface="DejaVu Sans"/>
              </a:rPr>
              <a:t>Serielle Ausgabe</a:t>
            </a:r>
            <a:endParaRPr lang="de-DE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de-DE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677160" y="609480"/>
            <a:ext cx="8595720" cy="1319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600" b="0" strike="noStrike" spc="-1">
                <a:solidFill>
                  <a:srgbClr val="5FCBEF"/>
                </a:solidFill>
                <a:latin typeface="Trebuchet MS"/>
                <a:ea typeface="DejaVu Sans"/>
              </a:rPr>
              <a:t>Atmel Studio und Tera Term</a:t>
            </a:r>
            <a:endParaRPr lang="de-DE" sz="3600" b="0" strike="noStrike" spc="-1">
              <a:latin typeface="Arial"/>
            </a:endParaRPr>
          </a:p>
        </p:txBody>
      </p:sp>
      <p:sp>
        <p:nvSpPr>
          <p:cNvPr id="131" name="CustomShape 2"/>
          <p:cNvSpPr/>
          <p:nvPr/>
        </p:nvSpPr>
        <p:spPr>
          <a:xfrm>
            <a:off x="677160" y="2160720"/>
            <a:ext cx="8595720" cy="3879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32" name="Grafik 2"/>
          <p:cNvPicPr/>
          <p:nvPr/>
        </p:nvPicPr>
        <p:blipFill>
          <a:blip r:embed="rId2"/>
          <a:stretch/>
        </p:blipFill>
        <p:spPr>
          <a:xfrm>
            <a:off x="677160" y="1422360"/>
            <a:ext cx="8903880" cy="5005800"/>
          </a:xfrm>
          <a:prstGeom prst="rect">
            <a:avLst/>
          </a:prstGeom>
          <a:ln>
            <a:noFill/>
          </a:ln>
        </p:spPr>
      </p:pic>
      <p:pic>
        <p:nvPicPr>
          <p:cNvPr id="133" name="Grafik 4"/>
          <p:cNvPicPr/>
          <p:nvPr/>
        </p:nvPicPr>
        <p:blipFill>
          <a:blip r:embed="rId3"/>
          <a:stretch/>
        </p:blipFill>
        <p:spPr>
          <a:xfrm>
            <a:off x="4030920" y="2164680"/>
            <a:ext cx="4162680" cy="3407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677160" y="609480"/>
            <a:ext cx="8595720" cy="1319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600" b="0" u="sng" strike="noStrike" spc="-1">
                <a:solidFill>
                  <a:srgbClr val="5FCBEF"/>
                </a:solidFill>
                <a:uFillTx/>
                <a:latin typeface="Trebuchet MS"/>
                <a:ea typeface="DejaVu Sans"/>
              </a:rPr>
              <a:t>Blink-Sketch</a:t>
            </a:r>
            <a:endParaRPr lang="de-DE" sz="3600" b="0" strike="noStrike" spc="-1">
              <a:latin typeface="Arial"/>
            </a:endParaRPr>
          </a:p>
        </p:txBody>
      </p:sp>
      <p:pic>
        <p:nvPicPr>
          <p:cNvPr id="135" name="Inhaltsplatzhalter 4"/>
          <p:cNvPicPr/>
          <p:nvPr/>
        </p:nvPicPr>
        <p:blipFill>
          <a:blip r:embed="rId2"/>
          <a:srcRect t="1002"/>
          <a:stretch/>
        </p:blipFill>
        <p:spPr>
          <a:xfrm>
            <a:off x="1477440" y="1828800"/>
            <a:ext cx="6422400" cy="34606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230</Words>
  <Application>Microsoft Office PowerPoint</Application>
  <PresentationFormat>Breitbild</PresentationFormat>
  <Paragraphs>79</Paragraphs>
  <Slides>21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21</vt:i4>
      </vt:variant>
    </vt:vector>
  </HeadingPairs>
  <TitlesOfParts>
    <vt:vector size="28" baseType="lpstr">
      <vt:lpstr>Arial</vt:lpstr>
      <vt:lpstr>Symbol</vt:lpstr>
      <vt:lpstr>Trebuchet MS</vt:lpstr>
      <vt:lpstr>Wingdings</vt:lpstr>
      <vt:lpstr>Wingdings 3</vt:lpstr>
      <vt:lpstr>Office Theme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IoT - Praktikum</dc:title>
  <dc:subject/>
  <dc:creator>ga48gov</dc:creator>
  <dc:description/>
  <cp:lastModifiedBy>ga48gov</cp:lastModifiedBy>
  <cp:revision>45</cp:revision>
  <dcterms:created xsi:type="dcterms:W3CDTF">2019-01-27T13:18:17Z</dcterms:created>
  <dcterms:modified xsi:type="dcterms:W3CDTF">2019-01-28T17:10:01Z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Breitbild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20</vt:i4>
  </property>
</Properties>
</file>