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3" r:id="rId2"/>
    <p:sldId id="257" r:id="rId3"/>
    <p:sldId id="258" r:id="rId4"/>
    <p:sldId id="262" r:id="rId5"/>
    <p:sldId id="279" r:id="rId6"/>
    <p:sldId id="259" r:id="rId7"/>
    <p:sldId id="260" r:id="rId8"/>
    <p:sldId id="261" r:id="rId9"/>
    <p:sldId id="281" r:id="rId10"/>
    <p:sldId id="264" r:id="rId11"/>
    <p:sldId id="265" r:id="rId12"/>
    <p:sldId id="266" r:id="rId13"/>
    <p:sldId id="267" r:id="rId14"/>
    <p:sldId id="284" r:id="rId15"/>
    <p:sldId id="285" r:id="rId16"/>
    <p:sldId id="286" r:id="rId17"/>
    <p:sldId id="287" r:id="rId18"/>
    <p:sldId id="288" r:id="rId19"/>
    <p:sldId id="289" r:id="rId20"/>
    <p:sldId id="290" r:id="rId21"/>
    <p:sldId id="291" r:id="rId22"/>
    <p:sldId id="292" r:id="rId23"/>
    <p:sldId id="282" r:id="rId2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BEF267D5-91FD-434F-831E-2A62F618000B}" type="datetimeFigureOut">
              <a:rPr lang="id-ID" smtClean="0"/>
              <a:pPr/>
              <a:t>09/09/2019</a:t>
            </a:fld>
            <a:endParaRPr lang="id-ID"/>
          </a:p>
        </p:txBody>
      </p:sp>
      <p:sp>
        <p:nvSpPr>
          <p:cNvPr id="2" name="Footer Placeholder 1"/>
          <p:cNvSpPr>
            <a:spLocks noGrp="1"/>
          </p:cNvSpPr>
          <p:nvPr>
            <p:ph type="ftr" sz="quarter" idx="11"/>
          </p:nvPr>
        </p:nvSpPr>
        <p:spPr/>
        <p:txBody>
          <a:bodyPr/>
          <a:lstStyle/>
          <a:p>
            <a:endParaRPr lang="id-ID"/>
          </a:p>
        </p:txBody>
      </p:sp>
      <p:sp>
        <p:nvSpPr>
          <p:cNvPr id="15" name="Slide Number Placeholder 14"/>
          <p:cNvSpPr>
            <a:spLocks noGrp="1"/>
          </p:cNvSpPr>
          <p:nvPr>
            <p:ph type="sldNum" sz="quarter" idx="12"/>
          </p:nvPr>
        </p:nvSpPr>
        <p:spPr>
          <a:xfrm>
            <a:off x="8229600" y="6473952"/>
            <a:ext cx="758952" cy="246888"/>
          </a:xfrm>
        </p:spPr>
        <p:txBody>
          <a:bodyPr/>
          <a:lstStyle/>
          <a:p>
            <a:fld id="{1ABC85DF-573D-4E28-A7DB-F889DE65953C}"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F267D5-91FD-434F-831E-2A62F618000B}" type="datetimeFigureOut">
              <a:rPr lang="id-ID" smtClean="0"/>
              <a:pPr/>
              <a:t>09/09/2019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ABC85DF-573D-4E28-A7DB-F889DE65953C}"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F267D5-91FD-434F-831E-2A62F618000B}" type="datetimeFigureOut">
              <a:rPr lang="id-ID" smtClean="0"/>
              <a:pPr/>
              <a:t>09/09/2019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ABC85DF-573D-4E28-A7DB-F889DE65953C}"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EF267D5-91FD-434F-831E-2A62F618000B}" type="datetimeFigureOut">
              <a:rPr lang="id-ID" smtClean="0"/>
              <a:pPr/>
              <a:t>09/09/2019</a:t>
            </a:fld>
            <a:endParaRPr lang="id-ID"/>
          </a:p>
        </p:txBody>
      </p:sp>
      <p:sp>
        <p:nvSpPr>
          <p:cNvPr id="19" name="Footer Placeholder 18"/>
          <p:cNvSpPr>
            <a:spLocks noGrp="1"/>
          </p:cNvSpPr>
          <p:nvPr>
            <p:ph type="ftr" sz="quarter" idx="11"/>
          </p:nvPr>
        </p:nvSpPr>
        <p:spPr>
          <a:xfrm>
            <a:off x="3581400" y="76200"/>
            <a:ext cx="2895600" cy="288925"/>
          </a:xfrm>
        </p:spPr>
        <p:txBody>
          <a:bodyPr/>
          <a:lstStyle/>
          <a:p>
            <a:endParaRPr lang="id-ID"/>
          </a:p>
        </p:txBody>
      </p:sp>
      <p:sp>
        <p:nvSpPr>
          <p:cNvPr id="16" name="Slide Number Placeholder 15"/>
          <p:cNvSpPr>
            <a:spLocks noGrp="1"/>
          </p:cNvSpPr>
          <p:nvPr>
            <p:ph type="sldNum" sz="quarter" idx="12"/>
          </p:nvPr>
        </p:nvSpPr>
        <p:spPr>
          <a:xfrm>
            <a:off x="8229600" y="6473952"/>
            <a:ext cx="758952" cy="246888"/>
          </a:xfrm>
        </p:spPr>
        <p:txBody>
          <a:bodyPr/>
          <a:lstStyle/>
          <a:p>
            <a:fld id="{1ABC85DF-573D-4E28-A7DB-F889DE65953C}"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BEF267D5-91FD-434F-831E-2A62F618000B}" type="datetimeFigureOut">
              <a:rPr lang="id-ID" smtClean="0"/>
              <a:pPr/>
              <a:t>09/09/2019</a:t>
            </a:fld>
            <a:endParaRPr lang="id-ID"/>
          </a:p>
        </p:txBody>
      </p:sp>
      <p:sp>
        <p:nvSpPr>
          <p:cNvPr id="11" name="Footer Placeholder 10"/>
          <p:cNvSpPr>
            <a:spLocks noGrp="1"/>
          </p:cNvSpPr>
          <p:nvPr>
            <p:ph type="ftr" sz="quarter" idx="11"/>
          </p:nvPr>
        </p:nvSpPr>
        <p:spPr/>
        <p:txBody>
          <a:bodyPr/>
          <a:lstStyle/>
          <a:p>
            <a:endParaRPr lang="id-ID"/>
          </a:p>
        </p:txBody>
      </p:sp>
      <p:sp>
        <p:nvSpPr>
          <p:cNvPr id="16" name="Slide Number Placeholder 15"/>
          <p:cNvSpPr>
            <a:spLocks noGrp="1"/>
          </p:cNvSpPr>
          <p:nvPr>
            <p:ph type="sldNum" sz="quarter" idx="12"/>
          </p:nvPr>
        </p:nvSpPr>
        <p:spPr/>
        <p:txBody>
          <a:bodyPr/>
          <a:lstStyle/>
          <a:p>
            <a:fld id="{1ABC85DF-573D-4E28-A7DB-F889DE65953C}" type="slidenum">
              <a:rPr lang="id-ID" smtClean="0"/>
              <a:pPr/>
              <a:t>‹#›</a:t>
            </a:fld>
            <a:endParaRPr lang="id-ID"/>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BEF267D5-91FD-434F-831E-2A62F618000B}" type="datetimeFigureOut">
              <a:rPr lang="id-ID" smtClean="0"/>
              <a:pPr/>
              <a:t>09/09/2019</a:t>
            </a:fld>
            <a:endParaRPr lang="id-ID"/>
          </a:p>
        </p:txBody>
      </p:sp>
      <p:sp>
        <p:nvSpPr>
          <p:cNvPr id="10" name="Footer Placeholder 9"/>
          <p:cNvSpPr>
            <a:spLocks noGrp="1"/>
          </p:cNvSpPr>
          <p:nvPr>
            <p:ph type="ftr" sz="quarter" idx="11"/>
          </p:nvPr>
        </p:nvSpPr>
        <p:spPr/>
        <p:txBody>
          <a:bodyPr/>
          <a:lstStyle/>
          <a:p>
            <a:endParaRPr lang="id-ID"/>
          </a:p>
        </p:txBody>
      </p:sp>
      <p:sp>
        <p:nvSpPr>
          <p:cNvPr id="31" name="Slide Number Placeholder 30"/>
          <p:cNvSpPr>
            <a:spLocks noGrp="1"/>
          </p:cNvSpPr>
          <p:nvPr>
            <p:ph type="sldNum" sz="quarter" idx="12"/>
          </p:nvPr>
        </p:nvSpPr>
        <p:spPr/>
        <p:txBody>
          <a:bodyPr/>
          <a:lstStyle/>
          <a:p>
            <a:fld id="{1ABC85DF-573D-4E28-A7DB-F889DE65953C}"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BEF267D5-91FD-434F-831E-2A62F618000B}" type="datetimeFigureOut">
              <a:rPr lang="id-ID" smtClean="0"/>
              <a:pPr/>
              <a:t>09/09/2019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229600" y="6477000"/>
            <a:ext cx="762000" cy="246888"/>
          </a:xfrm>
        </p:spPr>
        <p:txBody>
          <a:bodyPr/>
          <a:lstStyle/>
          <a:p>
            <a:fld id="{1ABC85DF-573D-4E28-A7DB-F889DE65953C}" type="slidenum">
              <a:rPr lang="id-ID" smtClean="0"/>
              <a:pPr/>
              <a:t>‹#›</a:t>
            </a:fld>
            <a:endParaRPr lang="id-ID"/>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EF267D5-91FD-434F-831E-2A62F618000B}" type="datetimeFigureOut">
              <a:rPr lang="id-ID" smtClean="0"/>
              <a:pPr/>
              <a:t>09/09/2019</a:t>
            </a:fld>
            <a:endParaRPr lang="id-ID"/>
          </a:p>
        </p:txBody>
      </p:sp>
      <p:sp>
        <p:nvSpPr>
          <p:cNvPr id="21" name="Footer Placeholder 20"/>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ABC85DF-573D-4E28-A7DB-F889DE65953C}"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EF267D5-91FD-434F-831E-2A62F618000B}" type="datetimeFigureOut">
              <a:rPr lang="id-ID" smtClean="0"/>
              <a:pPr/>
              <a:t>09/09/2019</a:t>
            </a:fld>
            <a:endParaRPr lang="id-ID"/>
          </a:p>
        </p:txBody>
      </p:sp>
      <p:sp>
        <p:nvSpPr>
          <p:cNvPr id="24" name="Footer Placeholder 23"/>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ABC85DF-573D-4E28-A7DB-F889DE65953C}"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EF267D5-91FD-434F-831E-2A62F618000B}" type="datetimeFigureOut">
              <a:rPr lang="id-ID" smtClean="0"/>
              <a:pPr/>
              <a:t>09/09/2019</a:t>
            </a:fld>
            <a:endParaRPr lang="id-ID"/>
          </a:p>
        </p:txBody>
      </p:sp>
      <p:sp>
        <p:nvSpPr>
          <p:cNvPr id="29" name="Footer Placeholder 28"/>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ABC85DF-573D-4E28-A7DB-F889DE65953C}"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BEF267D5-91FD-434F-831E-2A62F618000B}" type="datetimeFigureOut">
              <a:rPr lang="id-ID" smtClean="0"/>
              <a:pPr/>
              <a:t>09/09/2019</a:t>
            </a:fld>
            <a:endParaRPr lang="id-ID"/>
          </a:p>
        </p:txBody>
      </p:sp>
      <p:sp>
        <p:nvSpPr>
          <p:cNvPr id="5" name="Footer Placeholder 4"/>
          <p:cNvSpPr>
            <a:spLocks noGrp="1"/>
          </p:cNvSpPr>
          <p:nvPr>
            <p:ph type="ftr" sz="quarter" idx="11"/>
          </p:nvPr>
        </p:nvSpPr>
        <p:spPr/>
        <p:txBody>
          <a:bodyPr/>
          <a:lstStyle/>
          <a:p>
            <a:endParaRPr lang="id-ID"/>
          </a:p>
        </p:txBody>
      </p:sp>
      <p:sp>
        <p:nvSpPr>
          <p:cNvPr id="31" name="Slide Number Placeholder 30"/>
          <p:cNvSpPr>
            <a:spLocks noGrp="1"/>
          </p:cNvSpPr>
          <p:nvPr>
            <p:ph type="sldNum" sz="quarter" idx="12"/>
          </p:nvPr>
        </p:nvSpPr>
        <p:spPr/>
        <p:txBody>
          <a:bodyPr/>
          <a:lstStyle/>
          <a:p>
            <a:fld id="{1ABC85DF-573D-4E28-A7DB-F889DE65953C}" type="slidenum">
              <a:rPr lang="id-ID" smtClean="0"/>
              <a:pPr/>
              <a:t>‹#›</a:t>
            </a:fld>
            <a:endParaRPr lang="id-ID"/>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BEF267D5-91FD-434F-831E-2A62F618000B}" type="datetimeFigureOut">
              <a:rPr lang="id-ID" smtClean="0"/>
              <a:pPr/>
              <a:t>09/09/2019</a:t>
            </a:fld>
            <a:endParaRPr lang="id-ID"/>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id-ID"/>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1ABC85DF-573D-4E28-A7DB-F889DE65953C}" type="slidenum">
              <a:rPr lang="id-ID" smtClean="0"/>
              <a:pPr/>
              <a:t>‹#›</a:t>
            </a:fld>
            <a:endParaRPr lang="id-ID"/>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Content Placeholder 3" descr="33333333333333333.JPG"/>
          <p:cNvPicPr>
            <a:picLocks noGrp="1" noChangeAspect="1"/>
          </p:cNvPicPr>
          <p:nvPr>
            <p:ph idx="1"/>
          </p:nvPr>
        </p:nvPicPr>
        <p:blipFill>
          <a:blip r:embed="rId2"/>
          <a:stretch>
            <a:fillRect/>
          </a:stretch>
        </p:blipFill>
        <p:spPr>
          <a:xfrm>
            <a:off x="0" y="0"/>
            <a:ext cx="9144000" cy="6858000"/>
          </a:xfrm>
        </p:spPr>
      </p:pic>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8229600" cy="5483245"/>
          </a:xfrm>
        </p:spPr>
        <p:txBody>
          <a:bodyPr>
            <a:normAutofit/>
          </a:bodyPr>
          <a:lstStyle/>
          <a:p>
            <a:r>
              <a:rPr lang="id-ID" dirty="0" smtClean="0">
                <a:latin typeface="Times New Roman" pitchFamily="18" charset="0"/>
                <a:cs typeface="Times New Roman" pitchFamily="18" charset="0"/>
              </a:rPr>
              <a:t>Linux </a:t>
            </a:r>
          </a:p>
          <a:p>
            <a:endParaRPr lang="id-ID" sz="2200" dirty="0" smtClean="0">
              <a:latin typeface="Times New Roman" pitchFamily="18" charset="0"/>
              <a:cs typeface="Times New Roman" pitchFamily="18" charset="0"/>
            </a:endParaRPr>
          </a:p>
          <a:p>
            <a:r>
              <a:rPr lang="id-ID" sz="2400" dirty="0" smtClean="0">
                <a:latin typeface="Times New Roman" pitchFamily="18" charset="0"/>
                <a:cs typeface="Times New Roman" pitchFamily="18" charset="0"/>
              </a:rPr>
              <a:t>Linux </a:t>
            </a:r>
            <a:r>
              <a:rPr lang="id-ID" sz="2400" dirty="0" smtClean="0">
                <a:latin typeface="Times New Roman" pitchFamily="18" charset="0"/>
                <a:cs typeface="Times New Roman" pitchFamily="18" charset="0"/>
              </a:rPr>
              <a:t>adalah nama yang diberikan kepada sistem operasi komputer bertipe unix. Linux merupakan salah satu contoh hasil pengembangan perangkat lunak bebas dan sumber terbuka lainnya pada umumnya kode sumber linux dapat dimodifikasi, digunakan dan didistribusikan kembali secara bebas oleh siapa saja. Nama “linux” berasal dari nama pembuatnya, yang diperkenalkan tahun 1991 oleh linus torvalds</a:t>
            </a:r>
            <a:r>
              <a:rPr lang="id-ID" sz="2200" dirty="0" smtClean="0">
                <a:latin typeface="Times New Roman" pitchFamily="18" charset="0"/>
                <a:cs typeface="Times New Roman" pitchFamily="18" charset="0"/>
              </a:rPr>
              <a:t>.</a:t>
            </a:r>
            <a:endParaRPr lang="id-ID" sz="2200" dirty="0">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429000"/>
            <a:ext cx="4238600" cy="4238600"/>
          </a:xfrm>
          <a:prstGeom prst="rect">
            <a:avLst/>
          </a:prstGeom>
        </p:spPr>
      </p:pic>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8" presetClass="entr" presetSubtype="0" accel="500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3">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0" dur="1000"/>
                                        <p:tgtEl>
                                          <p:spTgt spid="3">
                                            <p:txEl>
                                              <p:pRg st="0" end="0"/>
                                            </p:txEl>
                                          </p:spTgt>
                                        </p:tgtEl>
                                      </p:cBhvr>
                                    </p:animEffect>
                                  </p:childTnLst>
                                </p:cTn>
                              </p:par>
                              <p:par>
                                <p:cTn id="11" presetID="48" presetClass="entr" presetSubtype="0" accel="5000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1000" fill="hold"/>
                                        <p:tgtEl>
                                          <p:spTgt spid="3">
                                            <p:txEl>
                                              <p:pRg st="2" end="2"/>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 dur="1000" fill="hold"/>
                                        <p:tgtEl>
                                          <p:spTgt spid="3">
                                            <p:txEl>
                                              <p:pRg st="2" end="2"/>
                                            </p:txEl>
                                          </p:spTgt>
                                        </p:tgtEl>
                                        <p:attrNameLst>
                                          <p:attrName>ppt_x</p:attrName>
                                        </p:attrNameLst>
                                      </p:cBhvr>
                                      <p:tavLst>
                                        <p:tav tm="0">
                                          <p:val>
                                            <p:fltVal val="-1"/>
                                          </p:val>
                                        </p:tav>
                                        <p:tav tm="50000">
                                          <p:val>
                                            <p:fltVal val="0.95"/>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16" dur="1000"/>
                                        <p:tgtEl>
                                          <p:spTgt spid="3">
                                            <p:txEl>
                                              <p:pRg st="2" end="2"/>
                                            </p:txEl>
                                          </p:spTgt>
                                        </p:tgtEl>
                                      </p:cBhvr>
                                    </p:animEffect>
                                  </p:childTnLst>
                                </p:cTn>
                              </p:par>
                              <p:par>
                                <p:cTn id="17" presetID="45"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000"/>
                                        <p:tgtEl>
                                          <p:spTgt spid="2"/>
                                        </p:tgtEl>
                                      </p:cBhvr>
                                    </p:animEffect>
                                    <p:anim calcmode="lin" valueType="num">
                                      <p:cBhvr>
                                        <p:cTn id="20" dur="2000" fill="hold"/>
                                        <p:tgtEl>
                                          <p:spTgt spid="2"/>
                                        </p:tgtEl>
                                        <p:attrNameLst>
                                          <p:attrName>ppt_w</p:attrName>
                                        </p:attrNameLst>
                                      </p:cBhvr>
                                      <p:tavLst>
                                        <p:tav tm="0" fmla="#ppt_w*sin(2.5*pi*$)">
                                          <p:val>
                                            <p:fltVal val="0"/>
                                          </p:val>
                                        </p:tav>
                                        <p:tav tm="100000">
                                          <p:val>
                                            <p:fltVal val="1"/>
                                          </p:val>
                                        </p:tav>
                                      </p:tavLst>
                                    </p:anim>
                                    <p:anim calcmode="lin" valueType="num">
                                      <p:cBhvr>
                                        <p:cTn id="21"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5483245"/>
          </a:xfrm>
        </p:spPr>
        <p:txBody>
          <a:bodyPr>
            <a:normAutofit/>
          </a:bodyPr>
          <a:lstStyle/>
          <a:p>
            <a:r>
              <a:rPr lang="id-ID" sz="3600" dirty="0" smtClean="0">
                <a:latin typeface="Times New Roman" pitchFamily="18" charset="0"/>
                <a:cs typeface="Times New Roman" pitchFamily="18" charset="0"/>
              </a:rPr>
              <a:t>Mac Os</a:t>
            </a:r>
          </a:p>
          <a:p>
            <a:endParaRPr lang="id-ID" sz="2000" dirty="0" smtClean="0">
              <a:latin typeface="Times New Roman" pitchFamily="18" charset="0"/>
              <a:cs typeface="Times New Roman" pitchFamily="18" charset="0"/>
            </a:endParaRPr>
          </a:p>
          <a:p>
            <a:r>
              <a:rPr lang="id-ID" sz="2000" dirty="0" smtClean="0">
                <a:latin typeface="Times New Roman" pitchFamily="18" charset="0"/>
                <a:cs typeface="Times New Roman" pitchFamily="18" charset="0"/>
              </a:rPr>
              <a:t>Macintosh </a:t>
            </a:r>
            <a:r>
              <a:rPr lang="id-ID" sz="2000" dirty="0" smtClean="0">
                <a:latin typeface="Times New Roman" pitchFamily="18" charset="0"/>
                <a:cs typeface="Times New Roman" pitchFamily="18" charset="0"/>
              </a:rPr>
              <a:t>Operating System atau Mac Os adalah sistem operasi GUI pertama besutan Apple Inc. Yang digunakan untuk mengoperasikan komputer Macintosh. Sebgaia sistem operasi, ketenaran Mac Os memang masih kalah jika dibandigkan dengan Windows. Namun jangan salah karena ternyata sistem operasi Mac Os ini yang menjadi pertama kali dalam hal penggunaan GUI atau Graphical User Interface. Selain itu masih ada banyak fitur serta keunggulan lain yang bisa didapatkan dengan menginstall sistem operasi yang satu ini. Selain dapat digunakan pada perangkat komputer, Mac Os juga bisa diinstall di smartphone atau gadget lain sesuai ketentuan atau spesifikasi yang berlaku. </a:t>
            </a:r>
            <a:endParaRPr lang="id-ID" sz="2000"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528" y="4175571"/>
            <a:ext cx="4068621" cy="2713261"/>
          </a:xfrm>
          <a:prstGeom prst="rect">
            <a:avLst/>
          </a:prstGeom>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3">
                                            <p:txEl>
                                              <p:pRg st="0" end="0"/>
                                            </p:txEl>
                                          </p:spTgt>
                                        </p:tgtEl>
                                        <p:attrNameLst>
                                          <p:attrName>ppt_x</p:attrName>
                                        </p:attrNameLst>
                                      </p:cBhvr>
                                    </p:anim>
                                    <p:anim from="0" to="-1.0" calcmode="lin" valueType="num">
                                      <p:cBhvr>
                                        <p:cTn id="8" dur="200" decel="50000" autoRev="1" fill="hold">
                                          <p:stCondLst>
                                            <p:cond delay="600"/>
                                          </p:stCondLst>
                                        </p:cTn>
                                        <p:tgtEl>
                                          <p:spTgt spid="3">
                                            <p:txEl>
                                              <p:pRg st="0" end="0"/>
                                            </p:txEl>
                                          </p:spTgt>
                                        </p:tgtEl>
                                        <p:attrNameLst>
                                          <p:attrName>xshear</p:attrName>
                                        </p:attrNameLst>
                                      </p:cBhvr>
                                    </p:anim>
                                    <p:animScale>
                                      <p:cBhvr>
                                        <p:cTn id="9" dur="200" decel="100000" autoRev="1" fill="hold">
                                          <p:stCondLst>
                                            <p:cond delay="600"/>
                                          </p:stCondLst>
                                        </p:cTn>
                                        <p:tgtEl>
                                          <p:spTgt spid="3">
                                            <p:txEl>
                                              <p:pRg st="0" end="0"/>
                                            </p:txEl>
                                          </p:spTgt>
                                        </p:tgtEl>
                                      </p:cBhvr>
                                      <p:from x="100000" y="100000"/>
                                      <p:to x="80000" y="100000"/>
                                    </p:animScale>
                                    <p:anim by="(#ppt_h/3+#ppt_w*0.1)" calcmode="lin" valueType="num">
                                      <p:cBhvr additive="sum">
                                        <p:cTn id="10" dur="200" decel="100000" autoRev="1" fill="hold">
                                          <p:stCondLst>
                                            <p:cond delay="600"/>
                                          </p:stCondLst>
                                        </p:cTn>
                                        <p:tgtEl>
                                          <p:spTgt spid="3">
                                            <p:txEl>
                                              <p:pRg st="0" end="0"/>
                                            </p:txEl>
                                          </p:spTgt>
                                        </p:tgtEl>
                                        <p:attrNameLst>
                                          <p:attrName>ppt_x</p:attrName>
                                        </p:attrNameLst>
                                      </p:cBhvr>
                                    </p:anim>
                                  </p:childTnLst>
                                </p:cTn>
                              </p:par>
                              <p:par>
                                <p:cTn id="11" presetID="34"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from="(-#ppt_w/2)" to="(#ppt_x)" calcmode="lin" valueType="num">
                                      <p:cBhvr>
                                        <p:cTn id="13" dur="600" fill="hold">
                                          <p:stCondLst>
                                            <p:cond delay="0"/>
                                          </p:stCondLst>
                                        </p:cTn>
                                        <p:tgtEl>
                                          <p:spTgt spid="3">
                                            <p:txEl>
                                              <p:pRg st="2" end="2"/>
                                            </p:txEl>
                                          </p:spTgt>
                                        </p:tgtEl>
                                        <p:attrNameLst>
                                          <p:attrName>ppt_x</p:attrName>
                                        </p:attrNameLst>
                                      </p:cBhvr>
                                    </p:anim>
                                    <p:anim from="0" to="-1.0" calcmode="lin" valueType="num">
                                      <p:cBhvr>
                                        <p:cTn id="14" dur="200" decel="50000" autoRev="1" fill="hold">
                                          <p:stCondLst>
                                            <p:cond delay="600"/>
                                          </p:stCondLst>
                                        </p:cTn>
                                        <p:tgtEl>
                                          <p:spTgt spid="3">
                                            <p:txEl>
                                              <p:pRg st="2" end="2"/>
                                            </p:txEl>
                                          </p:spTgt>
                                        </p:tgtEl>
                                        <p:attrNameLst>
                                          <p:attrName>xshear</p:attrName>
                                        </p:attrNameLst>
                                      </p:cBhvr>
                                    </p:anim>
                                    <p:animScale>
                                      <p:cBhvr>
                                        <p:cTn id="15" dur="200" decel="100000" autoRev="1" fill="hold">
                                          <p:stCondLst>
                                            <p:cond delay="600"/>
                                          </p:stCondLst>
                                        </p:cTn>
                                        <p:tgtEl>
                                          <p:spTgt spid="3">
                                            <p:txEl>
                                              <p:pRg st="2" end="2"/>
                                            </p:txEl>
                                          </p:spTgt>
                                        </p:tgtEl>
                                      </p:cBhvr>
                                      <p:from x="100000" y="100000"/>
                                      <p:to x="80000" y="100000"/>
                                    </p:animScale>
                                    <p:anim by="(#ppt_h/3+#ppt_w*0.1)" calcmode="lin" valueType="num">
                                      <p:cBhvr additive="sum">
                                        <p:cTn id="16" dur="200" decel="100000" autoRev="1" fill="hold">
                                          <p:stCondLst>
                                            <p:cond delay="600"/>
                                          </p:stCondLst>
                                        </p:cTn>
                                        <p:tgtEl>
                                          <p:spTgt spid="3">
                                            <p:txEl>
                                              <p:pRg st="2" end="2"/>
                                            </p:txEl>
                                          </p:spTgt>
                                        </p:tgtEl>
                                        <p:attrNameLst>
                                          <p:attrName>ppt_x</p:attrName>
                                        </p:attrNameLst>
                                      </p:cBhvr>
                                    </p:anim>
                                  </p:childTnLst>
                                </p:cTn>
                              </p:par>
                              <p:par>
                                <p:cTn id="17" presetID="21" presetClass="entr" presetSubtype="1"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8229600" cy="5483245"/>
          </a:xfrm>
        </p:spPr>
        <p:txBody>
          <a:bodyPr/>
          <a:lstStyle/>
          <a:p>
            <a:r>
              <a:rPr lang="id-ID" dirty="0" smtClean="0">
                <a:latin typeface="Times New Roman" pitchFamily="18" charset="0"/>
                <a:cs typeface="Times New Roman" pitchFamily="18" charset="0"/>
              </a:rPr>
              <a:t>DOS</a:t>
            </a:r>
          </a:p>
          <a:p>
            <a:endParaRPr lang="id-ID" sz="2000" dirty="0" smtClean="0">
              <a:latin typeface="Times New Roman" pitchFamily="18" charset="0"/>
              <a:cs typeface="Times New Roman" pitchFamily="18" charset="0"/>
            </a:endParaRPr>
          </a:p>
          <a:p>
            <a:r>
              <a:rPr lang="id-ID" sz="2400" dirty="0" smtClean="0">
                <a:latin typeface="Times New Roman" pitchFamily="18" charset="0"/>
                <a:cs typeface="Times New Roman" pitchFamily="18" charset="0"/>
              </a:rPr>
              <a:t>Sesuai </a:t>
            </a:r>
            <a:r>
              <a:rPr lang="id-ID" sz="2400" dirty="0" smtClean="0">
                <a:latin typeface="Times New Roman" pitchFamily="18" charset="0"/>
                <a:cs typeface="Times New Roman" pitchFamily="18" charset="0"/>
              </a:rPr>
              <a:t>dengan namanya, DOS adalah diskette operating system merupakan sistem operasi yang terkemas dalam sebuah disket berkapsitas 360 MB. Sistem operasi ini sangat populer di awal dekade 80- an ketika komputer disebut IMB PC muli populer sebagai komputer perorangan, pada masa itu komputer belum dilengkapi dengan hard disk.</a:t>
            </a:r>
            <a:endParaRPr lang="id-ID" sz="2400" dirty="0">
              <a:latin typeface="Times New Roman" pitchFamily="18" charset="0"/>
              <a:cs typeface="Times New Roman"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3789040"/>
            <a:ext cx="2051592" cy="2592288"/>
          </a:xfrm>
          <a:prstGeom prst="rect">
            <a:avLst/>
          </a:prstGeom>
        </p:spPr>
      </p:pic>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par>
                                <p:cTn id="17" presetID="3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ppt_w</p:attrName>
                                        </p:attrNameLst>
                                      </p:cBhvr>
                                      <p:tavLst>
                                        <p:tav tm="0">
                                          <p:val>
                                            <p:fltVal val="0"/>
                                          </p:val>
                                        </p:tav>
                                        <p:tav tm="100000">
                                          <p:val>
                                            <p:strVal val="#ppt_w"/>
                                          </p:val>
                                        </p:tav>
                                      </p:tavLst>
                                    </p:anim>
                                    <p:anim calcmode="lin" valueType="num">
                                      <p:cBhvr>
                                        <p:cTn id="20" dur="1000" fill="hold"/>
                                        <p:tgtEl>
                                          <p:spTgt spid="2"/>
                                        </p:tgtEl>
                                        <p:attrNameLst>
                                          <p:attrName>ppt_h</p:attrName>
                                        </p:attrNameLst>
                                      </p:cBhvr>
                                      <p:tavLst>
                                        <p:tav tm="0">
                                          <p:val>
                                            <p:fltVal val="0"/>
                                          </p:val>
                                        </p:tav>
                                        <p:tav tm="100000">
                                          <p:val>
                                            <p:strVal val="#ppt_h"/>
                                          </p:val>
                                        </p:tav>
                                      </p:tavLst>
                                    </p:anim>
                                    <p:anim calcmode="lin" valueType="num">
                                      <p:cBhvr>
                                        <p:cTn id="21" dur="1000" fill="hold"/>
                                        <p:tgtEl>
                                          <p:spTgt spid="2"/>
                                        </p:tgtEl>
                                        <p:attrNameLst>
                                          <p:attrName>style.rotation</p:attrName>
                                        </p:attrNameLst>
                                      </p:cBhvr>
                                      <p:tavLst>
                                        <p:tav tm="0">
                                          <p:val>
                                            <p:fltVal val="90"/>
                                          </p:val>
                                        </p:tav>
                                        <p:tav tm="100000">
                                          <p:val>
                                            <p:fltVal val="0"/>
                                          </p:val>
                                        </p:tav>
                                      </p:tavLst>
                                    </p:anim>
                                    <p:animEffect transition="in" filter="fade">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19256" cy="5577483"/>
          </a:xfrm>
        </p:spPr>
        <p:txBody>
          <a:bodyPr>
            <a:normAutofit/>
          </a:bodyPr>
          <a:lstStyle/>
          <a:p>
            <a:r>
              <a:rPr lang="id-ID" dirty="0" smtClean="0">
                <a:latin typeface="Times New Roman" pitchFamily="18" charset="0"/>
                <a:cs typeface="Times New Roman" pitchFamily="18" charset="0"/>
              </a:rPr>
              <a:t>Unix</a:t>
            </a:r>
          </a:p>
          <a:p>
            <a:r>
              <a:rPr lang="id-ID" sz="2200" dirty="0" smtClean="0">
                <a:latin typeface="Times New Roman" pitchFamily="18" charset="0"/>
                <a:cs typeface="Times New Roman" pitchFamily="18" charset="0"/>
              </a:rPr>
              <a:t>Unix adalah sebuah operasi komputer yang diawali dengan project multicrs (multiplexed information and computing service) pada tahun 1965 yang dilakukan american telephone and telegram (AT &amp; T) General electric (GE), dan institut teknologi massachusetts (MIT), dengan biaya dari departemen pertahanan amerika (departement of defence advenced researc project, DRAPA atau ARPA) UNIX di desain sebagai sistem operasi yang portable, multi-tasking dan multi-user.</a:t>
            </a:r>
          </a:p>
          <a:p>
            <a:endParaRPr lang="id-ID" dirty="0">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4005064"/>
            <a:ext cx="3024336" cy="1991314"/>
          </a:xfrm>
          <a:prstGeom prst="rect">
            <a:avLst/>
          </a:prstGeom>
        </p:spPr>
      </p:pic>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800" decel="100000"/>
                                        <p:tgtEl>
                                          <p:spTgt spid="3">
                                            <p:txEl>
                                              <p:pRg st="1" end="1"/>
                                            </p:txEl>
                                          </p:spTgt>
                                        </p:tgtEl>
                                      </p:cBhvr>
                                    </p:animEffect>
                                    <p:anim calcmode="lin" valueType="num">
                                      <p:cBhvr>
                                        <p:cTn id="16"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par>
                                <p:cTn id="21" presetID="14" presetClass="entr" presetSubtype="1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686800" cy="962744"/>
          </a:xfrm>
        </p:spPr>
        <p:txBody>
          <a:bodyPr/>
          <a:lstStyle/>
          <a:p>
            <a:r>
              <a:rPr lang="id-ID" dirty="0" smtClean="0">
                <a:latin typeface="Times New Roman" pitchFamily="18" charset="0"/>
                <a:cs typeface="Times New Roman" pitchFamily="18" charset="0"/>
              </a:rPr>
              <a:t>OFFICE BUTTON</a:t>
            </a:r>
            <a:endParaRPr lang="id-ID" dirty="0"/>
          </a:p>
        </p:txBody>
      </p:sp>
      <p:sp>
        <p:nvSpPr>
          <p:cNvPr id="3" name="Content Placeholder 2"/>
          <p:cNvSpPr>
            <a:spLocks noGrp="1"/>
          </p:cNvSpPr>
          <p:nvPr>
            <p:ph idx="1"/>
          </p:nvPr>
        </p:nvSpPr>
        <p:spPr/>
        <p:txBody>
          <a:bodyPr>
            <a:normAutofit/>
          </a:bodyPr>
          <a:lstStyle/>
          <a:p>
            <a:r>
              <a:rPr lang="id-ID" sz="2300" dirty="0" smtClean="0">
                <a:latin typeface="Times New Roman" pitchFamily="18" charset="0"/>
                <a:cs typeface="Times New Roman" pitchFamily="18" charset="0"/>
              </a:rPr>
              <a:t>Office Button adalah tempat tools untuk mengatur document, alat fungsi tersebut digunakan untuk mengatur document baru, menyimpan document, cetak document, lain sebagainya. Office Button memiliki dua tampilan atau sisi, yaitu sisi kanan dan sisi kiri, pada Office Button juga terdapat Word Option yang digunakan untuk megatur microsoft word, letak Office Button ada di pojok kiri atas sebelah Quick Access Toolbar.</a:t>
            </a:r>
          </a:p>
          <a:p>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4256184"/>
            <a:ext cx="3285018" cy="20531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14" presetClass="entr" presetSubtype="1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par>
                                <p:cTn id="12" presetID="14" presetClass="entr" presetSubtype="10" fill="hold"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686800" cy="838200"/>
          </a:xfrm>
        </p:spPr>
        <p:txBody>
          <a:bodyPr/>
          <a:lstStyle/>
          <a:p>
            <a:r>
              <a:rPr lang="id-ID" dirty="0" smtClean="0">
                <a:latin typeface="Times New Roman" pitchFamily="18" charset="0"/>
                <a:cs typeface="Times New Roman" pitchFamily="18" charset="0"/>
              </a:rPr>
              <a:t>QUICK ACCESS BUTTON</a:t>
            </a:r>
            <a:endParaRPr lang="id-ID" dirty="0"/>
          </a:p>
        </p:txBody>
      </p:sp>
      <p:sp>
        <p:nvSpPr>
          <p:cNvPr id="3" name="Content Placeholder 2"/>
          <p:cNvSpPr>
            <a:spLocks noGrp="1"/>
          </p:cNvSpPr>
          <p:nvPr>
            <p:ph idx="1"/>
          </p:nvPr>
        </p:nvSpPr>
        <p:spPr>
          <a:xfrm>
            <a:off x="179512" y="1268760"/>
            <a:ext cx="8686800" cy="4525963"/>
          </a:xfrm>
        </p:spPr>
        <p:txBody>
          <a:bodyPr>
            <a:normAutofit/>
          </a:bodyPr>
          <a:lstStyle/>
          <a:p>
            <a:r>
              <a:rPr lang="id-ID" sz="2100" dirty="0" smtClean="0">
                <a:latin typeface="Times New Roman" pitchFamily="18" charset="0"/>
                <a:cs typeface="Times New Roman" pitchFamily="18" charset="0"/>
              </a:rPr>
              <a:t>Quick Access Button adalah toolbar yang isinya adalah sejumlah perangkat atau tombol – tombol yang memiliki fungsi untuk mengatur cara pintas yang ada pada Microsoft Word agar ketika kita ingin menggunakan salah satu fungsi yag sering kita gunakan pada Microsoft Word kita hanya perlu menekan 1 tombol pintas yang suda kita atur, Quick Access Button ini berisi tombol sortcut seperti undo, redo, dan lainnya namun anda juga dapat menambah cara tombol pintas yang ada Quick Access Button, Quick Access Button biasanya berada di kiri atas tampilan Microsoft Word </a:t>
            </a:r>
            <a:r>
              <a:rPr lang="id-ID" sz="2100" dirty="0" smtClean="0">
                <a:latin typeface="Times New Roman" pitchFamily="18" charset="0"/>
                <a:cs typeface="Times New Roman" pitchFamily="18" charset="0"/>
              </a:rPr>
              <a:t>.</a:t>
            </a:r>
            <a:endParaRPr lang="id-ID" sz="2100" dirty="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73" y="4007647"/>
            <a:ext cx="3827519" cy="26498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686800" cy="838200"/>
          </a:xfrm>
        </p:spPr>
        <p:txBody>
          <a:bodyPr/>
          <a:lstStyle/>
          <a:p>
            <a:r>
              <a:rPr lang="id-ID" dirty="0" smtClean="0">
                <a:latin typeface="Times New Roman" pitchFamily="18" charset="0"/>
                <a:cs typeface="Times New Roman" pitchFamily="18" charset="0"/>
              </a:rPr>
              <a:t>TITLE BAR</a:t>
            </a:r>
            <a:endParaRPr lang="id-ID" dirty="0"/>
          </a:p>
        </p:txBody>
      </p:sp>
      <p:sp>
        <p:nvSpPr>
          <p:cNvPr id="3" name="Content Placeholder 2"/>
          <p:cNvSpPr>
            <a:spLocks noGrp="1"/>
          </p:cNvSpPr>
          <p:nvPr>
            <p:ph idx="1"/>
          </p:nvPr>
        </p:nvSpPr>
        <p:spPr/>
        <p:txBody>
          <a:bodyPr>
            <a:normAutofit/>
          </a:bodyPr>
          <a:lstStyle/>
          <a:p>
            <a:r>
              <a:rPr lang="id-ID" sz="2100" dirty="0" smtClean="0">
                <a:latin typeface="Times New Roman" pitchFamily="18" charset="0"/>
                <a:cs typeface="Times New Roman" pitchFamily="18" charset="0"/>
              </a:rPr>
              <a:t>Title Bar adalah judul dari document yang dibuka atau Title Bar ini mengikuti nama document yang disimpan, jika masa aktif software Microsoft Word anda habis maka pada Title Bar akan muncul tulisan berwarna merah yang menandakan ana harus mengaktifasi software anda, kenapa anda harus mengaktifasi software anda? Karena Microsoft Word adalah aplikasi pengolah kata yang berbayar tentu jika kita menggunakannya maka ada batas waktu untuk penggunaannya kecuali anda membeli yang asli. </a:t>
            </a:r>
          </a:p>
          <a:p>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293096"/>
            <a:ext cx="4752528" cy="23484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1" presetClass="entr" presetSubtype="1" fill="hold"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heel(1)">
                                      <p:cBhvr>
                                        <p:cTn id="23" dur="2000"/>
                                        <p:tgtEl>
                                          <p:spTgt spid="3">
                                            <p:txEl>
                                              <p:pRg st="0" end="0"/>
                                            </p:txEl>
                                          </p:spTgt>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heel(1)">
                                      <p:cBhvr>
                                        <p:cTn id="2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158" y="332656"/>
            <a:ext cx="8686800" cy="838200"/>
          </a:xfrm>
        </p:spPr>
        <p:txBody>
          <a:bodyPr/>
          <a:lstStyle/>
          <a:p>
            <a:r>
              <a:rPr lang="id-ID" dirty="0" smtClean="0">
                <a:latin typeface="Times New Roman" pitchFamily="18" charset="0"/>
                <a:cs typeface="Times New Roman" pitchFamily="18" charset="0"/>
              </a:rPr>
              <a:t>CONTROL BUTTON</a:t>
            </a:r>
            <a:endParaRPr lang="id-ID" dirty="0"/>
          </a:p>
        </p:txBody>
      </p:sp>
      <p:sp>
        <p:nvSpPr>
          <p:cNvPr id="3" name="Content Placeholder 2"/>
          <p:cNvSpPr>
            <a:spLocks noGrp="1"/>
          </p:cNvSpPr>
          <p:nvPr>
            <p:ph idx="1"/>
          </p:nvPr>
        </p:nvSpPr>
        <p:spPr/>
        <p:txBody>
          <a:bodyPr/>
          <a:lstStyle/>
          <a:p>
            <a:r>
              <a:rPr lang="id-ID" sz="2400" dirty="0" smtClean="0">
                <a:latin typeface="Times New Roman" pitchFamily="18" charset="0"/>
                <a:cs typeface="Times New Roman" pitchFamily="18" charset="0"/>
              </a:rPr>
              <a:t>Control Button adalah tombol – tombol yang berfungsi untuk mengatur tampilan dari Microsoft Word letak Control Button ada di pojok kanan software Microsoft Word.</a:t>
            </a:r>
          </a:p>
          <a:p>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996952"/>
            <a:ext cx="5128704" cy="32540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546" y="332656"/>
            <a:ext cx="8686800" cy="838200"/>
          </a:xfrm>
        </p:spPr>
        <p:txBody>
          <a:bodyPr/>
          <a:lstStyle/>
          <a:p>
            <a:r>
              <a:rPr lang="id-ID" dirty="0" smtClean="0">
                <a:latin typeface="Times New Roman" pitchFamily="18" charset="0"/>
                <a:cs typeface="Times New Roman" pitchFamily="18" charset="0"/>
              </a:rPr>
              <a:t>RIBBON</a:t>
            </a:r>
            <a:endParaRPr lang="id-ID" dirty="0"/>
          </a:p>
        </p:txBody>
      </p:sp>
      <p:sp>
        <p:nvSpPr>
          <p:cNvPr id="3" name="Content Placeholder 2"/>
          <p:cNvSpPr>
            <a:spLocks noGrp="1"/>
          </p:cNvSpPr>
          <p:nvPr>
            <p:ph idx="1"/>
          </p:nvPr>
        </p:nvSpPr>
        <p:spPr/>
        <p:txBody>
          <a:bodyPr/>
          <a:lstStyle/>
          <a:p>
            <a:r>
              <a:rPr lang="id-ID" sz="2600" dirty="0" smtClean="0">
                <a:latin typeface="Times New Roman" pitchFamily="18" charset="0"/>
                <a:cs typeface="Times New Roman" pitchFamily="18" charset="0"/>
              </a:rPr>
              <a:t>Ribbon adalah tempat dimana terdapat banyak tools atau alat yang digunakan untuk mengedit atau membuat document, jadi Ribbon  ini memiliki fungsi untuk meringkas dan mengurutkan tools sesuai dengan jenis dan fungsinya. </a:t>
            </a:r>
          </a:p>
          <a:p>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3501008"/>
            <a:ext cx="5895123" cy="25791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par>
                                <p:cTn id="16" presetID="53" presetClass="entr" presetSubtype="16" fill="hold"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p:cTn id="18"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380" y="332656"/>
            <a:ext cx="8686800" cy="838200"/>
          </a:xfrm>
        </p:spPr>
        <p:txBody>
          <a:bodyPr/>
          <a:lstStyle/>
          <a:p>
            <a:r>
              <a:rPr lang="id-ID" dirty="0" smtClean="0">
                <a:latin typeface="Times New Roman" pitchFamily="18" charset="0"/>
                <a:cs typeface="Times New Roman" pitchFamily="18" charset="0"/>
              </a:rPr>
              <a:t>RULLER</a:t>
            </a:r>
            <a:endParaRPr lang="id-ID" dirty="0"/>
          </a:p>
        </p:txBody>
      </p:sp>
      <p:sp>
        <p:nvSpPr>
          <p:cNvPr id="3" name="Content Placeholder 2"/>
          <p:cNvSpPr>
            <a:spLocks noGrp="1"/>
          </p:cNvSpPr>
          <p:nvPr>
            <p:ph idx="1"/>
          </p:nvPr>
        </p:nvSpPr>
        <p:spPr/>
        <p:txBody>
          <a:bodyPr>
            <a:normAutofit/>
          </a:bodyPr>
          <a:lstStyle/>
          <a:p>
            <a:r>
              <a:rPr lang="id-ID" sz="2200" dirty="0" smtClean="0">
                <a:latin typeface="Times New Roman" pitchFamily="18" charset="0"/>
                <a:cs typeface="Times New Roman" pitchFamily="18" charset="0"/>
              </a:rPr>
              <a:t>Ruller adalah fitur yang ada di Micrososft Word digunakan untuk mengukur ukuran tinggi dan lebar document, ruller ini juga berfungsi mengatur batas – batas awal paragraf dengan menggunakan idents. Terdapat dua buah Ruller pada Microsoft Word yaitu ruller horizontal yang berada diatas document dan ruller secara vertical yang berada di sebelah kiri document, anda dapat memuncul atau menyembunyikan ruller ini dengan ruller control yang berada di sebelah kanan atas.</a:t>
            </a:r>
          </a:p>
          <a:p>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4059806"/>
            <a:ext cx="4392488" cy="24057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6"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80">
                                          <p:stCondLst>
                                            <p:cond delay="0"/>
                                          </p:stCondLst>
                                        </p:cTn>
                                        <p:tgtEl>
                                          <p:spTgt spid="3">
                                            <p:txEl>
                                              <p:pRg st="0" end="0"/>
                                            </p:txEl>
                                          </p:spTgt>
                                        </p:tgtEl>
                                      </p:cBhvr>
                                    </p:animEffect>
                                    <p:anim calcmode="lin" valueType="num">
                                      <p:cBhvr>
                                        <p:cTn id="11"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3">
                                            <p:txEl>
                                              <p:pRg st="0" end="0"/>
                                            </p:txEl>
                                          </p:spTgt>
                                        </p:tgtEl>
                                      </p:cBhvr>
                                      <p:to x="100000" y="60000"/>
                                    </p:animScale>
                                    <p:animScale>
                                      <p:cBhvr>
                                        <p:cTn id="17" dur="166" decel="50000">
                                          <p:stCondLst>
                                            <p:cond delay="676"/>
                                          </p:stCondLst>
                                        </p:cTn>
                                        <p:tgtEl>
                                          <p:spTgt spid="3">
                                            <p:txEl>
                                              <p:pRg st="0" end="0"/>
                                            </p:txEl>
                                          </p:spTgt>
                                        </p:tgtEl>
                                      </p:cBhvr>
                                      <p:to x="100000" y="100000"/>
                                    </p:animScale>
                                    <p:animScale>
                                      <p:cBhvr>
                                        <p:cTn id="18" dur="26">
                                          <p:stCondLst>
                                            <p:cond delay="1312"/>
                                          </p:stCondLst>
                                        </p:cTn>
                                        <p:tgtEl>
                                          <p:spTgt spid="3">
                                            <p:txEl>
                                              <p:pRg st="0" end="0"/>
                                            </p:txEl>
                                          </p:spTgt>
                                        </p:tgtEl>
                                      </p:cBhvr>
                                      <p:to x="100000" y="80000"/>
                                    </p:animScale>
                                    <p:animScale>
                                      <p:cBhvr>
                                        <p:cTn id="19" dur="166" decel="50000">
                                          <p:stCondLst>
                                            <p:cond delay="1338"/>
                                          </p:stCondLst>
                                        </p:cTn>
                                        <p:tgtEl>
                                          <p:spTgt spid="3">
                                            <p:txEl>
                                              <p:pRg st="0" end="0"/>
                                            </p:txEl>
                                          </p:spTgt>
                                        </p:tgtEl>
                                      </p:cBhvr>
                                      <p:to x="100000" y="100000"/>
                                    </p:animScale>
                                    <p:animScale>
                                      <p:cBhvr>
                                        <p:cTn id="20" dur="26">
                                          <p:stCondLst>
                                            <p:cond delay="1642"/>
                                          </p:stCondLst>
                                        </p:cTn>
                                        <p:tgtEl>
                                          <p:spTgt spid="3">
                                            <p:txEl>
                                              <p:pRg st="0" end="0"/>
                                            </p:txEl>
                                          </p:spTgt>
                                        </p:tgtEl>
                                      </p:cBhvr>
                                      <p:to x="100000" y="90000"/>
                                    </p:animScale>
                                    <p:animScale>
                                      <p:cBhvr>
                                        <p:cTn id="21" dur="166" decel="50000">
                                          <p:stCondLst>
                                            <p:cond delay="1668"/>
                                          </p:stCondLst>
                                        </p:cTn>
                                        <p:tgtEl>
                                          <p:spTgt spid="3">
                                            <p:txEl>
                                              <p:pRg st="0" end="0"/>
                                            </p:txEl>
                                          </p:spTgt>
                                        </p:tgtEl>
                                      </p:cBhvr>
                                      <p:to x="100000" y="100000"/>
                                    </p:animScale>
                                    <p:animScale>
                                      <p:cBhvr>
                                        <p:cTn id="22" dur="26">
                                          <p:stCondLst>
                                            <p:cond delay="1808"/>
                                          </p:stCondLst>
                                        </p:cTn>
                                        <p:tgtEl>
                                          <p:spTgt spid="3">
                                            <p:txEl>
                                              <p:pRg st="0" end="0"/>
                                            </p:txEl>
                                          </p:spTgt>
                                        </p:tgtEl>
                                      </p:cBhvr>
                                      <p:to x="100000" y="95000"/>
                                    </p:animScale>
                                    <p:animScale>
                                      <p:cBhvr>
                                        <p:cTn id="23" dur="166" decel="50000">
                                          <p:stCondLst>
                                            <p:cond delay="1834"/>
                                          </p:stCondLst>
                                        </p:cTn>
                                        <p:tgtEl>
                                          <p:spTgt spid="3">
                                            <p:txEl>
                                              <p:pRg st="0" end="0"/>
                                            </p:txEl>
                                          </p:spTgt>
                                        </p:tgtEl>
                                      </p:cBhvr>
                                      <p:to x="100000" y="100000"/>
                                    </p:animScale>
                                  </p:childTnLst>
                                </p:cTn>
                              </p:par>
                              <p:par>
                                <p:cTn id="24" presetID="26"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80">
                                          <p:stCondLst>
                                            <p:cond delay="0"/>
                                          </p:stCondLst>
                                        </p:cTn>
                                        <p:tgtEl>
                                          <p:spTgt spid="2"/>
                                        </p:tgtEl>
                                      </p:cBhvr>
                                    </p:animEffect>
                                    <p:anim calcmode="lin" valueType="num">
                                      <p:cBhvr>
                                        <p:cTn id="27"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2" dur="26">
                                          <p:stCondLst>
                                            <p:cond delay="650"/>
                                          </p:stCondLst>
                                        </p:cTn>
                                        <p:tgtEl>
                                          <p:spTgt spid="2"/>
                                        </p:tgtEl>
                                      </p:cBhvr>
                                      <p:to x="100000" y="60000"/>
                                    </p:animScale>
                                    <p:animScale>
                                      <p:cBhvr>
                                        <p:cTn id="33" dur="166" decel="50000">
                                          <p:stCondLst>
                                            <p:cond delay="676"/>
                                          </p:stCondLst>
                                        </p:cTn>
                                        <p:tgtEl>
                                          <p:spTgt spid="2"/>
                                        </p:tgtEl>
                                      </p:cBhvr>
                                      <p:to x="100000" y="100000"/>
                                    </p:animScale>
                                    <p:animScale>
                                      <p:cBhvr>
                                        <p:cTn id="34" dur="26">
                                          <p:stCondLst>
                                            <p:cond delay="1312"/>
                                          </p:stCondLst>
                                        </p:cTn>
                                        <p:tgtEl>
                                          <p:spTgt spid="2"/>
                                        </p:tgtEl>
                                      </p:cBhvr>
                                      <p:to x="100000" y="80000"/>
                                    </p:animScale>
                                    <p:animScale>
                                      <p:cBhvr>
                                        <p:cTn id="35" dur="166" decel="50000">
                                          <p:stCondLst>
                                            <p:cond delay="1338"/>
                                          </p:stCondLst>
                                        </p:cTn>
                                        <p:tgtEl>
                                          <p:spTgt spid="2"/>
                                        </p:tgtEl>
                                      </p:cBhvr>
                                      <p:to x="100000" y="100000"/>
                                    </p:animScale>
                                    <p:animScale>
                                      <p:cBhvr>
                                        <p:cTn id="36" dur="26">
                                          <p:stCondLst>
                                            <p:cond delay="1642"/>
                                          </p:stCondLst>
                                        </p:cTn>
                                        <p:tgtEl>
                                          <p:spTgt spid="2"/>
                                        </p:tgtEl>
                                      </p:cBhvr>
                                      <p:to x="100000" y="90000"/>
                                    </p:animScale>
                                    <p:animScale>
                                      <p:cBhvr>
                                        <p:cTn id="37" dur="166" decel="50000">
                                          <p:stCondLst>
                                            <p:cond delay="1668"/>
                                          </p:stCondLst>
                                        </p:cTn>
                                        <p:tgtEl>
                                          <p:spTgt spid="2"/>
                                        </p:tgtEl>
                                      </p:cBhvr>
                                      <p:to x="100000" y="100000"/>
                                    </p:animScale>
                                    <p:animScale>
                                      <p:cBhvr>
                                        <p:cTn id="38" dur="26">
                                          <p:stCondLst>
                                            <p:cond delay="1808"/>
                                          </p:stCondLst>
                                        </p:cTn>
                                        <p:tgtEl>
                                          <p:spTgt spid="2"/>
                                        </p:tgtEl>
                                      </p:cBhvr>
                                      <p:to x="100000" y="95000"/>
                                    </p:animScale>
                                    <p:animScale>
                                      <p:cBhvr>
                                        <p:cTn id="39"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67544" y="116632"/>
            <a:ext cx="8229600" cy="6297634"/>
          </a:xfrm>
        </p:spPr>
        <p:txBody>
          <a:bodyPr>
            <a:normAutofit/>
          </a:bodyPr>
          <a:lstStyle/>
          <a:p>
            <a:r>
              <a:rPr lang="id-ID" sz="2800" dirty="0" smtClean="0">
                <a:latin typeface="Times New Roman" pitchFamily="18" charset="0"/>
                <a:cs typeface="Times New Roman" pitchFamily="18" charset="0"/>
              </a:rPr>
              <a:t>TUGAS PAKET PROGRAM NIAGA</a:t>
            </a:r>
            <a:r>
              <a:rPr lang="id-ID" sz="2000" dirty="0" smtClean="0">
                <a:latin typeface="Times New Roman" pitchFamily="18" charset="0"/>
                <a:cs typeface="Times New Roman" pitchFamily="18" charset="0"/>
              </a:rPr>
              <a:t/>
            </a:r>
            <a:br>
              <a:rPr lang="id-ID" sz="2000" dirty="0" smtClean="0">
                <a:latin typeface="Times New Roman" pitchFamily="18" charset="0"/>
                <a:cs typeface="Times New Roman" pitchFamily="18" charset="0"/>
              </a:rPr>
            </a:br>
            <a:r>
              <a:rPr lang="id-ID" sz="2000" dirty="0" smtClean="0">
                <a:latin typeface="Times New Roman" pitchFamily="18" charset="0"/>
                <a:cs typeface="Times New Roman" pitchFamily="18" charset="0"/>
              </a:rPr>
              <a:t/>
            </a:r>
            <a:br>
              <a:rPr lang="id-ID" sz="2000" dirty="0" smtClean="0">
                <a:latin typeface="Times New Roman" pitchFamily="18" charset="0"/>
                <a:cs typeface="Times New Roman" pitchFamily="18" charset="0"/>
              </a:rPr>
            </a:br>
            <a:r>
              <a:rPr lang="id-ID" sz="2000" dirty="0" smtClean="0">
                <a:latin typeface="Times New Roman" pitchFamily="18" charset="0"/>
                <a:cs typeface="Times New Roman" pitchFamily="18" charset="0"/>
              </a:rPr>
              <a:t/>
            </a:r>
            <a:br>
              <a:rPr lang="id-ID" sz="2000" dirty="0" smtClean="0">
                <a:latin typeface="Times New Roman" pitchFamily="18" charset="0"/>
                <a:cs typeface="Times New Roman" pitchFamily="18" charset="0"/>
              </a:rPr>
            </a:br>
            <a:r>
              <a:rPr lang="id-ID" sz="2000" dirty="0" smtClean="0">
                <a:latin typeface="Times New Roman" pitchFamily="18" charset="0"/>
                <a:cs typeface="Times New Roman" pitchFamily="18" charset="0"/>
              </a:rPr>
              <a:t/>
            </a:r>
            <a:br>
              <a:rPr lang="id-ID" sz="2000" dirty="0" smtClean="0">
                <a:latin typeface="Times New Roman" pitchFamily="18" charset="0"/>
                <a:cs typeface="Times New Roman" pitchFamily="18" charset="0"/>
              </a:rPr>
            </a:br>
            <a:r>
              <a:rPr lang="id-ID" sz="2000" dirty="0" smtClean="0">
                <a:latin typeface="Times New Roman" pitchFamily="18" charset="0"/>
                <a:cs typeface="Times New Roman" pitchFamily="18" charset="0"/>
              </a:rPr>
              <a:t/>
            </a:r>
            <a:br>
              <a:rPr lang="id-ID" sz="2000" dirty="0" smtClean="0">
                <a:latin typeface="Times New Roman" pitchFamily="18" charset="0"/>
                <a:cs typeface="Times New Roman" pitchFamily="18" charset="0"/>
              </a:rPr>
            </a:br>
            <a:r>
              <a:rPr lang="id-ID" sz="2000" dirty="0" smtClean="0">
                <a:latin typeface="Times New Roman" pitchFamily="18" charset="0"/>
                <a:cs typeface="Times New Roman" pitchFamily="18" charset="0"/>
              </a:rPr>
              <a:t/>
            </a:r>
            <a:br>
              <a:rPr lang="id-ID" sz="2000" dirty="0" smtClean="0">
                <a:latin typeface="Times New Roman" pitchFamily="18" charset="0"/>
                <a:cs typeface="Times New Roman" pitchFamily="18" charset="0"/>
              </a:rPr>
            </a:br>
            <a:r>
              <a:rPr lang="id-ID" sz="2000" dirty="0" smtClean="0">
                <a:latin typeface="Times New Roman" pitchFamily="18" charset="0"/>
                <a:cs typeface="Times New Roman" pitchFamily="18" charset="0"/>
              </a:rPr>
              <a:t/>
            </a:r>
            <a:br>
              <a:rPr lang="id-ID" sz="2000" dirty="0" smtClean="0">
                <a:latin typeface="Times New Roman" pitchFamily="18" charset="0"/>
                <a:cs typeface="Times New Roman" pitchFamily="18" charset="0"/>
              </a:rPr>
            </a:br>
            <a:r>
              <a:rPr lang="id-ID" sz="2000" dirty="0" smtClean="0">
                <a:latin typeface="Times New Roman" pitchFamily="18" charset="0"/>
                <a:cs typeface="Times New Roman" pitchFamily="18" charset="0"/>
              </a:rPr>
              <a:t/>
            </a:r>
            <a:br>
              <a:rPr lang="id-ID" sz="2000" dirty="0" smtClean="0">
                <a:latin typeface="Times New Roman" pitchFamily="18" charset="0"/>
                <a:cs typeface="Times New Roman" pitchFamily="18" charset="0"/>
              </a:rPr>
            </a:br>
            <a:r>
              <a:rPr lang="id-ID" sz="2000" dirty="0" smtClean="0">
                <a:latin typeface="Times New Roman" pitchFamily="18" charset="0"/>
                <a:cs typeface="Times New Roman" pitchFamily="18" charset="0"/>
              </a:rPr>
              <a:t/>
            </a:r>
            <a:br>
              <a:rPr lang="id-ID" sz="2000" dirty="0" smtClean="0">
                <a:latin typeface="Times New Roman" pitchFamily="18" charset="0"/>
                <a:cs typeface="Times New Roman" pitchFamily="18" charset="0"/>
              </a:rPr>
            </a:br>
            <a:r>
              <a:rPr lang="id-ID" sz="2000" dirty="0" smtClean="0">
                <a:latin typeface="Times New Roman" pitchFamily="18" charset="0"/>
                <a:cs typeface="Times New Roman" pitchFamily="18" charset="0"/>
              </a:rPr>
              <a:t/>
            </a:r>
            <a:br>
              <a:rPr lang="id-ID" sz="2000" dirty="0" smtClean="0">
                <a:latin typeface="Times New Roman" pitchFamily="18" charset="0"/>
                <a:cs typeface="Times New Roman" pitchFamily="18" charset="0"/>
              </a:rPr>
            </a:br>
            <a:r>
              <a:rPr lang="id-ID" sz="2000" dirty="0" smtClean="0">
                <a:latin typeface="Times New Roman" pitchFamily="18" charset="0"/>
                <a:cs typeface="Times New Roman" pitchFamily="18" charset="0"/>
              </a:rPr>
              <a:t/>
            </a:r>
            <a:br>
              <a:rPr lang="id-ID" sz="2000" dirty="0" smtClean="0">
                <a:latin typeface="Times New Roman" pitchFamily="18" charset="0"/>
                <a:cs typeface="Times New Roman" pitchFamily="18" charset="0"/>
              </a:rPr>
            </a:br>
            <a:r>
              <a:rPr lang="id-ID" sz="2000" dirty="0" smtClean="0">
                <a:latin typeface="Times New Roman" pitchFamily="18" charset="0"/>
                <a:cs typeface="Times New Roman" pitchFamily="18" charset="0"/>
              </a:rPr>
              <a:t/>
            </a:r>
            <a:br>
              <a:rPr lang="id-ID" sz="2000" dirty="0" smtClean="0">
                <a:latin typeface="Times New Roman" pitchFamily="18" charset="0"/>
                <a:cs typeface="Times New Roman" pitchFamily="18" charset="0"/>
              </a:rPr>
            </a:br>
            <a:r>
              <a:rPr lang="id-ID" sz="2000" dirty="0" smtClean="0">
                <a:latin typeface="Times New Roman" pitchFamily="18" charset="0"/>
                <a:cs typeface="Times New Roman" pitchFamily="18" charset="0"/>
              </a:rPr>
              <a:t>KELOMPOK 1</a:t>
            </a:r>
            <a:br>
              <a:rPr lang="id-ID" sz="2000" dirty="0" smtClean="0">
                <a:latin typeface="Times New Roman" pitchFamily="18" charset="0"/>
                <a:cs typeface="Times New Roman" pitchFamily="18" charset="0"/>
              </a:rPr>
            </a:br>
            <a:r>
              <a:rPr lang="id-ID" sz="2000" dirty="0" smtClean="0">
                <a:latin typeface="Times New Roman" pitchFamily="18" charset="0"/>
                <a:cs typeface="Times New Roman" pitchFamily="18" charset="0"/>
              </a:rPr>
              <a:t>Dini Anggi Melinda (1911424802)</a:t>
            </a:r>
            <a:br>
              <a:rPr lang="id-ID" sz="2000" dirty="0" smtClean="0">
                <a:latin typeface="Times New Roman" pitchFamily="18" charset="0"/>
                <a:cs typeface="Times New Roman" pitchFamily="18" charset="0"/>
              </a:rPr>
            </a:br>
            <a:r>
              <a:rPr lang="id-ID" sz="2000" dirty="0" smtClean="0">
                <a:latin typeface="Times New Roman" pitchFamily="18" charset="0"/>
                <a:cs typeface="Times New Roman" pitchFamily="18" charset="0"/>
              </a:rPr>
              <a:t>Rizki Mustofa (19114207555)</a:t>
            </a:r>
            <a:br>
              <a:rPr lang="id-ID" sz="2000" dirty="0" smtClean="0">
                <a:latin typeface="Times New Roman" pitchFamily="18" charset="0"/>
                <a:cs typeface="Times New Roman" pitchFamily="18" charset="0"/>
              </a:rPr>
            </a:br>
            <a:r>
              <a:rPr lang="id-ID" sz="2000" dirty="0" smtClean="0">
                <a:latin typeface="Times New Roman" pitchFamily="18" charset="0"/>
                <a:cs typeface="Times New Roman" pitchFamily="18" charset="0"/>
              </a:rPr>
              <a:t>Marcelina Novitasari (1911326014)</a:t>
            </a:r>
            <a:br>
              <a:rPr lang="id-ID" sz="2000" dirty="0" smtClean="0">
                <a:latin typeface="Times New Roman" pitchFamily="18" charset="0"/>
                <a:cs typeface="Times New Roman" pitchFamily="18" charset="0"/>
              </a:rPr>
            </a:br>
            <a:r>
              <a:rPr lang="id-ID" sz="2000" dirty="0" smtClean="0">
                <a:latin typeface="Times New Roman" pitchFamily="18" charset="0"/>
                <a:cs typeface="Times New Roman" pitchFamily="18" charset="0"/>
              </a:rPr>
              <a:t>Dicky (1922428271)</a:t>
            </a:r>
            <a:endParaRPr lang="id-ID" sz="2000" dirty="0">
              <a:latin typeface="Times New Roman" pitchFamily="18" charset="0"/>
              <a:cs typeface="Times New Roman" pitchFamily="18" charset="0"/>
            </a:endParaRPr>
          </a:p>
        </p:txBody>
      </p:sp>
      <p:pic>
        <p:nvPicPr>
          <p:cNvPr id="1029" name="Picture 5"/>
          <p:cNvPicPr>
            <a:picLocks noGrp="1" noChangeAspect="1" noChangeArrowheads="1"/>
          </p:cNvPicPr>
          <p:nvPr>
            <p:ph idx="1"/>
          </p:nvPr>
        </p:nvPicPr>
        <p:blipFill>
          <a:blip r:embed="rId2" cstate="print"/>
          <a:stretch>
            <a:fillRect/>
          </a:stretch>
        </p:blipFill>
        <p:spPr bwMode="auto">
          <a:xfrm>
            <a:off x="3214678" y="1428737"/>
            <a:ext cx="2286016" cy="2143140"/>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806" y="260648"/>
            <a:ext cx="8686800" cy="838200"/>
          </a:xfrm>
        </p:spPr>
        <p:txBody>
          <a:bodyPr/>
          <a:lstStyle/>
          <a:p>
            <a:r>
              <a:rPr lang="id-ID" dirty="0" smtClean="0">
                <a:latin typeface="Times New Roman" pitchFamily="18" charset="0"/>
                <a:cs typeface="Times New Roman" pitchFamily="18" charset="0"/>
              </a:rPr>
              <a:t>SCROLL BAR</a:t>
            </a:r>
            <a:endParaRPr lang="id-ID" dirty="0"/>
          </a:p>
        </p:txBody>
      </p:sp>
      <p:sp>
        <p:nvSpPr>
          <p:cNvPr id="3" name="Content Placeholder 2"/>
          <p:cNvSpPr>
            <a:spLocks noGrp="1"/>
          </p:cNvSpPr>
          <p:nvPr>
            <p:ph idx="1"/>
          </p:nvPr>
        </p:nvSpPr>
        <p:spPr/>
        <p:txBody>
          <a:bodyPr/>
          <a:lstStyle/>
          <a:p>
            <a:r>
              <a:rPr lang="id-ID" sz="2200" dirty="0" smtClean="0">
                <a:latin typeface="Times New Roman" pitchFamily="18" charset="0"/>
                <a:cs typeface="Times New Roman" pitchFamily="18" charset="0"/>
              </a:rPr>
              <a:t>Scroll Bar adalah fungsi navigasi yang digunakan untuk melihat layar document atas atau bawah, biasanya ini diperlukan ketika document terlalu banyak sehingga kita perlu melihatnya ke bawah dan ke atas atau ke kanan dan ke kiri. Scroll Bar terdapat 2 buah yaitu Scroll bar Vertical dan Scroll bar Horizontal.</a:t>
            </a:r>
          </a:p>
          <a:p>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3679074"/>
            <a:ext cx="3476625" cy="2400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1000" fill="hold"/>
                                        <p:tgtEl>
                                          <p:spTgt spid="2"/>
                                        </p:tgtEl>
                                        <p:attrNameLst>
                                          <p:attrName>ppt_w</p:attrName>
                                        </p:attrNameLst>
                                      </p:cBhvr>
                                      <p:tavLst>
                                        <p:tav tm="0">
                                          <p:val>
                                            <p:fltVal val="0"/>
                                          </p:val>
                                        </p:tav>
                                        <p:tav tm="100000">
                                          <p:val>
                                            <p:strVal val="#ppt_w"/>
                                          </p:val>
                                        </p:tav>
                                      </p:tavLst>
                                    </p:anim>
                                    <p:anim calcmode="lin" valueType="num">
                                      <p:cBhvr>
                                        <p:cTn id="11" dur="1000" fill="hold"/>
                                        <p:tgtEl>
                                          <p:spTgt spid="2"/>
                                        </p:tgtEl>
                                        <p:attrNameLst>
                                          <p:attrName>ppt_h</p:attrName>
                                        </p:attrNameLst>
                                      </p:cBhvr>
                                      <p:tavLst>
                                        <p:tav tm="0">
                                          <p:val>
                                            <p:fltVal val="0"/>
                                          </p:val>
                                        </p:tav>
                                        <p:tav tm="100000">
                                          <p:val>
                                            <p:strVal val="#ppt_h"/>
                                          </p:val>
                                        </p:tav>
                                      </p:tavLst>
                                    </p:anim>
                                    <p:anim calcmode="lin" valueType="num">
                                      <p:cBhvr>
                                        <p:cTn id="12" dur="1000" fill="hold"/>
                                        <p:tgtEl>
                                          <p:spTgt spid="2"/>
                                        </p:tgtEl>
                                        <p:attrNameLst>
                                          <p:attrName>style.rotation</p:attrName>
                                        </p:attrNameLst>
                                      </p:cBhvr>
                                      <p:tavLst>
                                        <p:tav tm="0">
                                          <p:val>
                                            <p:fltVal val="90"/>
                                          </p:val>
                                        </p:tav>
                                        <p:tav tm="100000">
                                          <p:val>
                                            <p:fltVal val="0"/>
                                          </p:val>
                                        </p:tav>
                                      </p:tavLst>
                                    </p:anim>
                                    <p:animEffect transition="in" filter="fade">
                                      <p:cBhvr>
                                        <p:cTn id="13" dur="1000"/>
                                        <p:tgtEl>
                                          <p:spTgt spid="2"/>
                                        </p:tgtEl>
                                      </p:cBhvr>
                                    </p:animEffect>
                                  </p:childTnLst>
                                </p:cTn>
                              </p:par>
                              <p:par>
                                <p:cTn id="14" presetID="31" presetClass="entr" presetSubtype="0" fill="hold"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7"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8"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9"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0" y="260648"/>
            <a:ext cx="8686800" cy="838200"/>
          </a:xfrm>
        </p:spPr>
        <p:txBody>
          <a:bodyPr/>
          <a:lstStyle/>
          <a:p>
            <a:r>
              <a:rPr lang="id-ID" dirty="0" smtClean="0">
                <a:latin typeface="Times New Roman" pitchFamily="18" charset="0"/>
                <a:cs typeface="Times New Roman" pitchFamily="18" charset="0"/>
              </a:rPr>
              <a:t>VIEW MODE</a:t>
            </a:r>
            <a:endParaRPr lang="id-ID" dirty="0"/>
          </a:p>
        </p:txBody>
      </p:sp>
      <p:sp>
        <p:nvSpPr>
          <p:cNvPr id="3" name="Content Placeholder 2"/>
          <p:cNvSpPr>
            <a:spLocks noGrp="1"/>
          </p:cNvSpPr>
          <p:nvPr>
            <p:ph idx="1"/>
          </p:nvPr>
        </p:nvSpPr>
        <p:spPr/>
        <p:txBody>
          <a:bodyPr/>
          <a:lstStyle/>
          <a:p>
            <a:r>
              <a:rPr lang="id-ID" sz="2400" dirty="0" smtClean="0">
                <a:latin typeface="Times New Roman" pitchFamily="18" charset="0"/>
                <a:cs typeface="Times New Roman" pitchFamily="18" charset="0"/>
              </a:rPr>
              <a:t>View Mode digunakan untuk mengatur jenis tampilan document, kita dapat mengatur untuk meliha hasil document yang di print, atau melihatnya ketika dibuka di web dan lain sebagainya.</a:t>
            </a:r>
          </a:p>
          <a:p>
            <a:endParaRPr lang="id-ID"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576" y="3068960"/>
            <a:ext cx="7312756" cy="2160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42" presetClass="entr" presetSubtype="0" fill="hold"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1000"/>
                                        <p:tgtEl>
                                          <p:spTgt spid="3">
                                            <p:txEl>
                                              <p:pRg st="0" end="0"/>
                                            </p:txEl>
                                          </p:spTgt>
                                        </p:tgtEl>
                                      </p:cBhvr>
                                    </p:animEffect>
                                    <p:anim calcmode="lin" valueType="num">
                                      <p:cBhvr>
                                        <p:cTn id="2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686800" cy="838200"/>
          </a:xfrm>
        </p:spPr>
        <p:txBody>
          <a:bodyPr/>
          <a:lstStyle/>
          <a:p>
            <a:r>
              <a:rPr lang="id-ID" dirty="0" smtClean="0">
                <a:latin typeface="Times New Roman" pitchFamily="18" charset="0"/>
                <a:cs typeface="Times New Roman" pitchFamily="18" charset="0"/>
              </a:rPr>
              <a:t>Status Bar</a:t>
            </a:r>
            <a:endParaRPr lang="id-ID" dirty="0"/>
          </a:p>
        </p:txBody>
      </p:sp>
      <p:sp>
        <p:nvSpPr>
          <p:cNvPr id="3" name="Content Placeholder 2"/>
          <p:cNvSpPr>
            <a:spLocks noGrp="1"/>
          </p:cNvSpPr>
          <p:nvPr>
            <p:ph idx="1"/>
          </p:nvPr>
        </p:nvSpPr>
        <p:spPr/>
        <p:txBody>
          <a:bodyPr/>
          <a:lstStyle/>
          <a:p>
            <a:r>
              <a:rPr lang="id-ID" sz="2200" dirty="0" smtClean="0">
                <a:latin typeface="Times New Roman" pitchFamily="18" charset="0"/>
                <a:cs typeface="Times New Roman" pitchFamily="18" charset="0"/>
              </a:rPr>
              <a:t>Status Bar digunakan untuk melihat status document seperti berapa banyaknya halaman yang ada, bahasa yang digunakan, berapa jumlah kata yang terdapat dalam 1 document, dan lain sebagainya. Letak Status Bar berada di pojok kiri bawah dari Microsoft Word. </a:t>
            </a:r>
          </a:p>
          <a:p>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3140968"/>
            <a:ext cx="4032448" cy="31434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0" dur="1000" fill="hold"/>
                                        <p:tgtEl>
                                          <p:spTgt spid="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randombar(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Content Placeholder 3" descr="33.JPG"/>
          <p:cNvPicPr>
            <a:picLocks noGrp="1" noChangeAspect="1"/>
          </p:cNvPicPr>
          <p:nvPr>
            <p:ph idx="1"/>
          </p:nvPr>
        </p:nvPicPr>
        <p:blipFill>
          <a:blip r:embed="rId2"/>
          <a:stretch>
            <a:fillRect/>
          </a:stretch>
        </p:blipFill>
        <p:spPr>
          <a:xfrm>
            <a:off x="0" y="0"/>
            <a:ext cx="9144000" cy="7072338"/>
          </a:xfrm>
        </p:spPr>
      </p:pic>
    </p:spTree>
  </p:cSld>
  <p:clrMapOvr>
    <a:masterClrMapping/>
  </p:clrMapOvr>
  <p:transition>
    <p:spli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19256" cy="1714488"/>
          </a:xfrm>
        </p:spPr>
        <p:txBody>
          <a:bodyPr>
            <a:normAutofit/>
          </a:bodyPr>
          <a:lstStyle/>
          <a:p>
            <a:r>
              <a:rPr lang="id-ID" dirty="0" smtClean="0">
                <a:latin typeface="Times New Roman" pitchFamily="18" charset="0"/>
                <a:cs typeface="Times New Roman" pitchFamily="18" charset="0"/>
              </a:rPr>
              <a:t>WINDOWS</a:t>
            </a:r>
            <a:endParaRPr lang="id-ID"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id-ID"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Pengertian Windows</a:t>
            </a:r>
          </a:p>
          <a:p>
            <a:r>
              <a:rPr lang="id-ID" sz="2400" dirty="0" smtClean="0">
                <a:latin typeface="Times New Roman" pitchFamily="18" charset="0"/>
                <a:cs typeface="Times New Roman" pitchFamily="18" charset="0"/>
              </a:rPr>
              <a:t>Windows merupakan sebuah sistem operasi yang diciptakan oleh Microsoft, dimana sistem operasi ini menyediakan antarmuka grafis (GUI/Graphical User Interface) agar lebih mudah dioperasikan.</a:t>
            </a:r>
            <a:endParaRPr lang="id-ID" sz="2400" dirty="0">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to="" calcmode="lin" valueType="num">
                                      <p:cBhvr>
                                        <p:cTn id="15"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2656"/>
            <a:ext cx="8686800" cy="838200"/>
          </a:xfrm>
        </p:spPr>
        <p:txBody>
          <a:bodyPr>
            <a:normAutofit/>
          </a:bodyPr>
          <a:lstStyle/>
          <a:p>
            <a:r>
              <a:rPr lang="id-ID" dirty="0" smtClean="0">
                <a:latin typeface="Times New Roman" pitchFamily="18" charset="0"/>
                <a:cs typeface="Times New Roman" pitchFamily="18" charset="0"/>
              </a:rPr>
              <a:t>Operasi Sistem Office</a:t>
            </a:r>
            <a:endParaRPr lang="id-ID"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id-ID" sz="2800" dirty="0" smtClean="0">
                <a:latin typeface="Times New Roman" pitchFamily="18" charset="0"/>
                <a:cs typeface="Times New Roman" pitchFamily="18" charset="0"/>
              </a:rPr>
              <a:t>Pengertian Operasi Sistem</a:t>
            </a:r>
          </a:p>
          <a:p>
            <a:r>
              <a:rPr lang="id-ID" sz="2400" dirty="0" smtClean="0">
                <a:latin typeface="Times New Roman" pitchFamily="18" charset="0"/>
                <a:cs typeface="Times New Roman" pitchFamily="18" charset="0"/>
              </a:rPr>
              <a:t>Sistem operasi (bahasa inggris : operating system ; OS) adalah sistem perangkat lunak yang mengatur sumber daya dari perangkat keras dan perangkat lunak, untuk menjalankan program dan aplikasi komputer.</a:t>
            </a:r>
            <a:endParaRPr lang="id-ID" sz="2400" dirty="0">
              <a:latin typeface="Times New Roman" pitchFamily="18" charset="0"/>
              <a:cs typeface="Times New Roman" pitchFamily="18" charset="0"/>
            </a:endParaRPr>
          </a:p>
        </p:txBody>
      </p:sp>
    </p:spTree>
  </p:cSld>
  <p:clrMapOvr>
    <a:masterClrMapping/>
  </p:clrMapOvr>
  <p:transition>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a:bodyPr>
          <a:lstStyle/>
          <a:p>
            <a:r>
              <a:rPr lang="id-ID" dirty="0" smtClean="0">
                <a:latin typeface="Times New Roman" pitchFamily="18" charset="0"/>
                <a:cs typeface="Times New Roman" pitchFamily="18" charset="0"/>
              </a:rPr>
              <a:t>Windows </a:t>
            </a:r>
          </a:p>
          <a:p>
            <a:endParaRPr lang="id-ID" sz="2200" dirty="0" smtClean="0">
              <a:latin typeface="Times New Roman" pitchFamily="18" charset="0"/>
              <a:cs typeface="Times New Roman" pitchFamily="18" charset="0"/>
            </a:endParaRPr>
          </a:p>
          <a:p>
            <a:r>
              <a:rPr lang="id-ID" sz="2200" dirty="0" smtClean="0">
                <a:latin typeface="Times New Roman" pitchFamily="18" charset="0"/>
                <a:cs typeface="Times New Roman" pitchFamily="18" charset="0"/>
              </a:rPr>
              <a:t>Windows </a:t>
            </a:r>
            <a:r>
              <a:rPr lang="id-ID" sz="2200" dirty="0" smtClean="0">
                <a:latin typeface="Times New Roman" pitchFamily="18" charset="0"/>
                <a:cs typeface="Times New Roman" pitchFamily="18" charset="0"/>
              </a:rPr>
              <a:t>adalah salah satu OS yang paling banyak digunakan saat ini. Pada tahun 1990 windows dikeluarkan pertama kali oleh perusahaan Microsoft Corporation yang dinamai dengan windows 3.0 yang berbasis GUI. Ada banyak sekali versi yang dikeluarkan oleh windows tapi yang paling banyak digunakan belakangan ini yaitu versi : windows 7, windows 8, dan versi terbarunya yaitu windows 10. windows sendiri menawarkan kemudahan cara pengoperasiannya bagi para user. </a:t>
            </a:r>
          </a:p>
          <a:p>
            <a:r>
              <a:rPr lang="id-ID" sz="2200" dirty="0" smtClean="0">
                <a:latin typeface="Times New Roman" pitchFamily="18" charset="0"/>
                <a:cs typeface="Times New Roman" pitchFamily="18" charset="0"/>
              </a:rPr>
              <a:t>Pendiri yaitu Bill Gates dan Paul Allen. Mengembangkan sistem di dalam Microsoft Windows nya sendiri dengan nama Microsoft Office. Microsoft Office resmi di rilis bersamaan dengan Windows 2 (19 November 1990)</a:t>
            </a:r>
            <a:endParaRPr lang="id-ID" sz="2200" dirty="0">
              <a:latin typeface="Times New Roman" pitchFamily="18" charset="0"/>
              <a:cs typeface="Times New Roman" pitchFamily="18" charset="0"/>
            </a:endParaRP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5411807"/>
          </a:xfrm>
        </p:spPr>
        <p:txBody>
          <a:bodyPr>
            <a:normAutofit/>
          </a:bodyPr>
          <a:lstStyle/>
          <a:p>
            <a:r>
              <a:rPr lang="id-ID" sz="2500" dirty="0" smtClean="0">
                <a:latin typeface="Times New Roman" pitchFamily="18" charset="0"/>
                <a:cs typeface="Times New Roman" pitchFamily="18" charset="0"/>
              </a:rPr>
              <a:t>1. </a:t>
            </a:r>
            <a:r>
              <a:rPr lang="id-ID" dirty="0" smtClean="0">
                <a:latin typeface="Times New Roman" pitchFamily="18" charset="0"/>
                <a:cs typeface="Times New Roman" pitchFamily="18" charset="0"/>
              </a:rPr>
              <a:t>Microsoft Word</a:t>
            </a:r>
          </a:p>
          <a:p>
            <a:pPr>
              <a:buNone/>
            </a:pPr>
            <a:endParaRPr lang="id-ID" sz="2800" dirty="0" smtClean="0">
              <a:latin typeface="Times New Roman" pitchFamily="18" charset="0"/>
              <a:cs typeface="Times New Roman" pitchFamily="18" charset="0"/>
            </a:endParaRPr>
          </a:p>
          <a:p>
            <a:r>
              <a:rPr lang="id-ID" sz="2400" dirty="0" smtClean="0">
                <a:latin typeface="Times New Roman" pitchFamily="18" charset="0"/>
                <a:cs typeface="Times New Roman" pitchFamily="18" charset="0"/>
              </a:rPr>
              <a:t>Microsoft Word memiliki logo berupa W dan dihiasi warna biru. Ms. Word adalah perangkat lunak pengelola kata (word processor) andalan Microsoft. Hasil keluarnya berupa format (.docx). </a:t>
            </a:r>
            <a:endParaRPr lang="id-ID" sz="2400" dirty="0" smtClean="0">
              <a:latin typeface="Times New Roman" pitchFamily="18" charset="0"/>
              <a:cs typeface="Times New Roman" pitchFamily="18" charset="0"/>
            </a:endParaRPr>
          </a:p>
          <a:p>
            <a:endParaRPr lang="id-ID" sz="2800" dirty="0" smtClean="0">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3429000"/>
            <a:ext cx="3528392" cy="2205245"/>
          </a:xfrm>
          <a:prstGeom prst="rect">
            <a:avLst/>
          </a:prstGeom>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edge">
                                      <p:cBhvr>
                                        <p:cTn id="7" dur="2000"/>
                                        <p:tgtEl>
                                          <p:spTgt spid="3">
                                            <p:txEl>
                                              <p:pRg st="0" end="0"/>
                                            </p:txEl>
                                          </p:spTgt>
                                        </p:tgtEl>
                                      </p:cBhvr>
                                    </p:animEffect>
                                  </p:childTnLst>
                                </p:cTn>
                              </p:par>
                              <p:par>
                                <p:cTn id="8" presetID="2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edge">
                                      <p:cBhvr>
                                        <p:cTn id="10" dur="2000"/>
                                        <p:tgtEl>
                                          <p:spTgt spid="3">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476672"/>
            <a:ext cx="8147248" cy="5649491"/>
          </a:xfrm>
        </p:spPr>
        <p:txBody>
          <a:bodyPr/>
          <a:lstStyle/>
          <a:p>
            <a:r>
              <a:rPr lang="id-ID" sz="3600" dirty="0" smtClean="0">
                <a:latin typeface="Times New Roman" pitchFamily="18" charset="0"/>
                <a:cs typeface="Times New Roman" pitchFamily="18" charset="0"/>
              </a:rPr>
              <a:t>2. Microsoft Excel</a:t>
            </a:r>
          </a:p>
          <a:p>
            <a:endParaRPr lang="id-ID" sz="2400" dirty="0" smtClean="0">
              <a:latin typeface="Times New Roman" pitchFamily="18" charset="0"/>
              <a:cs typeface="Times New Roman" pitchFamily="18" charset="0"/>
            </a:endParaRPr>
          </a:p>
          <a:p>
            <a:r>
              <a:rPr lang="id-ID" sz="2400" dirty="0" smtClean="0">
                <a:latin typeface="Times New Roman" pitchFamily="18" charset="0"/>
                <a:cs typeface="Times New Roman" pitchFamily="18" charset="0"/>
              </a:rPr>
              <a:t>Microsoft </a:t>
            </a:r>
            <a:r>
              <a:rPr lang="id-ID" sz="2400" dirty="0" smtClean="0">
                <a:latin typeface="Times New Roman" pitchFamily="18" charset="0"/>
                <a:cs typeface="Times New Roman" pitchFamily="18" charset="0"/>
              </a:rPr>
              <a:t>Excel adalah program aplikasi lembar kerja yang dibuat oleh Microsoft Corporation untuk Ms Windows atau Mac OS. Program pengolah angka ini dilengkapi dengan kalkulasi dan pembuatan grafik sesuai dengan strategi marketing Microsoft. Hal ini membuat Ms Excel sebagai salah satu program komputer yang banyak digunakan untuk komputer mikro sampai saat ini. </a:t>
            </a:r>
            <a:endParaRPr lang="id-ID" sz="2400" dirty="0">
              <a:latin typeface="Times New Roman" pitchFamily="18" charset="0"/>
              <a:cs typeface="Times New Roman"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4293096"/>
            <a:ext cx="2232248" cy="2191323"/>
          </a:xfrm>
          <a:prstGeom prst="rect">
            <a:avLst/>
          </a:prstGeom>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2" end="2"/>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5483245"/>
          </a:xfrm>
        </p:spPr>
        <p:txBody>
          <a:bodyPr>
            <a:normAutofit/>
          </a:bodyPr>
          <a:lstStyle/>
          <a:p>
            <a:r>
              <a:rPr lang="id-ID" dirty="0" smtClean="0">
                <a:latin typeface="Times New Roman" pitchFamily="18" charset="0"/>
                <a:cs typeface="Times New Roman" pitchFamily="18" charset="0"/>
              </a:rPr>
              <a:t>3. Microsoft Power Point</a:t>
            </a:r>
          </a:p>
          <a:p>
            <a:endParaRPr lang="id-ID" sz="2300" dirty="0" smtClean="0">
              <a:latin typeface="Times New Roman" pitchFamily="18" charset="0"/>
              <a:cs typeface="Times New Roman" pitchFamily="18" charset="0"/>
            </a:endParaRPr>
          </a:p>
          <a:p>
            <a:r>
              <a:rPr lang="id-ID" sz="2300" dirty="0" smtClean="0">
                <a:latin typeface="Times New Roman" pitchFamily="18" charset="0"/>
                <a:cs typeface="Times New Roman" pitchFamily="18" charset="0"/>
              </a:rPr>
              <a:t>Power </a:t>
            </a:r>
            <a:r>
              <a:rPr lang="id-ID" sz="2300" dirty="0" smtClean="0">
                <a:latin typeface="Times New Roman" pitchFamily="18" charset="0"/>
                <a:cs typeface="Times New Roman" pitchFamily="18" charset="0"/>
              </a:rPr>
              <a:t>Point adalah aplikasi presentasi yang dikembangkan oleh Microsoft dalam paket aplikasi kantoran mereka. Power Point berjalan di komputer PC berbasis Microsoft Windows dan Apple Macintosh. Walaupun aplikasi ini awalnya berjalan dengan sistem operasi Xenix, Power Point banyak digunakan di kalangan pebisnis dan kantoran, siswa, pendidik, dan trainer. Versi Power Point terbaru adalah versi 15 yakni Ms Office Power Point 2013.</a:t>
            </a:r>
            <a:endParaRPr lang="id-ID" sz="2300" dirty="0">
              <a:latin typeface="Times New Roman" pitchFamily="18" charset="0"/>
              <a:cs typeface="Times New Roman"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4221088"/>
            <a:ext cx="2232248" cy="2191324"/>
          </a:xfrm>
          <a:prstGeom prst="rect">
            <a:avLst/>
          </a:prstGeom>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ppt_w</p:attrName>
                                        </p:attrNameLst>
                                      </p:cBhvr>
                                      <p:tavLst>
                                        <p:tav tm="0">
                                          <p:val>
                                            <p:fltVal val="0"/>
                                          </p:val>
                                        </p:tav>
                                        <p:tav tm="100000">
                                          <p:val>
                                            <p:strVal val="#ppt_w"/>
                                          </p:val>
                                        </p:tav>
                                      </p:tavLst>
                                    </p:anim>
                                    <p:anim calcmode="lin" valueType="num">
                                      <p:cBhvr>
                                        <p:cTn id="20" dur="1000" fill="hold"/>
                                        <p:tgtEl>
                                          <p:spTgt spid="2"/>
                                        </p:tgtEl>
                                        <p:attrNameLst>
                                          <p:attrName>ppt_h</p:attrName>
                                        </p:attrNameLst>
                                      </p:cBhvr>
                                      <p:tavLst>
                                        <p:tav tm="0">
                                          <p:val>
                                            <p:fltVal val="0"/>
                                          </p:val>
                                        </p:tav>
                                        <p:tav tm="100000">
                                          <p:val>
                                            <p:strVal val="#ppt_h"/>
                                          </p:val>
                                        </p:tav>
                                      </p:tavLst>
                                    </p:anim>
                                    <p:anim calcmode="lin" valueType="num">
                                      <p:cBhvr>
                                        <p:cTn id="21" dur="1000" fill="hold"/>
                                        <p:tgtEl>
                                          <p:spTgt spid="2"/>
                                        </p:tgtEl>
                                        <p:attrNameLst>
                                          <p:attrName>style.rotation</p:attrName>
                                        </p:attrNameLst>
                                      </p:cBhvr>
                                      <p:tavLst>
                                        <p:tav tm="0">
                                          <p:val>
                                            <p:fltVal val="90"/>
                                          </p:val>
                                        </p:tav>
                                        <p:tav tm="100000">
                                          <p:val>
                                            <p:fltVal val="0"/>
                                          </p:val>
                                        </p:tav>
                                      </p:tavLst>
                                    </p:anim>
                                    <p:animEffect transition="in" filter="fade">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lstStyle/>
          <a:p>
            <a:r>
              <a:rPr lang="id-ID" dirty="0" smtClean="0">
                <a:latin typeface="Times New Roman" pitchFamily="18" charset="0"/>
                <a:cs typeface="Times New Roman" pitchFamily="18" charset="0"/>
              </a:rPr>
              <a:t>Microsoft Office Outlook</a:t>
            </a:r>
          </a:p>
          <a:p>
            <a:endParaRPr lang="id-ID" sz="2400" dirty="0" smtClean="0">
              <a:latin typeface="Times New Roman" pitchFamily="18" charset="0"/>
              <a:cs typeface="Times New Roman" pitchFamily="18" charset="0"/>
            </a:endParaRPr>
          </a:p>
          <a:p>
            <a:r>
              <a:rPr lang="id-ID" sz="2400" dirty="0" smtClean="0">
                <a:latin typeface="Times New Roman" pitchFamily="18" charset="0"/>
                <a:cs typeface="Times New Roman" pitchFamily="18" charset="0"/>
              </a:rPr>
              <a:t>Program </a:t>
            </a:r>
            <a:r>
              <a:rPr lang="id-ID" sz="2400" dirty="0" smtClean="0">
                <a:latin typeface="Times New Roman" pitchFamily="18" charset="0"/>
                <a:cs typeface="Times New Roman" pitchFamily="18" charset="0"/>
              </a:rPr>
              <a:t>lainnya dari Ms. Office adalah Ms. Outlook, program ini digunakan untuk pengiriman dan membaca surat elektronik. Ms. Outlook menyediakan kalender, kotak surat dan juga jadwal bersama.</a:t>
            </a:r>
            <a:endParaRPr lang="id-ID"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300919"/>
            <a:ext cx="2637466" cy="2637466"/>
          </a:xfrm>
          <a:prstGeom prst="rect">
            <a:avLst/>
          </a:prstGeom>
        </p:spPr>
      </p:pic>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2" end="2"/>
                                            </p:txEl>
                                          </p:spTgt>
                                        </p:tgtEl>
                                        <p:attrNameLst>
                                          <p:attrName>ppt_h</p:attrName>
                                        </p:attrNameLst>
                                      </p:cBhvr>
                                      <p:tavLst>
                                        <p:tav tm="0">
                                          <p:val>
                                            <p:fltVal val="0"/>
                                          </p:val>
                                        </p:tav>
                                        <p:tav tm="100000">
                                          <p:val>
                                            <p:strVal val="#ppt_h"/>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517</TotalTime>
  <Words>1195</Words>
  <Application>Microsoft Office PowerPoint</Application>
  <PresentationFormat>On-screen Show (4:3)</PresentationFormat>
  <Paragraphs>53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Franklin Gothic Book</vt:lpstr>
      <vt:lpstr>Franklin Gothic Medium</vt:lpstr>
      <vt:lpstr>Times New Roman</vt:lpstr>
      <vt:lpstr>Wingdings 2</vt:lpstr>
      <vt:lpstr>Trek</vt:lpstr>
      <vt:lpstr>PowerPoint Presentation</vt:lpstr>
      <vt:lpstr>TUGAS PAKET PROGRAM NIAGA            KELOMPOK 1 Dini Anggi Melinda (1911424802) Rizki Mustofa (19114207555) Marcelina Novitasari (1911326014) Dicky (1922428271)</vt:lpstr>
      <vt:lpstr>WINDOWS</vt:lpstr>
      <vt:lpstr>Operasi Sistem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OFFICE BUTTON</vt:lpstr>
      <vt:lpstr>QUICK ACCESS BUTTON</vt:lpstr>
      <vt:lpstr>TITLE BAR</vt:lpstr>
      <vt:lpstr>CONTROL BUTTON</vt:lpstr>
      <vt:lpstr>RIBBON</vt:lpstr>
      <vt:lpstr>RULLER</vt:lpstr>
      <vt:lpstr>SCROLL BAR</vt:lpstr>
      <vt:lpstr>VIEW MODE</vt:lpstr>
      <vt:lpstr>Status Bar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SADIAH</dc:creator>
  <cp:lastModifiedBy>rizky</cp:lastModifiedBy>
  <cp:revision>54</cp:revision>
  <dcterms:created xsi:type="dcterms:W3CDTF">2019-09-08T09:16:33Z</dcterms:created>
  <dcterms:modified xsi:type="dcterms:W3CDTF">2019-09-09T04:21:58Z</dcterms:modified>
</cp:coreProperties>
</file>