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3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10C4C-AFA3-4E88-82FD-890CC02F1E1A}" type="datetimeFigureOut">
              <a:rPr lang="id-ID" smtClean="0"/>
              <a:t>09/09/2019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030B49-5393-4422-A5A7-F8A5C47E01C5}" type="slidenum">
              <a:rPr lang="id-ID" smtClean="0"/>
              <a:t>‹#›</a:t>
            </a:fld>
            <a:endParaRPr lang="id-ID"/>
          </a:p>
        </p:txBody>
      </p:sp>
    </p:spTree>
    <p:extLst>
      <p:ext uri="{BB962C8B-B14F-4D97-AF65-F5344CB8AC3E}">
        <p14:creationId xmlns:p14="http://schemas.microsoft.com/office/powerpoint/2010/main" val="313241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C030B49-5393-4422-A5A7-F8A5C47E01C5}" type="slidenum">
              <a:rPr lang="id-ID" smtClean="0"/>
              <a:t>21</a:t>
            </a:fld>
            <a:endParaRPr lang="id-ID"/>
          </a:p>
        </p:txBody>
      </p:sp>
    </p:spTree>
    <p:extLst>
      <p:ext uri="{BB962C8B-B14F-4D97-AF65-F5344CB8AC3E}">
        <p14:creationId xmlns:p14="http://schemas.microsoft.com/office/powerpoint/2010/main" val="351461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3A5E481-E10E-4171-B4E4-D6B6F92DCC82}" type="datetimeFigureOut">
              <a:rPr lang="id-ID" smtClean="0"/>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188041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3A5E481-E10E-4171-B4E4-D6B6F92DCC82}" type="datetimeFigureOut">
              <a:rPr lang="id-ID" smtClean="0"/>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383200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3A5E481-E10E-4171-B4E4-D6B6F92DCC82}" type="datetimeFigureOut">
              <a:rPr lang="id-ID" smtClean="0"/>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1314289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D3A5E481-E10E-4171-B4E4-D6B6F92DCC82}" type="datetimeFigureOut">
              <a:rPr lang="id-ID" smtClean="0"/>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269950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A5E481-E10E-4171-B4E4-D6B6F92DCC82}" type="datetimeFigureOut">
              <a:rPr lang="id-ID" smtClean="0"/>
              <a:t>09/09/2019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3684505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D3A5E481-E10E-4171-B4E4-D6B6F92DCC82}" type="datetimeFigureOut">
              <a:rPr lang="id-ID" smtClean="0"/>
              <a:t>09/09/2019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27115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D3A5E481-E10E-4171-B4E4-D6B6F92DCC82}" type="datetimeFigureOut">
              <a:rPr lang="id-ID" smtClean="0"/>
              <a:t>09/09/2019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379583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D3A5E481-E10E-4171-B4E4-D6B6F92DCC82}" type="datetimeFigureOut">
              <a:rPr lang="id-ID" smtClean="0"/>
              <a:t>09/09/2019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315769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5E481-E10E-4171-B4E4-D6B6F92DCC82}" type="datetimeFigureOut">
              <a:rPr lang="id-ID" smtClean="0"/>
              <a:t>09/09/2019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222950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E481-E10E-4171-B4E4-D6B6F92DCC82}" type="datetimeFigureOut">
              <a:rPr lang="id-ID" smtClean="0"/>
              <a:t>09/09/2019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276140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A5E481-E10E-4171-B4E4-D6B6F92DCC82}" type="datetimeFigureOut">
              <a:rPr lang="id-ID" smtClean="0"/>
              <a:t>09/09/2019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ECDCE6A-0BA2-4998-99BD-5F991C4E8435}" type="slidenum">
              <a:rPr lang="id-ID" smtClean="0"/>
              <a:t>‹#›</a:t>
            </a:fld>
            <a:endParaRPr lang="id-ID"/>
          </a:p>
        </p:txBody>
      </p:sp>
    </p:spTree>
    <p:extLst>
      <p:ext uri="{BB962C8B-B14F-4D97-AF65-F5344CB8AC3E}">
        <p14:creationId xmlns:p14="http://schemas.microsoft.com/office/powerpoint/2010/main" val="405043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5E481-E10E-4171-B4E4-D6B6F92DCC82}" type="datetimeFigureOut">
              <a:rPr lang="id-ID" smtClean="0"/>
              <a:t>09/09/2019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CE6A-0BA2-4998-99BD-5F991C4E8435}" type="slidenum">
              <a:rPr lang="id-ID" smtClean="0"/>
              <a:t>‹#›</a:t>
            </a:fld>
            <a:endParaRPr lang="id-ID"/>
          </a:p>
        </p:txBody>
      </p:sp>
    </p:spTree>
    <p:extLst>
      <p:ext uri="{BB962C8B-B14F-4D97-AF65-F5344CB8AC3E}">
        <p14:creationId xmlns:p14="http://schemas.microsoft.com/office/powerpoint/2010/main" val="279825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3.bp.blogspot.com/-DRfmIZ8Mzq4/U1g98yFUEYI/AAAAAAAAA4E/hKiv07fAzlo/s1600/columns+ms+word.jpg"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2.bp.blogspot.com/-TqjB1z0K1Kk/WfB54Kz_RhI/AAAAAAAAAK8/LpyVg3zMeXA-Z-j2fJZOJ4anPfOo3ViuACEwYBhgL/s1600/Picture1.png"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1.bp.blogspot.com/-861W4SBMOak/VqY7wRVPjOI/AAAAAAAAATE/F87uy-fgAQA/s1600/objek+1.png"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4.bp.blogspot.com/-blA49JVOIto/VqY7wk3bO3I/AAAAAAAAATI/KvSNjniEhj4/s1600/objek+3.png"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4.bp.blogspot.com/-Evw2DLyjM9o/VqY7xTA5jrI/AAAAAAAAATc/Eoh7bAZQrEs/s1600/objek+4.png"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2.bp.blogspot.com/-f2dimYFoNB0/VqY7xgnpvbI/AAAAAAAAATY/Dohbd5KDpIU/s1600/objek+5.png" TargetMode="Externa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itiaisyah9bblog.files.wordpress.com/2016/12/1c050-drop2bcap.png" TargetMode="Externa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anikangle.blogspot.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anikangle.blogspo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2.bp.blogspot.com/-ogl8VPREt3s/U1g8dAASo2I/AAAAAAAAA34/L_STV4Q1Pe0/s1600/columns.jpg"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3140968"/>
            <a:ext cx="7920880" cy="2808312"/>
          </a:xfrm>
        </p:spPr>
        <p:style>
          <a:lnRef idx="2">
            <a:schemeClr val="accent6"/>
          </a:lnRef>
          <a:fillRef idx="1">
            <a:schemeClr val="lt1"/>
          </a:fillRef>
          <a:effectRef idx="0">
            <a:schemeClr val="accent6"/>
          </a:effectRef>
          <a:fontRef idx="minor">
            <a:schemeClr val="dk1"/>
          </a:fontRef>
        </p:style>
        <p:txBody>
          <a:bodyPr>
            <a:normAutofit/>
          </a:bodyPr>
          <a:lstStyle/>
          <a:p>
            <a:pPr marL="514350" lvl="0" indent="-514350" algn="l">
              <a:buAutoNum type="arabicPeriod"/>
            </a:pP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JIMMY </a:t>
            </a:r>
            <a:r>
              <a:rPr lang="id-ID" sz="3700" b="1" dirty="0">
                <a:ln w="10541" cmpd="sng">
                  <a:solidFill>
                    <a:schemeClr val="tx2"/>
                  </a:solidFill>
                  <a:prstDash val="solid"/>
                </a:ln>
                <a:solidFill>
                  <a:schemeClr val="tx1"/>
                </a:solidFill>
                <a:latin typeface="Times New Roman" pitchFamily="18" charset="0"/>
                <a:cs typeface="Times New Roman" pitchFamily="18" charset="0"/>
              </a:rPr>
              <a:t>FEMONI </a:t>
            </a: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ANDRIAN</a:t>
            </a:r>
          </a:p>
          <a:p>
            <a:pPr marL="514350" lvl="0" indent="-514350" algn="l">
              <a:buAutoNum type="arabicPeriod"/>
            </a:pP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MOCHAMMAD </a:t>
            </a:r>
            <a:r>
              <a:rPr lang="id-ID" sz="3700" b="1" dirty="0">
                <a:ln w="10541" cmpd="sng">
                  <a:solidFill>
                    <a:schemeClr val="tx2"/>
                  </a:solidFill>
                  <a:prstDash val="solid"/>
                </a:ln>
                <a:solidFill>
                  <a:schemeClr val="tx1"/>
                </a:solidFill>
                <a:latin typeface="Times New Roman" pitchFamily="18" charset="0"/>
                <a:cs typeface="Times New Roman" pitchFamily="18" charset="0"/>
              </a:rPr>
              <a:t>TEDY </a:t>
            </a: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FAZRIN</a:t>
            </a:r>
          </a:p>
          <a:p>
            <a:pPr marL="514350" lvl="0" indent="-514350" algn="l">
              <a:buAutoNum type="arabicPeriod"/>
            </a:pP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DERMAWANIS ZEGA</a:t>
            </a:r>
          </a:p>
          <a:p>
            <a:pPr marL="514350" lvl="0" indent="-514350" algn="l">
              <a:buAutoNum type="arabicPeriod"/>
            </a:pP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REFFA </a:t>
            </a:r>
            <a:r>
              <a:rPr lang="id-ID" sz="3700" b="1" dirty="0">
                <a:ln w="10541" cmpd="sng">
                  <a:solidFill>
                    <a:schemeClr val="tx2"/>
                  </a:solidFill>
                  <a:prstDash val="solid"/>
                </a:ln>
                <a:solidFill>
                  <a:schemeClr val="tx1"/>
                </a:solidFill>
                <a:latin typeface="Times New Roman" pitchFamily="18" charset="0"/>
                <a:cs typeface="Times New Roman" pitchFamily="18" charset="0"/>
              </a:rPr>
              <a:t>CANDRIKA </a:t>
            </a:r>
            <a:r>
              <a:rPr lang="id-ID" sz="3700" b="1" dirty="0" smtClean="0">
                <a:ln w="10541" cmpd="sng">
                  <a:solidFill>
                    <a:schemeClr val="tx2"/>
                  </a:solidFill>
                  <a:prstDash val="solid"/>
                </a:ln>
                <a:solidFill>
                  <a:schemeClr val="tx1"/>
                </a:solidFill>
                <a:latin typeface="Times New Roman" pitchFamily="18" charset="0"/>
                <a:cs typeface="Times New Roman" pitchFamily="18" charset="0"/>
              </a:rPr>
              <a:t>PUTRI</a:t>
            </a:r>
            <a:endParaRPr lang="id-ID" sz="3700" b="1" dirty="0">
              <a:ln w="10541" cmpd="sng">
                <a:solidFill>
                  <a:schemeClr val="tx2"/>
                </a:solidFill>
                <a:prstDash val="solid"/>
              </a:ln>
              <a:solidFill>
                <a:schemeClr val="tx1"/>
              </a:solidFill>
              <a:latin typeface="Times New Roman" pitchFamily="18" charset="0"/>
              <a:cs typeface="Times New Roman" pitchFamily="18" charset="0"/>
            </a:endParaRPr>
          </a:p>
        </p:txBody>
      </p:sp>
      <p:sp>
        <p:nvSpPr>
          <p:cNvPr id="7" name="Oval 6"/>
          <p:cNvSpPr/>
          <p:nvPr/>
        </p:nvSpPr>
        <p:spPr>
          <a:xfrm>
            <a:off x="971600" y="548680"/>
            <a:ext cx="7200800" cy="223224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sz="4000" b="1" spc="300" dirty="0" smtClean="0">
                <a:ln w="11430" cmpd="sng">
                  <a:solidFill>
                    <a:schemeClr val="tx1">
                      <a:lumMod val="95000"/>
                      <a:lumOff val="5000"/>
                    </a:schemeClr>
                  </a:solidFill>
                  <a:prstDash val="solid"/>
                  <a:miter lim="800000"/>
                </a:ln>
                <a:solidFill>
                  <a:schemeClr val="tx1"/>
                </a:solidFill>
                <a:effectLst>
                  <a:glow rad="45500">
                    <a:schemeClr val="accent1">
                      <a:satMod val="220000"/>
                      <a:alpha val="35000"/>
                    </a:schemeClr>
                  </a:glow>
                </a:effectLst>
                <a:latin typeface="Times New Roman" pitchFamily="18" charset="0"/>
                <a:cs typeface="Times New Roman" pitchFamily="18" charset="0"/>
              </a:rPr>
              <a:t>DISUSUN OLEH :</a:t>
            </a:r>
            <a:br>
              <a:rPr lang="id-ID" sz="4000" b="1" spc="300" dirty="0" smtClean="0">
                <a:ln w="11430" cmpd="sng">
                  <a:solidFill>
                    <a:schemeClr val="tx1">
                      <a:lumMod val="95000"/>
                      <a:lumOff val="5000"/>
                    </a:schemeClr>
                  </a:solidFill>
                  <a:prstDash val="solid"/>
                  <a:miter lim="800000"/>
                </a:ln>
                <a:solidFill>
                  <a:schemeClr val="tx1"/>
                </a:solidFill>
                <a:effectLst>
                  <a:glow rad="45500">
                    <a:schemeClr val="accent1">
                      <a:satMod val="220000"/>
                      <a:alpha val="35000"/>
                    </a:schemeClr>
                  </a:glow>
                </a:effectLst>
                <a:latin typeface="Times New Roman" pitchFamily="18" charset="0"/>
                <a:cs typeface="Times New Roman" pitchFamily="18" charset="0"/>
              </a:rPr>
            </a:br>
            <a:r>
              <a:rPr lang="id-ID" sz="4000" b="1" spc="300" dirty="0" smtClean="0">
                <a:ln w="11430" cmpd="sng">
                  <a:solidFill>
                    <a:schemeClr val="tx1">
                      <a:lumMod val="95000"/>
                      <a:lumOff val="5000"/>
                    </a:schemeClr>
                  </a:solidFill>
                  <a:prstDash val="solid"/>
                  <a:miter lim="800000"/>
                </a:ln>
                <a:solidFill>
                  <a:schemeClr val="tx1"/>
                </a:solidFill>
                <a:effectLst>
                  <a:glow rad="45500">
                    <a:schemeClr val="accent1">
                      <a:satMod val="220000"/>
                      <a:alpha val="35000"/>
                    </a:schemeClr>
                  </a:glow>
                </a:effectLst>
                <a:latin typeface="Times New Roman" pitchFamily="18" charset="0"/>
                <a:cs typeface="Times New Roman" pitchFamily="18" charset="0"/>
              </a:rPr>
              <a:t>KELOMPOK III</a:t>
            </a:r>
          </a:p>
          <a:p>
            <a:pPr algn="ctr"/>
            <a:endParaRPr lang="id-ID" dirty="0"/>
          </a:p>
        </p:txBody>
      </p:sp>
    </p:spTree>
    <p:custDataLst>
      <p:tags r:id="rId1"/>
    </p:custDataLst>
    <p:extLst>
      <p:ext uri="{BB962C8B-B14F-4D97-AF65-F5344CB8AC3E}">
        <p14:creationId xmlns:p14="http://schemas.microsoft.com/office/powerpoint/2010/main" val="458385317"/>
      </p:ext>
    </p:extLst>
  </p:cSld>
  <p:clrMapOvr>
    <a:masterClrMapping/>
  </p:clrMapOvr>
  <mc:AlternateContent xmlns:mc="http://schemas.openxmlformats.org/markup-compatibility/2006" xmlns:p14="http://schemas.microsoft.com/office/powerpoint/2010/main">
    <mc:Choice Requires="p14">
      <p:transition spd="slow" p14:dur="1200" advTm="5684">
        <p:dissolve/>
      </p:transition>
    </mc:Choice>
    <mc:Fallback xmlns="">
      <p:transition spd="slow" advTm="5684">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randombar(horizontal)">
                                      <p:cBhvr>
                                        <p:cTn id="14" dur="5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04664"/>
            <a:ext cx="3898776" cy="6048672"/>
          </a:xfrm>
        </p:spPr>
        <p:txBody>
          <a:bodyPr>
            <a:normAutofit fontScale="77500" lnSpcReduction="20000"/>
          </a:bodyPr>
          <a:lstStyle/>
          <a:p>
            <a:pPr lvl="0"/>
            <a:r>
              <a:rPr lang="id-ID" sz="4000" dirty="0"/>
              <a:t>Kemudian Pilih </a:t>
            </a:r>
            <a:r>
              <a:rPr lang="id-ID" sz="4000" b="1" dirty="0"/>
              <a:t>two</a:t>
            </a:r>
            <a:r>
              <a:rPr lang="id-ID" sz="4000" dirty="0"/>
              <a:t> untuk membagi menjadi 2 kolom,</a:t>
            </a:r>
            <a:r>
              <a:rPr lang="id-ID" sz="4000" b="1" dirty="0"/>
              <a:t> three</a:t>
            </a:r>
            <a:r>
              <a:rPr lang="id-ID" sz="4000" dirty="0"/>
              <a:t> untuk membagi menjadi 3 kolom,</a:t>
            </a:r>
            <a:r>
              <a:rPr lang="id-ID" sz="4000" b="1" dirty="0"/>
              <a:t> left </a:t>
            </a:r>
            <a:r>
              <a:rPr lang="id-ID" sz="4000" dirty="0"/>
              <a:t>untuk membagi kolom dengan ukuran lebih kecil dibagian kiri dan</a:t>
            </a:r>
            <a:r>
              <a:rPr lang="id-ID" sz="4000" b="1" dirty="0"/>
              <a:t> right </a:t>
            </a:r>
            <a:r>
              <a:rPr lang="id-ID" sz="4000" dirty="0"/>
              <a:t>untuk membagi kolom dengan ukuran lebih besar dibagian kanan.</a:t>
            </a:r>
          </a:p>
          <a:p>
            <a:pPr marL="0" indent="0">
              <a:buNone/>
            </a:pPr>
            <a:endParaRPr lang="id-ID" dirty="0"/>
          </a:p>
        </p:txBody>
      </p:sp>
      <p:pic>
        <p:nvPicPr>
          <p:cNvPr id="5" name="Picture 4">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620688"/>
            <a:ext cx="3744416" cy="5040560"/>
          </a:xfrm>
          <a:prstGeom prst="rect">
            <a:avLst/>
          </a:prstGeom>
          <a:noFill/>
          <a:ln>
            <a:noFill/>
          </a:ln>
        </p:spPr>
      </p:pic>
    </p:spTree>
    <p:extLst>
      <p:ext uri="{BB962C8B-B14F-4D97-AF65-F5344CB8AC3E}">
        <p14:creationId xmlns:p14="http://schemas.microsoft.com/office/powerpoint/2010/main" val="3935661178"/>
      </p:ext>
    </p:extLst>
  </p:cSld>
  <p:clrMapOvr>
    <a:masterClrMapping/>
  </p:clrMapOvr>
  <p:transition spd="slow" advTm="128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04664"/>
            <a:ext cx="8147248" cy="5832648"/>
          </a:xfrm>
        </p:spPr>
        <p:txBody>
          <a:bodyPr>
            <a:normAutofit/>
          </a:bodyPr>
          <a:lstStyle/>
          <a:p>
            <a:pPr lvl="0" algn="just"/>
            <a:r>
              <a:rPr lang="id-ID" sz="4000" dirty="0"/>
              <a:t>Untuk edit kolom yang sudah dibuat, pilih </a:t>
            </a:r>
            <a:r>
              <a:rPr lang="id-ID" sz="4000" b="1" dirty="0"/>
              <a:t>More Columns</a:t>
            </a:r>
            <a:r>
              <a:rPr lang="id-ID" sz="4000" dirty="0"/>
              <a:t>. Edit kolom dengan sesuai dengan keinginan anda. Misalnya Klik More Columns, sehingga muncul kotak dialog Columns pada kotak dialog kolom yang muncul : </a:t>
            </a:r>
            <a:endParaRPr lang="id-ID" sz="4000" dirty="0" smtClean="0"/>
          </a:p>
        </p:txBody>
      </p:sp>
    </p:spTree>
    <p:extLst>
      <p:ext uri="{BB962C8B-B14F-4D97-AF65-F5344CB8AC3E}">
        <p14:creationId xmlns:p14="http://schemas.microsoft.com/office/powerpoint/2010/main" val="2263031223"/>
      </p:ext>
    </p:extLst>
  </p:cSld>
  <p:clrMapOvr>
    <a:masterClrMapping/>
  </p:clrMapOvr>
  <p:transition spd="slow" advTm="128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323528" y="404664"/>
            <a:ext cx="8424936" cy="1152128"/>
          </a:xfrm>
        </p:spPr>
        <p:txBody>
          <a:bodyPr>
            <a:noAutofit/>
          </a:bodyPr>
          <a:lstStyle/>
          <a:p>
            <a:r>
              <a:rPr lang="id-ID" sz="4400" b="1" dirty="0"/>
              <a:t>Kemudian Klik pada Line between</a:t>
            </a:r>
          </a:p>
          <a:p>
            <a:pPr marL="0" lvl="0" indent="0" algn="just">
              <a:buNone/>
            </a:pPr>
            <a:endParaRPr lang="id-ID" sz="4400" dirty="0" smtClean="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043608" y="1772816"/>
            <a:ext cx="7200800" cy="4392488"/>
          </a:xfrm>
          <a:prstGeom prst="rect">
            <a:avLst/>
          </a:prstGeom>
        </p:spPr>
      </p:pic>
    </p:spTree>
    <p:extLst>
      <p:ext uri="{BB962C8B-B14F-4D97-AF65-F5344CB8AC3E}">
        <p14:creationId xmlns:p14="http://schemas.microsoft.com/office/powerpoint/2010/main" val="1784213315"/>
      </p:ext>
    </p:extLst>
  </p:cSld>
  <p:clrMapOvr>
    <a:masterClrMapping/>
  </p:clrMapOvr>
  <mc:AlternateContent xmlns:mc="http://schemas.openxmlformats.org/markup-compatibility/2006" xmlns:p14="http://schemas.microsoft.com/office/powerpoint/2010/main">
    <mc:Choice Requires="p14">
      <p:transition spd="slow" p14:dur="800" advTm="1289">
        <p:circle/>
      </p:transition>
    </mc:Choice>
    <mc:Fallback xmlns="">
      <p:transition spd="slow" advTm="1289">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323528" y="404664"/>
            <a:ext cx="8424936" cy="1012650"/>
          </a:xfrm>
        </p:spPr>
        <p:txBody>
          <a:bodyPr>
            <a:noAutofit/>
          </a:bodyPr>
          <a:lstStyle/>
          <a:p>
            <a:pPr lvl="0" algn="ctr"/>
            <a:r>
              <a:rPr lang="id-ID" sz="4400" b="1" dirty="0" smtClean="0"/>
              <a:t>Klik tombol OK, lihat hasilnya</a:t>
            </a:r>
          </a:p>
          <a:p>
            <a:pPr marL="0" indent="0">
              <a:buNone/>
            </a:pPr>
            <a:endParaRPr lang="id-ID" sz="4400" dirty="0"/>
          </a:p>
          <a:p>
            <a:pPr marL="0" lvl="0" indent="0" algn="just">
              <a:buNone/>
            </a:pPr>
            <a:endParaRPr lang="id-ID" sz="4400" dirty="0" smtClean="0"/>
          </a:p>
        </p:txBody>
      </p:sp>
      <p:pic>
        <p:nvPicPr>
          <p:cNvPr id="5" name="Picture 4">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827584" y="1561330"/>
            <a:ext cx="7632848" cy="4819998"/>
          </a:xfrm>
          <a:prstGeom prst="rect">
            <a:avLst/>
          </a:prstGeom>
          <a:noFill/>
          <a:ln>
            <a:noFill/>
          </a:ln>
        </p:spPr>
      </p:pic>
    </p:spTree>
    <p:extLst>
      <p:ext uri="{BB962C8B-B14F-4D97-AF65-F5344CB8AC3E}">
        <p14:creationId xmlns:p14="http://schemas.microsoft.com/office/powerpoint/2010/main" val="4105977205"/>
      </p:ext>
    </p:extLst>
  </p:cSld>
  <p:clrMapOvr>
    <a:masterClrMapping/>
  </p:clrMapOvr>
  <mc:AlternateContent xmlns:mc="http://schemas.openxmlformats.org/markup-compatibility/2006" xmlns:p14="http://schemas.microsoft.com/office/powerpoint/2010/main">
    <mc:Choice Requires="p14">
      <p:transition spd="slow" p14:dur="800" advTm="1289">
        <p:circle/>
      </p:transition>
    </mc:Choice>
    <mc:Fallback xmlns="">
      <p:transition spd="slow" advTm="1289">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323528" y="1916832"/>
            <a:ext cx="8568952" cy="4896544"/>
          </a:xfrm>
        </p:spPr>
        <p:txBody>
          <a:bodyPr>
            <a:noAutofit/>
          </a:bodyPr>
          <a:lstStyle/>
          <a:p>
            <a:pPr marL="0" indent="0">
              <a:buNone/>
            </a:pPr>
            <a:r>
              <a:rPr lang="id-ID" sz="3600" b="1" dirty="0"/>
              <a:t>Menyisipkan obyek dalam Microsoft Word sangat berguna untuk membuat suatu dokumen </a:t>
            </a:r>
            <a:r>
              <a:rPr lang="id-ID" sz="3600" b="1" dirty="0" smtClean="0"/>
              <a:t>menjadi lebih </a:t>
            </a:r>
            <a:r>
              <a:rPr lang="id-ID" sz="3600" b="1" dirty="0"/>
              <a:t>menarik dan profesional. Dalam menyisipkan obyek ini terdiri dari </a:t>
            </a:r>
            <a:r>
              <a:rPr lang="en-US" sz="3600" b="1" dirty="0" err="1"/>
              <a:t>menyisipkan</a:t>
            </a:r>
            <a:r>
              <a:rPr lang="en-US" sz="3600" b="1" dirty="0"/>
              <a:t> </a:t>
            </a:r>
            <a:r>
              <a:rPr lang="en-US" sz="3600" b="1" dirty="0" err="1"/>
              <a:t>bingkai</a:t>
            </a:r>
            <a:r>
              <a:rPr lang="id-ID" sz="3600" b="1" dirty="0"/>
              <a:t>, menyisipkan </a:t>
            </a:r>
            <a:r>
              <a:rPr lang="en-US" sz="3600" b="1" dirty="0" err="1"/>
              <a:t>warna</a:t>
            </a:r>
            <a:r>
              <a:rPr lang="en-US" sz="3600" b="1" dirty="0"/>
              <a:t>, </a:t>
            </a:r>
            <a:r>
              <a:rPr lang="en-US" sz="3600" b="1" dirty="0" err="1"/>
              <a:t>menyisipkan</a:t>
            </a:r>
            <a:r>
              <a:rPr lang="en-US" sz="3600" b="1" dirty="0"/>
              <a:t> drawing </a:t>
            </a:r>
            <a:r>
              <a:rPr lang="en-US" sz="3600" b="1" dirty="0" err="1"/>
              <a:t>atau</a:t>
            </a:r>
            <a:r>
              <a:rPr lang="en-US" sz="3600" b="1" dirty="0"/>
              <a:t> </a:t>
            </a:r>
            <a:r>
              <a:rPr lang="en-US" sz="3600" b="1" dirty="0" err="1"/>
              <a:t>gambar</a:t>
            </a:r>
            <a:r>
              <a:rPr lang="en-US" sz="3600" b="1" dirty="0"/>
              <a:t> </a:t>
            </a:r>
            <a:r>
              <a:rPr lang="en-US" sz="3600" b="1" dirty="0" err="1"/>
              <a:t>pada</a:t>
            </a:r>
            <a:r>
              <a:rPr lang="en-US" sz="3600" b="1" dirty="0"/>
              <a:t> </a:t>
            </a:r>
            <a:r>
              <a:rPr lang="en-US" sz="3600" b="1" dirty="0" err="1"/>
              <a:t>dokumen</a:t>
            </a:r>
            <a:r>
              <a:rPr lang="id-ID" sz="3600" b="1" dirty="0"/>
              <a:t>, dan masih banyak lagi. </a:t>
            </a:r>
            <a:endParaRPr lang="id-ID" sz="3600" b="1" dirty="0" smtClean="0"/>
          </a:p>
          <a:p>
            <a:endParaRPr lang="id-ID" sz="2000" dirty="0" smtClean="0"/>
          </a:p>
          <a:p>
            <a:pPr lvl="1"/>
            <a:endParaRPr lang="id-ID" sz="1600" dirty="0" smtClean="0"/>
          </a:p>
        </p:txBody>
      </p:sp>
      <p:sp>
        <p:nvSpPr>
          <p:cNvPr id="6" name="Oval 5"/>
          <p:cNvSpPr/>
          <p:nvPr/>
        </p:nvSpPr>
        <p:spPr>
          <a:xfrm>
            <a:off x="1547664" y="288032"/>
            <a:ext cx="6192688" cy="134076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id-ID" sz="3200" b="1" dirty="0" smtClean="0"/>
          </a:p>
          <a:p>
            <a:pPr lvl="0" algn="ctr"/>
            <a:r>
              <a:rPr lang="id-ID" sz="3200" b="1" dirty="0" smtClean="0"/>
              <a:t>CARA </a:t>
            </a:r>
            <a:r>
              <a:rPr lang="id-ID" sz="3200" b="1" dirty="0"/>
              <a:t>MENYISIPKAN OBYEK DI MICROSOFT WORD</a:t>
            </a:r>
            <a:endParaRPr lang="id-ID" sz="3200" dirty="0"/>
          </a:p>
          <a:p>
            <a:pPr algn="ctr"/>
            <a:endParaRPr lang="id-ID" sz="3200" dirty="0"/>
          </a:p>
        </p:txBody>
      </p:sp>
    </p:spTree>
    <p:extLst>
      <p:ext uri="{BB962C8B-B14F-4D97-AF65-F5344CB8AC3E}">
        <p14:creationId xmlns:p14="http://schemas.microsoft.com/office/powerpoint/2010/main" val="3221591339"/>
      </p:ext>
    </p:extLst>
  </p:cSld>
  <p:clrMapOvr>
    <a:masterClrMapping/>
  </p:clrMapOvr>
  <mc:AlternateContent xmlns:mc="http://schemas.openxmlformats.org/markup-compatibility/2006" xmlns:p14="http://schemas.microsoft.com/office/powerpoint/2010/main">
    <mc:Choice Requires="p14">
      <p:transition spd="slow" p14:dur="800" advTm="1289">
        <p:circle/>
      </p:transition>
    </mc:Choice>
    <mc:Fallback xmlns="">
      <p:transition spd="slow" advTm="1289">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323528" y="1772816"/>
            <a:ext cx="4482244" cy="4968552"/>
          </a:xfrm>
        </p:spPr>
        <p:txBody>
          <a:bodyPr>
            <a:noAutofit/>
          </a:bodyPr>
          <a:lstStyle/>
          <a:p>
            <a:pPr lvl="0"/>
            <a:r>
              <a:rPr lang="id-ID" sz="3500" b="1" dirty="0"/>
              <a:t>Menyisipkan Gambar [Picture] Pada word 2007. Kita  dapat menyisipkan gambar ke dalam dokumen. Langkah-langkah yang harus kalian ikuti adalah sebagai berikut :</a:t>
            </a:r>
          </a:p>
          <a:p>
            <a:endParaRPr lang="id-ID" sz="2000" dirty="0" smtClean="0"/>
          </a:p>
          <a:p>
            <a:pPr lvl="1"/>
            <a:endParaRPr lang="id-ID" sz="1600" dirty="0" smtClean="0"/>
          </a:p>
        </p:txBody>
      </p:sp>
      <p:sp>
        <p:nvSpPr>
          <p:cNvPr id="6" name="Oval 5"/>
          <p:cNvSpPr/>
          <p:nvPr/>
        </p:nvSpPr>
        <p:spPr>
          <a:xfrm>
            <a:off x="467544" y="288032"/>
            <a:ext cx="8676456" cy="134076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id-ID" sz="3200" b="1" dirty="0" smtClean="0"/>
          </a:p>
          <a:p>
            <a:r>
              <a:rPr lang="id-ID" sz="3200" b="1" dirty="0"/>
              <a:t>Berikut contoh menyisipkan Obyek pada Microsoft Word 2007 :</a:t>
            </a:r>
            <a:endParaRPr lang="id-ID" sz="3200" dirty="0"/>
          </a:p>
          <a:p>
            <a:pPr algn="ctr"/>
            <a:endParaRPr lang="id-ID" sz="3200" dirty="0"/>
          </a:p>
        </p:txBody>
      </p:sp>
      <p:pic>
        <p:nvPicPr>
          <p:cNvPr id="5" name="Picture 4">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292080" y="2132856"/>
            <a:ext cx="3528392" cy="4032448"/>
          </a:xfrm>
          <a:prstGeom prst="rect">
            <a:avLst/>
          </a:prstGeom>
          <a:noFill/>
          <a:ln>
            <a:noFill/>
          </a:ln>
        </p:spPr>
      </p:pic>
    </p:spTree>
    <p:extLst>
      <p:ext uri="{BB962C8B-B14F-4D97-AF65-F5344CB8AC3E}">
        <p14:creationId xmlns:p14="http://schemas.microsoft.com/office/powerpoint/2010/main" val="3067808186"/>
      </p:ext>
    </p:extLst>
  </p:cSld>
  <p:clrMapOvr>
    <a:masterClrMapping/>
  </p:clrMapOvr>
  <p:transition spd="slow" advTm="128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251520" y="332656"/>
            <a:ext cx="8568952" cy="6192688"/>
          </a:xfrm>
        </p:spPr>
        <p:txBody>
          <a:bodyPr>
            <a:noAutofit/>
          </a:bodyPr>
          <a:lstStyle/>
          <a:p>
            <a:pPr lvl="0"/>
            <a:r>
              <a:rPr lang="id-ID" sz="3000" b="1" dirty="0"/>
              <a:t>Tempatkan kursor pada posisi yang diinginkan.</a:t>
            </a:r>
          </a:p>
          <a:p>
            <a:pPr lvl="0"/>
            <a:r>
              <a:rPr lang="id-ID" sz="3000" b="1" dirty="0"/>
              <a:t>Pada tab Insert dan dalam Group Illustration, klik ikon Picture .</a:t>
            </a:r>
          </a:p>
          <a:p>
            <a:pPr lvl="0"/>
            <a:r>
              <a:rPr lang="id-ID" sz="3000" b="1" dirty="0"/>
              <a:t>Di layar akan terlihat kotak dialog Insert Picture.</a:t>
            </a:r>
          </a:p>
          <a:p>
            <a:pPr lvl="0"/>
            <a:r>
              <a:rPr lang="id-ID" sz="3000" b="1" dirty="0"/>
              <a:t>Kemudian tentukan drive dan folder tempat dimana file gambar tersebut di letakkan, misalnya pada folder Data buku di drive F.</a:t>
            </a:r>
          </a:p>
          <a:p>
            <a:pPr lvl="0"/>
            <a:r>
              <a:rPr lang="id-ID" sz="3000" b="1" dirty="0"/>
              <a:t>Klik nama file yang akan disisipkan, misalnya nama file anak.tif.</a:t>
            </a:r>
          </a:p>
          <a:p>
            <a:pPr lvl="0"/>
            <a:r>
              <a:rPr lang="id-ID" sz="3000" b="1" dirty="0"/>
              <a:t>Klik tombol Insert, sehingga gambar tersebut akan terlihat dalam dokumen Word.</a:t>
            </a:r>
          </a:p>
          <a:p>
            <a:r>
              <a:rPr lang="id-ID" sz="3000" b="1" dirty="0"/>
              <a:t>Simpan hasil pekerjaan kalian.</a:t>
            </a:r>
            <a:r>
              <a:rPr lang="id-ID" sz="3600" dirty="0"/>
              <a:t/>
            </a:r>
            <a:br>
              <a:rPr lang="id-ID" sz="3600" dirty="0"/>
            </a:br>
            <a:endParaRPr lang="id-ID" sz="2000" dirty="0" smtClean="0"/>
          </a:p>
          <a:p>
            <a:pPr lvl="1"/>
            <a:endParaRPr lang="id-ID" sz="1600" dirty="0" smtClean="0"/>
          </a:p>
        </p:txBody>
      </p:sp>
    </p:spTree>
    <p:extLst>
      <p:ext uri="{BB962C8B-B14F-4D97-AF65-F5344CB8AC3E}">
        <p14:creationId xmlns:p14="http://schemas.microsoft.com/office/powerpoint/2010/main" val="4151776510"/>
      </p:ext>
    </p:extLst>
  </p:cSld>
  <p:clrMapOvr>
    <a:masterClrMapping/>
  </p:clrMapOvr>
  <p:transition spd="slow" advTm="128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251520" y="1844824"/>
            <a:ext cx="4536504" cy="4680520"/>
          </a:xfrm>
        </p:spPr>
        <p:txBody>
          <a:bodyPr>
            <a:noAutofit/>
          </a:bodyPr>
          <a:lstStyle/>
          <a:p>
            <a:pPr lvl="0" algn="just"/>
            <a:r>
              <a:rPr lang="id-ID" sz="2200" b="1" dirty="0"/>
              <a:t>Tempatkan titik sisip pada posisi yang diinginkan.</a:t>
            </a:r>
          </a:p>
          <a:p>
            <a:pPr lvl="0" algn="just"/>
            <a:r>
              <a:rPr lang="id-ID" sz="2200" b="1" dirty="0"/>
              <a:t>Pada tab Insert, kemudian di Group Illustration, klik ikon Clip Art .</a:t>
            </a:r>
          </a:p>
          <a:p>
            <a:pPr lvl="0" algn="just"/>
            <a:r>
              <a:rPr lang="id-ID" sz="2200" b="1" dirty="0"/>
              <a:t>Di sebelah kanan layar dokumen akan terlihat Task Pane - Insert Clip Art.</a:t>
            </a:r>
          </a:p>
          <a:p>
            <a:pPr lvl="0" algn="just"/>
            <a:r>
              <a:rPr lang="id-ID" sz="2200" b="1" dirty="0"/>
              <a:t>Klik tombol Go untuk menampilkan gambar Clip Art.</a:t>
            </a:r>
          </a:p>
          <a:p>
            <a:pPr lvl="0" algn="just"/>
            <a:r>
              <a:rPr lang="id-ID" sz="2200" b="1" dirty="0"/>
              <a:t>Klik obyek gambar untuk menyisipkan pada dokumen.</a:t>
            </a:r>
          </a:p>
          <a:p>
            <a:pPr lvl="0" algn="just"/>
            <a:r>
              <a:rPr lang="id-ID" sz="2200" b="1" dirty="0"/>
              <a:t>Simpanlah hasil pekerjaan kalian.</a:t>
            </a:r>
          </a:p>
          <a:p>
            <a:pPr marL="0" lvl="0" indent="0">
              <a:buNone/>
            </a:pPr>
            <a:r>
              <a:rPr lang="id-ID" sz="3600" dirty="0"/>
              <a:t/>
            </a:r>
            <a:br>
              <a:rPr lang="id-ID" sz="3600" dirty="0"/>
            </a:br>
            <a:endParaRPr lang="id-ID" sz="2000" dirty="0" smtClean="0"/>
          </a:p>
          <a:p>
            <a:pPr lvl="1"/>
            <a:endParaRPr lang="id-ID" sz="1600" dirty="0" smtClean="0"/>
          </a:p>
        </p:txBody>
      </p:sp>
      <p:sp>
        <p:nvSpPr>
          <p:cNvPr id="2" name="Oval 1"/>
          <p:cNvSpPr/>
          <p:nvPr/>
        </p:nvSpPr>
        <p:spPr>
          <a:xfrm>
            <a:off x="899592" y="188640"/>
            <a:ext cx="7344816" cy="151216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id-ID" sz="2400" b="1" dirty="0" smtClean="0">
                <a:solidFill>
                  <a:schemeClr val="tx1"/>
                </a:solidFill>
              </a:rPr>
              <a:t>Menyisipkan Gambar ClipArt Word 2007 menyediakan fasilitas ClipArt yaitu fasilitas penyisipan gambar yang tersedia dalam Word 2007. </a:t>
            </a:r>
            <a:endParaRPr lang="id-ID" sz="2400" b="1" dirty="0">
              <a:solidFill>
                <a:schemeClr val="tx1"/>
              </a:solidFill>
            </a:endParaRPr>
          </a:p>
        </p:txBody>
      </p:sp>
      <p:pic>
        <p:nvPicPr>
          <p:cNvPr id="5" name="Picture 4">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483496" y="2060848"/>
            <a:ext cx="3408983" cy="4248472"/>
          </a:xfrm>
          <a:prstGeom prst="rect">
            <a:avLst/>
          </a:prstGeom>
          <a:noFill/>
          <a:ln>
            <a:noFill/>
          </a:ln>
        </p:spPr>
      </p:pic>
    </p:spTree>
    <p:extLst>
      <p:ext uri="{BB962C8B-B14F-4D97-AF65-F5344CB8AC3E}">
        <p14:creationId xmlns:p14="http://schemas.microsoft.com/office/powerpoint/2010/main" val="1651099179"/>
      </p:ext>
    </p:extLst>
  </p:cSld>
  <p:clrMapOvr>
    <a:masterClrMapping/>
  </p:clrMapOvr>
  <p:transition spd="slow" advTm="128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1000" fill="hold"/>
                                        <p:tgtEl>
                                          <p:spTgt spid="5"/>
                                        </p:tgtEl>
                                        <p:attrNameLst>
                                          <p:attrName>ppt_w</p:attrName>
                                        </p:attrNameLst>
                                      </p:cBhvr>
                                      <p:tavLst>
                                        <p:tav tm="0">
                                          <p:val>
                                            <p:fltVal val="0"/>
                                          </p:val>
                                        </p:tav>
                                        <p:tav tm="100000">
                                          <p:val>
                                            <p:strVal val="#ppt_w"/>
                                          </p:val>
                                        </p:tav>
                                      </p:tavLst>
                                    </p:anim>
                                    <p:anim calcmode="lin" valueType="num">
                                      <p:cBhvr>
                                        <p:cTn id="48" dur="1000" fill="hold"/>
                                        <p:tgtEl>
                                          <p:spTgt spid="5"/>
                                        </p:tgtEl>
                                        <p:attrNameLst>
                                          <p:attrName>ppt_h</p:attrName>
                                        </p:attrNameLst>
                                      </p:cBhvr>
                                      <p:tavLst>
                                        <p:tav tm="0">
                                          <p:val>
                                            <p:fltVal val="0"/>
                                          </p:val>
                                        </p:tav>
                                        <p:tav tm="100000">
                                          <p:val>
                                            <p:strVal val="#ppt_h"/>
                                          </p:val>
                                        </p:tav>
                                      </p:tavLst>
                                    </p:anim>
                                    <p:anim calcmode="lin" valueType="num">
                                      <p:cBhvr>
                                        <p:cTn id="49" dur="1000" fill="hold"/>
                                        <p:tgtEl>
                                          <p:spTgt spid="5"/>
                                        </p:tgtEl>
                                        <p:attrNameLst>
                                          <p:attrName>style.rotation</p:attrName>
                                        </p:attrNameLst>
                                      </p:cBhvr>
                                      <p:tavLst>
                                        <p:tav tm="0">
                                          <p:val>
                                            <p:fltVal val="90"/>
                                          </p:val>
                                        </p:tav>
                                        <p:tav tm="100000">
                                          <p:val>
                                            <p:fltVal val="0"/>
                                          </p:val>
                                        </p:tav>
                                      </p:tavLst>
                                    </p:anim>
                                    <p:animEffect transition="in" filter="fade">
                                      <p:cBhvr>
                                        <p:cTn id="5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4906888" cy="5157192"/>
          </a:xfrm>
        </p:spPr>
        <p:txBody>
          <a:bodyPr>
            <a:noAutofit/>
          </a:bodyPr>
          <a:lstStyle/>
          <a:p>
            <a:pPr lvl="0"/>
            <a:r>
              <a:rPr lang="id-ID" sz="2700" b="1" dirty="0"/>
              <a:t>Tempatkan titik sisip pada posisi yang diinginkan.</a:t>
            </a:r>
          </a:p>
          <a:p>
            <a:pPr lvl="0"/>
            <a:r>
              <a:rPr lang="id-ID" sz="2700" b="1" dirty="0"/>
              <a:t>Pada tab Insert, kemudian di dalam Group Illustration, klik ikon Shapes dan di layar akan terlihat beberapa pilihan bentuk Shapes.</a:t>
            </a:r>
          </a:p>
          <a:p>
            <a:pPr lvl="0"/>
            <a:r>
              <a:rPr lang="id-ID" sz="2700" b="1" dirty="0"/>
              <a:t>Klik salah satu bentuk shapes sesuai dengan keinginan, misalnya klik pilihan Rounded Rectangle pada bagian Recently Used Shapes.</a:t>
            </a:r>
          </a:p>
        </p:txBody>
      </p:sp>
      <p:sp>
        <p:nvSpPr>
          <p:cNvPr id="4" name="Oval 3"/>
          <p:cNvSpPr/>
          <p:nvPr/>
        </p:nvSpPr>
        <p:spPr>
          <a:xfrm>
            <a:off x="1403648" y="332656"/>
            <a:ext cx="6768752" cy="108012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id-ID" sz="2800" b="1" dirty="0">
                <a:solidFill>
                  <a:schemeClr val="tx1"/>
                </a:solidFill>
              </a:rPr>
              <a:t>Menyisipkan Bentuk Shapes pada Word 2007</a:t>
            </a:r>
          </a:p>
        </p:txBody>
      </p:sp>
      <p:pic>
        <p:nvPicPr>
          <p:cNvPr id="5" name="Picture 4">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652120" y="1412776"/>
            <a:ext cx="3312368" cy="2376264"/>
          </a:xfrm>
          <a:prstGeom prst="rect">
            <a:avLst/>
          </a:prstGeom>
          <a:noFill/>
          <a:ln>
            <a:noFill/>
          </a:ln>
        </p:spPr>
      </p:pic>
      <p:pic>
        <p:nvPicPr>
          <p:cNvPr id="6" name="Picture 5">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5724128" y="4005064"/>
            <a:ext cx="3312368" cy="2592288"/>
          </a:xfrm>
          <a:prstGeom prst="rect">
            <a:avLst/>
          </a:prstGeom>
          <a:noFill/>
          <a:ln>
            <a:noFill/>
          </a:ln>
        </p:spPr>
      </p:pic>
    </p:spTree>
    <p:extLst>
      <p:ext uri="{BB962C8B-B14F-4D97-AF65-F5344CB8AC3E}">
        <p14:creationId xmlns:p14="http://schemas.microsoft.com/office/powerpoint/2010/main" val="412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arn(inVertic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circle(in)">
                                      <p:cBhvr>
                                        <p:cTn id="7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08912" cy="6336704"/>
          </a:xfrm>
        </p:spPr>
        <p:txBody>
          <a:bodyPr>
            <a:noAutofit/>
          </a:bodyPr>
          <a:lstStyle/>
          <a:p>
            <a:pPr lvl="0"/>
            <a:r>
              <a:rPr lang="id-ID" sz="4400" b="1" dirty="0"/>
              <a:t>Setelah kita pilih bentuknya, maka mouse akan berubah menjadi tanda plus tipis, kemudian arahkan penunjuk mouse di posisi yang kita inginkan</a:t>
            </a:r>
            <a:r>
              <a:rPr lang="id-ID" sz="4400" b="1" dirty="0" smtClean="0"/>
              <a:t>.</a:t>
            </a:r>
          </a:p>
          <a:p>
            <a:pPr marL="0" lvl="0" indent="0">
              <a:buNone/>
            </a:pPr>
            <a:endParaRPr lang="id-ID" sz="1000" b="1" dirty="0"/>
          </a:p>
          <a:p>
            <a:pPr lvl="0"/>
            <a:r>
              <a:rPr lang="id-ID" sz="4400" b="1" dirty="0"/>
              <a:t>Klik dan drag sampai posisi akhir yang diinginkan. Hasilnya bisa kita lihat di layar monitor.</a:t>
            </a:r>
          </a:p>
        </p:txBody>
      </p:sp>
    </p:spTree>
    <p:extLst>
      <p:ext uri="{BB962C8B-B14F-4D97-AF65-F5344CB8AC3E}">
        <p14:creationId xmlns:p14="http://schemas.microsoft.com/office/powerpoint/2010/main" val="304596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363272" cy="4824535"/>
          </a:xfrm>
        </p:spPr>
        <p:txBody>
          <a:bodyPr>
            <a:normAutofit fontScale="92500" lnSpcReduction="10000"/>
          </a:bodyPr>
          <a:lstStyle/>
          <a:p>
            <a:pPr algn="just"/>
            <a:r>
              <a:rPr lang="en-US" dirty="0">
                <a:latin typeface="+mj-lt"/>
                <a:cs typeface="Times New Roman" pitchFamily="18" charset="0"/>
              </a:rPr>
              <a:t>Drop Cap </a:t>
            </a:r>
            <a:r>
              <a:rPr lang="en-US" dirty="0" err="1">
                <a:latin typeface="+mj-lt"/>
                <a:cs typeface="Times New Roman" pitchFamily="18" charset="0"/>
              </a:rPr>
              <a:t>adalah</a:t>
            </a:r>
            <a:r>
              <a:rPr lang="en-US" dirty="0">
                <a:latin typeface="+mj-lt"/>
                <a:cs typeface="Times New Roman" pitchFamily="18" charset="0"/>
              </a:rPr>
              <a:t> </a:t>
            </a:r>
            <a:r>
              <a:rPr lang="en-US" dirty="0" err="1">
                <a:latin typeface="+mj-lt"/>
                <a:cs typeface="Times New Roman" pitchFamily="18" charset="0"/>
              </a:rPr>
              <a:t>suatu</a:t>
            </a:r>
            <a:r>
              <a:rPr lang="en-US" dirty="0">
                <a:latin typeface="+mj-lt"/>
                <a:cs typeface="Times New Roman" pitchFamily="18" charset="0"/>
              </a:rPr>
              <a:t> </a:t>
            </a:r>
            <a:r>
              <a:rPr lang="en-US" dirty="0" err="1">
                <a:latin typeface="+mj-lt"/>
                <a:cs typeface="Times New Roman" pitchFamily="18" charset="0"/>
              </a:rPr>
              <a:t>cara</a:t>
            </a:r>
            <a:r>
              <a:rPr lang="en-US" dirty="0">
                <a:latin typeface="+mj-lt"/>
                <a:cs typeface="Times New Roman" pitchFamily="18" charset="0"/>
              </a:rPr>
              <a:t> </a:t>
            </a:r>
            <a:r>
              <a:rPr lang="en-US" dirty="0" err="1">
                <a:latin typeface="+mj-lt"/>
                <a:cs typeface="Times New Roman" pitchFamily="18" charset="0"/>
              </a:rPr>
              <a:t>untuk</a:t>
            </a:r>
            <a:r>
              <a:rPr lang="en-US" dirty="0">
                <a:latin typeface="+mj-lt"/>
                <a:cs typeface="Times New Roman" pitchFamily="18" charset="0"/>
              </a:rPr>
              <a:t> </a:t>
            </a:r>
            <a:r>
              <a:rPr lang="en-US" dirty="0" err="1">
                <a:latin typeface="+mj-lt"/>
                <a:cs typeface="Times New Roman" pitchFamily="18" charset="0"/>
              </a:rPr>
              <a:t>membuat</a:t>
            </a:r>
            <a:r>
              <a:rPr lang="en-US" dirty="0">
                <a:latin typeface="+mj-lt"/>
                <a:cs typeface="Times New Roman" pitchFamily="18" charset="0"/>
              </a:rPr>
              <a:t> </a:t>
            </a:r>
            <a:r>
              <a:rPr lang="en-US" dirty="0" err="1">
                <a:latin typeface="+mj-lt"/>
                <a:cs typeface="Times New Roman" pitchFamily="18" charset="0"/>
              </a:rPr>
              <a:t>huruf</a:t>
            </a:r>
            <a:r>
              <a:rPr lang="en-US" dirty="0">
                <a:latin typeface="+mj-lt"/>
                <a:cs typeface="Times New Roman" pitchFamily="18" charset="0"/>
              </a:rPr>
              <a:t> </a:t>
            </a:r>
            <a:r>
              <a:rPr lang="en-US" dirty="0" err="1">
                <a:latin typeface="+mj-lt"/>
                <a:cs typeface="Times New Roman" pitchFamily="18" charset="0"/>
              </a:rPr>
              <a:t>pertama</a:t>
            </a:r>
            <a:r>
              <a:rPr lang="en-US" dirty="0">
                <a:latin typeface="+mj-lt"/>
                <a:cs typeface="Times New Roman" pitchFamily="18" charset="0"/>
              </a:rPr>
              <a:t> </a:t>
            </a:r>
            <a:r>
              <a:rPr lang="en-US" dirty="0" err="1">
                <a:latin typeface="+mj-lt"/>
                <a:cs typeface="Times New Roman" pitchFamily="18" charset="0"/>
              </a:rPr>
              <a:t>pada</a:t>
            </a:r>
            <a:r>
              <a:rPr lang="en-US" dirty="0">
                <a:latin typeface="+mj-lt"/>
                <a:cs typeface="Times New Roman" pitchFamily="18" charset="0"/>
              </a:rPr>
              <a:t> </a:t>
            </a:r>
            <a:r>
              <a:rPr lang="en-US" dirty="0" err="1">
                <a:latin typeface="+mj-lt"/>
                <a:cs typeface="Times New Roman" pitchFamily="18" charset="0"/>
              </a:rPr>
              <a:t>paragraf</a:t>
            </a:r>
            <a:r>
              <a:rPr lang="en-US" dirty="0">
                <a:latin typeface="+mj-lt"/>
                <a:cs typeface="Times New Roman" pitchFamily="18" charset="0"/>
              </a:rPr>
              <a:t> </a:t>
            </a:r>
            <a:r>
              <a:rPr lang="en-US" dirty="0" err="1">
                <a:latin typeface="+mj-lt"/>
                <a:cs typeface="Times New Roman" pitchFamily="18" charset="0"/>
              </a:rPr>
              <a:t>tertentu</a:t>
            </a:r>
            <a:r>
              <a:rPr lang="en-US" dirty="0">
                <a:latin typeface="+mj-lt"/>
                <a:cs typeface="Times New Roman" pitchFamily="18" charset="0"/>
              </a:rPr>
              <a:t> agar </a:t>
            </a:r>
            <a:r>
              <a:rPr lang="en-US" dirty="0" err="1">
                <a:latin typeface="+mj-lt"/>
                <a:cs typeface="Times New Roman" pitchFamily="18" charset="0"/>
              </a:rPr>
              <a:t>terlihat</a:t>
            </a:r>
            <a:r>
              <a:rPr lang="en-US" dirty="0">
                <a:latin typeface="+mj-lt"/>
                <a:cs typeface="Times New Roman" pitchFamily="18" charset="0"/>
              </a:rPr>
              <a:t> </a:t>
            </a:r>
            <a:r>
              <a:rPr lang="en-US" dirty="0" err="1">
                <a:latin typeface="+mj-lt"/>
                <a:cs typeface="Times New Roman" pitchFamily="18" charset="0"/>
              </a:rPr>
              <a:t>lebih</a:t>
            </a:r>
            <a:r>
              <a:rPr lang="en-US" dirty="0">
                <a:latin typeface="+mj-lt"/>
                <a:cs typeface="Times New Roman" pitchFamily="18" charset="0"/>
              </a:rPr>
              <a:t> </a:t>
            </a:r>
            <a:r>
              <a:rPr lang="en-US" dirty="0" err="1">
                <a:latin typeface="+mj-lt"/>
                <a:cs typeface="Times New Roman" pitchFamily="18" charset="0"/>
              </a:rPr>
              <a:t>besar</a:t>
            </a:r>
            <a:r>
              <a:rPr lang="en-US" dirty="0">
                <a:latin typeface="+mj-lt"/>
                <a:cs typeface="Times New Roman" pitchFamily="18" charset="0"/>
              </a:rPr>
              <a:t> </a:t>
            </a:r>
            <a:r>
              <a:rPr lang="en-US" dirty="0" err="1">
                <a:latin typeface="+mj-lt"/>
                <a:cs typeface="Times New Roman" pitchFamily="18" charset="0"/>
              </a:rPr>
              <a:t>dibandingkan</a:t>
            </a:r>
            <a:r>
              <a:rPr lang="en-US" dirty="0">
                <a:latin typeface="+mj-lt"/>
                <a:cs typeface="Times New Roman" pitchFamily="18" charset="0"/>
              </a:rPr>
              <a:t> </a:t>
            </a:r>
            <a:r>
              <a:rPr lang="en-US" dirty="0" err="1">
                <a:latin typeface="+mj-lt"/>
                <a:cs typeface="Times New Roman" pitchFamily="18" charset="0"/>
              </a:rPr>
              <a:t>huruf-huruf</a:t>
            </a:r>
            <a:r>
              <a:rPr lang="en-US" dirty="0">
                <a:latin typeface="+mj-lt"/>
                <a:cs typeface="Times New Roman" pitchFamily="18" charset="0"/>
              </a:rPr>
              <a:t> </a:t>
            </a:r>
            <a:r>
              <a:rPr lang="en-US" dirty="0" err="1">
                <a:latin typeface="+mj-lt"/>
                <a:cs typeface="Times New Roman" pitchFamily="18" charset="0"/>
              </a:rPr>
              <a:t>lainnya</a:t>
            </a:r>
            <a:r>
              <a:rPr lang="id-ID" dirty="0">
                <a:latin typeface="+mj-lt"/>
                <a:cs typeface="Times New Roman" pitchFamily="18" charset="0"/>
              </a:rPr>
              <a:t>.</a:t>
            </a:r>
            <a:r>
              <a:rPr lang="en-US" dirty="0">
                <a:latin typeface="+mj-lt"/>
                <a:cs typeface="Times New Roman" pitchFamily="18" charset="0"/>
              </a:rPr>
              <a:t> </a:t>
            </a:r>
            <a:r>
              <a:rPr lang="en-US" dirty="0" err="1">
                <a:latin typeface="+mj-lt"/>
                <a:cs typeface="Times New Roman" pitchFamily="18" charset="0"/>
              </a:rPr>
              <a:t>Besarnya</a:t>
            </a:r>
            <a:r>
              <a:rPr lang="en-US" dirty="0">
                <a:latin typeface="+mj-lt"/>
                <a:cs typeface="Times New Roman" pitchFamily="18" charset="0"/>
              </a:rPr>
              <a:t> </a:t>
            </a:r>
            <a:r>
              <a:rPr lang="en-US" dirty="0" err="1">
                <a:latin typeface="+mj-lt"/>
                <a:cs typeface="Times New Roman" pitchFamily="18" charset="0"/>
              </a:rPr>
              <a:t>huruf</a:t>
            </a:r>
            <a:r>
              <a:rPr lang="en-US" dirty="0">
                <a:latin typeface="+mj-lt"/>
                <a:cs typeface="Times New Roman" pitchFamily="18" charset="0"/>
              </a:rPr>
              <a:t> </a:t>
            </a:r>
            <a:r>
              <a:rPr lang="en-US" dirty="0" err="1">
                <a:latin typeface="+mj-lt"/>
                <a:cs typeface="Times New Roman" pitchFamily="18" charset="0"/>
              </a:rPr>
              <a:t>pada</a:t>
            </a:r>
            <a:r>
              <a:rPr lang="en-US" dirty="0">
                <a:latin typeface="+mj-lt"/>
                <a:cs typeface="Times New Roman" pitchFamily="18" charset="0"/>
              </a:rPr>
              <a:t> </a:t>
            </a:r>
            <a:r>
              <a:rPr lang="en-US" dirty="0" err="1">
                <a:latin typeface="+mj-lt"/>
                <a:cs typeface="Times New Roman" pitchFamily="18" charset="0"/>
              </a:rPr>
              <a:t>awal</a:t>
            </a:r>
            <a:r>
              <a:rPr lang="en-US" dirty="0">
                <a:latin typeface="+mj-lt"/>
                <a:cs typeface="Times New Roman" pitchFamily="18" charset="0"/>
              </a:rPr>
              <a:t> </a:t>
            </a:r>
            <a:r>
              <a:rPr lang="en-US" dirty="0" err="1">
                <a:latin typeface="+mj-lt"/>
                <a:cs typeface="Times New Roman" pitchFamily="18" charset="0"/>
              </a:rPr>
              <a:t>paragra</a:t>
            </a:r>
            <a:r>
              <a:rPr lang="id-ID" dirty="0">
                <a:latin typeface="+mj-lt"/>
                <a:cs typeface="Times New Roman" pitchFamily="18" charset="0"/>
              </a:rPr>
              <a:t>f</a:t>
            </a:r>
            <a:r>
              <a:rPr lang="en-US" dirty="0">
                <a:latin typeface="+mj-lt"/>
                <a:cs typeface="Times New Roman" pitchFamily="18" charset="0"/>
              </a:rPr>
              <a:t> </a:t>
            </a:r>
            <a:r>
              <a:rPr lang="en-US" dirty="0" err="1">
                <a:latin typeface="+mj-lt"/>
                <a:cs typeface="Times New Roman" pitchFamily="18" charset="0"/>
              </a:rPr>
              <a:t>ini</a:t>
            </a:r>
            <a:r>
              <a:rPr lang="en-US" dirty="0">
                <a:latin typeface="+mj-lt"/>
                <a:cs typeface="Times New Roman" pitchFamily="18" charset="0"/>
              </a:rPr>
              <a:t> </a:t>
            </a:r>
            <a:r>
              <a:rPr lang="en-US" dirty="0" err="1">
                <a:latin typeface="+mj-lt"/>
                <a:cs typeface="Times New Roman" pitchFamily="18" charset="0"/>
              </a:rPr>
              <a:t>bisa</a:t>
            </a:r>
            <a:r>
              <a:rPr lang="en-US" dirty="0">
                <a:latin typeface="+mj-lt"/>
                <a:cs typeface="Times New Roman" pitchFamily="18" charset="0"/>
              </a:rPr>
              <a:t> </a:t>
            </a:r>
            <a:r>
              <a:rPr lang="en-US" dirty="0" err="1">
                <a:latin typeface="+mj-lt"/>
                <a:cs typeface="Times New Roman" pitchFamily="18" charset="0"/>
              </a:rPr>
              <a:t>diatur</a:t>
            </a:r>
            <a:r>
              <a:rPr lang="en-US" dirty="0">
                <a:latin typeface="+mj-lt"/>
                <a:cs typeface="Times New Roman" pitchFamily="18" charset="0"/>
              </a:rPr>
              <a:t> </a:t>
            </a:r>
            <a:r>
              <a:rPr lang="en-US" dirty="0" err="1">
                <a:latin typeface="+mj-lt"/>
                <a:cs typeface="Times New Roman" pitchFamily="18" charset="0"/>
              </a:rPr>
              <a:t>beberapa</a:t>
            </a:r>
            <a:r>
              <a:rPr lang="en-US" dirty="0">
                <a:latin typeface="+mj-lt"/>
                <a:cs typeface="Times New Roman" pitchFamily="18" charset="0"/>
              </a:rPr>
              <a:t> </a:t>
            </a:r>
            <a:r>
              <a:rPr lang="en-US" dirty="0" err="1">
                <a:latin typeface="+mj-lt"/>
                <a:cs typeface="Times New Roman" pitchFamily="18" charset="0"/>
              </a:rPr>
              <a:t>baris</a:t>
            </a:r>
            <a:r>
              <a:rPr lang="en-US" dirty="0">
                <a:latin typeface="+mj-lt"/>
                <a:cs typeface="Times New Roman" pitchFamily="18" charset="0"/>
              </a:rPr>
              <a:t> </a:t>
            </a:r>
            <a:r>
              <a:rPr lang="en-US" dirty="0" err="1">
                <a:latin typeface="+mj-lt"/>
                <a:cs typeface="Times New Roman" pitchFamily="18" charset="0"/>
              </a:rPr>
              <a:t>dari</a:t>
            </a:r>
            <a:r>
              <a:rPr lang="en-US" dirty="0">
                <a:latin typeface="+mj-lt"/>
                <a:cs typeface="Times New Roman" pitchFamily="18" charset="0"/>
              </a:rPr>
              <a:t> </a:t>
            </a:r>
            <a:r>
              <a:rPr lang="en-US" dirty="0" err="1">
                <a:latin typeface="+mj-lt"/>
                <a:cs typeface="Times New Roman" pitchFamily="18" charset="0"/>
              </a:rPr>
              <a:t>tulisan</a:t>
            </a:r>
            <a:r>
              <a:rPr lang="en-US" dirty="0">
                <a:latin typeface="+mj-lt"/>
                <a:cs typeface="Times New Roman" pitchFamily="18" charset="0"/>
              </a:rPr>
              <a:t> </a:t>
            </a:r>
            <a:r>
              <a:rPr lang="en-US" dirty="0" err="1">
                <a:latin typeface="+mj-lt"/>
                <a:cs typeface="Times New Roman" pitchFamily="18" charset="0"/>
              </a:rPr>
              <a:t>dan</a:t>
            </a:r>
            <a:r>
              <a:rPr lang="en-US" dirty="0">
                <a:latin typeface="+mj-lt"/>
                <a:cs typeface="Times New Roman" pitchFamily="18" charset="0"/>
              </a:rPr>
              <a:t> </a:t>
            </a:r>
            <a:r>
              <a:rPr lang="en-US" dirty="0" err="1">
                <a:latin typeface="+mj-lt"/>
                <a:cs typeface="Times New Roman" pitchFamily="18" charset="0"/>
              </a:rPr>
              <a:t>jarak</a:t>
            </a:r>
            <a:r>
              <a:rPr lang="en-US" dirty="0">
                <a:latin typeface="+mj-lt"/>
                <a:cs typeface="Times New Roman" pitchFamily="18" charset="0"/>
              </a:rPr>
              <a:t> </a:t>
            </a:r>
            <a:r>
              <a:rPr lang="en-US" dirty="0" err="1">
                <a:latin typeface="+mj-lt"/>
                <a:cs typeface="Times New Roman" pitchFamily="18" charset="0"/>
              </a:rPr>
              <a:t>antara</a:t>
            </a:r>
            <a:r>
              <a:rPr lang="en-US" dirty="0">
                <a:latin typeface="+mj-lt"/>
                <a:cs typeface="Times New Roman" pitchFamily="18" charset="0"/>
              </a:rPr>
              <a:t> drop cap </a:t>
            </a:r>
            <a:r>
              <a:rPr lang="en-US" dirty="0" err="1">
                <a:latin typeface="+mj-lt"/>
                <a:cs typeface="Times New Roman" pitchFamily="18" charset="0"/>
              </a:rPr>
              <a:t>dan</a:t>
            </a:r>
            <a:r>
              <a:rPr lang="en-US" dirty="0">
                <a:latin typeface="+mj-lt"/>
                <a:cs typeface="Times New Roman" pitchFamily="18" charset="0"/>
              </a:rPr>
              <a:t> </a:t>
            </a:r>
            <a:r>
              <a:rPr lang="en-US" dirty="0" err="1">
                <a:latin typeface="+mj-lt"/>
                <a:cs typeface="Times New Roman" pitchFamily="18" charset="0"/>
              </a:rPr>
              <a:t>tulisan</a:t>
            </a:r>
            <a:r>
              <a:rPr lang="en-US" dirty="0">
                <a:latin typeface="+mj-lt"/>
                <a:cs typeface="Times New Roman" pitchFamily="18" charset="0"/>
              </a:rPr>
              <a:t> yang lain. </a:t>
            </a:r>
            <a:endParaRPr lang="id-ID" dirty="0" smtClean="0">
              <a:latin typeface="+mj-lt"/>
              <a:cs typeface="Times New Roman" pitchFamily="18" charset="0"/>
            </a:endParaRPr>
          </a:p>
          <a:p>
            <a:pPr algn="just"/>
            <a:r>
              <a:rPr lang="id-ID" dirty="0" smtClean="0">
                <a:latin typeface="+mj-lt"/>
                <a:cs typeface="Times New Roman" pitchFamily="18" charset="0"/>
              </a:rPr>
              <a:t>Fungsi Drop cap adalah agar karakter pertama pada awal paragraf tampil lebih besar. Biasanya, buku berupa novel seringkali menggunakan fitur Drop Cap agar lebih artistik dan</a:t>
            </a:r>
            <a:r>
              <a:rPr lang="id-ID" dirty="0" smtClean="0">
                <a:latin typeface="Times New Roman" pitchFamily="18" charset="0"/>
                <a:cs typeface="Times New Roman" pitchFamily="18" charset="0"/>
              </a:rPr>
              <a:t> menarik ketika dilihat oleh pembaca/pembeli.</a:t>
            </a:r>
          </a:p>
          <a:p>
            <a:pPr marL="0" indent="0">
              <a:buNone/>
            </a:pPr>
            <a:endParaRPr lang="id-ID" dirty="0"/>
          </a:p>
        </p:txBody>
      </p:sp>
      <p:sp>
        <p:nvSpPr>
          <p:cNvPr id="6" name="Oval 5"/>
          <p:cNvSpPr/>
          <p:nvPr/>
        </p:nvSpPr>
        <p:spPr>
          <a:xfrm>
            <a:off x="1835696" y="260648"/>
            <a:ext cx="5544616" cy="10081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3600" b="1" dirty="0" smtClean="0">
                <a:latin typeface="+mj-lt"/>
                <a:cs typeface="Times New Roman" pitchFamily="18" charset="0"/>
              </a:rPr>
              <a:t>DROP CAP</a:t>
            </a:r>
            <a:endParaRPr lang="id-ID" sz="3600" b="1" dirty="0">
              <a:latin typeface="+mj-lt"/>
              <a:cs typeface="Times New Roman" pitchFamily="18" charset="0"/>
            </a:endParaRPr>
          </a:p>
        </p:txBody>
      </p:sp>
    </p:spTree>
    <p:custDataLst>
      <p:tags r:id="rId1"/>
    </p:custDataLst>
    <p:extLst>
      <p:ext uri="{BB962C8B-B14F-4D97-AF65-F5344CB8AC3E}">
        <p14:creationId xmlns:p14="http://schemas.microsoft.com/office/powerpoint/2010/main" val="1425847928"/>
      </p:ext>
    </p:extLst>
  </p:cSld>
  <p:clrMapOvr>
    <a:masterClrMapping/>
  </p:clrMapOvr>
  <mc:AlternateContent xmlns:mc="http://schemas.openxmlformats.org/markup-compatibility/2006" xmlns:p14="http://schemas.microsoft.com/office/powerpoint/2010/main">
    <mc:Choice Requires="p14">
      <p:transition spd="slow" p14:dur="2000" advTm="2404"/>
    </mc:Choice>
    <mc:Fallback xmlns="">
      <p:transition spd="slow" advTm="24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20888"/>
            <a:ext cx="8229600" cy="2880320"/>
          </a:xfrm>
        </p:spPr>
        <p:txBody>
          <a:bodyPr/>
          <a:lstStyle/>
          <a:p>
            <a:pPr algn="just"/>
            <a:r>
              <a:rPr lang="en-US" sz="3600" b="1" dirty="0"/>
              <a:t>Auto Shape</a:t>
            </a:r>
            <a:r>
              <a:rPr lang="en-US" sz="3600" dirty="0"/>
              <a:t> </a:t>
            </a:r>
            <a:r>
              <a:rPr lang="en-US" sz="3600" dirty="0" err="1"/>
              <a:t>adalah</a:t>
            </a:r>
            <a:r>
              <a:rPr lang="en-US" sz="3600" dirty="0"/>
              <a:t> </a:t>
            </a:r>
            <a:r>
              <a:rPr lang="en-US" sz="3600" dirty="0" err="1"/>
              <a:t>objek-objek</a:t>
            </a:r>
            <a:r>
              <a:rPr lang="en-US" sz="3600" dirty="0"/>
              <a:t> </a:t>
            </a:r>
            <a:r>
              <a:rPr lang="en-US" sz="3600" dirty="0" err="1"/>
              <a:t>dengan</a:t>
            </a:r>
            <a:r>
              <a:rPr lang="en-US" sz="3600" dirty="0"/>
              <a:t> </a:t>
            </a:r>
            <a:r>
              <a:rPr lang="en-US" sz="3600" dirty="0" err="1"/>
              <a:t>bentuk</a:t>
            </a:r>
            <a:r>
              <a:rPr lang="en-US" sz="3600" dirty="0"/>
              <a:t> </a:t>
            </a:r>
            <a:r>
              <a:rPr lang="en-US" sz="3600" dirty="0" err="1"/>
              <a:t>tertentu</a:t>
            </a:r>
            <a:r>
              <a:rPr lang="en-US" sz="3600" dirty="0"/>
              <a:t> yang </a:t>
            </a:r>
            <a:r>
              <a:rPr lang="en-US" sz="3600" dirty="0" err="1"/>
              <a:t>dapat</a:t>
            </a:r>
            <a:r>
              <a:rPr lang="en-US" sz="3600" dirty="0"/>
              <a:t> </a:t>
            </a:r>
            <a:r>
              <a:rPr lang="en-US" sz="3600" dirty="0" err="1"/>
              <a:t>disisipkan</a:t>
            </a:r>
            <a:r>
              <a:rPr lang="en-US" sz="3600" dirty="0"/>
              <a:t> </a:t>
            </a:r>
            <a:r>
              <a:rPr lang="en-US" sz="3600" dirty="0" err="1"/>
              <a:t>didalam</a:t>
            </a:r>
            <a:r>
              <a:rPr lang="en-US" sz="3600" dirty="0"/>
              <a:t> </a:t>
            </a:r>
            <a:r>
              <a:rPr lang="en-US" sz="3600" dirty="0" err="1"/>
              <a:t>dokumen</a:t>
            </a:r>
            <a:r>
              <a:rPr lang="en-US" sz="3600" dirty="0"/>
              <a:t>. </a:t>
            </a:r>
            <a:r>
              <a:rPr lang="en-US" sz="3600" dirty="0" err="1"/>
              <a:t>Objek-objek</a:t>
            </a:r>
            <a:r>
              <a:rPr lang="en-US" sz="3600" dirty="0"/>
              <a:t> </a:t>
            </a:r>
            <a:r>
              <a:rPr lang="en-US" sz="3600" dirty="0" err="1"/>
              <a:t>tersebut</a:t>
            </a:r>
            <a:r>
              <a:rPr lang="en-US" sz="3600" dirty="0"/>
              <a:t> </a:t>
            </a:r>
            <a:r>
              <a:rPr lang="en-US" sz="3600" dirty="0" err="1"/>
              <a:t>antara</a:t>
            </a:r>
            <a:r>
              <a:rPr lang="en-US" sz="3600" dirty="0"/>
              <a:t> lain </a:t>
            </a:r>
            <a:r>
              <a:rPr lang="en-US" sz="3600" dirty="0" err="1"/>
              <a:t>bentuk-bentuk</a:t>
            </a:r>
            <a:r>
              <a:rPr lang="en-US" sz="3600" dirty="0"/>
              <a:t> </a:t>
            </a:r>
            <a:r>
              <a:rPr lang="en-US" sz="3600" dirty="0" err="1"/>
              <a:t>lingkaran</a:t>
            </a:r>
            <a:r>
              <a:rPr lang="en-US" sz="3600" dirty="0"/>
              <a:t>, </a:t>
            </a:r>
            <a:r>
              <a:rPr lang="en-US" sz="3600" dirty="0" err="1"/>
              <a:t>persegiempat</a:t>
            </a:r>
            <a:r>
              <a:rPr lang="en-US" sz="3600" dirty="0"/>
              <a:t>, </a:t>
            </a:r>
            <a:r>
              <a:rPr lang="en-US" sz="3600" dirty="0" err="1"/>
              <a:t>dan</a:t>
            </a:r>
            <a:r>
              <a:rPr lang="en-US" sz="3600" dirty="0"/>
              <a:t> </a:t>
            </a:r>
            <a:r>
              <a:rPr lang="en-US" sz="3600" dirty="0" err="1"/>
              <a:t>lainnya</a:t>
            </a:r>
            <a:r>
              <a:rPr lang="en-US" sz="3600" dirty="0"/>
              <a:t>. </a:t>
            </a:r>
            <a:endParaRPr lang="id-ID" sz="3600" dirty="0"/>
          </a:p>
        </p:txBody>
      </p:sp>
      <p:sp>
        <p:nvSpPr>
          <p:cNvPr id="5" name="Oval 4"/>
          <p:cNvSpPr/>
          <p:nvPr/>
        </p:nvSpPr>
        <p:spPr>
          <a:xfrm>
            <a:off x="611560" y="404664"/>
            <a:ext cx="7812360" cy="122413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endParaRPr lang="id-ID" sz="3600" b="1" dirty="0" smtClean="0">
              <a:solidFill>
                <a:schemeClr val="tx1"/>
              </a:solidFill>
            </a:endParaRPr>
          </a:p>
          <a:p>
            <a:pPr lvl="0" algn="ctr"/>
            <a:r>
              <a:rPr lang="id-ID" sz="3600" b="1" dirty="0" smtClean="0">
                <a:solidFill>
                  <a:schemeClr val="tx1"/>
                </a:solidFill>
              </a:rPr>
              <a:t>MENYISIPKAN </a:t>
            </a:r>
            <a:r>
              <a:rPr lang="id-ID" sz="3600" b="1" dirty="0">
                <a:solidFill>
                  <a:schemeClr val="tx1"/>
                </a:solidFill>
              </a:rPr>
              <a:t>AUTO SHAPE</a:t>
            </a:r>
          </a:p>
          <a:p>
            <a:pPr algn="ctr"/>
            <a:endParaRPr lang="id-ID" dirty="0"/>
          </a:p>
        </p:txBody>
      </p:sp>
    </p:spTree>
    <p:extLst>
      <p:ext uri="{BB962C8B-B14F-4D97-AF65-F5344CB8AC3E}">
        <p14:creationId xmlns:p14="http://schemas.microsoft.com/office/powerpoint/2010/main" val="359141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animEffect transition="out" filter="fade">
                                      <p:cBhvr>
                                        <p:cTn id="8" dur="500"/>
                                        <p:tgtEl>
                                          <p:spTgt spid="5"/>
                                        </p:tgtEl>
                                      </p:cBhvr>
                                    </p:animEffect>
                                    <p:set>
                                      <p:cBhvr>
                                        <p:cTn id="9" dur="1" fill="hold">
                                          <p:stCondLst>
                                            <p:cond delay="4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5" presetClass="exit" presetSubtype="0" fill="hold" grpId="0" nodeType="clickEffect">
                                  <p:stCondLst>
                                    <p:cond delay="0"/>
                                  </p:stCondLst>
                                  <p:childTnLst>
                                    <p:animEffect transition="out" filter="fade">
                                      <p:cBhvr>
                                        <p:cTn id="13" dur="2000"/>
                                        <p:tgtEl>
                                          <p:spTgt spid="3">
                                            <p:txEl>
                                              <p:pRg st="0" end="0"/>
                                            </p:txEl>
                                          </p:spTgt>
                                        </p:tgtEl>
                                      </p:cBhvr>
                                    </p:animEffect>
                                    <p:anim calcmode="lin" valueType="num">
                                      <p:cBhvr>
                                        <p:cTn id="14"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 dur="2000"/>
                                        <p:tgtEl>
                                          <p:spTgt spid="3">
                                            <p:txEl>
                                              <p:pRg st="0" end="0"/>
                                            </p:txEl>
                                          </p:spTgt>
                                        </p:tgtEl>
                                        <p:attrNameLst>
                                          <p:attrName>ppt_h</p:attrName>
                                        </p:attrNameLst>
                                      </p:cBhvr>
                                      <p:tavLst>
                                        <p:tav tm="0">
                                          <p:val>
                                            <p:strVal val="ppt_h"/>
                                          </p:val>
                                        </p:tav>
                                        <p:tav tm="100000">
                                          <p:val>
                                            <p:strVal val="ppt_h"/>
                                          </p:val>
                                        </p:tav>
                                      </p:tavLst>
                                    </p:anim>
                                    <p:set>
                                      <p:cBhvr>
                                        <p:cTn id="16"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2856"/>
            <a:ext cx="4060540" cy="3528392"/>
          </a:xfrm>
        </p:spPr>
        <p:txBody>
          <a:bodyPr>
            <a:normAutofit/>
          </a:bodyPr>
          <a:lstStyle/>
          <a:p>
            <a:pPr lvl="0"/>
            <a:r>
              <a:rPr lang="en-US" sz="3600" b="1" dirty="0" err="1"/>
              <a:t>Pada</a:t>
            </a:r>
            <a:r>
              <a:rPr lang="en-US" sz="3600" b="1" dirty="0"/>
              <a:t> Tab Insert </a:t>
            </a:r>
            <a:r>
              <a:rPr lang="en-US" sz="3600" b="1" dirty="0" err="1"/>
              <a:t>lalu</a:t>
            </a:r>
            <a:r>
              <a:rPr lang="en-US" sz="3600" b="1" dirty="0"/>
              <a:t> </a:t>
            </a:r>
            <a:r>
              <a:rPr lang="en-US" sz="3600" b="1" dirty="0" err="1"/>
              <a:t>pilih</a:t>
            </a:r>
            <a:r>
              <a:rPr lang="en-US" sz="3600" b="1" dirty="0"/>
              <a:t> </a:t>
            </a:r>
            <a:r>
              <a:rPr lang="en-US" sz="3600" b="1" dirty="0" err="1"/>
              <a:t>grup</a:t>
            </a:r>
            <a:r>
              <a:rPr lang="en-US" sz="3600" b="1" dirty="0"/>
              <a:t> </a:t>
            </a:r>
            <a:r>
              <a:rPr lang="en-US" sz="3600" b="1" dirty="0" err="1"/>
              <a:t>ilustrations</a:t>
            </a:r>
            <a:r>
              <a:rPr lang="en-US" sz="3600" b="1" dirty="0"/>
              <a:t> </a:t>
            </a:r>
            <a:r>
              <a:rPr lang="en-US" sz="3600" b="1" dirty="0" err="1"/>
              <a:t>lalu</a:t>
            </a:r>
            <a:r>
              <a:rPr lang="en-US" sz="3600" b="1" dirty="0"/>
              <a:t> </a:t>
            </a:r>
            <a:r>
              <a:rPr lang="en-US" sz="3600" b="1" dirty="0" err="1"/>
              <a:t>pilih</a:t>
            </a:r>
            <a:r>
              <a:rPr lang="en-US" sz="3600" b="1" dirty="0"/>
              <a:t> Shapes </a:t>
            </a:r>
            <a:r>
              <a:rPr lang="en-US" sz="3600" b="1" dirty="0" err="1"/>
              <a:t>untuk</a:t>
            </a:r>
            <a:r>
              <a:rPr lang="en-US" sz="3600" b="1" dirty="0"/>
              <a:t> </a:t>
            </a:r>
            <a:r>
              <a:rPr lang="en-US" sz="3600" b="1" dirty="0" err="1"/>
              <a:t>menampilkan</a:t>
            </a:r>
            <a:r>
              <a:rPr lang="en-US" sz="3600" b="1" dirty="0"/>
              <a:t> </a:t>
            </a:r>
            <a:r>
              <a:rPr lang="en-US" sz="3600" b="1" dirty="0" err="1"/>
              <a:t>daftar</a:t>
            </a:r>
            <a:r>
              <a:rPr lang="en-US" sz="3600" b="1" dirty="0"/>
              <a:t> Shapes</a:t>
            </a:r>
            <a:endParaRPr lang="id-ID" sz="3600" b="1" dirty="0"/>
          </a:p>
        </p:txBody>
      </p:sp>
      <p:sp>
        <p:nvSpPr>
          <p:cNvPr id="5" name="Oval 4"/>
          <p:cNvSpPr/>
          <p:nvPr/>
        </p:nvSpPr>
        <p:spPr>
          <a:xfrm>
            <a:off x="611560" y="404664"/>
            <a:ext cx="7812360"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3600" b="1" dirty="0" err="1" smtClean="0"/>
              <a:t>Langkah</a:t>
            </a:r>
            <a:r>
              <a:rPr lang="en-US" sz="3600" b="1" dirty="0" smtClean="0"/>
              <a:t> </a:t>
            </a:r>
            <a:r>
              <a:rPr lang="en-US" sz="3600" b="1" dirty="0" err="1"/>
              <a:t>untuk</a:t>
            </a:r>
            <a:r>
              <a:rPr lang="en-US" sz="3600" b="1" dirty="0"/>
              <a:t> </a:t>
            </a:r>
            <a:r>
              <a:rPr lang="en-US" sz="3600" b="1" dirty="0" err="1"/>
              <a:t>menyisipkan</a:t>
            </a:r>
            <a:r>
              <a:rPr lang="en-US" sz="3600" b="1" dirty="0"/>
              <a:t> </a:t>
            </a:r>
            <a:r>
              <a:rPr lang="en-US" sz="3600" b="1" dirty="0" err="1"/>
              <a:t>objek</a:t>
            </a:r>
            <a:r>
              <a:rPr lang="en-US" sz="3600" b="1" dirty="0"/>
              <a:t> </a:t>
            </a:r>
            <a:r>
              <a:rPr lang="en-US" sz="3600" b="1" dirty="0" err="1"/>
              <a:t>autoshape</a:t>
            </a:r>
            <a:r>
              <a:rPr lang="en-US" sz="3600" b="1" dirty="0"/>
              <a:t> </a:t>
            </a:r>
            <a:r>
              <a:rPr lang="en-US" sz="3600" b="1" dirty="0" err="1"/>
              <a:t>adalah</a:t>
            </a:r>
            <a:r>
              <a:rPr lang="en-US" sz="3600" b="1" dirty="0"/>
              <a:t> :</a:t>
            </a:r>
            <a:endParaRPr lang="id-ID" sz="3600" b="1" dirty="0"/>
          </a:p>
          <a:p>
            <a:pPr algn="ctr"/>
            <a:endParaRPr lang="id-ID"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860032" y="2204864"/>
            <a:ext cx="3904615" cy="3816424"/>
          </a:xfrm>
          <a:prstGeom prst="rect">
            <a:avLst/>
          </a:prstGeom>
        </p:spPr>
      </p:pic>
    </p:spTree>
    <p:extLst>
      <p:ext uri="{BB962C8B-B14F-4D97-AF65-F5344CB8AC3E}">
        <p14:creationId xmlns:p14="http://schemas.microsoft.com/office/powerpoint/2010/main" val="2955474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ircle(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4752528" cy="5328592"/>
          </a:xfrm>
        </p:spPr>
        <p:txBody>
          <a:bodyPr>
            <a:normAutofit fontScale="92500" lnSpcReduction="10000"/>
          </a:bodyPr>
          <a:lstStyle/>
          <a:p>
            <a:pPr lvl="0"/>
            <a:r>
              <a:rPr lang="en-US" sz="3600" b="1" dirty="0" err="1"/>
              <a:t>Pilih</a:t>
            </a:r>
            <a:r>
              <a:rPr lang="en-US" sz="3600" b="1" dirty="0"/>
              <a:t> </a:t>
            </a:r>
            <a:r>
              <a:rPr lang="en-US" sz="3600" b="1" dirty="0" err="1"/>
              <a:t>salah</a:t>
            </a:r>
            <a:r>
              <a:rPr lang="en-US" sz="3600" b="1" dirty="0"/>
              <a:t> </a:t>
            </a:r>
            <a:r>
              <a:rPr lang="en-US" sz="3600" b="1" dirty="0" err="1"/>
              <a:t>satu</a:t>
            </a:r>
            <a:r>
              <a:rPr lang="en-US" sz="3600" b="1" dirty="0"/>
              <a:t> </a:t>
            </a:r>
            <a:r>
              <a:rPr lang="en-US" sz="3600" b="1" dirty="0" err="1"/>
              <a:t>objek</a:t>
            </a:r>
            <a:r>
              <a:rPr lang="en-US" sz="3600" b="1" dirty="0"/>
              <a:t> shape</a:t>
            </a:r>
            <a:endParaRPr lang="id-ID" sz="3600" b="1" dirty="0"/>
          </a:p>
          <a:p>
            <a:pPr lvl="0"/>
            <a:r>
              <a:rPr lang="en-US" sz="3600" b="1" dirty="0" err="1"/>
              <a:t>Arahkan</a:t>
            </a:r>
            <a:r>
              <a:rPr lang="en-US" sz="3600" b="1" dirty="0"/>
              <a:t> mouse </a:t>
            </a:r>
            <a:r>
              <a:rPr lang="en-US" sz="3600" b="1" dirty="0" err="1"/>
              <a:t>pada</a:t>
            </a:r>
            <a:r>
              <a:rPr lang="en-US" sz="3600" b="1" dirty="0"/>
              <a:t> </a:t>
            </a:r>
            <a:r>
              <a:rPr lang="en-US" sz="3600" b="1" dirty="0" err="1"/>
              <a:t>lembar</a:t>
            </a:r>
            <a:r>
              <a:rPr lang="en-US" sz="3600" b="1" dirty="0"/>
              <a:t> </a:t>
            </a:r>
            <a:r>
              <a:rPr lang="en-US" sz="3600" b="1" dirty="0" err="1"/>
              <a:t>kerja</a:t>
            </a:r>
            <a:r>
              <a:rPr lang="en-US" sz="3600" b="1" dirty="0"/>
              <a:t> </a:t>
            </a:r>
            <a:r>
              <a:rPr lang="en-US" sz="3600" b="1" dirty="0" err="1"/>
              <a:t>dokumen</a:t>
            </a:r>
            <a:r>
              <a:rPr lang="en-US" sz="3600" b="1" dirty="0"/>
              <a:t>, </a:t>
            </a:r>
            <a:r>
              <a:rPr lang="en-US" sz="3600" b="1" dirty="0" err="1"/>
              <a:t>kemudian</a:t>
            </a:r>
            <a:r>
              <a:rPr lang="en-US" sz="3600" b="1" dirty="0"/>
              <a:t> </a:t>
            </a:r>
            <a:r>
              <a:rPr lang="en-US" sz="3600" b="1" dirty="0" err="1"/>
              <a:t>klik</a:t>
            </a:r>
            <a:r>
              <a:rPr lang="en-US" sz="3600" b="1" dirty="0"/>
              <a:t> </a:t>
            </a:r>
            <a:r>
              <a:rPr lang="en-US" sz="3600" b="1" dirty="0" err="1"/>
              <a:t>sekali</a:t>
            </a:r>
            <a:r>
              <a:rPr lang="en-US" sz="3600" b="1" dirty="0"/>
              <a:t> </a:t>
            </a:r>
            <a:r>
              <a:rPr lang="en-US" sz="3600" b="1" dirty="0" err="1"/>
              <a:t>atau</a:t>
            </a:r>
            <a:r>
              <a:rPr lang="en-US" sz="3600" b="1" dirty="0"/>
              <a:t> drag </a:t>
            </a:r>
            <a:r>
              <a:rPr lang="en-US" sz="3600" b="1" dirty="0" err="1"/>
              <a:t>objek</a:t>
            </a:r>
            <a:r>
              <a:rPr lang="en-US" sz="3600" b="1" dirty="0"/>
              <a:t> </a:t>
            </a:r>
            <a:r>
              <a:rPr lang="en-US" sz="3600" b="1" dirty="0" err="1"/>
              <a:t>untuk</a:t>
            </a:r>
            <a:r>
              <a:rPr lang="en-US" sz="3600" b="1" dirty="0"/>
              <a:t> </a:t>
            </a:r>
            <a:r>
              <a:rPr lang="en-US" sz="3600" b="1" dirty="0" err="1"/>
              <a:t>menampilkan</a:t>
            </a:r>
            <a:r>
              <a:rPr lang="en-US" sz="3600" b="1" dirty="0"/>
              <a:t> </a:t>
            </a:r>
            <a:r>
              <a:rPr lang="en-US" sz="3600" b="1" dirty="0" err="1"/>
              <a:t>objek</a:t>
            </a:r>
            <a:r>
              <a:rPr lang="en-US" sz="3600" b="1" dirty="0"/>
              <a:t> yang </a:t>
            </a:r>
            <a:r>
              <a:rPr lang="en-US" sz="3600" b="1" dirty="0" err="1"/>
              <a:t>akan</a:t>
            </a:r>
            <a:r>
              <a:rPr lang="en-US" sz="3600" b="1" dirty="0"/>
              <a:t> </a:t>
            </a:r>
            <a:r>
              <a:rPr lang="en-US" sz="3600" b="1" dirty="0" err="1"/>
              <a:t>dipilih</a:t>
            </a:r>
            <a:r>
              <a:rPr lang="en-US" sz="3600" b="1" dirty="0"/>
              <a:t>.</a:t>
            </a:r>
            <a:endParaRPr lang="id-ID" sz="3600" b="1" dirty="0"/>
          </a:p>
          <a:p>
            <a:pPr lvl="0"/>
            <a:r>
              <a:rPr lang="en-US" sz="3600" b="1" dirty="0" err="1"/>
              <a:t>Objek</a:t>
            </a:r>
            <a:r>
              <a:rPr lang="en-US" sz="3600" b="1" dirty="0"/>
              <a:t> shape </a:t>
            </a:r>
            <a:r>
              <a:rPr lang="en-US" sz="3600" b="1" dirty="0" err="1"/>
              <a:t>juga</a:t>
            </a:r>
            <a:r>
              <a:rPr lang="en-US" sz="3600" b="1" dirty="0"/>
              <a:t> </a:t>
            </a:r>
            <a:r>
              <a:rPr lang="en-US" sz="3600" b="1" dirty="0" err="1"/>
              <a:t>dapat</a:t>
            </a:r>
            <a:r>
              <a:rPr lang="en-US" sz="3600" b="1" dirty="0"/>
              <a:t> </a:t>
            </a:r>
            <a:r>
              <a:rPr lang="en-US" sz="3600" b="1" dirty="0" err="1"/>
              <a:t>disisipkan</a:t>
            </a:r>
            <a:r>
              <a:rPr lang="en-US" sz="3600" b="1" dirty="0"/>
              <a:t> text </a:t>
            </a:r>
            <a:r>
              <a:rPr lang="en-US" sz="3600" b="1" dirty="0" err="1"/>
              <a:t>dengan</a:t>
            </a:r>
            <a:r>
              <a:rPr lang="en-US" sz="3600" b="1" dirty="0"/>
              <a:t> </a:t>
            </a:r>
            <a:r>
              <a:rPr lang="en-US" sz="3600" b="1" dirty="0" err="1"/>
              <a:t>cara</a:t>
            </a:r>
            <a:r>
              <a:rPr lang="en-US" sz="3600" b="1" dirty="0"/>
              <a:t> </a:t>
            </a:r>
            <a:r>
              <a:rPr lang="en-US" sz="3600" b="1" dirty="0" err="1"/>
              <a:t>klik</a:t>
            </a:r>
            <a:r>
              <a:rPr lang="en-US" sz="3600" b="1" dirty="0"/>
              <a:t> </a:t>
            </a:r>
            <a:r>
              <a:rPr lang="en-US" sz="3600" b="1" dirty="0" err="1"/>
              <a:t>kanan</a:t>
            </a:r>
            <a:r>
              <a:rPr lang="en-US" sz="3600" b="1" dirty="0"/>
              <a:t> Add Text</a:t>
            </a:r>
            <a:endParaRPr lang="id-ID" sz="3600" b="1" dirty="0"/>
          </a:p>
          <a:p>
            <a:pPr marL="0" lvl="0" indent="0">
              <a:buNone/>
            </a:pPr>
            <a:endParaRPr lang="id-ID" sz="3600" b="1"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5436096" y="1124744"/>
            <a:ext cx="3331468" cy="4032448"/>
          </a:xfrm>
          <a:prstGeom prst="rect">
            <a:avLst/>
          </a:prstGeom>
        </p:spPr>
      </p:pic>
    </p:spTree>
    <p:extLst>
      <p:ext uri="{BB962C8B-B14F-4D97-AF65-F5344CB8AC3E}">
        <p14:creationId xmlns:p14="http://schemas.microsoft.com/office/powerpoint/2010/main" val="1657702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5112568" cy="5040560"/>
          </a:xfrm>
        </p:spPr>
        <p:txBody>
          <a:bodyPr>
            <a:normAutofit fontScale="70000" lnSpcReduction="20000"/>
          </a:bodyPr>
          <a:lstStyle/>
          <a:p>
            <a:r>
              <a:rPr lang="en-US" sz="3600" b="1" dirty="0" err="1"/>
              <a:t>Dalam</a:t>
            </a:r>
            <a:r>
              <a:rPr lang="en-US" sz="3600" b="1" dirty="0"/>
              <a:t> </a:t>
            </a:r>
            <a:r>
              <a:rPr lang="en-US" sz="3600" b="1" dirty="0" err="1"/>
              <a:t>pengetikan</a:t>
            </a:r>
            <a:r>
              <a:rPr lang="en-US" sz="3600" b="1" dirty="0"/>
              <a:t> </a:t>
            </a:r>
            <a:r>
              <a:rPr lang="en-US" sz="3600" b="1" dirty="0" err="1"/>
              <a:t>naskah</a:t>
            </a:r>
            <a:r>
              <a:rPr lang="en-US" sz="3600" b="1" dirty="0"/>
              <a:t> </a:t>
            </a:r>
            <a:r>
              <a:rPr lang="en-US" sz="3600" b="1" dirty="0" err="1"/>
              <a:t>sering</a:t>
            </a:r>
            <a:r>
              <a:rPr lang="en-US" sz="3600" b="1" dirty="0"/>
              <a:t> </a:t>
            </a:r>
            <a:r>
              <a:rPr lang="en-US" sz="3600" b="1" dirty="0" err="1"/>
              <a:t>kita</a:t>
            </a:r>
            <a:r>
              <a:rPr lang="en-US" sz="3600" b="1" dirty="0"/>
              <a:t> </a:t>
            </a:r>
            <a:r>
              <a:rPr lang="en-US" sz="3600" b="1" dirty="0" err="1"/>
              <a:t>jumpai</a:t>
            </a:r>
            <a:r>
              <a:rPr lang="en-US" sz="3600" b="1" dirty="0"/>
              <a:t> </a:t>
            </a:r>
            <a:r>
              <a:rPr lang="en-US" sz="3600" b="1" dirty="0" err="1"/>
              <a:t>penggunaan</a:t>
            </a:r>
            <a:r>
              <a:rPr lang="en-US" sz="3600" b="1" dirty="0"/>
              <a:t> </a:t>
            </a:r>
            <a:r>
              <a:rPr lang="en-US" sz="3600" b="1" dirty="0" err="1"/>
              <a:t>simbol</a:t>
            </a:r>
            <a:r>
              <a:rPr lang="en-US" sz="3600" b="1" dirty="0"/>
              <a:t> yang </a:t>
            </a:r>
            <a:r>
              <a:rPr lang="en-US" sz="3600" b="1" dirty="0" err="1"/>
              <a:t>tidak</a:t>
            </a:r>
            <a:r>
              <a:rPr lang="en-US" sz="3600" b="1" dirty="0"/>
              <a:t> </a:t>
            </a:r>
            <a:r>
              <a:rPr lang="en-US" sz="3600" b="1" dirty="0" err="1"/>
              <a:t>terdapat</a:t>
            </a:r>
            <a:r>
              <a:rPr lang="en-US" sz="3600" b="1" dirty="0"/>
              <a:t> </a:t>
            </a:r>
            <a:r>
              <a:rPr lang="en-US" sz="3600" b="1" dirty="0" err="1"/>
              <a:t>dalam</a:t>
            </a:r>
            <a:r>
              <a:rPr lang="en-US" sz="3600" b="1" dirty="0"/>
              <a:t> </a:t>
            </a:r>
            <a:r>
              <a:rPr lang="en-US" sz="3600" b="1" dirty="0" err="1"/>
              <a:t>tuts</a:t>
            </a:r>
            <a:r>
              <a:rPr lang="en-US" sz="3600" b="1" dirty="0"/>
              <a:t> keyboard. </a:t>
            </a:r>
            <a:r>
              <a:rPr lang="id-ID" sz="3600" b="1" dirty="0"/>
              <a:t>Beriku menyisipkan simbol </a:t>
            </a:r>
            <a:r>
              <a:rPr lang="en-US" sz="3600" b="1" dirty="0" err="1"/>
              <a:t>menggunakan</a:t>
            </a:r>
            <a:r>
              <a:rPr lang="en-US" sz="3600" b="1" dirty="0"/>
              <a:t> </a:t>
            </a:r>
            <a:r>
              <a:rPr lang="en-US" sz="3600" b="1" dirty="0" err="1"/>
              <a:t>simbol</a:t>
            </a:r>
            <a:r>
              <a:rPr lang="en-US" sz="3600" b="1" dirty="0"/>
              <a:t> yang </a:t>
            </a:r>
            <a:r>
              <a:rPr lang="en-US" sz="3600" b="1" dirty="0" err="1"/>
              <a:t>ada</a:t>
            </a:r>
            <a:r>
              <a:rPr lang="en-US" sz="3600" b="1" dirty="0"/>
              <a:t> </a:t>
            </a:r>
            <a:r>
              <a:rPr lang="en-US" sz="3600" b="1" dirty="0" err="1"/>
              <a:t>dalam</a:t>
            </a:r>
            <a:r>
              <a:rPr lang="en-US" sz="3600" b="1" dirty="0"/>
              <a:t> Microsoft Word 2007. </a:t>
            </a:r>
            <a:r>
              <a:rPr lang="en-US" sz="3600" b="1" dirty="0" err="1"/>
              <a:t>Adapun</a:t>
            </a:r>
            <a:r>
              <a:rPr lang="en-US" sz="3600" b="1" dirty="0"/>
              <a:t> </a:t>
            </a:r>
            <a:r>
              <a:rPr lang="en-US" sz="3600" b="1" dirty="0" err="1"/>
              <a:t>langkah</a:t>
            </a:r>
            <a:r>
              <a:rPr lang="en-US" sz="3600" b="1" dirty="0"/>
              <a:t> </a:t>
            </a:r>
            <a:r>
              <a:rPr lang="en-US" sz="3600" b="1" dirty="0" err="1"/>
              <a:t>untuk</a:t>
            </a:r>
            <a:r>
              <a:rPr lang="en-US" sz="3600" b="1" dirty="0"/>
              <a:t> </a:t>
            </a:r>
            <a:r>
              <a:rPr lang="en-US" sz="3600" b="1" dirty="0" err="1"/>
              <a:t>menentukan</a:t>
            </a:r>
            <a:r>
              <a:rPr lang="en-US" sz="3600" b="1" dirty="0"/>
              <a:t> </a:t>
            </a:r>
            <a:r>
              <a:rPr lang="en-US" sz="3600" b="1" dirty="0" err="1"/>
              <a:t>simbol</a:t>
            </a:r>
            <a:r>
              <a:rPr lang="en-US" sz="3600" b="1" dirty="0"/>
              <a:t> </a:t>
            </a:r>
            <a:r>
              <a:rPr lang="en-US" sz="3600" b="1" dirty="0" err="1"/>
              <a:t>yaitu</a:t>
            </a:r>
            <a:r>
              <a:rPr lang="en-US" sz="3600" b="1" dirty="0"/>
              <a:t> </a:t>
            </a:r>
            <a:r>
              <a:rPr lang="en-US" sz="3600" b="1" dirty="0" err="1"/>
              <a:t>sebagai</a:t>
            </a:r>
            <a:r>
              <a:rPr lang="en-US" sz="3600" b="1" dirty="0"/>
              <a:t> </a:t>
            </a:r>
            <a:r>
              <a:rPr lang="en-US" sz="3600" b="1" dirty="0" err="1" smtClean="0"/>
              <a:t>berikut</a:t>
            </a:r>
            <a:r>
              <a:rPr lang="en-US" sz="3600" b="1" dirty="0" smtClean="0"/>
              <a:t>.</a:t>
            </a:r>
            <a:endParaRPr lang="id-ID" sz="3600" b="1" dirty="0"/>
          </a:p>
          <a:p>
            <a:pPr>
              <a:buFont typeface="Wingdings" pitchFamily="2" charset="2"/>
              <a:buChar char="v"/>
            </a:pPr>
            <a:r>
              <a:rPr lang="en-US" sz="3600" b="1" dirty="0" err="1" smtClean="0"/>
              <a:t>Letakkan</a:t>
            </a:r>
            <a:r>
              <a:rPr lang="en-US" sz="3600" b="1" dirty="0" smtClean="0"/>
              <a:t> </a:t>
            </a:r>
            <a:r>
              <a:rPr lang="en-US" sz="3600" b="1" dirty="0" err="1"/>
              <a:t>kursor</a:t>
            </a:r>
            <a:r>
              <a:rPr lang="en-US" sz="3600" b="1" dirty="0"/>
              <a:t> </a:t>
            </a:r>
            <a:r>
              <a:rPr lang="en-US" sz="3600" b="1" dirty="0" err="1"/>
              <a:t>pada</a:t>
            </a:r>
            <a:r>
              <a:rPr lang="en-US" sz="3600" b="1" dirty="0"/>
              <a:t> </a:t>
            </a:r>
            <a:r>
              <a:rPr lang="en-US" sz="3600" b="1" dirty="0" err="1"/>
              <a:t>tempat</a:t>
            </a:r>
            <a:r>
              <a:rPr lang="en-US" sz="3600" b="1" dirty="0"/>
              <a:t> yang </a:t>
            </a:r>
            <a:r>
              <a:rPr lang="en-US" sz="3600" b="1" dirty="0" err="1"/>
              <a:t>akan</a:t>
            </a:r>
            <a:r>
              <a:rPr lang="en-US" sz="3600" b="1" dirty="0"/>
              <a:t> </a:t>
            </a:r>
            <a:r>
              <a:rPr lang="en-US" sz="3600" b="1" dirty="0" err="1"/>
              <a:t>disisipkan</a:t>
            </a:r>
            <a:r>
              <a:rPr lang="en-US" sz="3600" b="1" dirty="0"/>
              <a:t> </a:t>
            </a:r>
            <a:r>
              <a:rPr lang="en-US" sz="3600" b="1" dirty="0" err="1" smtClean="0"/>
              <a:t>simbol</a:t>
            </a:r>
            <a:r>
              <a:rPr lang="en-US" sz="3600" b="1" dirty="0" smtClean="0"/>
              <a:t>.</a:t>
            </a:r>
            <a:endParaRPr lang="id-ID" sz="3600" b="1" dirty="0"/>
          </a:p>
          <a:p>
            <a:pPr>
              <a:buFont typeface="Wingdings" pitchFamily="2" charset="2"/>
              <a:buChar char="v"/>
            </a:pPr>
            <a:r>
              <a:rPr lang="en-US" sz="3600" b="1" dirty="0" err="1" smtClean="0"/>
              <a:t>Pilih</a:t>
            </a:r>
            <a:r>
              <a:rPr lang="en-US" sz="3600" b="1" dirty="0" smtClean="0"/>
              <a:t> </a:t>
            </a:r>
            <a:r>
              <a:rPr lang="en-US" sz="3600" b="1" dirty="0" err="1"/>
              <a:t>dan</a:t>
            </a:r>
            <a:r>
              <a:rPr lang="en-US" sz="3600" b="1" dirty="0"/>
              <a:t> </a:t>
            </a:r>
            <a:r>
              <a:rPr lang="en-US" sz="3600" b="1" dirty="0" err="1"/>
              <a:t>klik</a:t>
            </a:r>
            <a:r>
              <a:rPr lang="en-US" sz="3600" b="1" dirty="0"/>
              <a:t> tab </a:t>
            </a:r>
            <a:r>
              <a:rPr lang="en-US" sz="3600" b="1" dirty="0" smtClean="0"/>
              <a:t>Insert.</a:t>
            </a:r>
            <a:endParaRPr lang="id-ID" sz="3600" b="1" dirty="0" smtClean="0"/>
          </a:p>
          <a:p>
            <a:pPr>
              <a:buFont typeface="Wingdings" pitchFamily="2" charset="2"/>
              <a:buChar char="v"/>
            </a:pPr>
            <a:r>
              <a:rPr lang="en-US" sz="3600" b="1" dirty="0" err="1" smtClean="0"/>
              <a:t>Pilih</a:t>
            </a:r>
            <a:r>
              <a:rPr lang="en-US" sz="3600" b="1" dirty="0" smtClean="0"/>
              <a:t> </a:t>
            </a:r>
            <a:r>
              <a:rPr lang="en-US" sz="3600" b="1" dirty="0" err="1"/>
              <a:t>dan</a:t>
            </a:r>
            <a:r>
              <a:rPr lang="en-US" sz="3600" b="1" dirty="0"/>
              <a:t> </a:t>
            </a:r>
            <a:r>
              <a:rPr lang="en-US" sz="3600" b="1" dirty="0" err="1"/>
              <a:t>tombol</a:t>
            </a:r>
            <a:r>
              <a:rPr lang="en-US" sz="3600" b="1" dirty="0"/>
              <a:t> </a:t>
            </a:r>
            <a:r>
              <a:rPr lang="en-US" sz="3600" b="1" dirty="0" err="1"/>
              <a:t>pada</a:t>
            </a:r>
            <a:r>
              <a:rPr lang="en-US" sz="3600" b="1" dirty="0"/>
              <a:t> </a:t>
            </a:r>
            <a:r>
              <a:rPr lang="en-US" sz="3600" b="1" dirty="0" err="1"/>
              <a:t>grup</a:t>
            </a:r>
            <a:r>
              <a:rPr lang="en-US" sz="3600" b="1" dirty="0"/>
              <a:t> </a:t>
            </a:r>
            <a:r>
              <a:rPr lang="en-US" sz="3600" b="1" dirty="0" smtClean="0"/>
              <a:t>Symbol.</a:t>
            </a:r>
            <a:endParaRPr lang="id-ID" sz="3600" b="1" dirty="0"/>
          </a:p>
          <a:p>
            <a:pPr>
              <a:buFont typeface="Wingdings" pitchFamily="2" charset="2"/>
              <a:buChar char="v"/>
            </a:pPr>
            <a:r>
              <a:rPr lang="en-US" sz="3600" b="1" dirty="0" err="1" smtClean="0"/>
              <a:t>Pilih</a:t>
            </a:r>
            <a:r>
              <a:rPr lang="en-US" sz="3600" b="1" dirty="0" smtClean="0"/>
              <a:t> </a:t>
            </a:r>
            <a:r>
              <a:rPr lang="en-US" sz="3600" b="1" dirty="0" err="1"/>
              <a:t>dan</a:t>
            </a:r>
            <a:r>
              <a:rPr lang="en-US" sz="3600" b="1" dirty="0"/>
              <a:t> </a:t>
            </a:r>
            <a:r>
              <a:rPr lang="en-US" sz="3600" b="1" dirty="0" err="1"/>
              <a:t>klik</a:t>
            </a:r>
            <a:r>
              <a:rPr lang="en-US" sz="3600" b="1" dirty="0"/>
              <a:t> More Symbols.</a:t>
            </a:r>
            <a:endParaRPr lang="id-ID" sz="3600" b="1" dirty="0" smtClean="0">
              <a:effectLst/>
            </a:endParaRPr>
          </a:p>
          <a:p>
            <a:pPr marL="0" lvl="0" indent="0">
              <a:buNone/>
            </a:pPr>
            <a:endParaRPr lang="id-ID" sz="3600" b="1" dirty="0"/>
          </a:p>
        </p:txBody>
      </p:sp>
      <p:sp>
        <p:nvSpPr>
          <p:cNvPr id="2" name="Oval 1"/>
          <p:cNvSpPr/>
          <p:nvPr/>
        </p:nvSpPr>
        <p:spPr>
          <a:xfrm>
            <a:off x="1475656" y="442417"/>
            <a:ext cx="6552728" cy="6103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r>
              <a:rPr lang="id-ID" sz="3200" b="1" dirty="0">
                <a:solidFill>
                  <a:schemeClr val="tx1"/>
                </a:solidFill>
              </a:rPr>
              <a:t>MENYISIPKAN SIMBOL</a:t>
            </a:r>
          </a:p>
          <a:p>
            <a:pPr algn="ctr"/>
            <a:endParaRPr lang="id-ID" dirty="0"/>
          </a:p>
        </p:txBody>
      </p:sp>
      <p:pic>
        <p:nvPicPr>
          <p:cNvPr id="5" name="Picture 4" descr="C:\Users\user\AppData\Local\Microsoft\Windows\INetCache\Content.MSO\AEF590C.tmp"/>
          <p:cNvPicPr/>
          <p:nvPr/>
        </p:nvPicPr>
        <p:blipFill>
          <a:blip r:embed="rId2">
            <a:extLst>
              <a:ext uri="{28A0092B-C50C-407E-A947-70E740481C1C}">
                <a14:useLocalDpi xmlns:a14="http://schemas.microsoft.com/office/drawing/2010/main" val="0"/>
              </a:ext>
            </a:extLst>
          </a:blip>
          <a:srcRect/>
          <a:stretch>
            <a:fillRect/>
          </a:stretch>
        </p:blipFill>
        <p:spPr bwMode="auto">
          <a:xfrm>
            <a:off x="5506913" y="1772816"/>
            <a:ext cx="3457575" cy="3816424"/>
          </a:xfrm>
          <a:prstGeom prst="rect">
            <a:avLst/>
          </a:prstGeom>
          <a:noFill/>
          <a:ln>
            <a:noFill/>
          </a:ln>
        </p:spPr>
      </p:pic>
    </p:spTree>
    <p:extLst>
      <p:ext uri="{BB962C8B-B14F-4D97-AF65-F5344CB8AC3E}">
        <p14:creationId xmlns:p14="http://schemas.microsoft.com/office/powerpoint/2010/main" val="21061813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wipe(down)">
                                      <p:cBhvr>
                                        <p:cTn id="97" dur="500"/>
                                        <p:tgtEl>
                                          <p:spTgt spid="2"/>
                                        </p:tgtEl>
                                      </p:cBhvr>
                                    </p:animEffect>
                                  </p:childTnLst>
                                </p:cTn>
                              </p:par>
                            </p:childTnLst>
                          </p:cTn>
                        </p:par>
                      </p:childTnLst>
                    </p:cTn>
                  </p:par>
                  <p:par>
                    <p:cTn id="98" fill="hold">
                      <p:stCondLst>
                        <p:cond delay="indefinite"/>
                      </p:stCondLst>
                      <p:childTnLst>
                        <p:par>
                          <p:cTn id="99" fill="hold">
                            <p:stCondLst>
                              <p:cond delay="0"/>
                            </p:stCondLst>
                            <p:childTnLst>
                              <p:par>
                                <p:cTn id="100" presetID="8" presetClass="emph" presetSubtype="0" fill="hold" nodeType="clickEffect">
                                  <p:stCondLst>
                                    <p:cond delay="0"/>
                                  </p:stCondLst>
                                  <p:childTnLst>
                                    <p:animRot by="21600000">
                                      <p:cBhvr>
                                        <p:cTn id="101"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2736304" cy="2592288"/>
          </a:xfrm>
        </p:spPr>
        <p:txBody>
          <a:bodyPr>
            <a:normAutofit/>
          </a:bodyPr>
          <a:lstStyle/>
          <a:p>
            <a:r>
              <a:rPr lang="en-US" sz="3600" b="1" dirty="0" err="1"/>
              <a:t>Pilih</a:t>
            </a:r>
            <a:r>
              <a:rPr lang="en-US" sz="3600" b="1" dirty="0"/>
              <a:t> </a:t>
            </a:r>
            <a:r>
              <a:rPr lang="en-US" sz="3600" b="1" dirty="0" err="1"/>
              <a:t>jenis</a:t>
            </a:r>
            <a:r>
              <a:rPr lang="en-US" sz="3600" b="1" dirty="0"/>
              <a:t> font, </a:t>
            </a:r>
            <a:r>
              <a:rPr lang="en-US" sz="3600" b="1" dirty="0" err="1"/>
              <a:t>lihat</a:t>
            </a:r>
            <a:r>
              <a:rPr lang="en-US" sz="3600" b="1" dirty="0"/>
              <a:t> </a:t>
            </a:r>
            <a:r>
              <a:rPr lang="en-US" sz="3600" b="1" dirty="0" err="1"/>
              <a:t>gambar</a:t>
            </a:r>
            <a:r>
              <a:rPr lang="en-US" sz="3600" b="1" dirty="0"/>
              <a:t> </a:t>
            </a:r>
            <a:r>
              <a:rPr lang="en-US" sz="3600" b="1" dirty="0" err="1"/>
              <a:t>berikut</a:t>
            </a:r>
            <a:r>
              <a:rPr lang="en-US" sz="3600" b="1" dirty="0"/>
              <a:t>.</a:t>
            </a:r>
            <a:endParaRPr lang="id-ID" sz="3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548680"/>
            <a:ext cx="525658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245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down)">
                                      <p:cBhvr>
                                        <p:cTn id="15" dur="580">
                                          <p:stCondLst>
                                            <p:cond delay="0"/>
                                          </p:stCondLst>
                                        </p:cTn>
                                        <p:tgtEl>
                                          <p:spTgt spid="2050"/>
                                        </p:tgtEl>
                                      </p:cBhvr>
                                    </p:animEffect>
                                    <p:anim calcmode="lin" valueType="num">
                                      <p:cBhvr>
                                        <p:cTn id="16"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1" dur="26">
                                          <p:stCondLst>
                                            <p:cond delay="650"/>
                                          </p:stCondLst>
                                        </p:cTn>
                                        <p:tgtEl>
                                          <p:spTgt spid="2050"/>
                                        </p:tgtEl>
                                      </p:cBhvr>
                                      <p:to x="100000" y="60000"/>
                                    </p:animScale>
                                    <p:animScale>
                                      <p:cBhvr>
                                        <p:cTn id="22" dur="166" decel="50000">
                                          <p:stCondLst>
                                            <p:cond delay="676"/>
                                          </p:stCondLst>
                                        </p:cTn>
                                        <p:tgtEl>
                                          <p:spTgt spid="2050"/>
                                        </p:tgtEl>
                                      </p:cBhvr>
                                      <p:to x="100000" y="100000"/>
                                    </p:animScale>
                                    <p:animScale>
                                      <p:cBhvr>
                                        <p:cTn id="23" dur="26">
                                          <p:stCondLst>
                                            <p:cond delay="1312"/>
                                          </p:stCondLst>
                                        </p:cTn>
                                        <p:tgtEl>
                                          <p:spTgt spid="2050"/>
                                        </p:tgtEl>
                                      </p:cBhvr>
                                      <p:to x="100000" y="80000"/>
                                    </p:animScale>
                                    <p:animScale>
                                      <p:cBhvr>
                                        <p:cTn id="24" dur="166" decel="50000">
                                          <p:stCondLst>
                                            <p:cond delay="1338"/>
                                          </p:stCondLst>
                                        </p:cTn>
                                        <p:tgtEl>
                                          <p:spTgt spid="2050"/>
                                        </p:tgtEl>
                                      </p:cBhvr>
                                      <p:to x="100000" y="100000"/>
                                    </p:animScale>
                                    <p:animScale>
                                      <p:cBhvr>
                                        <p:cTn id="25" dur="26">
                                          <p:stCondLst>
                                            <p:cond delay="1642"/>
                                          </p:stCondLst>
                                        </p:cTn>
                                        <p:tgtEl>
                                          <p:spTgt spid="2050"/>
                                        </p:tgtEl>
                                      </p:cBhvr>
                                      <p:to x="100000" y="90000"/>
                                    </p:animScale>
                                    <p:animScale>
                                      <p:cBhvr>
                                        <p:cTn id="26" dur="166" decel="50000">
                                          <p:stCondLst>
                                            <p:cond delay="1668"/>
                                          </p:stCondLst>
                                        </p:cTn>
                                        <p:tgtEl>
                                          <p:spTgt spid="2050"/>
                                        </p:tgtEl>
                                      </p:cBhvr>
                                      <p:to x="100000" y="100000"/>
                                    </p:animScale>
                                    <p:animScale>
                                      <p:cBhvr>
                                        <p:cTn id="27" dur="26">
                                          <p:stCondLst>
                                            <p:cond delay="1808"/>
                                          </p:stCondLst>
                                        </p:cTn>
                                        <p:tgtEl>
                                          <p:spTgt spid="2050"/>
                                        </p:tgtEl>
                                      </p:cBhvr>
                                      <p:to x="100000" y="95000"/>
                                    </p:animScale>
                                    <p:animScale>
                                      <p:cBhvr>
                                        <p:cTn id="28"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4248472" cy="4536504"/>
          </a:xfrm>
        </p:spPr>
        <p:txBody>
          <a:bodyPr>
            <a:normAutofit lnSpcReduction="10000"/>
          </a:bodyPr>
          <a:lstStyle/>
          <a:p>
            <a:r>
              <a:rPr lang="en-US" b="1" dirty="0" err="1"/>
              <a:t>Klik</a:t>
            </a:r>
            <a:r>
              <a:rPr lang="en-US" b="1" dirty="0"/>
              <a:t> </a:t>
            </a:r>
            <a:r>
              <a:rPr lang="en-US" b="1" dirty="0" err="1"/>
              <a:t>salah</a:t>
            </a:r>
            <a:r>
              <a:rPr lang="en-US" b="1" dirty="0"/>
              <a:t> </a:t>
            </a:r>
            <a:r>
              <a:rPr lang="en-US" b="1" dirty="0" err="1"/>
              <a:t>satu</a:t>
            </a:r>
            <a:r>
              <a:rPr lang="en-US" b="1" dirty="0"/>
              <a:t> </a:t>
            </a:r>
            <a:r>
              <a:rPr lang="en-US" b="1" dirty="0" err="1"/>
              <a:t>simbol</a:t>
            </a:r>
            <a:r>
              <a:rPr lang="en-US" b="1" dirty="0"/>
              <a:t> yang </a:t>
            </a:r>
            <a:r>
              <a:rPr lang="en-US" b="1" dirty="0" err="1"/>
              <a:t>kamu</a:t>
            </a:r>
            <a:r>
              <a:rPr lang="en-US" b="1" dirty="0"/>
              <a:t> </a:t>
            </a:r>
            <a:r>
              <a:rPr lang="en-US" b="1" dirty="0" err="1"/>
              <a:t>inginkan</a:t>
            </a:r>
            <a:r>
              <a:rPr lang="en-US" b="1" dirty="0" smtClean="0"/>
              <a:t>.</a:t>
            </a:r>
            <a:endParaRPr lang="id-ID" b="1" dirty="0" smtClean="0"/>
          </a:p>
          <a:p>
            <a:pPr marL="0" indent="0">
              <a:buNone/>
            </a:pPr>
            <a:endParaRPr lang="id-ID" sz="1000" b="1" dirty="0" smtClean="0">
              <a:effectLst/>
            </a:endParaRPr>
          </a:p>
          <a:p>
            <a:r>
              <a:rPr lang="en-US" b="1" dirty="0" err="1" smtClean="0"/>
              <a:t>Klik</a:t>
            </a:r>
            <a:r>
              <a:rPr lang="en-US" b="1" dirty="0" smtClean="0"/>
              <a:t> </a:t>
            </a:r>
            <a:r>
              <a:rPr lang="en-US" b="1" dirty="0"/>
              <a:t>insert </a:t>
            </a:r>
            <a:r>
              <a:rPr lang="en-US" b="1" dirty="0" err="1" smtClean="0"/>
              <a:t>untuk</a:t>
            </a:r>
            <a:r>
              <a:rPr lang="id-ID" b="1" dirty="0" smtClean="0"/>
              <a:t> </a:t>
            </a:r>
            <a:r>
              <a:rPr lang="en-US" b="1" dirty="0" err="1" smtClean="0"/>
              <a:t>menambah</a:t>
            </a:r>
            <a:r>
              <a:rPr lang="en-US" b="1" dirty="0" smtClean="0"/>
              <a:t> </a:t>
            </a:r>
            <a:r>
              <a:rPr lang="en-US" b="1" dirty="0" err="1"/>
              <a:t>simbol</a:t>
            </a:r>
            <a:r>
              <a:rPr lang="en-US" b="1" dirty="0"/>
              <a:t> </a:t>
            </a:r>
            <a:r>
              <a:rPr lang="en-US" b="1" dirty="0" err="1"/>
              <a:t>pada</a:t>
            </a:r>
            <a:r>
              <a:rPr lang="en-US" b="1" dirty="0"/>
              <a:t> </a:t>
            </a:r>
            <a:r>
              <a:rPr lang="en-US" b="1" dirty="0" err="1" smtClean="0"/>
              <a:t>dokumen</a:t>
            </a:r>
            <a:r>
              <a:rPr lang="en-US" b="1" dirty="0" smtClean="0"/>
              <a:t>.</a:t>
            </a:r>
            <a:endParaRPr lang="id-ID" b="1" dirty="0" smtClean="0"/>
          </a:p>
          <a:p>
            <a:pPr marL="0" indent="0">
              <a:buNone/>
            </a:pPr>
            <a:endParaRPr lang="id-ID" sz="1000" b="1" dirty="0"/>
          </a:p>
          <a:p>
            <a:r>
              <a:rPr lang="en-US" b="1" dirty="0" err="1" smtClean="0"/>
              <a:t>Klik</a:t>
            </a:r>
            <a:r>
              <a:rPr lang="en-US" b="1" dirty="0" smtClean="0"/>
              <a:t> </a:t>
            </a:r>
            <a:r>
              <a:rPr lang="en-US" b="1" dirty="0"/>
              <a:t>Close </a:t>
            </a:r>
            <a:r>
              <a:rPr lang="en-US" b="1" dirty="0" err="1"/>
              <a:t>untuk</a:t>
            </a:r>
            <a:r>
              <a:rPr lang="en-US" b="1" dirty="0"/>
              <a:t> </a:t>
            </a:r>
            <a:r>
              <a:rPr lang="en-US" b="1" dirty="0" err="1"/>
              <a:t>menutup</a:t>
            </a:r>
            <a:r>
              <a:rPr lang="en-US" b="1" dirty="0"/>
              <a:t> </a:t>
            </a:r>
            <a:r>
              <a:rPr lang="en-US" b="1" dirty="0" err="1"/>
              <a:t>kotak</a:t>
            </a:r>
            <a:r>
              <a:rPr lang="en-US" b="1" dirty="0"/>
              <a:t> dialog.</a:t>
            </a:r>
            <a:endParaRPr lang="id-ID" b="1" dirty="0">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128712"/>
            <a:ext cx="3888432" cy="381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979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80">
                                          <p:stCondLst>
                                            <p:cond delay="0"/>
                                          </p:stCondLst>
                                        </p:cTn>
                                        <p:tgtEl>
                                          <p:spTgt spid="3">
                                            <p:txEl>
                                              <p:pRg st="4" end="4"/>
                                            </p:txEl>
                                          </p:spTgt>
                                        </p:tgtEl>
                                      </p:cBhvr>
                                    </p:animEffect>
                                    <p:anim calcmode="lin" valueType="num">
                                      <p:cBhvr>
                                        <p:cTn id="4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4" end="4"/>
                                            </p:txEl>
                                          </p:spTgt>
                                        </p:tgtEl>
                                      </p:cBhvr>
                                      <p:to x="100000" y="60000"/>
                                    </p:animScale>
                                    <p:animScale>
                                      <p:cBhvr>
                                        <p:cTn id="50" dur="166" decel="50000">
                                          <p:stCondLst>
                                            <p:cond delay="676"/>
                                          </p:stCondLst>
                                        </p:cTn>
                                        <p:tgtEl>
                                          <p:spTgt spid="3">
                                            <p:txEl>
                                              <p:pRg st="4" end="4"/>
                                            </p:txEl>
                                          </p:spTgt>
                                        </p:tgtEl>
                                      </p:cBhvr>
                                      <p:to x="100000" y="100000"/>
                                    </p:animScale>
                                    <p:animScale>
                                      <p:cBhvr>
                                        <p:cTn id="51" dur="26">
                                          <p:stCondLst>
                                            <p:cond delay="1312"/>
                                          </p:stCondLst>
                                        </p:cTn>
                                        <p:tgtEl>
                                          <p:spTgt spid="3">
                                            <p:txEl>
                                              <p:pRg st="4" end="4"/>
                                            </p:txEl>
                                          </p:spTgt>
                                        </p:tgtEl>
                                      </p:cBhvr>
                                      <p:to x="100000" y="80000"/>
                                    </p:animScale>
                                    <p:animScale>
                                      <p:cBhvr>
                                        <p:cTn id="52" dur="166" decel="50000">
                                          <p:stCondLst>
                                            <p:cond delay="1338"/>
                                          </p:stCondLst>
                                        </p:cTn>
                                        <p:tgtEl>
                                          <p:spTgt spid="3">
                                            <p:txEl>
                                              <p:pRg st="4" end="4"/>
                                            </p:txEl>
                                          </p:spTgt>
                                        </p:tgtEl>
                                      </p:cBhvr>
                                      <p:to x="100000" y="100000"/>
                                    </p:animScale>
                                    <p:animScale>
                                      <p:cBhvr>
                                        <p:cTn id="53" dur="26">
                                          <p:stCondLst>
                                            <p:cond delay="1642"/>
                                          </p:stCondLst>
                                        </p:cTn>
                                        <p:tgtEl>
                                          <p:spTgt spid="3">
                                            <p:txEl>
                                              <p:pRg st="4" end="4"/>
                                            </p:txEl>
                                          </p:spTgt>
                                        </p:tgtEl>
                                      </p:cBhvr>
                                      <p:to x="100000" y="90000"/>
                                    </p:animScale>
                                    <p:animScale>
                                      <p:cBhvr>
                                        <p:cTn id="54" dur="166" decel="50000">
                                          <p:stCondLst>
                                            <p:cond delay="1668"/>
                                          </p:stCondLst>
                                        </p:cTn>
                                        <p:tgtEl>
                                          <p:spTgt spid="3">
                                            <p:txEl>
                                              <p:pRg st="4" end="4"/>
                                            </p:txEl>
                                          </p:spTgt>
                                        </p:tgtEl>
                                      </p:cBhvr>
                                      <p:to x="100000" y="100000"/>
                                    </p:animScale>
                                    <p:animScale>
                                      <p:cBhvr>
                                        <p:cTn id="55" dur="26">
                                          <p:stCondLst>
                                            <p:cond delay="1808"/>
                                          </p:stCondLst>
                                        </p:cTn>
                                        <p:tgtEl>
                                          <p:spTgt spid="3">
                                            <p:txEl>
                                              <p:pRg st="4" end="4"/>
                                            </p:txEl>
                                          </p:spTgt>
                                        </p:tgtEl>
                                      </p:cBhvr>
                                      <p:to x="100000" y="95000"/>
                                    </p:animScale>
                                    <p:animScale>
                                      <p:cBhvr>
                                        <p:cTn id="56" dur="166" decel="50000">
                                          <p:stCondLst>
                                            <p:cond delay="1834"/>
                                          </p:stCondLst>
                                        </p:cTn>
                                        <p:tgtEl>
                                          <p:spTgt spid="3">
                                            <p:txEl>
                                              <p:pRg st="4" end="4"/>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074"/>
                                        </p:tgtEl>
                                        <p:attrNameLst>
                                          <p:attrName>style.visibility</p:attrName>
                                        </p:attrNameLst>
                                      </p:cBhvr>
                                      <p:to>
                                        <p:strVal val="visible"/>
                                      </p:to>
                                    </p:set>
                                    <p:anim calcmode="lin" valueType="num">
                                      <p:cBhvr>
                                        <p:cTn id="61" dur="500" fill="hold"/>
                                        <p:tgtEl>
                                          <p:spTgt spid="3074"/>
                                        </p:tgtEl>
                                        <p:attrNameLst>
                                          <p:attrName>ppt_w</p:attrName>
                                        </p:attrNameLst>
                                      </p:cBhvr>
                                      <p:tavLst>
                                        <p:tav tm="0">
                                          <p:val>
                                            <p:fltVal val="0"/>
                                          </p:val>
                                        </p:tav>
                                        <p:tav tm="100000">
                                          <p:val>
                                            <p:strVal val="#ppt_w"/>
                                          </p:val>
                                        </p:tav>
                                      </p:tavLst>
                                    </p:anim>
                                    <p:anim calcmode="lin" valueType="num">
                                      <p:cBhvr>
                                        <p:cTn id="62" dur="500" fill="hold"/>
                                        <p:tgtEl>
                                          <p:spTgt spid="3074"/>
                                        </p:tgtEl>
                                        <p:attrNameLst>
                                          <p:attrName>ppt_h</p:attrName>
                                        </p:attrNameLst>
                                      </p:cBhvr>
                                      <p:tavLst>
                                        <p:tav tm="0">
                                          <p:val>
                                            <p:fltVal val="0"/>
                                          </p:val>
                                        </p:tav>
                                        <p:tav tm="100000">
                                          <p:val>
                                            <p:strVal val="#ppt_h"/>
                                          </p:val>
                                        </p:tav>
                                      </p:tavLst>
                                    </p:anim>
                                    <p:animEffect transition="in" filter="fade">
                                      <p:cBhvr>
                                        <p:cTn id="6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60240"/>
            <a:ext cx="8229600" cy="4709120"/>
          </a:xfrm>
        </p:spPr>
        <p:txBody>
          <a:bodyPr/>
          <a:lstStyle/>
          <a:p>
            <a:pPr marL="0" indent="0" algn="just">
              <a:buNone/>
            </a:pPr>
            <a:r>
              <a:rPr lang="en-US" b="1" dirty="0"/>
              <a:t>Diagram </a:t>
            </a:r>
            <a:r>
              <a:rPr lang="en-US" b="1" dirty="0" err="1"/>
              <a:t>merupakan</a:t>
            </a:r>
            <a:r>
              <a:rPr lang="en-US" b="1" dirty="0"/>
              <a:t> </a:t>
            </a:r>
            <a:r>
              <a:rPr lang="en-US" b="1" dirty="0" err="1"/>
              <a:t>suatu</a:t>
            </a:r>
            <a:r>
              <a:rPr lang="en-US" b="1" dirty="0"/>
              <a:t> </a:t>
            </a:r>
            <a:r>
              <a:rPr lang="en-US" b="1" dirty="0" err="1"/>
              <a:t>bentuk</a:t>
            </a:r>
            <a:r>
              <a:rPr lang="en-US" b="1" dirty="0"/>
              <a:t> data yang </a:t>
            </a:r>
            <a:r>
              <a:rPr lang="en-US" b="1" dirty="0" err="1"/>
              <a:t>ditampilakn</a:t>
            </a:r>
            <a:r>
              <a:rPr lang="en-US" b="1" dirty="0"/>
              <a:t> </a:t>
            </a:r>
            <a:r>
              <a:rPr lang="en-US" b="1" dirty="0" err="1"/>
              <a:t>dalam</a:t>
            </a:r>
            <a:r>
              <a:rPr lang="en-US" b="1" dirty="0"/>
              <a:t> </a:t>
            </a:r>
            <a:r>
              <a:rPr lang="en-US" b="1" dirty="0" err="1"/>
              <a:t>bentuk</a:t>
            </a:r>
            <a:r>
              <a:rPr lang="en-US" b="1" dirty="0"/>
              <a:t> yang </a:t>
            </a:r>
            <a:r>
              <a:rPr lang="en-US" b="1" dirty="0" err="1"/>
              <a:t>lebih</a:t>
            </a:r>
            <a:r>
              <a:rPr lang="en-US" b="1" dirty="0"/>
              <a:t> </a:t>
            </a:r>
            <a:r>
              <a:rPr lang="en-US" b="1" dirty="0" err="1"/>
              <a:t>praktis</a:t>
            </a:r>
            <a:r>
              <a:rPr lang="en-US" b="1" dirty="0"/>
              <a:t>, </a:t>
            </a:r>
            <a:r>
              <a:rPr lang="en-US" b="1" dirty="0" err="1"/>
              <a:t>dimana</a:t>
            </a:r>
            <a:r>
              <a:rPr lang="en-US" b="1" dirty="0"/>
              <a:t> </a:t>
            </a:r>
            <a:r>
              <a:rPr lang="en-US" b="1" dirty="0" err="1"/>
              <a:t>dengan</a:t>
            </a:r>
            <a:r>
              <a:rPr lang="en-US" b="1" dirty="0"/>
              <a:t> diagram </a:t>
            </a:r>
            <a:r>
              <a:rPr lang="en-US" b="1" dirty="0" err="1"/>
              <a:t>kita</a:t>
            </a:r>
            <a:r>
              <a:rPr lang="en-US" b="1" dirty="0"/>
              <a:t> </a:t>
            </a:r>
            <a:r>
              <a:rPr lang="en-US" b="1" dirty="0" err="1"/>
              <a:t>dapat</a:t>
            </a:r>
            <a:r>
              <a:rPr lang="en-US" b="1" dirty="0"/>
              <a:t> </a:t>
            </a:r>
            <a:r>
              <a:rPr lang="en-US" b="1" dirty="0" err="1"/>
              <a:t>dengan</a:t>
            </a:r>
            <a:r>
              <a:rPr lang="en-US" b="1" dirty="0"/>
              <a:t> </a:t>
            </a:r>
            <a:r>
              <a:rPr lang="en-US" b="1" dirty="0" err="1"/>
              <a:t>mudah</a:t>
            </a:r>
            <a:r>
              <a:rPr lang="en-US" b="1" dirty="0"/>
              <a:t> </a:t>
            </a:r>
            <a:r>
              <a:rPr lang="en-US" b="1" dirty="0" err="1"/>
              <a:t>menganilis</a:t>
            </a:r>
            <a:r>
              <a:rPr lang="en-US" b="1" dirty="0"/>
              <a:t> data </a:t>
            </a:r>
            <a:r>
              <a:rPr lang="en-US" b="1" dirty="0" err="1"/>
              <a:t>atau</a:t>
            </a:r>
            <a:r>
              <a:rPr lang="en-US" b="1" dirty="0"/>
              <a:t> </a:t>
            </a:r>
            <a:r>
              <a:rPr lang="en-US" b="1" dirty="0" err="1"/>
              <a:t>membaca</a:t>
            </a:r>
            <a:r>
              <a:rPr lang="en-US" b="1" dirty="0"/>
              <a:t> </a:t>
            </a:r>
            <a:r>
              <a:rPr lang="en-US" b="1" dirty="0" err="1"/>
              <a:t>sebuah</a:t>
            </a:r>
            <a:r>
              <a:rPr lang="en-US" b="1" dirty="0"/>
              <a:t> data. </a:t>
            </a:r>
            <a:r>
              <a:rPr lang="en-US" b="1" dirty="0" err="1"/>
              <a:t>Biasanya</a:t>
            </a:r>
            <a:r>
              <a:rPr lang="en-US" b="1" dirty="0"/>
              <a:t> diagram </a:t>
            </a:r>
            <a:r>
              <a:rPr lang="en-US" b="1" dirty="0" err="1"/>
              <a:t>digunakan</a:t>
            </a:r>
            <a:r>
              <a:rPr lang="en-US" b="1" dirty="0"/>
              <a:t> </a:t>
            </a:r>
            <a:r>
              <a:rPr lang="en-US" b="1" dirty="0" err="1"/>
              <a:t>untuk</a:t>
            </a:r>
            <a:r>
              <a:rPr lang="en-US" b="1" dirty="0"/>
              <a:t> </a:t>
            </a:r>
            <a:r>
              <a:rPr lang="en-US" b="1" dirty="0" err="1"/>
              <a:t>menampilkan</a:t>
            </a:r>
            <a:r>
              <a:rPr lang="en-US" b="1" dirty="0"/>
              <a:t> </a:t>
            </a:r>
            <a:r>
              <a:rPr lang="en-US" b="1" dirty="0" err="1"/>
              <a:t>jumlah</a:t>
            </a:r>
            <a:r>
              <a:rPr lang="en-US" b="1" dirty="0"/>
              <a:t> </a:t>
            </a:r>
            <a:r>
              <a:rPr lang="en-US" b="1" dirty="0" err="1"/>
              <a:t>dari</a:t>
            </a:r>
            <a:r>
              <a:rPr lang="en-US" b="1" dirty="0"/>
              <a:t> data </a:t>
            </a:r>
            <a:r>
              <a:rPr lang="en-US" b="1" dirty="0" err="1"/>
              <a:t>satu</a:t>
            </a:r>
            <a:r>
              <a:rPr lang="en-US" b="1" dirty="0"/>
              <a:t> </a:t>
            </a:r>
            <a:r>
              <a:rPr lang="en-US" b="1" dirty="0" err="1"/>
              <a:t>dengan</a:t>
            </a:r>
            <a:r>
              <a:rPr lang="en-US" b="1" dirty="0"/>
              <a:t> data lain </a:t>
            </a:r>
            <a:r>
              <a:rPr lang="en-US" b="1" dirty="0" err="1"/>
              <a:t>jadi</a:t>
            </a:r>
            <a:r>
              <a:rPr lang="en-US" b="1" dirty="0"/>
              <a:t> </a:t>
            </a:r>
            <a:r>
              <a:rPr lang="en-US" b="1" dirty="0" err="1"/>
              <a:t>pembaca</a:t>
            </a:r>
            <a:r>
              <a:rPr lang="en-US" b="1" dirty="0"/>
              <a:t> </a:t>
            </a:r>
            <a:r>
              <a:rPr lang="en-US" b="1" dirty="0" err="1"/>
              <a:t>bisa</a:t>
            </a:r>
            <a:r>
              <a:rPr lang="en-US" b="1" dirty="0"/>
              <a:t> </a:t>
            </a:r>
            <a:r>
              <a:rPr lang="en-US" b="1" dirty="0" err="1"/>
              <a:t>lebih</a:t>
            </a:r>
            <a:r>
              <a:rPr lang="en-US" b="1" dirty="0"/>
              <a:t> </a:t>
            </a:r>
            <a:r>
              <a:rPr lang="en-US" b="1" dirty="0" err="1"/>
              <a:t>mudah</a:t>
            </a:r>
            <a:r>
              <a:rPr lang="en-US" b="1" dirty="0"/>
              <a:t> </a:t>
            </a:r>
            <a:r>
              <a:rPr lang="en-US" b="1" dirty="0" err="1"/>
              <a:t>membedakan</a:t>
            </a:r>
            <a:r>
              <a:rPr lang="en-US" b="1" dirty="0"/>
              <a:t> </a:t>
            </a:r>
            <a:r>
              <a:rPr lang="en-US" b="1" dirty="0" err="1"/>
              <a:t>perbedaan</a:t>
            </a:r>
            <a:r>
              <a:rPr lang="en-US" b="1" dirty="0"/>
              <a:t> </a:t>
            </a:r>
            <a:r>
              <a:rPr lang="en-US" b="1" dirty="0" err="1"/>
              <a:t>dari</a:t>
            </a:r>
            <a:r>
              <a:rPr lang="en-US" b="1" dirty="0"/>
              <a:t> </a:t>
            </a:r>
            <a:r>
              <a:rPr lang="en-US" b="1" dirty="0" err="1"/>
              <a:t>nilai</a:t>
            </a:r>
            <a:r>
              <a:rPr lang="en-US" b="1" dirty="0"/>
              <a:t> </a:t>
            </a:r>
            <a:r>
              <a:rPr lang="en-US" b="1" dirty="0" err="1"/>
              <a:t>satiap</a:t>
            </a:r>
            <a:r>
              <a:rPr lang="en-US" b="1" dirty="0"/>
              <a:t> data.</a:t>
            </a:r>
            <a:endParaRPr lang="id-ID" b="1" dirty="0"/>
          </a:p>
          <a:p>
            <a:endParaRPr lang="id-ID" dirty="0"/>
          </a:p>
        </p:txBody>
      </p:sp>
      <p:sp>
        <p:nvSpPr>
          <p:cNvPr id="4" name="Oval 3"/>
          <p:cNvSpPr/>
          <p:nvPr/>
        </p:nvSpPr>
        <p:spPr>
          <a:xfrm>
            <a:off x="1475656" y="332656"/>
            <a:ext cx="6120680" cy="11521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lvl="0" algn="ctr"/>
            <a:r>
              <a:rPr lang="id-ID" sz="3200" b="1" dirty="0">
                <a:solidFill>
                  <a:schemeClr val="tx1"/>
                </a:solidFill>
              </a:rPr>
              <a:t>MENYISIPKAN DIAGRAM</a:t>
            </a:r>
          </a:p>
          <a:p>
            <a:pPr algn="ctr"/>
            <a:endParaRPr lang="id-ID" dirty="0"/>
          </a:p>
        </p:txBody>
      </p:sp>
    </p:spTree>
    <p:extLst>
      <p:ext uri="{BB962C8B-B14F-4D97-AF65-F5344CB8AC3E}">
        <p14:creationId xmlns:p14="http://schemas.microsoft.com/office/powerpoint/2010/main" val="15708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76872"/>
            <a:ext cx="4104456" cy="4248472"/>
          </a:xfrm>
        </p:spPr>
        <p:txBody>
          <a:bodyPr/>
          <a:lstStyle/>
          <a:p>
            <a:pPr lvl="0"/>
            <a:r>
              <a:rPr lang="en-US" sz="3600" b="1" dirty="0" err="1"/>
              <a:t>Buka</a:t>
            </a:r>
            <a:r>
              <a:rPr lang="en-US" sz="3600" b="1" dirty="0"/>
              <a:t> Microsoft </a:t>
            </a:r>
            <a:r>
              <a:rPr lang="en-US" sz="3600" b="1" dirty="0" smtClean="0"/>
              <a:t>Word</a:t>
            </a:r>
            <a:endParaRPr lang="id-ID" sz="3600" b="1" dirty="0" smtClean="0"/>
          </a:p>
          <a:p>
            <a:pPr marL="0" lvl="0" indent="0">
              <a:buNone/>
            </a:pPr>
            <a:endParaRPr lang="id-ID" sz="1000" b="1" dirty="0" smtClean="0"/>
          </a:p>
          <a:p>
            <a:r>
              <a:rPr lang="en-US" sz="3600" b="1" dirty="0" err="1"/>
              <a:t>Pada</a:t>
            </a:r>
            <a:r>
              <a:rPr lang="en-US" sz="3600" b="1" dirty="0"/>
              <a:t> Tab Insert </a:t>
            </a:r>
            <a:r>
              <a:rPr lang="en-US" sz="3600" b="1" dirty="0" err="1"/>
              <a:t>lalu</a:t>
            </a:r>
            <a:r>
              <a:rPr lang="en-US" sz="3600" b="1" dirty="0"/>
              <a:t> </a:t>
            </a:r>
            <a:r>
              <a:rPr lang="en-US" sz="3600" b="1" dirty="0" err="1"/>
              <a:t>pilih</a:t>
            </a:r>
            <a:r>
              <a:rPr lang="en-US" sz="3600" b="1" dirty="0"/>
              <a:t> </a:t>
            </a:r>
            <a:r>
              <a:rPr lang="en-US" sz="3600" b="1" dirty="0" err="1"/>
              <a:t>grup</a:t>
            </a:r>
            <a:r>
              <a:rPr lang="en-US" sz="3600" b="1" dirty="0"/>
              <a:t> </a:t>
            </a:r>
            <a:r>
              <a:rPr lang="en-US" sz="3600" b="1" dirty="0" err="1"/>
              <a:t>ilustrations</a:t>
            </a:r>
            <a:r>
              <a:rPr lang="en-US" sz="3600" b="1" dirty="0"/>
              <a:t> </a:t>
            </a:r>
            <a:r>
              <a:rPr lang="en-US" sz="3600" b="1" dirty="0" err="1"/>
              <a:t>lalu</a:t>
            </a:r>
            <a:r>
              <a:rPr lang="en-US" sz="3600" b="1" dirty="0"/>
              <a:t> </a:t>
            </a:r>
            <a:r>
              <a:rPr lang="en-US" sz="3600" b="1" dirty="0" err="1"/>
              <a:t>pilih</a:t>
            </a:r>
            <a:r>
              <a:rPr lang="en-US" sz="3600" b="1" dirty="0"/>
              <a:t> Chart</a:t>
            </a:r>
            <a:endParaRPr lang="id-ID" sz="3600" b="1" dirty="0"/>
          </a:p>
          <a:p>
            <a:pPr lvl="0"/>
            <a:endParaRPr lang="id-ID" b="1" dirty="0"/>
          </a:p>
          <a:p>
            <a:pPr marL="0" indent="0">
              <a:buNone/>
            </a:pPr>
            <a:endParaRPr lang="id-ID" dirty="0"/>
          </a:p>
        </p:txBody>
      </p:sp>
      <p:sp>
        <p:nvSpPr>
          <p:cNvPr id="4" name="Oval 3"/>
          <p:cNvSpPr/>
          <p:nvPr/>
        </p:nvSpPr>
        <p:spPr>
          <a:xfrm>
            <a:off x="1403648" y="332656"/>
            <a:ext cx="6552728" cy="165618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r>
              <a:rPr lang="en-US" sz="3200" b="1" dirty="0" err="1"/>
              <a:t>Berikut</a:t>
            </a:r>
            <a:r>
              <a:rPr lang="en-US" sz="3200" b="1" dirty="0"/>
              <a:t> </a:t>
            </a:r>
            <a:r>
              <a:rPr lang="en-US" sz="3200" b="1" dirty="0" err="1"/>
              <a:t>cara</a:t>
            </a:r>
            <a:r>
              <a:rPr lang="en-US" sz="3200" b="1" dirty="0"/>
              <a:t> </a:t>
            </a:r>
            <a:r>
              <a:rPr lang="en-US" sz="3200" b="1" dirty="0" err="1"/>
              <a:t>menyisipkan</a:t>
            </a:r>
            <a:r>
              <a:rPr lang="en-US" sz="3200" b="1" dirty="0"/>
              <a:t> diagram </a:t>
            </a:r>
            <a:r>
              <a:rPr lang="en-US" sz="3200" b="1" dirty="0" err="1"/>
              <a:t>pada</a:t>
            </a:r>
            <a:r>
              <a:rPr lang="en-US" sz="3200" b="1" dirty="0"/>
              <a:t> Ms. Word</a:t>
            </a:r>
            <a:endParaRPr lang="id-ID" sz="3200" b="1" dirty="0"/>
          </a:p>
          <a:p>
            <a:pPr algn="ctr"/>
            <a:endParaRPr lang="id-ID"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5076056" y="2276872"/>
            <a:ext cx="3658493" cy="3888432"/>
          </a:xfrm>
          <a:prstGeom prst="rect">
            <a:avLst/>
          </a:prstGeom>
        </p:spPr>
      </p:pic>
    </p:spTree>
    <p:extLst>
      <p:ext uri="{BB962C8B-B14F-4D97-AF65-F5344CB8AC3E}">
        <p14:creationId xmlns:p14="http://schemas.microsoft.com/office/powerpoint/2010/main" val="32190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4320480" cy="6120680"/>
          </a:xfrm>
        </p:spPr>
        <p:txBody>
          <a:bodyPr>
            <a:normAutofit/>
          </a:bodyPr>
          <a:lstStyle/>
          <a:p>
            <a:pPr lvl="0"/>
            <a:r>
              <a:rPr lang="en-US" b="1" dirty="0" err="1"/>
              <a:t>Kemudian</a:t>
            </a:r>
            <a:r>
              <a:rPr lang="en-US" b="1" dirty="0"/>
              <a:t> </a:t>
            </a:r>
            <a:r>
              <a:rPr lang="en-US" b="1" dirty="0" err="1"/>
              <a:t>muncul</a:t>
            </a:r>
            <a:r>
              <a:rPr lang="en-US" b="1" dirty="0"/>
              <a:t> </a:t>
            </a:r>
            <a:r>
              <a:rPr lang="en-US" b="1" dirty="0" err="1"/>
              <a:t>tampilan</a:t>
            </a:r>
            <a:r>
              <a:rPr lang="en-US" b="1" dirty="0"/>
              <a:t> </a:t>
            </a:r>
            <a:r>
              <a:rPr lang="en-US" b="1" dirty="0" err="1"/>
              <a:t>seperti</a:t>
            </a:r>
            <a:r>
              <a:rPr lang="en-US" b="1" dirty="0"/>
              <a:t> di </a:t>
            </a:r>
            <a:r>
              <a:rPr lang="en-US" b="1" dirty="0" err="1"/>
              <a:t>microsoft</a:t>
            </a:r>
            <a:r>
              <a:rPr lang="en-US" b="1" dirty="0"/>
              <a:t> Excel </a:t>
            </a:r>
            <a:r>
              <a:rPr lang="en-US" b="1" dirty="0" err="1"/>
              <a:t>dan</a:t>
            </a:r>
            <a:r>
              <a:rPr lang="en-US" b="1" dirty="0"/>
              <a:t> edit </a:t>
            </a:r>
            <a:r>
              <a:rPr lang="en-US" b="1" dirty="0" err="1"/>
              <a:t>dat</a:t>
            </a:r>
            <a:r>
              <a:rPr lang="en-US" b="1" dirty="0"/>
              <a:t> yang </a:t>
            </a:r>
            <a:r>
              <a:rPr lang="en-US" b="1" dirty="0" err="1"/>
              <a:t>sesuai</a:t>
            </a:r>
            <a:r>
              <a:rPr lang="en-US" b="1" dirty="0"/>
              <a:t> </a:t>
            </a:r>
            <a:r>
              <a:rPr lang="en-US" b="1" dirty="0" err="1"/>
              <a:t>keinginan</a:t>
            </a:r>
            <a:r>
              <a:rPr lang="en-US" b="1" dirty="0" smtClean="0"/>
              <a:t>.</a:t>
            </a:r>
            <a:endParaRPr lang="id-ID" b="1" dirty="0" smtClean="0"/>
          </a:p>
          <a:p>
            <a:pPr marL="0" lvl="0" indent="0">
              <a:buNone/>
            </a:pPr>
            <a:endParaRPr lang="id-ID" sz="1000" b="1" dirty="0" smtClean="0"/>
          </a:p>
          <a:p>
            <a:r>
              <a:rPr lang="en-US" b="1" dirty="0" err="1"/>
              <a:t>Setelah</a:t>
            </a:r>
            <a:r>
              <a:rPr lang="en-US" b="1" dirty="0"/>
              <a:t> </a:t>
            </a:r>
            <a:r>
              <a:rPr lang="en-US" b="1" dirty="0" err="1"/>
              <a:t>pengeditan</a:t>
            </a:r>
            <a:r>
              <a:rPr lang="en-US" b="1" dirty="0"/>
              <a:t> </a:t>
            </a:r>
            <a:r>
              <a:rPr lang="en-US" b="1" dirty="0" err="1"/>
              <a:t>selesai,tutup</a:t>
            </a:r>
            <a:r>
              <a:rPr lang="en-US" b="1" dirty="0"/>
              <a:t> </a:t>
            </a:r>
            <a:r>
              <a:rPr lang="en-US" b="1" dirty="0" err="1"/>
              <a:t>halaman</a:t>
            </a:r>
            <a:r>
              <a:rPr lang="en-US" b="1" dirty="0"/>
              <a:t> </a:t>
            </a:r>
            <a:r>
              <a:rPr lang="en-US" b="1" dirty="0" err="1"/>
              <a:t>microsoft</a:t>
            </a:r>
            <a:r>
              <a:rPr lang="en-US" b="1" dirty="0"/>
              <a:t> Excel </a:t>
            </a:r>
            <a:r>
              <a:rPr lang="en-US" b="1" dirty="0" err="1"/>
              <a:t>maka</a:t>
            </a:r>
            <a:r>
              <a:rPr lang="en-US" b="1" dirty="0"/>
              <a:t> </a:t>
            </a:r>
            <a:r>
              <a:rPr lang="en-US" b="1" dirty="0" err="1"/>
              <a:t>setelah</a:t>
            </a:r>
            <a:r>
              <a:rPr lang="en-US" b="1" dirty="0"/>
              <a:t> </a:t>
            </a:r>
            <a:r>
              <a:rPr lang="en-US" b="1" dirty="0" err="1"/>
              <a:t>itu</a:t>
            </a:r>
            <a:r>
              <a:rPr lang="en-US" b="1" dirty="0"/>
              <a:t> </a:t>
            </a:r>
            <a:r>
              <a:rPr lang="en-US" b="1" dirty="0" err="1"/>
              <a:t>grafik</a:t>
            </a:r>
            <a:r>
              <a:rPr lang="en-US" b="1" dirty="0"/>
              <a:t> </a:t>
            </a:r>
            <a:r>
              <a:rPr lang="en-US" b="1" dirty="0" err="1"/>
              <a:t>siap</a:t>
            </a:r>
            <a:r>
              <a:rPr lang="en-US" b="1" dirty="0"/>
              <a:t> di </a:t>
            </a:r>
            <a:r>
              <a:rPr lang="en-US" b="1" dirty="0" err="1"/>
              <a:t>atur</a:t>
            </a:r>
            <a:r>
              <a:rPr lang="en-US" b="1" dirty="0"/>
              <a:t> </a:t>
            </a:r>
            <a:r>
              <a:rPr lang="en-US" b="1" dirty="0" err="1"/>
              <a:t>untuk</a:t>
            </a:r>
            <a:r>
              <a:rPr lang="en-US" b="1" dirty="0"/>
              <a:t> </a:t>
            </a:r>
            <a:r>
              <a:rPr lang="en-US" b="1" dirty="0" err="1"/>
              <a:t>letak</a:t>
            </a:r>
            <a:r>
              <a:rPr lang="en-US" b="1" dirty="0"/>
              <a:t> </a:t>
            </a:r>
            <a:r>
              <a:rPr lang="en-US" b="1" dirty="0" err="1"/>
              <a:t>dan</a:t>
            </a:r>
            <a:r>
              <a:rPr lang="en-US" b="1" dirty="0"/>
              <a:t> </a:t>
            </a:r>
            <a:r>
              <a:rPr lang="en-US" b="1" dirty="0" err="1"/>
              <a:t>posisinya</a:t>
            </a:r>
            <a:r>
              <a:rPr lang="en-US" b="1" dirty="0"/>
              <a:t>.</a:t>
            </a:r>
            <a:endParaRPr lang="id-ID" b="1" dirty="0"/>
          </a:p>
          <a:p>
            <a:pPr lvl="0"/>
            <a:endParaRPr lang="id-ID" b="1" dirty="0"/>
          </a:p>
          <a:p>
            <a:pPr marL="0" indent="0">
              <a:buNone/>
            </a:pPr>
            <a:endParaRPr lang="id-ID" b="1" dirty="0"/>
          </a:p>
          <a:p>
            <a:pPr marL="0" indent="0">
              <a:buNone/>
            </a:pPr>
            <a:endParaRPr lang="id-ID" dirty="0"/>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932040" y="836712"/>
            <a:ext cx="3970655" cy="4968552"/>
          </a:xfrm>
          <a:prstGeom prst="rect">
            <a:avLst/>
          </a:prstGeom>
        </p:spPr>
      </p:pic>
    </p:spTree>
    <p:extLst>
      <p:ext uri="{BB962C8B-B14F-4D97-AF65-F5344CB8AC3E}">
        <p14:creationId xmlns:p14="http://schemas.microsoft.com/office/powerpoint/2010/main" val="10786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trips(down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492896"/>
            <a:ext cx="8640960" cy="3888432"/>
          </a:xfrm>
        </p:spPr>
        <p:txBody>
          <a:bodyPr>
            <a:normAutofit/>
          </a:bodyPr>
          <a:lstStyle/>
          <a:p>
            <a:pPr marL="0" lvl="0" indent="0">
              <a:buNone/>
            </a:pPr>
            <a:endParaRPr lang="id-ID" b="1" dirty="0"/>
          </a:p>
          <a:p>
            <a:pPr marL="0" indent="0">
              <a:buNone/>
            </a:pPr>
            <a:endParaRPr lang="id-ID" b="1" dirty="0"/>
          </a:p>
          <a:p>
            <a:pPr marL="0" indent="0">
              <a:buNone/>
            </a:pPr>
            <a:endParaRPr lang="id-ID" dirty="0"/>
          </a:p>
        </p:txBody>
      </p:sp>
      <p:sp>
        <p:nvSpPr>
          <p:cNvPr id="4" name="Oval 3"/>
          <p:cNvSpPr/>
          <p:nvPr/>
        </p:nvSpPr>
        <p:spPr>
          <a:xfrm>
            <a:off x="1475656" y="404664"/>
            <a:ext cx="6264696" cy="100811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lvl="0"/>
            <a:r>
              <a:rPr lang="en-US" sz="2400" b="1" dirty="0">
                <a:solidFill>
                  <a:schemeClr val="tx1"/>
                </a:solidFill>
              </a:rPr>
              <a:t>CARA MENYISIPKAN WORDART PADA M</a:t>
            </a:r>
            <a:r>
              <a:rPr lang="id-ID" sz="2400" b="1" dirty="0">
                <a:solidFill>
                  <a:schemeClr val="tx1"/>
                </a:solidFill>
              </a:rPr>
              <a:t>ICROSOFT</a:t>
            </a:r>
            <a:r>
              <a:rPr lang="en-US" sz="2400" b="1" dirty="0">
                <a:solidFill>
                  <a:schemeClr val="tx1"/>
                </a:solidFill>
              </a:rPr>
              <a:t>S WORD</a:t>
            </a:r>
            <a:endParaRPr lang="id-ID" sz="2400" b="1" dirty="0">
              <a:solidFill>
                <a:schemeClr val="tx1"/>
              </a:solidFill>
            </a:endParaRPr>
          </a:p>
        </p:txBody>
      </p:sp>
      <p:sp>
        <p:nvSpPr>
          <p:cNvPr id="9" name="Rectangle 8"/>
          <p:cNvSpPr/>
          <p:nvPr/>
        </p:nvSpPr>
        <p:spPr>
          <a:xfrm>
            <a:off x="395536" y="1844824"/>
            <a:ext cx="8352928" cy="3970318"/>
          </a:xfrm>
          <a:prstGeom prst="rect">
            <a:avLst/>
          </a:prstGeom>
        </p:spPr>
        <p:txBody>
          <a:bodyPr wrap="square">
            <a:spAutoFit/>
          </a:bodyPr>
          <a:lstStyle/>
          <a:p>
            <a:pPr algn="just"/>
            <a:r>
              <a:rPr lang="en-US" sz="3600" b="1" dirty="0" err="1"/>
              <a:t>Wordart</a:t>
            </a:r>
            <a:r>
              <a:rPr lang="en-US" sz="3600" b="1" dirty="0"/>
              <a:t> </a:t>
            </a:r>
            <a:r>
              <a:rPr lang="en-US" sz="3600" b="1" dirty="0" err="1"/>
              <a:t>merupakan</a:t>
            </a:r>
            <a:r>
              <a:rPr lang="en-US" sz="3600" b="1" dirty="0"/>
              <a:t> </a:t>
            </a:r>
            <a:r>
              <a:rPr lang="en-US" sz="3600" b="1" dirty="0" err="1"/>
              <a:t>suatu</a:t>
            </a:r>
            <a:r>
              <a:rPr lang="en-US" sz="3600" b="1" dirty="0"/>
              <a:t> </a:t>
            </a:r>
            <a:r>
              <a:rPr lang="en-US" sz="3600" b="1" dirty="0" err="1"/>
              <a:t>aplikasi</a:t>
            </a:r>
            <a:r>
              <a:rPr lang="en-US" sz="3600" b="1" dirty="0"/>
              <a:t> yang </a:t>
            </a:r>
            <a:r>
              <a:rPr lang="en-US" sz="3600" b="1" dirty="0" err="1"/>
              <a:t>diberikan</a:t>
            </a:r>
            <a:r>
              <a:rPr lang="en-US" sz="3600" b="1" dirty="0"/>
              <a:t> </a:t>
            </a:r>
            <a:r>
              <a:rPr lang="en-US" sz="3600" b="1" dirty="0" err="1"/>
              <a:t>microsoft</a:t>
            </a:r>
            <a:r>
              <a:rPr lang="en-US" sz="3600" b="1" dirty="0"/>
              <a:t> word </a:t>
            </a:r>
            <a:r>
              <a:rPr lang="en-US" sz="3600" b="1" dirty="0" err="1"/>
              <a:t>untuk</a:t>
            </a:r>
            <a:r>
              <a:rPr lang="en-US" sz="3600" b="1" dirty="0"/>
              <a:t> </a:t>
            </a:r>
            <a:r>
              <a:rPr lang="en-US" sz="3600" b="1" dirty="0" err="1"/>
              <a:t>membuat</a:t>
            </a:r>
            <a:r>
              <a:rPr lang="en-US" sz="3600" b="1" dirty="0"/>
              <a:t> </a:t>
            </a:r>
            <a:r>
              <a:rPr lang="en-US" sz="3600" b="1" dirty="0" err="1"/>
              <a:t>efek</a:t>
            </a:r>
            <a:r>
              <a:rPr lang="en-US" sz="3600" b="1" dirty="0"/>
              <a:t> </a:t>
            </a:r>
            <a:r>
              <a:rPr lang="en-US" sz="3600" b="1" dirty="0" err="1"/>
              <a:t>tulisan</a:t>
            </a:r>
            <a:r>
              <a:rPr lang="en-US" sz="3600" b="1" dirty="0"/>
              <a:t> yang </a:t>
            </a:r>
            <a:r>
              <a:rPr lang="en-US" sz="3600" b="1" dirty="0" err="1"/>
              <a:t>berbeda</a:t>
            </a:r>
            <a:r>
              <a:rPr lang="en-US" sz="3600" b="1" dirty="0"/>
              <a:t>, </a:t>
            </a:r>
            <a:r>
              <a:rPr lang="en-US" sz="3600" b="1" dirty="0" err="1"/>
              <a:t>dimana</a:t>
            </a:r>
            <a:r>
              <a:rPr lang="en-US" sz="3600" b="1" dirty="0"/>
              <a:t> </a:t>
            </a:r>
            <a:r>
              <a:rPr lang="en-US" sz="3600" b="1" dirty="0" err="1"/>
              <a:t>dengan</a:t>
            </a:r>
            <a:r>
              <a:rPr lang="en-US" sz="3600" b="1" dirty="0"/>
              <a:t> word art </a:t>
            </a:r>
            <a:r>
              <a:rPr lang="en-US" sz="3600" b="1" dirty="0" err="1"/>
              <a:t>membuat</a:t>
            </a:r>
            <a:r>
              <a:rPr lang="en-US" sz="3600" b="1" dirty="0"/>
              <a:t> </a:t>
            </a:r>
            <a:r>
              <a:rPr lang="en-US" sz="3600" b="1" dirty="0" err="1"/>
              <a:t>tulisan</a:t>
            </a:r>
            <a:r>
              <a:rPr lang="en-US" sz="3600" b="1" dirty="0"/>
              <a:t> </a:t>
            </a:r>
            <a:r>
              <a:rPr lang="en-US" sz="3600" b="1" dirty="0" err="1"/>
              <a:t>memiliki</a:t>
            </a:r>
            <a:r>
              <a:rPr lang="en-US" sz="3600" b="1" dirty="0"/>
              <a:t> </a:t>
            </a:r>
            <a:r>
              <a:rPr lang="en-US" sz="3600" b="1" dirty="0" err="1"/>
              <a:t>efek</a:t>
            </a:r>
            <a:r>
              <a:rPr lang="en-US" sz="3600" b="1" dirty="0"/>
              <a:t> </a:t>
            </a:r>
            <a:r>
              <a:rPr lang="en-US" sz="3600" b="1" dirty="0" err="1"/>
              <a:t>seperti</a:t>
            </a:r>
            <a:r>
              <a:rPr lang="en-US" sz="3600" b="1" dirty="0"/>
              <a:t> </a:t>
            </a:r>
            <a:r>
              <a:rPr lang="en-US" sz="3600" b="1" dirty="0" err="1"/>
              <a:t>bergelombang</a:t>
            </a:r>
            <a:r>
              <a:rPr lang="en-US" sz="3600" b="1" dirty="0"/>
              <a:t> </a:t>
            </a:r>
            <a:r>
              <a:rPr lang="en-US" sz="3600" b="1" dirty="0" err="1"/>
              <a:t>dan</a:t>
            </a:r>
            <a:r>
              <a:rPr lang="en-US" sz="3600" b="1" dirty="0"/>
              <a:t> </a:t>
            </a:r>
            <a:r>
              <a:rPr lang="en-US" sz="3600" b="1" dirty="0" err="1"/>
              <a:t>mempunyai</a:t>
            </a:r>
            <a:r>
              <a:rPr lang="en-US" sz="3600" b="1" dirty="0"/>
              <a:t> </a:t>
            </a:r>
            <a:r>
              <a:rPr lang="en-US" sz="3600" b="1" dirty="0" err="1"/>
              <a:t>efek</a:t>
            </a:r>
            <a:r>
              <a:rPr lang="en-US" sz="3600" b="1" dirty="0"/>
              <a:t> </a:t>
            </a:r>
            <a:r>
              <a:rPr lang="en-US" sz="3600" b="1" dirty="0" err="1"/>
              <a:t>bayangan</a:t>
            </a:r>
            <a:r>
              <a:rPr lang="en-US" sz="3600" b="1" dirty="0"/>
              <a:t> yang </a:t>
            </a:r>
            <a:r>
              <a:rPr lang="en-US" sz="3600" b="1" dirty="0" err="1"/>
              <a:t>membuat</a:t>
            </a:r>
            <a:r>
              <a:rPr lang="en-US" sz="3600" b="1" dirty="0"/>
              <a:t> </a:t>
            </a:r>
            <a:r>
              <a:rPr lang="en-US" sz="3600" b="1" dirty="0" err="1"/>
              <a:t>tulisan</a:t>
            </a:r>
            <a:r>
              <a:rPr lang="en-US" sz="3600" b="1" dirty="0"/>
              <a:t> </a:t>
            </a:r>
            <a:r>
              <a:rPr lang="en-US" sz="3600" b="1" dirty="0" err="1"/>
              <a:t>anda</a:t>
            </a:r>
            <a:r>
              <a:rPr lang="en-US" sz="3600" b="1" dirty="0"/>
              <a:t> </a:t>
            </a:r>
            <a:r>
              <a:rPr lang="en-US" sz="3600" b="1" dirty="0" err="1"/>
              <a:t>menjadi</a:t>
            </a:r>
            <a:r>
              <a:rPr lang="en-US" sz="3600" b="1" dirty="0"/>
              <a:t> </a:t>
            </a:r>
            <a:r>
              <a:rPr lang="en-US" sz="3600" b="1" dirty="0" err="1"/>
              <a:t>lebih</a:t>
            </a:r>
            <a:r>
              <a:rPr lang="en-US" sz="3600" b="1" dirty="0"/>
              <a:t> </a:t>
            </a:r>
            <a:r>
              <a:rPr lang="en-US" sz="3600" b="1" dirty="0" err="1"/>
              <a:t>menarik</a:t>
            </a:r>
            <a:r>
              <a:rPr lang="en-US" sz="3600" b="1" dirty="0" smtClean="0"/>
              <a:t>.</a:t>
            </a:r>
            <a:endParaRPr lang="id-ID" sz="3600" b="1" dirty="0"/>
          </a:p>
        </p:txBody>
      </p:sp>
    </p:spTree>
    <p:extLst>
      <p:ext uri="{BB962C8B-B14F-4D97-AF65-F5344CB8AC3E}">
        <p14:creationId xmlns:p14="http://schemas.microsoft.com/office/powerpoint/2010/main" val="103644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Scale>
                                      <p:cBhvr>
                                        <p:cTn id="19"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9">
                                            <p:txEl>
                                              <p:pRg st="0" end="0"/>
                                            </p:txEl>
                                          </p:spTgt>
                                        </p:tgtEl>
                                        <p:attrNameLst>
                                          <p:attrName>ppt_x</p:attrName>
                                          <p:attrName>ppt_y</p:attrName>
                                        </p:attrNameLst>
                                      </p:cBhvr>
                                    </p:animMotion>
                                    <p:animEffect transition="in" filter="fade">
                                      <p:cBhvr>
                                        <p:cTn id="2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00808"/>
            <a:ext cx="4608512" cy="4536504"/>
          </a:xfrm>
        </p:spPr>
        <p:txBody>
          <a:bodyPr>
            <a:normAutofit lnSpcReduction="10000"/>
          </a:bodyPr>
          <a:lstStyle/>
          <a:p>
            <a:pPr lvl="0"/>
            <a:r>
              <a:rPr lang="id-ID" b="1" dirty="0"/>
              <a:t>Blok/Select satu huruf pertama dari paragraf yang kita inginkan untuk dibuat menjadi Drop Cap</a:t>
            </a:r>
          </a:p>
          <a:p>
            <a:pPr lvl="0"/>
            <a:r>
              <a:rPr lang="id-ID" b="1" dirty="0"/>
              <a:t>Kemudian pilih tab Insert, pilih tombol Drop Cap yang terletak di dalam grup Text.</a:t>
            </a:r>
          </a:p>
          <a:p>
            <a:pPr marL="0" indent="0">
              <a:buNone/>
            </a:pPr>
            <a:endParaRPr lang="id-ID" dirty="0"/>
          </a:p>
        </p:txBody>
      </p:sp>
      <p:sp>
        <p:nvSpPr>
          <p:cNvPr id="6" name="Oval 5"/>
          <p:cNvSpPr/>
          <p:nvPr/>
        </p:nvSpPr>
        <p:spPr>
          <a:xfrm>
            <a:off x="1835696" y="260648"/>
            <a:ext cx="5976664" cy="1080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sz="3200" b="1" dirty="0" smtClean="0">
                <a:latin typeface="+mj-lt"/>
                <a:cs typeface="Times New Roman" pitchFamily="18" charset="0"/>
              </a:rPr>
              <a:t>CARA MENGGUNAKAN  </a:t>
            </a:r>
          </a:p>
          <a:p>
            <a:pPr algn="ctr"/>
            <a:r>
              <a:rPr lang="id-ID" sz="3200" b="1" dirty="0" smtClean="0">
                <a:latin typeface="+mj-lt"/>
                <a:cs typeface="Times New Roman" pitchFamily="18" charset="0"/>
              </a:rPr>
              <a:t>DROP CAP :</a:t>
            </a:r>
            <a:endParaRPr lang="id-ID" sz="3200" b="1" dirty="0">
              <a:latin typeface="+mj-lt"/>
              <a:cs typeface="Times New Roman" pitchFamily="18" charset="0"/>
            </a:endParaRPr>
          </a:p>
        </p:txBody>
      </p:sp>
      <p:pic>
        <p:nvPicPr>
          <p:cNvPr id="4" name="Picture 3" descr="Cara Membuat Drop Cap">
            <a:hlinkClick r:id="rId3"/>
          </p:cNvPr>
          <p:cNvPicPr/>
          <p:nvPr/>
        </p:nvPicPr>
        <p:blipFill rotWithShape="1">
          <a:blip r:embed="rId4">
            <a:extLst>
              <a:ext uri="{28A0092B-C50C-407E-A947-70E740481C1C}">
                <a14:useLocalDpi xmlns:a14="http://schemas.microsoft.com/office/drawing/2010/main" val="0"/>
              </a:ext>
            </a:extLst>
          </a:blip>
          <a:srcRect l="2433" b="2372"/>
          <a:stretch/>
        </p:blipFill>
        <p:spPr bwMode="auto">
          <a:xfrm>
            <a:off x="5004048" y="1772816"/>
            <a:ext cx="3888432" cy="4248472"/>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733053823"/>
      </p:ext>
    </p:extLst>
  </p:cSld>
  <p:clrMapOvr>
    <a:masterClrMapping/>
  </p:clrMapOvr>
  <mc:AlternateContent xmlns:mc="http://schemas.openxmlformats.org/markup-compatibility/2006" xmlns:p14="http://schemas.microsoft.com/office/powerpoint/2010/main">
    <mc:Choice Requires="p14">
      <p:transition spd="slow" p14:dur="3400" advTm="4510">
        <p14:reveal/>
      </p:transition>
    </mc:Choice>
    <mc:Fallback xmlns="">
      <p:transition spd="slow" advTm="45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492896"/>
            <a:ext cx="8640960" cy="3888432"/>
          </a:xfrm>
        </p:spPr>
        <p:txBody>
          <a:bodyPr>
            <a:normAutofit/>
          </a:bodyPr>
          <a:lstStyle/>
          <a:p>
            <a:pPr marL="0" lvl="0" indent="0">
              <a:buNone/>
            </a:pPr>
            <a:endParaRPr lang="id-ID" b="1" dirty="0"/>
          </a:p>
          <a:p>
            <a:pPr marL="0" indent="0">
              <a:buNone/>
            </a:pPr>
            <a:endParaRPr lang="id-ID" b="1" dirty="0"/>
          </a:p>
          <a:p>
            <a:pPr marL="0" indent="0">
              <a:buNone/>
            </a:pPr>
            <a:endParaRPr lang="id-ID" dirty="0"/>
          </a:p>
        </p:txBody>
      </p:sp>
      <p:sp>
        <p:nvSpPr>
          <p:cNvPr id="4" name="Oval 3"/>
          <p:cNvSpPr/>
          <p:nvPr/>
        </p:nvSpPr>
        <p:spPr>
          <a:xfrm>
            <a:off x="1475656" y="404664"/>
            <a:ext cx="6408712" cy="122413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r>
              <a:rPr lang="en-US" sz="2400" b="1" dirty="0" err="1"/>
              <a:t>Berikut</a:t>
            </a:r>
            <a:r>
              <a:rPr lang="en-US" sz="2400" b="1" dirty="0"/>
              <a:t> </a:t>
            </a:r>
            <a:r>
              <a:rPr lang="en-US" sz="2400" b="1" dirty="0" err="1"/>
              <a:t>cara</a:t>
            </a:r>
            <a:r>
              <a:rPr lang="en-US" sz="2400" b="1" dirty="0"/>
              <a:t> </a:t>
            </a:r>
            <a:r>
              <a:rPr lang="en-US" sz="2400" b="1" dirty="0" err="1"/>
              <a:t>menyisipkan</a:t>
            </a:r>
            <a:r>
              <a:rPr lang="en-US" sz="2400" b="1" dirty="0"/>
              <a:t> </a:t>
            </a:r>
            <a:r>
              <a:rPr lang="en-US" sz="2400" b="1" dirty="0" err="1"/>
              <a:t>wordart</a:t>
            </a:r>
            <a:r>
              <a:rPr lang="en-US" sz="2400" b="1" dirty="0"/>
              <a:t> </a:t>
            </a:r>
            <a:r>
              <a:rPr lang="en-US" sz="2400" b="1" dirty="0" err="1"/>
              <a:t>pada</a:t>
            </a:r>
            <a:r>
              <a:rPr lang="en-US" sz="2400" b="1" dirty="0"/>
              <a:t> </a:t>
            </a:r>
            <a:r>
              <a:rPr lang="en-US" sz="2400" b="1" dirty="0" err="1"/>
              <a:t>lembar</a:t>
            </a:r>
            <a:r>
              <a:rPr lang="en-US" sz="2400" b="1" dirty="0"/>
              <a:t> </a:t>
            </a:r>
            <a:r>
              <a:rPr lang="en-US" sz="2400" b="1" dirty="0" err="1"/>
              <a:t>kerja</a:t>
            </a:r>
            <a:r>
              <a:rPr lang="en-US" sz="2400" b="1" dirty="0"/>
              <a:t> Ms. Word.</a:t>
            </a:r>
            <a:endParaRPr lang="id-ID" sz="2400" b="1" dirty="0"/>
          </a:p>
        </p:txBody>
      </p:sp>
      <p:sp>
        <p:nvSpPr>
          <p:cNvPr id="9" name="Rectangle 8"/>
          <p:cNvSpPr/>
          <p:nvPr/>
        </p:nvSpPr>
        <p:spPr>
          <a:xfrm>
            <a:off x="395536" y="2062589"/>
            <a:ext cx="4896544" cy="646331"/>
          </a:xfrm>
          <a:prstGeom prst="rect">
            <a:avLst/>
          </a:prstGeom>
        </p:spPr>
        <p:txBody>
          <a:bodyPr wrap="square">
            <a:spAutoFit/>
          </a:bodyPr>
          <a:lstStyle/>
          <a:p>
            <a:pPr marL="571500" lvl="0" indent="-571500">
              <a:buFont typeface="Arial" pitchFamily="34" charset="0"/>
              <a:buChar char="•"/>
            </a:pPr>
            <a:r>
              <a:rPr lang="en-US" sz="3600" b="1" dirty="0" err="1"/>
              <a:t>Buka</a:t>
            </a:r>
            <a:r>
              <a:rPr lang="en-US" sz="3600" b="1" dirty="0"/>
              <a:t> Microsoft </a:t>
            </a:r>
            <a:r>
              <a:rPr lang="en-US" sz="3600" b="1" dirty="0" smtClean="0"/>
              <a:t>word</a:t>
            </a:r>
            <a:endParaRPr lang="id-ID" sz="3600" b="1" dirty="0" smtClean="0">
              <a:effectLst/>
            </a:endParaRPr>
          </a:p>
        </p:txBody>
      </p:sp>
      <p:pic>
        <p:nvPicPr>
          <p:cNvPr id="5" name="Picture 4" descr="1"/>
          <p:cNvPicPr/>
          <p:nvPr/>
        </p:nvPicPr>
        <p:blipFill>
          <a:blip r:embed="rId3">
            <a:extLst>
              <a:ext uri="{28A0092B-C50C-407E-A947-70E740481C1C}">
                <a14:useLocalDpi xmlns:a14="http://schemas.microsoft.com/office/drawing/2010/main" val="0"/>
              </a:ext>
            </a:extLst>
          </a:blip>
          <a:srcRect/>
          <a:stretch>
            <a:fillRect/>
          </a:stretch>
        </p:blipFill>
        <p:spPr bwMode="auto">
          <a:xfrm>
            <a:off x="5532065" y="2186012"/>
            <a:ext cx="3216399" cy="3907284"/>
          </a:xfrm>
          <a:prstGeom prst="rect">
            <a:avLst/>
          </a:prstGeom>
          <a:noFill/>
          <a:ln>
            <a:noFill/>
          </a:ln>
        </p:spPr>
      </p:pic>
    </p:spTree>
    <p:extLst>
      <p:ext uri="{BB962C8B-B14F-4D97-AF65-F5344CB8AC3E}">
        <p14:creationId xmlns:p14="http://schemas.microsoft.com/office/powerpoint/2010/main" val="55163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Scale>
                                      <p:cBhvr>
                                        <p:cTn id="19"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9">
                                            <p:txEl>
                                              <p:pRg st="0" end="0"/>
                                            </p:txEl>
                                          </p:spTgt>
                                        </p:tgtEl>
                                        <p:attrNameLst>
                                          <p:attrName>ppt_x</p:attrName>
                                          <p:attrName>ppt_y</p:attrName>
                                        </p:attrNameLst>
                                      </p:cBhvr>
                                    </p:animMotion>
                                    <p:animEffect transition="in" filter="fade">
                                      <p:cBhvr>
                                        <p:cTn id="21" dur="10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492896"/>
            <a:ext cx="8640960" cy="3888432"/>
          </a:xfrm>
        </p:spPr>
        <p:txBody>
          <a:bodyPr>
            <a:normAutofit/>
          </a:bodyPr>
          <a:lstStyle/>
          <a:p>
            <a:pPr marL="0" lvl="0" indent="0">
              <a:buNone/>
            </a:pPr>
            <a:endParaRPr lang="id-ID" b="1" dirty="0"/>
          </a:p>
          <a:p>
            <a:pPr marL="0" indent="0">
              <a:buNone/>
            </a:pPr>
            <a:endParaRPr lang="id-ID" b="1" dirty="0"/>
          </a:p>
          <a:p>
            <a:pPr marL="0" indent="0">
              <a:buNone/>
            </a:pPr>
            <a:endParaRPr lang="id-ID" dirty="0"/>
          </a:p>
        </p:txBody>
      </p:sp>
      <p:sp>
        <p:nvSpPr>
          <p:cNvPr id="9" name="Rectangle 8"/>
          <p:cNvSpPr/>
          <p:nvPr/>
        </p:nvSpPr>
        <p:spPr>
          <a:xfrm>
            <a:off x="395536" y="332656"/>
            <a:ext cx="4896544" cy="1200329"/>
          </a:xfrm>
          <a:prstGeom prst="rect">
            <a:avLst/>
          </a:prstGeom>
        </p:spPr>
        <p:txBody>
          <a:bodyPr wrap="square">
            <a:spAutoFit/>
          </a:bodyPr>
          <a:lstStyle/>
          <a:p>
            <a:pPr marL="571500" lvl="0" indent="-571500">
              <a:buFont typeface="Arial" pitchFamily="34" charset="0"/>
              <a:buChar char="•"/>
            </a:pPr>
            <a:r>
              <a:rPr lang="en-US" sz="3600" b="1" dirty="0" err="1"/>
              <a:t>Kemudian</a:t>
            </a:r>
            <a:r>
              <a:rPr lang="en-US" sz="3600" b="1" dirty="0"/>
              <a:t> </a:t>
            </a:r>
            <a:r>
              <a:rPr lang="en-US" sz="3600" b="1" dirty="0" err="1"/>
              <a:t>klik</a:t>
            </a:r>
            <a:r>
              <a:rPr lang="en-US" sz="3600" b="1" dirty="0"/>
              <a:t> menu Insert&gt;&gt; </a:t>
            </a:r>
            <a:r>
              <a:rPr lang="en-US" sz="3600" b="1" dirty="0" err="1"/>
              <a:t>Wordart</a:t>
            </a:r>
            <a:endParaRPr lang="id-ID" sz="3600" b="1" dirty="0" smtClean="0">
              <a:effectLst/>
            </a:endParaRPr>
          </a:p>
        </p:txBody>
      </p:sp>
      <p:pic>
        <p:nvPicPr>
          <p:cNvPr id="6" name="Picture 5" descr="2"/>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196752"/>
            <a:ext cx="4104456" cy="4968552"/>
          </a:xfrm>
          <a:prstGeom prst="rect">
            <a:avLst/>
          </a:prstGeom>
          <a:noFill/>
          <a:ln>
            <a:noFill/>
          </a:ln>
        </p:spPr>
      </p:pic>
    </p:spTree>
    <p:extLst>
      <p:ext uri="{BB962C8B-B14F-4D97-AF65-F5344CB8AC3E}">
        <p14:creationId xmlns:p14="http://schemas.microsoft.com/office/powerpoint/2010/main" val="233825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Scale>
                                      <p:cBhvr>
                                        <p:cTn id="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xEl>
                                              <p:pRg st="0" end="0"/>
                                            </p:txEl>
                                          </p:spTgt>
                                        </p:tgtEl>
                                        <p:attrNameLst>
                                          <p:attrName>ppt_x</p:attrName>
                                          <p:attrName>ppt_y</p:attrName>
                                        </p:attrNameLst>
                                      </p:cBhvr>
                                    </p:animMotion>
                                    <p:animEffect transition="in" filter="fade">
                                      <p:cBhvr>
                                        <p:cTn id="9" dur="10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9" presetClass="entr" presetSubtype="1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15" dur="50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395536" y="332656"/>
            <a:ext cx="4536504" cy="1754326"/>
          </a:xfrm>
          <a:prstGeom prst="rect">
            <a:avLst/>
          </a:prstGeom>
        </p:spPr>
        <p:txBody>
          <a:bodyPr wrap="square">
            <a:spAutoFit/>
          </a:bodyPr>
          <a:lstStyle/>
          <a:p>
            <a:pPr marL="571500" lvl="0" indent="-571500">
              <a:buFont typeface="Arial" pitchFamily="34" charset="0"/>
              <a:buChar char="•"/>
            </a:pPr>
            <a:r>
              <a:rPr lang="en-US" sz="3600" b="1" dirty="0" err="1"/>
              <a:t>Kemudian</a:t>
            </a:r>
            <a:r>
              <a:rPr lang="en-US" sz="3600" b="1" dirty="0"/>
              <a:t> </a:t>
            </a:r>
            <a:r>
              <a:rPr lang="en-US" sz="3600" b="1" dirty="0" err="1"/>
              <a:t>pilih</a:t>
            </a:r>
            <a:r>
              <a:rPr lang="en-US" sz="3600" b="1" dirty="0"/>
              <a:t> </a:t>
            </a:r>
            <a:r>
              <a:rPr lang="en-US" sz="3600" b="1" dirty="0" err="1"/>
              <a:t>efek</a:t>
            </a:r>
            <a:r>
              <a:rPr lang="en-US" sz="3600" b="1" dirty="0"/>
              <a:t> </a:t>
            </a:r>
            <a:r>
              <a:rPr lang="en-US" sz="3600" b="1" dirty="0" err="1"/>
              <a:t>wordart</a:t>
            </a:r>
            <a:r>
              <a:rPr lang="en-US" sz="3600" b="1" dirty="0"/>
              <a:t> yang </a:t>
            </a:r>
            <a:r>
              <a:rPr lang="en-US" sz="3600" b="1" dirty="0" err="1"/>
              <a:t>kamu</a:t>
            </a:r>
            <a:r>
              <a:rPr lang="en-US" sz="3600" b="1" dirty="0"/>
              <a:t> </a:t>
            </a:r>
            <a:r>
              <a:rPr lang="en-US" sz="3600" b="1" dirty="0" err="1"/>
              <a:t>inginkan</a:t>
            </a:r>
            <a:r>
              <a:rPr lang="en-US" sz="3600" b="1" dirty="0"/>
              <a:t>.</a:t>
            </a:r>
            <a:endParaRPr lang="id-ID" sz="3600" b="1" dirty="0" smtClean="0">
              <a:effectLst/>
            </a:endParaRPr>
          </a:p>
        </p:txBody>
      </p:sp>
      <p:pic>
        <p:nvPicPr>
          <p:cNvPr id="7" name="Picture 6" descr="3"/>
          <p:cNvPicPr/>
          <p:nvPr/>
        </p:nvPicPr>
        <p:blipFill>
          <a:blip r:embed="rId3">
            <a:extLst>
              <a:ext uri="{28A0092B-C50C-407E-A947-70E740481C1C}">
                <a14:useLocalDpi xmlns:a14="http://schemas.microsoft.com/office/drawing/2010/main" val="0"/>
              </a:ext>
            </a:extLst>
          </a:blip>
          <a:srcRect/>
          <a:stretch>
            <a:fillRect/>
          </a:stretch>
        </p:blipFill>
        <p:spPr bwMode="auto">
          <a:xfrm>
            <a:off x="3131841" y="1484784"/>
            <a:ext cx="5544615" cy="5040560"/>
          </a:xfrm>
          <a:prstGeom prst="rect">
            <a:avLst/>
          </a:prstGeom>
          <a:noFill/>
          <a:ln>
            <a:noFill/>
          </a:ln>
        </p:spPr>
      </p:pic>
    </p:spTree>
    <p:extLst>
      <p:ext uri="{BB962C8B-B14F-4D97-AF65-F5344CB8AC3E}">
        <p14:creationId xmlns:p14="http://schemas.microsoft.com/office/powerpoint/2010/main" val="129279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Scale>
                                      <p:cBhvr>
                                        <p:cTn id="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xEl>
                                              <p:pRg st="0" end="0"/>
                                            </p:txEl>
                                          </p:spTgt>
                                        </p:tgtEl>
                                        <p:attrNameLst>
                                          <p:attrName>ppt_x</p:attrName>
                                          <p:attrName>ppt_y</p:attrName>
                                        </p:attrNameLst>
                                      </p:cBhvr>
                                    </p:animMotion>
                                    <p:animEffect transition="in" filter="fade">
                                      <p:cBhvr>
                                        <p:cTn id="9" dur="10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9" presetClass="entr" presetSubtype="10" fill="hold" nodeType="clickEffect">
                                  <p:stCondLst>
                                    <p:cond delay="0"/>
                                  </p:stCondLst>
                                  <p:iterate type="lt">
                                    <p:tmPct val="0"/>
                                  </p:iterate>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15" dur="50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nodeType="clickEffect">
                                  <p:stCondLst>
                                    <p:cond delay="0"/>
                                  </p:stCondLst>
                                  <p:iterate type="lt">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p:cTn id="20" dur="50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2" dur="50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395536" y="332656"/>
            <a:ext cx="6984776" cy="1754326"/>
          </a:xfrm>
          <a:prstGeom prst="rect">
            <a:avLst/>
          </a:prstGeom>
        </p:spPr>
        <p:txBody>
          <a:bodyPr wrap="square">
            <a:spAutoFit/>
          </a:bodyPr>
          <a:lstStyle/>
          <a:p>
            <a:pPr marL="571500" lvl="0" indent="-571500">
              <a:buFont typeface="Arial" pitchFamily="34" charset="0"/>
              <a:buChar char="•"/>
            </a:pPr>
            <a:r>
              <a:rPr lang="en-US" sz="3600" b="1" dirty="0" err="1"/>
              <a:t>Kemudian</a:t>
            </a:r>
            <a:r>
              <a:rPr lang="en-US" sz="3600" b="1" dirty="0"/>
              <a:t> </a:t>
            </a:r>
            <a:r>
              <a:rPr lang="en-US" sz="3600" b="1" dirty="0" err="1"/>
              <a:t>ketik</a:t>
            </a:r>
            <a:r>
              <a:rPr lang="en-US" sz="3600" b="1" dirty="0"/>
              <a:t> text yang </a:t>
            </a:r>
            <a:r>
              <a:rPr lang="en-US" sz="3600" b="1" dirty="0" err="1" smtClean="0"/>
              <a:t>akan</a:t>
            </a:r>
            <a:r>
              <a:rPr lang="id-ID" sz="3600" b="1" dirty="0" smtClean="0"/>
              <a:t> </a:t>
            </a:r>
            <a:r>
              <a:rPr lang="en-US" sz="3600" b="1" dirty="0" err="1" smtClean="0"/>
              <a:t>dimasukkan</a:t>
            </a:r>
            <a:r>
              <a:rPr lang="en-US" sz="3600" b="1" dirty="0" smtClean="0"/>
              <a:t> </a:t>
            </a:r>
            <a:r>
              <a:rPr lang="en-US" sz="3600" b="1" dirty="0"/>
              <a:t>di” your text here”, </a:t>
            </a:r>
            <a:r>
              <a:rPr lang="en-US" sz="3600" b="1" dirty="0" err="1"/>
              <a:t>lalu</a:t>
            </a:r>
            <a:r>
              <a:rPr lang="en-US" sz="3600" b="1" dirty="0"/>
              <a:t> </a:t>
            </a:r>
            <a:r>
              <a:rPr lang="en-US" sz="3600" b="1" dirty="0" err="1"/>
              <a:t>klik</a:t>
            </a:r>
            <a:r>
              <a:rPr lang="en-US" sz="3600" b="1" dirty="0"/>
              <a:t> ok</a:t>
            </a:r>
            <a:endParaRPr lang="id-ID" sz="3600" b="1" dirty="0" smtClean="0">
              <a:effectLst/>
            </a:endParaRPr>
          </a:p>
        </p:txBody>
      </p:sp>
      <p:pic>
        <p:nvPicPr>
          <p:cNvPr id="4" name="Picture 3" descr="4"/>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204864"/>
            <a:ext cx="3672408" cy="4176464"/>
          </a:xfrm>
          <a:prstGeom prst="rect">
            <a:avLst/>
          </a:prstGeom>
          <a:noFill/>
          <a:ln>
            <a:noFill/>
          </a:ln>
        </p:spPr>
      </p:pic>
    </p:spTree>
    <p:extLst>
      <p:ext uri="{BB962C8B-B14F-4D97-AF65-F5344CB8AC3E}">
        <p14:creationId xmlns:p14="http://schemas.microsoft.com/office/powerpoint/2010/main" val="14903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Scale>
                                      <p:cBhvr>
                                        <p:cTn id="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9">
                                            <p:txEl>
                                              <p:pRg st="0" end="0"/>
                                            </p:txEl>
                                          </p:spTgt>
                                        </p:tgtEl>
                                        <p:attrNameLst>
                                          <p:attrName>ppt_x</p:attrName>
                                          <p:attrName>ppt_y</p:attrName>
                                        </p:attrNameLst>
                                      </p:cBhvr>
                                    </p:animMotion>
                                    <p:animEffect transition="in" filter="fade">
                                      <p:cBhvr>
                                        <p:cTn id="9" dur="1000"/>
                                        <p:tgtEl>
                                          <p:spTgt spid="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9" presetClass="entr" presetSubtype="10" fill="hold" nodeType="clickEffect">
                                  <p:stCondLst>
                                    <p:cond delay="0"/>
                                  </p:stCondLst>
                                  <p:iterate type="lt">
                                    <p:tmPct val="0"/>
                                  </p:iterate>
                                  <p:childTnLst>
                                    <p:set>
                                      <p:cBhvr>
                                        <p:cTn id="13" dur="1" fill="hold">
                                          <p:stCondLst>
                                            <p:cond delay="0"/>
                                          </p:stCondLst>
                                        </p:cTn>
                                        <p:tgtEl>
                                          <p:spTgt spid="9">
                                            <p:txEl>
                                              <p:pRg st="0" end="0"/>
                                            </p:txEl>
                                          </p:spTgt>
                                        </p:tgtEl>
                                        <p:attrNameLst>
                                          <p:attrName>style.visibility</p:attrName>
                                        </p:attrNameLst>
                                      </p:cBhvr>
                                      <p:to>
                                        <p:strVal val="visible"/>
                                      </p:to>
                                    </p:set>
                                    <p:anim calcmode="lin" valueType="num">
                                      <p:cBhvr>
                                        <p:cTn id="14"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15" dur="50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nodeType="clickEffect">
                                  <p:stCondLst>
                                    <p:cond delay="0"/>
                                  </p:stCondLst>
                                  <p:iterate type="lt">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p:cTn id="20" dur="50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22" dur="50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tile tx="0" ty="0" sx="100000" sy="100000" flip="none" algn="tl"/>
        </a:blipFill>
        <a:effectLst/>
      </p:bgPr>
    </p:bg>
    <p:spTree>
      <p:nvGrpSpPr>
        <p:cNvPr id="1" name=""/>
        <p:cNvGrpSpPr/>
        <p:nvPr/>
      </p:nvGrpSpPr>
      <p:grpSpPr>
        <a:xfrm>
          <a:off x="0" y="0"/>
          <a:ext cx="0" cy="0"/>
          <a:chOff x="0" y="0"/>
          <a:chExt cx="0" cy="0"/>
        </a:xfrm>
      </p:grpSpPr>
      <p:sp>
        <p:nvSpPr>
          <p:cNvPr id="9" name="Rectangle 8"/>
          <p:cNvSpPr/>
          <p:nvPr/>
        </p:nvSpPr>
        <p:spPr>
          <a:xfrm>
            <a:off x="395536" y="332656"/>
            <a:ext cx="7488832" cy="1200329"/>
          </a:xfrm>
          <a:prstGeom prst="rect">
            <a:avLst/>
          </a:prstGeom>
        </p:spPr>
        <p:txBody>
          <a:bodyPr wrap="square">
            <a:spAutoFit/>
          </a:bodyPr>
          <a:lstStyle/>
          <a:p>
            <a:r>
              <a:rPr lang="id-ID" sz="3600" b="1" dirty="0"/>
              <a:t>Maka akan muncul pada lembar kerja </a:t>
            </a:r>
            <a:r>
              <a:rPr lang="id-ID" sz="3600" b="1" dirty="0" smtClean="0"/>
              <a:t>Ms</a:t>
            </a:r>
            <a:r>
              <a:rPr lang="id-ID" sz="3600" b="1" dirty="0"/>
              <a:t>. Word anda seperti dibawah ini</a:t>
            </a:r>
          </a:p>
        </p:txBody>
      </p:sp>
      <p:pic>
        <p:nvPicPr>
          <p:cNvPr id="5" name="Picture 4" descr="5"/>
          <p:cNvPicPr/>
          <p:nvPr/>
        </p:nvPicPr>
        <p:blipFill>
          <a:blip r:embed="rId3">
            <a:extLst>
              <a:ext uri="{28A0092B-C50C-407E-A947-70E740481C1C}">
                <a14:useLocalDpi xmlns:a14="http://schemas.microsoft.com/office/drawing/2010/main" val="0"/>
              </a:ext>
            </a:extLst>
          </a:blip>
          <a:srcRect/>
          <a:stretch>
            <a:fillRect/>
          </a:stretch>
        </p:blipFill>
        <p:spPr bwMode="auto">
          <a:xfrm>
            <a:off x="3707905" y="1700808"/>
            <a:ext cx="4824536" cy="4464496"/>
          </a:xfrm>
          <a:prstGeom prst="rect">
            <a:avLst/>
          </a:prstGeom>
          <a:noFill/>
          <a:ln>
            <a:noFill/>
          </a:ln>
        </p:spPr>
      </p:pic>
    </p:spTree>
    <p:extLst>
      <p:ext uri="{BB962C8B-B14F-4D97-AF65-F5344CB8AC3E}">
        <p14:creationId xmlns:p14="http://schemas.microsoft.com/office/powerpoint/2010/main" val="351422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anim calcmode="lin" valueType="num">
                                      <p:cBhvr>
                                        <p:cTn id="8" dur="2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960240"/>
            <a:ext cx="4309133" cy="4421088"/>
          </a:xfrm>
        </p:spPr>
        <p:txBody>
          <a:bodyPr>
            <a:normAutofit fontScale="77500" lnSpcReduction="20000"/>
          </a:bodyPr>
          <a:lstStyle/>
          <a:p>
            <a:pPr>
              <a:buFont typeface="Wingdings" pitchFamily="2" charset="2"/>
              <a:buChar char="Ø"/>
            </a:pPr>
            <a:r>
              <a:rPr lang="id-ID" b="1" dirty="0">
                <a:solidFill>
                  <a:srgbClr val="FF0000"/>
                </a:solidFill>
              </a:rPr>
              <a:t>Langkah langkah membuat Nomor Halaman</a:t>
            </a:r>
            <a:r>
              <a:rPr lang="id-ID" b="1" dirty="0" smtClean="0">
                <a:solidFill>
                  <a:srgbClr val="FF0000"/>
                </a:solidFill>
              </a:rPr>
              <a:t>.</a:t>
            </a:r>
            <a:endParaRPr lang="id-ID" dirty="0" smtClean="0">
              <a:solidFill>
                <a:srgbClr val="FF0000"/>
              </a:solidFill>
            </a:endParaRPr>
          </a:p>
          <a:p>
            <a:pPr marL="0" lvl="0" indent="0">
              <a:buNone/>
            </a:pPr>
            <a:endParaRPr lang="id-ID" b="1" dirty="0" smtClean="0"/>
          </a:p>
          <a:p>
            <a:pPr lvl="0"/>
            <a:r>
              <a:rPr lang="en-US" sz="3800" b="1" dirty="0" err="1" smtClean="0"/>
              <a:t>Klik</a:t>
            </a:r>
            <a:r>
              <a:rPr lang="en-US" sz="3800" b="1" dirty="0" smtClean="0"/>
              <a:t> </a:t>
            </a:r>
            <a:r>
              <a:rPr lang="en-US" sz="3800" b="1" dirty="0"/>
              <a:t>Insert, </a:t>
            </a:r>
            <a:r>
              <a:rPr lang="en-US" sz="3800" b="1" dirty="0" err="1"/>
              <a:t>pilih</a:t>
            </a:r>
            <a:r>
              <a:rPr lang="en-US" sz="3800" b="1" dirty="0"/>
              <a:t> Page </a:t>
            </a:r>
            <a:r>
              <a:rPr lang="en-US" sz="3800" b="1" dirty="0" smtClean="0"/>
              <a:t>Number</a:t>
            </a:r>
            <a:r>
              <a:rPr lang="id-ID" sz="3800" b="1" dirty="0" smtClean="0"/>
              <a:t>.</a:t>
            </a:r>
          </a:p>
          <a:p>
            <a:pPr lvl="0"/>
            <a:endParaRPr lang="id-ID" sz="1400" b="1" dirty="0"/>
          </a:p>
          <a:p>
            <a:pPr lvl="0"/>
            <a:r>
              <a:rPr lang="en-US" sz="3800" b="1" dirty="0" err="1"/>
              <a:t>Kemudian</a:t>
            </a:r>
            <a:r>
              <a:rPr lang="en-US" sz="3800" b="1" dirty="0"/>
              <a:t> </a:t>
            </a:r>
            <a:r>
              <a:rPr lang="en-US" sz="3800" b="1" dirty="0" err="1"/>
              <a:t>pilih</a:t>
            </a:r>
            <a:r>
              <a:rPr lang="en-US" sz="3800" b="1" dirty="0"/>
              <a:t> </a:t>
            </a:r>
            <a:r>
              <a:rPr lang="en-US" sz="3800" b="1" dirty="0" err="1"/>
              <a:t>posisi</a:t>
            </a:r>
            <a:r>
              <a:rPr lang="en-US" sz="3800" b="1" dirty="0"/>
              <a:t> </a:t>
            </a:r>
            <a:r>
              <a:rPr lang="en-US" sz="3800" b="1" dirty="0" err="1"/>
              <a:t>akan</a:t>
            </a:r>
            <a:r>
              <a:rPr lang="en-US" sz="3800" b="1" dirty="0"/>
              <a:t> </a:t>
            </a:r>
            <a:r>
              <a:rPr lang="en-US" sz="3800" b="1" dirty="0" err="1"/>
              <a:t>diletakan</a:t>
            </a:r>
            <a:r>
              <a:rPr lang="en-US" sz="3800" b="1" dirty="0"/>
              <a:t> page number </a:t>
            </a:r>
            <a:r>
              <a:rPr lang="en-US" sz="3800" b="1" dirty="0" err="1"/>
              <a:t>tersebut</a:t>
            </a:r>
            <a:r>
              <a:rPr lang="en-US" sz="3800" b="1" dirty="0"/>
              <a:t>, top of page (</a:t>
            </a:r>
            <a:r>
              <a:rPr lang="en-US" sz="3800" b="1" dirty="0" err="1"/>
              <a:t>dibagian</a:t>
            </a:r>
            <a:r>
              <a:rPr lang="en-US" sz="3800" b="1" dirty="0"/>
              <a:t> </a:t>
            </a:r>
            <a:r>
              <a:rPr lang="en-US" sz="3800" b="1" dirty="0" err="1"/>
              <a:t>atas</a:t>
            </a:r>
            <a:r>
              <a:rPr lang="en-US" sz="3800" b="1" dirty="0"/>
              <a:t>), bottom of page (</a:t>
            </a:r>
            <a:r>
              <a:rPr lang="en-US" sz="3800" b="1" dirty="0" err="1"/>
              <a:t>dibagian</a:t>
            </a:r>
            <a:r>
              <a:rPr lang="en-US" sz="3800" b="1" dirty="0"/>
              <a:t> </a:t>
            </a:r>
            <a:r>
              <a:rPr lang="en-US" sz="3800" b="1" dirty="0" err="1"/>
              <a:t>bawah</a:t>
            </a:r>
            <a:r>
              <a:rPr lang="en-US" sz="3800" b="1" dirty="0"/>
              <a:t>)</a:t>
            </a:r>
            <a:endParaRPr lang="id-ID" sz="3800" b="1" dirty="0"/>
          </a:p>
          <a:p>
            <a:endParaRPr lang="id-ID" sz="3800" dirty="0"/>
          </a:p>
        </p:txBody>
      </p:sp>
      <p:sp>
        <p:nvSpPr>
          <p:cNvPr id="4" name="Oval 3"/>
          <p:cNvSpPr/>
          <p:nvPr/>
        </p:nvSpPr>
        <p:spPr>
          <a:xfrm>
            <a:off x="1331641" y="404664"/>
            <a:ext cx="6869384" cy="115212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lvl="0" algn="ctr"/>
            <a:r>
              <a:rPr lang="id-ID" sz="2400" b="1" dirty="0">
                <a:solidFill>
                  <a:schemeClr val="tx1"/>
                </a:solidFill>
              </a:rPr>
              <a:t>MENYISIPKAN NOMOR HALAMAN PADA LEMBAR </a:t>
            </a:r>
            <a:r>
              <a:rPr lang="id-ID" sz="2400" b="1" dirty="0" smtClean="0">
                <a:solidFill>
                  <a:schemeClr val="tx1"/>
                </a:solidFill>
              </a:rPr>
              <a:t>KERJA</a:t>
            </a:r>
            <a:endParaRPr lang="id-ID" sz="2400" b="1" dirty="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293" y="1916832"/>
            <a:ext cx="391318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8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randombar(horizontal)">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1" y="1988840"/>
            <a:ext cx="4586821" cy="4421088"/>
          </a:xfrm>
        </p:spPr>
        <p:txBody>
          <a:bodyPr>
            <a:normAutofit fontScale="92500"/>
          </a:bodyPr>
          <a:lstStyle/>
          <a:p>
            <a:r>
              <a:rPr lang="en-US" b="1" dirty="0" err="1">
                <a:solidFill>
                  <a:srgbClr val="FF0000"/>
                </a:solidFill>
              </a:rPr>
              <a:t>Caranya</a:t>
            </a:r>
            <a:r>
              <a:rPr lang="en-US" b="1" dirty="0">
                <a:solidFill>
                  <a:srgbClr val="FF0000"/>
                </a:solidFill>
              </a:rPr>
              <a:t> </a:t>
            </a:r>
            <a:r>
              <a:rPr lang="en-US" b="1" dirty="0" err="1">
                <a:solidFill>
                  <a:srgbClr val="FF0000"/>
                </a:solidFill>
              </a:rPr>
              <a:t>merubah</a:t>
            </a:r>
            <a:r>
              <a:rPr lang="en-US" b="1" dirty="0">
                <a:solidFill>
                  <a:srgbClr val="FF0000"/>
                </a:solidFill>
              </a:rPr>
              <a:t> </a:t>
            </a:r>
            <a:r>
              <a:rPr lang="en-US" b="1" dirty="0" err="1">
                <a:solidFill>
                  <a:srgbClr val="FF0000"/>
                </a:solidFill>
              </a:rPr>
              <a:t>ukuran</a:t>
            </a:r>
            <a:r>
              <a:rPr lang="en-US" b="1" dirty="0">
                <a:solidFill>
                  <a:srgbClr val="FF0000"/>
                </a:solidFill>
              </a:rPr>
              <a:t>, </a:t>
            </a:r>
            <a:r>
              <a:rPr lang="en-US" b="1" dirty="0" err="1">
                <a:solidFill>
                  <a:srgbClr val="FF0000"/>
                </a:solidFill>
              </a:rPr>
              <a:t>jenis</a:t>
            </a:r>
            <a:r>
              <a:rPr lang="en-US" b="1" dirty="0">
                <a:solidFill>
                  <a:srgbClr val="FF0000"/>
                </a:solidFill>
              </a:rPr>
              <a:t> </a:t>
            </a:r>
            <a:r>
              <a:rPr lang="en-US" b="1" dirty="0" err="1">
                <a:solidFill>
                  <a:srgbClr val="FF0000"/>
                </a:solidFill>
              </a:rPr>
              <a:t>dan</a:t>
            </a:r>
            <a:r>
              <a:rPr lang="en-US" b="1" dirty="0">
                <a:solidFill>
                  <a:srgbClr val="FF0000"/>
                </a:solidFill>
              </a:rPr>
              <a:t> </a:t>
            </a:r>
            <a:r>
              <a:rPr lang="en-US" b="1" dirty="0" err="1">
                <a:solidFill>
                  <a:srgbClr val="FF0000"/>
                </a:solidFill>
              </a:rPr>
              <a:t>warna</a:t>
            </a:r>
            <a:r>
              <a:rPr lang="en-US" b="1" dirty="0">
                <a:solidFill>
                  <a:srgbClr val="FF0000"/>
                </a:solidFill>
              </a:rPr>
              <a:t> </a:t>
            </a:r>
            <a:r>
              <a:rPr lang="en-US" b="1" dirty="0" err="1">
                <a:solidFill>
                  <a:srgbClr val="FF0000"/>
                </a:solidFill>
              </a:rPr>
              <a:t>nomor</a:t>
            </a:r>
            <a:r>
              <a:rPr lang="en-US" b="1" dirty="0">
                <a:solidFill>
                  <a:srgbClr val="FF0000"/>
                </a:solidFill>
              </a:rPr>
              <a:t> </a:t>
            </a:r>
            <a:r>
              <a:rPr lang="en-US" b="1" dirty="0" err="1" smtClean="0">
                <a:solidFill>
                  <a:srgbClr val="FF0000"/>
                </a:solidFill>
              </a:rPr>
              <a:t>halaman</a:t>
            </a:r>
            <a:r>
              <a:rPr lang="id-ID" b="1" dirty="0" smtClean="0">
                <a:solidFill>
                  <a:srgbClr val="FF0000"/>
                </a:solidFill>
              </a:rPr>
              <a:t> </a:t>
            </a:r>
            <a:r>
              <a:rPr lang="en-US" b="1" dirty="0" smtClean="0">
                <a:solidFill>
                  <a:srgbClr val="FF0000"/>
                </a:solidFill>
              </a:rPr>
              <a:t>:</a:t>
            </a:r>
            <a:endParaRPr lang="id-ID" dirty="0" smtClean="0"/>
          </a:p>
          <a:p>
            <a:pPr lvl="0"/>
            <a:r>
              <a:rPr lang="en-US" b="1" dirty="0" err="1"/>
              <a:t>Klik</a:t>
            </a:r>
            <a:r>
              <a:rPr lang="en-US" b="1" dirty="0"/>
              <a:t> </a:t>
            </a:r>
            <a:r>
              <a:rPr lang="en-US" b="1" dirty="0" err="1"/>
              <a:t>dua</a:t>
            </a:r>
            <a:r>
              <a:rPr lang="en-US" b="1" dirty="0"/>
              <a:t> kali </a:t>
            </a:r>
            <a:r>
              <a:rPr lang="en-US" b="1" dirty="0" err="1"/>
              <a:t>pada</a:t>
            </a:r>
            <a:r>
              <a:rPr lang="en-US" b="1" dirty="0"/>
              <a:t> </a:t>
            </a:r>
            <a:r>
              <a:rPr lang="en-US" b="1" dirty="0" err="1"/>
              <a:t>nomor</a:t>
            </a:r>
            <a:r>
              <a:rPr lang="en-US" b="1" dirty="0"/>
              <a:t> </a:t>
            </a:r>
            <a:r>
              <a:rPr lang="en-US" b="1" dirty="0" err="1"/>
              <a:t>halaman</a:t>
            </a:r>
            <a:r>
              <a:rPr lang="en-US" b="1" dirty="0"/>
              <a:t>, </a:t>
            </a:r>
            <a:r>
              <a:rPr lang="en-US" b="1" dirty="0" err="1"/>
              <a:t>kemudian</a:t>
            </a:r>
            <a:r>
              <a:rPr lang="en-US" b="1" dirty="0"/>
              <a:t> </a:t>
            </a:r>
            <a:r>
              <a:rPr lang="en-US" b="1" dirty="0" err="1"/>
              <a:t>blok</a:t>
            </a:r>
            <a:r>
              <a:rPr lang="id-ID" b="1" dirty="0"/>
              <a:t>.</a:t>
            </a:r>
          </a:p>
          <a:p>
            <a:pPr lvl="0"/>
            <a:r>
              <a:rPr lang="en-US" b="1" dirty="0" err="1"/>
              <a:t>Klik</a:t>
            </a:r>
            <a:r>
              <a:rPr lang="en-US" b="1" dirty="0"/>
              <a:t> tab menu Home, </a:t>
            </a:r>
            <a:r>
              <a:rPr lang="en-US" b="1" dirty="0" err="1"/>
              <a:t>pilih</a:t>
            </a:r>
            <a:r>
              <a:rPr lang="en-US" b="1" dirty="0"/>
              <a:t> </a:t>
            </a:r>
            <a:r>
              <a:rPr lang="en-US" b="1" dirty="0" err="1"/>
              <a:t>jenis</a:t>
            </a:r>
            <a:r>
              <a:rPr lang="en-US" b="1" dirty="0"/>
              <a:t> </a:t>
            </a:r>
            <a:r>
              <a:rPr lang="en-US" b="1" dirty="0" err="1"/>
              <a:t>huruf</a:t>
            </a:r>
            <a:r>
              <a:rPr lang="en-US" b="1" dirty="0"/>
              <a:t>, </a:t>
            </a:r>
            <a:r>
              <a:rPr lang="en-US" b="1" dirty="0" err="1"/>
              <a:t>ukuran</a:t>
            </a:r>
            <a:r>
              <a:rPr lang="en-US" b="1" dirty="0"/>
              <a:t> </a:t>
            </a:r>
            <a:r>
              <a:rPr lang="en-US" b="1" dirty="0" err="1"/>
              <a:t>huruf</a:t>
            </a:r>
            <a:r>
              <a:rPr lang="en-US" b="1" dirty="0"/>
              <a:t>, </a:t>
            </a:r>
            <a:r>
              <a:rPr lang="en-US" b="1" dirty="0" err="1"/>
              <a:t>dan</a:t>
            </a:r>
            <a:r>
              <a:rPr lang="en-US" b="1" dirty="0"/>
              <a:t> </a:t>
            </a:r>
            <a:r>
              <a:rPr lang="en-US" b="1" dirty="0" err="1"/>
              <a:t>warna</a:t>
            </a:r>
            <a:r>
              <a:rPr lang="en-US" b="1" dirty="0"/>
              <a:t> </a:t>
            </a:r>
            <a:r>
              <a:rPr lang="en-US" b="1" dirty="0" err="1"/>
              <a:t>huruf</a:t>
            </a:r>
            <a:r>
              <a:rPr lang="en-US" b="1" dirty="0"/>
              <a:t>, </a:t>
            </a:r>
            <a:r>
              <a:rPr lang="en-US" b="1" dirty="0" err="1"/>
              <a:t>selesai</a:t>
            </a:r>
            <a:r>
              <a:rPr lang="en-US" b="1" dirty="0"/>
              <a:t>.</a:t>
            </a:r>
            <a:endParaRPr lang="id-ID" b="1" dirty="0"/>
          </a:p>
          <a:p>
            <a:endParaRPr lang="id-ID" sz="3800" dirty="0"/>
          </a:p>
        </p:txBody>
      </p:sp>
      <p:sp>
        <p:nvSpPr>
          <p:cNvPr id="4" name="Oval 3"/>
          <p:cNvSpPr/>
          <p:nvPr/>
        </p:nvSpPr>
        <p:spPr>
          <a:xfrm>
            <a:off x="1331641" y="404664"/>
            <a:ext cx="6869384" cy="115212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lvl="0" algn="ctr"/>
            <a:r>
              <a:rPr lang="en-US" sz="2400" b="1" dirty="0" err="1">
                <a:solidFill>
                  <a:schemeClr val="tx1"/>
                </a:solidFill>
              </a:rPr>
              <a:t>Merubah</a:t>
            </a:r>
            <a:r>
              <a:rPr lang="en-US" sz="2400" b="1" dirty="0">
                <a:solidFill>
                  <a:schemeClr val="tx1"/>
                </a:solidFill>
              </a:rPr>
              <a:t> </a:t>
            </a:r>
            <a:r>
              <a:rPr lang="en-US" sz="2400" b="1" dirty="0" err="1">
                <a:solidFill>
                  <a:schemeClr val="tx1"/>
                </a:solidFill>
              </a:rPr>
              <a:t>Ukuran</a:t>
            </a:r>
            <a:r>
              <a:rPr lang="en-US" sz="2400" b="1" dirty="0">
                <a:solidFill>
                  <a:schemeClr val="tx1"/>
                </a:solidFill>
              </a:rPr>
              <a:t>, </a:t>
            </a:r>
            <a:r>
              <a:rPr lang="en-US" sz="2400" b="1" dirty="0" err="1">
                <a:solidFill>
                  <a:schemeClr val="tx1"/>
                </a:solidFill>
              </a:rPr>
              <a:t>Jenis</a:t>
            </a:r>
            <a:r>
              <a:rPr lang="en-US" sz="2400" b="1" dirty="0">
                <a:solidFill>
                  <a:schemeClr val="tx1"/>
                </a:solidFill>
              </a:rPr>
              <a:t>, </a:t>
            </a:r>
            <a:r>
              <a:rPr lang="en-US" sz="2400" b="1" dirty="0" err="1">
                <a:solidFill>
                  <a:schemeClr val="tx1"/>
                </a:solidFill>
              </a:rPr>
              <a:t>dan</a:t>
            </a:r>
            <a:r>
              <a:rPr lang="en-US" sz="2400" b="1" dirty="0">
                <a:solidFill>
                  <a:schemeClr val="tx1"/>
                </a:solidFill>
              </a:rPr>
              <a:t> </a:t>
            </a:r>
            <a:r>
              <a:rPr lang="en-US" sz="2400" b="1" dirty="0" err="1">
                <a:solidFill>
                  <a:schemeClr val="tx1"/>
                </a:solidFill>
              </a:rPr>
              <a:t>Warna</a:t>
            </a:r>
            <a:r>
              <a:rPr lang="en-US" sz="2400" b="1" dirty="0">
                <a:solidFill>
                  <a:schemeClr val="tx1"/>
                </a:solidFill>
              </a:rPr>
              <a:t> </a:t>
            </a:r>
            <a:r>
              <a:rPr lang="en-US" sz="2400" b="1" dirty="0" err="1">
                <a:solidFill>
                  <a:schemeClr val="tx1"/>
                </a:solidFill>
              </a:rPr>
              <a:t>Nomor</a:t>
            </a:r>
            <a:r>
              <a:rPr lang="en-US" sz="2400" b="1" dirty="0">
                <a:solidFill>
                  <a:schemeClr val="tx1"/>
                </a:solidFill>
              </a:rPr>
              <a:t> </a:t>
            </a:r>
            <a:r>
              <a:rPr lang="en-US" sz="2400" b="1" dirty="0" err="1">
                <a:solidFill>
                  <a:schemeClr val="tx1"/>
                </a:solidFill>
              </a:rPr>
              <a:t>Halaman</a:t>
            </a:r>
            <a:endParaRPr lang="id-ID" sz="2400" b="1" dirty="0">
              <a:solidFill>
                <a:schemeClr val="tx1"/>
              </a:solidFill>
            </a:endParaRPr>
          </a:p>
        </p:txBody>
      </p:sp>
      <p:pic>
        <p:nvPicPr>
          <p:cNvPr id="5" name="Picture 4" descr="cara membuat page number di microsoft word"/>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197993"/>
            <a:ext cx="4000500" cy="3456384"/>
          </a:xfrm>
          <a:prstGeom prst="rect">
            <a:avLst/>
          </a:prstGeom>
          <a:noFill/>
          <a:ln>
            <a:noFill/>
          </a:ln>
        </p:spPr>
      </p:pic>
    </p:spTree>
    <p:extLst>
      <p:ext uri="{BB962C8B-B14F-4D97-AF65-F5344CB8AC3E}">
        <p14:creationId xmlns:p14="http://schemas.microsoft.com/office/powerpoint/2010/main" val="3145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1" y="1772816"/>
            <a:ext cx="4824537" cy="4392488"/>
          </a:xfrm>
        </p:spPr>
        <p:txBody>
          <a:bodyPr>
            <a:normAutofit fontScale="85000" lnSpcReduction="10000"/>
          </a:bodyPr>
          <a:lstStyle/>
          <a:p>
            <a:r>
              <a:rPr lang="en-US" b="1" dirty="0"/>
              <a:t>Cara </a:t>
            </a:r>
            <a:r>
              <a:rPr lang="en-US" b="1" dirty="0" err="1"/>
              <a:t>ini</a:t>
            </a:r>
            <a:r>
              <a:rPr lang="en-US" b="1" dirty="0"/>
              <a:t> </a:t>
            </a:r>
            <a:r>
              <a:rPr lang="en-US" b="1" dirty="0" err="1"/>
              <a:t>akan</a:t>
            </a:r>
            <a:r>
              <a:rPr lang="en-US" b="1" dirty="0"/>
              <a:t> </a:t>
            </a:r>
            <a:r>
              <a:rPr lang="en-US" b="1" dirty="0" err="1"/>
              <a:t>sangat</a:t>
            </a:r>
            <a:r>
              <a:rPr lang="en-US" b="1" dirty="0"/>
              <a:t> </a:t>
            </a:r>
            <a:r>
              <a:rPr lang="en-US" b="1" dirty="0" err="1"/>
              <a:t>bermanfaat</a:t>
            </a:r>
            <a:r>
              <a:rPr lang="en-US" b="1" dirty="0"/>
              <a:t> </a:t>
            </a:r>
            <a:r>
              <a:rPr lang="en-US" b="1" dirty="0" err="1"/>
              <a:t>bagi</a:t>
            </a:r>
            <a:r>
              <a:rPr lang="en-US" b="1" dirty="0"/>
              <a:t> </a:t>
            </a:r>
            <a:r>
              <a:rPr lang="en-US" b="1" dirty="0" err="1"/>
              <a:t>anda</a:t>
            </a:r>
            <a:r>
              <a:rPr lang="en-US" b="1" dirty="0"/>
              <a:t> yang </a:t>
            </a:r>
            <a:r>
              <a:rPr lang="en-US" b="1" dirty="0" err="1"/>
              <a:t>sedang</a:t>
            </a:r>
            <a:r>
              <a:rPr lang="en-US" b="1" dirty="0"/>
              <a:t> </a:t>
            </a:r>
            <a:r>
              <a:rPr lang="en-US" b="1" dirty="0" err="1"/>
              <a:t>menulis</a:t>
            </a:r>
            <a:r>
              <a:rPr lang="en-US" b="1" dirty="0"/>
              <a:t> </a:t>
            </a:r>
            <a:r>
              <a:rPr lang="en-US" b="1" dirty="0" err="1"/>
              <a:t>skripsi</a:t>
            </a:r>
            <a:r>
              <a:rPr lang="en-US" b="1" dirty="0"/>
              <a:t> </a:t>
            </a:r>
            <a:r>
              <a:rPr lang="en-US" b="1" dirty="0" err="1"/>
              <a:t>atau</a:t>
            </a:r>
            <a:r>
              <a:rPr lang="en-US" b="1" dirty="0"/>
              <a:t> </a:t>
            </a:r>
            <a:r>
              <a:rPr lang="en-US" b="1" dirty="0" err="1"/>
              <a:t>karya</a:t>
            </a:r>
            <a:r>
              <a:rPr lang="en-US" b="1" dirty="0"/>
              <a:t> </a:t>
            </a:r>
            <a:r>
              <a:rPr lang="en-US" b="1" dirty="0" err="1"/>
              <a:t>ilmiah</a:t>
            </a:r>
            <a:r>
              <a:rPr lang="en-US" b="1" dirty="0"/>
              <a:t> </a:t>
            </a:r>
            <a:r>
              <a:rPr lang="en-US" b="1" dirty="0" err="1"/>
              <a:t>lainnya</a:t>
            </a:r>
            <a:r>
              <a:rPr lang="en-US" b="1" dirty="0"/>
              <a:t>. </a:t>
            </a:r>
            <a:r>
              <a:rPr lang="en-US" b="1" dirty="0" err="1"/>
              <a:t>Dimana</a:t>
            </a:r>
            <a:r>
              <a:rPr lang="en-US" b="1" dirty="0"/>
              <a:t> </a:t>
            </a:r>
            <a:r>
              <a:rPr lang="en-US" b="1" dirty="0" err="1"/>
              <a:t>nomor</a:t>
            </a:r>
            <a:r>
              <a:rPr lang="en-US" b="1" dirty="0"/>
              <a:t> </a:t>
            </a:r>
            <a:r>
              <a:rPr lang="en-US" b="1" dirty="0" err="1"/>
              <a:t>halaman</a:t>
            </a:r>
            <a:r>
              <a:rPr lang="en-US" b="1" dirty="0"/>
              <a:t> </a:t>
            </a:r>
            <a:r>
              <a:rPr lang="en-US" b="1" dirty="0" err="1"/>
              <a:t>pada</a:t>
            </a:r>
            <a:r>
              <a:rPr lang="en-US" b="1" dirty="0"/>
              <a:t> Cover </a:t>
            </a:r>
            <a:r>
              <a:rPr lang="en-US" b="1" dirty="0" err="1"/>
              <a:t>sampai</a:t>
            </a:r>
            <a:r>
              <a:rPr lang="en-US" b="1" dirty="0"/>
              <a:t> </a:t>
            </a:r>
            <a:r>
              <a:rPr lang="en-US" b="1" dirty="0" err="1"/>
              <a:t>Daftar</a:t>
            </a:r>
            <a:r>
              <a:rPr lang="en-US" b="1" dirty="0"/>
              <a:t> Isi </a:t>
            </a:r>
            <a:r>
              <a:rPr lang="en-US" b="1" dirty="0" err="1"/>
              <a:t>biasanya</a:t>
            </a:r>
            <a:r>
              <a:rPr lang="en-US" b="1" dirty="0"/>
              <a:t> </a:t>
            </a:r>
            <a:r>
              <a:rPr lang="en-US" b="1" dirty="0" err="1"/>
              <a:t>menggunakan</a:t>
            </a:r>
            <a:r>
              <a:rPr lang="en-US" b="1" dirty="0"/>
              <a:t> </a:t>
            </a:r>
            <a:r>
              <a:rPr lang="en-US" b="1" dirty="0" err="1"/>
              <a:t>huruf</a:t>
            </a:r>
            <a:r>
              <a:rPr lang="en-US" b="1" dirty="0"/>
              <a:t> </a:t>
            </a:r>
            <a:r>
              <a:rPr lang="en-US" b="1" dirty="0" err="1"/>
              <a:t>Romawi</a:t>
            </a:r>
            <a:r>
              <a:rPr lang="en-US" b="1" dirty="0"/>
              <a:t> Kecil, </a:t>
            </a:r>
            <a:r>
              <a:rPr lang="en-US" b="1" dirty="0" err="1"/>
              <a:t>sedangkan</a:t>
            </a:r>
            <a:r>
              <a:rPr lang="en-US" b="1" dirty="0"/>
              <a:t> </a:t>
            </a:r>
            <a:r>
              <a:rPr lang="en-US" b="1" dirty="0" err="1"/>
              <a:t>pada</a:t>
            </a:r>
            <a:r>
              <a:rPr lang="en-US" b="1" dirty="0"/>
              <a:t> Bab </a:t>
            </a:r>
            <a:r>
              <a:rPr lang="en-US" b="1" dirty="0" err="1"/>
              <a:t>Pendahuluan</a:t>
            </a:r>
            <a:r>
              <a:rPr lang="en-US" b="1" dirty="0"/>
              <a:t> </a:t>
            </a:r>
            <a:r>
              <a:rPr lang="en-US" b="1" dirty="0" err="1"/>
              <a:t>sampai</a:t>
            </a:r>
            <a:r>
              <a:rPr lang="en-US" b="1" dirty="0"/>
              <a:t> Bab </a:t>
            </a:r>
            <a:r>
              <a:rPr lang="en-US" b="1" dirty="0" err="1"/>
              <a:t>Penutup</a:t>
            </a:r>
            <a:r>
              <a:rPr lang="en-US" b="1" dirty="0"/>
              <a:t> </a:t>
            </a:r>
            <a:r>
              <a:rPr lang="en-US" b="1" dirty="0" err="1"/>
              <a:t>menggunakan</a:t>
            </a:r>
            <a:r>
              <a:rPr lang="en-US" b="1" dirty="0"/>
              <a:t> </a:t>
            </a:r>
            <a:r>
              <a:rPr lang="en-US" b="1" dirty="0" err="1"/>
              <a:t>angka</a:t>
            </a:r>
            <a:r>
              <a:rPr lang="en-US" b="1" dirty="0"/>
              <a:t>.</a:t>
            </a:r>
            <a:endParaRPr lang="id-ID" b="1" dirty="0"/>
          </a:p>
          <a:p>
            <a:endParaRPr lang="id-ID" sz="3800" dirty="0"/>
          </a:p>
        </p:txBody>
      </p:sp>
      <p:sp>
        <p:nvSpPr>
          <p:cNvPr id="4" name="Oval 3"/>
          <p:cNvSpPr/>
          <p:nvPr/>
        </p:nvSpPr>
        <p:spPr>
          <a:xfrm>
            <a:off x="1331641" y="404664"/>
            <a:ext cx="6869384" cy="100811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lvl="0" algn="ctr"/>
            <a:r>
              <a:rPr lang="en-US" sz="2400" b="1" dirty="0">
                <a:solidFill>
                  <a:schemeClr val="tx1"/>
                </a:solidFill>
              </a:rPr>
              <a:t>Cara </a:t>
            </a:r>
            <a:r>
              <a:rPr lang="en-US" sz="2400" b="1" dirty="0" err="1">
                <a:solidFill>
                  <a:schemeClr val="tx1"/>
                </a:solidFill>
              </a:rPr>
              <a:t>Menggabung</a:t>
            </a:r>
            <a:r>
              <a:rPr lang="en-US" sz="2400" b="1" dirty="0">
                <a:solidFill>
                  <a:schemeClr val="tx1"/>
                </a:solidFill>
              </a:rPr>
              <a:t> </a:t>
            </a:r>
            <a:r>
              <a:rPr lang="en-US" sz="2400" b="1" dirty="0" err="1">
                <a:solidFill>
                  <a:schemeClr val="tx1"/>
                </a:solidFill>
              </a:rPr>
              <a:t>Nomor</a:t>
            </a:r>
            <a:r>
              <a:rPr lang="en-US" sz="2400" b="1" dirty="0">
                <a:solidFill>
                  <a:schemeClr val="tx1"/>
                </a:solidFill>
              </a:rPr>
              <a:t> </a:t>
            </a:r>
            <a:r>
              <a:rPr lang="en-US" sz="2400" b="1" dirty="0" err="1">
                <a:solidFill>
                  <a:schemeClr val="tx1"/>
                </a:solidFill>
              </a:rPr>
              <a:t>Halaman</a:t>
            </a:r>
            <a:r>
              <a:rPr lang="en-US" sz="2400" b="1" dirty="0">
                <a:solidFill>
                  <a:schemeClr val="tx1"/>
                </a:solidFill>
              </a:rPr>
              <a:t> </a:t>
            </a:r>
            <a:r>
              <a:rPr lang="en-US" sz="2400" b="1" dirty="0" err="1">
                <a:solidFill>
                  <a:schemeClr val="tx1"/>
                </a:solidFill>
              </a:rPr>
              <a:t>Romawi</a:t>
            </a:r>
            <a:r>
              <a:rPr lang="en-US" sz="2400" b="1" dirty="0">
                <a:solidFill>
                  <a:schemeClr val="tx1"/>
                </a:solidFill>
              </a:rPr>
              <a:t> </a:t>
            </a:r>
            <a:r>
              <a:rPr lang="en-US" sz="2400" b="1" dirty="0" err="1">
                <a:solidFill>
                  <a:schemeClr val="tx1"/>
                </a:solidFill>
              </a:rPr>
              <a:t>dan</a:t>
            </a:r>
            <a:r>
              <a:rPr lang="en-US" sz="2400" b="1" dirty="0">
                <a:solidFill>
                  <a:schemeClr val="tx1"/>
                </a:solidFill>
              </a:rPr>
              <a:t> </a:t>
            </a:r>
            <a:r>
              <a:rPr lang="en-US" sz="2400" b="1" dirty="0" err="1">
                <a:solidFill>
                  <a:schemeClr val="tx1"/>
                </a:solidFill>
              </a:rPr>
              <a:t>Angka</a:t>
            </a:r>
            <a:endParaRPr lang="id-ID" sz="2400" b="1" dirty="0">
              <a:solidFill>
                <a:schemeClr val="tx1"/>
              </a:solidFill>
            </a:endParaRPr>
          </a:p>
        </p:txBody>
      </p:sp>
      <p:pic>
        <p:nvPicPr>
          <p:cNvPr id="6" name="Picture 5" descr="cara membuat nomor halaman berbeda dengan bab"/>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44824"/>
            <a:ext cx="3658145" cy="3888432"/>
          </a:xfrm>
          <a:prstGeom prst="rect">
            <a:avLst/>
          </a:prstGeom>
          <a:noFill/>
          <a:ln>
            <a:noFill/>
          </a:ln>
        </p:spPr>
      </p:pic>
    </p:spTree>
    <p:extLst>
      <p:ext uri="{BB962C8B-B14F-4D97-AF65-F5344CB8AC3E}">
        <p14:creationId xmlns:p14="http://schemas.microsoft.com/office/powerpoint/2010/main" val="4275403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1" y="1772816"/>
            <a:ext cx="8784977" cy="4824536"/>
          </a:xfrm>
        </p:spPr>
        <p:txBody>
          <a:bodyPr>
            <a:normAutofit fontScale="85000" lnSpcReduction="20000"/>
          </a:bodyPr>
          <a:lstStyle/>
          <a:p>
            <a:pPr lvl="0"/>
            <a:r>
              <a:rPr lang="id-ID" sz="3300" b="1" dirty="0"/>
              <a:t>Buka dokumen Skripsi / Makalah / Karya Ilmiah </a:t>
            </a:r>
            <a:r>
              <a:rPr lang="id-ID" sz="3300" b="1" dirty="0" smtClean="0"/>
              <a:t>Anda</a:t>
            </a:r>
          </a:p>
          <a:p>
            <a:pPr marL="0" lvl="0" indent="0">
              <a:buNone/>
            </a:pPr>
            <a:endParaRPr lang="id-ID" sz="3300" b="1" dirty="0"/>
          </a:p>
          <a:p>
            <a:pPr lvl="0"/>
            <a:r>
              <a:rPr lang="id-ID" sz="3300" b="1" dirty="0"/>
              <a:t>Misalnya anda akan membuat nomor Romawi pada halaman depan (kata pengantar, lembar pengesahan, daftar isi), maka kita atur terlebih dahulu bentuk penomoran dengan menggunakan angka Romawi. Yaitu:</a:t>
            </a:r>
            <a:br>
              <a:rPr lang="id-ID" sz="3300" b="1" dirty="0"/>
            </a:br>
            <a:r>
              <a:rPr lang="id-ID" sz="3300" b="1" dirty="0"/>
              <a:t>– Klik Insert</a:t>
            </a:r>
            <a:br>
              <a:rPr lang="id-ID" sz="3300" b="1" dirty="0"/>
            </a:br>
            <a:r>
              <a:rPr lang="id-ID" sz="3300" b="1" dirty="0"/>
              <a:t>– Page Number</a:t>
            </a:r>
            <a:br>
              <a:rPr lang="id-ID" sz="3300" b="1" dirty="0"/>
            </a:br>
            <a:r>
              <a:rPr lang="id-ID" sz="3300" b="1" dirty="0"/>
              <a:t>– Format Page Number</a:t>
            </a:r>
            <a:br>
              <a:rPr lang="id-ID" sz="3300" b="1" dirty="0"/>
            </a:br>
            <a:r>
              <a:rPr lang="id-ID" sz="3300" b="1" dirty="0"/>
              <a:t>– Pada Number format, pilih format angka romawi </a:t>
            </a:r>
            <a:br>
              <a:rPr lang="id-ID" sz="3300" b="1" dirty="0"/>
            </a:br>
            <a:r>
              <a:rPr lang="id-ID" sz="3300" b="1" dirty="0"/>
              <a:t>– Kemudian klik OK</a:t>
            </a:r>
          </a:p>
          <a:p>
            <a:endParaRPr lang="id-ID" sz="3800" dirty="0"/>
          </a:p>
        </p:txBody>
      </p:sp>
      <p:sp>
        <p:nvSpPr>
          <p:cNvPr id="4" name="Oval 3"/>
          <p:cNvSpPr/>
          <p:nvPr/>
        </p:nvSpPr>
        <p:spPr>
          <a:xfrm>
            <a:off x="1331641" y="404664"/>
            <a:ext cx="6869384" cy="100811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lvl="0" algn="ctr"/>
            <a:r>
              <a:rPr lang="id-ID" sz="2400" b="1" dirty="0">
                <a:solidFill>
                  <a:schemeClr val="tx1"/>
                </a:solidFill>
              </a:rPr>
              <a:t>Cara membuat penomoran berbeda dengan halaman Bab:</a:t>
            </a:r>
            <a:endParaRPr lang="id-ID" sz="2400" dirty="0">
              <a:solidFill>
                <a:schemeClr val="tx1"/>
              </a:solidFill>
            </a:endParaRPr>
          </a:p>
        </p:txBody>
      </p:sp>
    </p:spTree>
    <p:extLst>
      <p:ext uri="{BB962C8B-B14F-4D97-AF65-F5344CB8AC3E}">
        <p14:creationId xmlns:p14="http://schemas.microsoft.com/office/powerpoint/2010/main" val="14307680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descr="cara membuat nomor halaman romawi dan angka"/>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20688"/>
            <a:ext cx="7200800" cy="5400600"/>
          </a:xfrm>
          <a:prstGeom prst="rect">
            <a:avLst/>
          </a:prstGeom>
          <a:noFill/>
          <a:ln>
            <a:noFill/>
          </a:ln>
        </p:spPr>
      </p:pic>
    </p:spTree>
    <p:extLst>
      <p:ext uri="{BB962C8B-B14F-4D97-AF65-F5344CB8AC3E}">
        <p14:creationId xmlns:p14="http://schemas.microsoft.com/office/powerpoint/2010/main" val="30267301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712968" cy="6264696"/>
          </a:xfrm>
        </p:spPr>
        <p:txBody>
          <a:bodyPr>
            <a:normAutofit lnSpcReduction="10000"/>
          </a:bodyPr>
          <a:lstStyle/>
          <a:p>
            <a:pPr lvl="0"/>
            <a:r>
              <a:rPr lang="en-US" dirty="0" err="1"/>
              <a:t>Kemudian</a:t>
            </a:r>
            <a:r>
              <a:rPr lang="en-US" dirty="0"/>
              <a:t> </a:t>
            </a:r>
            <a:r>
              <a:rPr lang="en-US" dirty="0" err="1"/>
              <a:t>kita</a:t>
            </a:r>
            <a:r>
              <a:rPr lang="en-US" dirty="0"/>
              <a:t> </a:t>
            </a:r>
            <a:r>
              <a:rPr lang="en-US" dirty="0" err="1"/>
              <a:t>akan</a:t>
            </a:r>
            <a:r>
              <a:rPr lang="en-US" dirty="0"/>
              <a:t> </a:t>
            </a:r>
            <a:r>
              <a:rPr lang="en-US" dirty="0" err="1"/>
              <a:t>melihat</a:t>
            </a:r>
            <a:r>
              <a:rPr lang="en-US" dirty="0"/>
              <a:t> </a:t>
            </a:r>
            <a:r>
              <a:rPr lang="en-US" dirty="0" err="1"/>
              <a:t>ada</a:t>
            </a:r>
            <a:r>
              <a:rPr lang="en-US" dirty="0"/>
              <a:t> </a:t>
            </a:r>
            <a:r>
              <a:rPr lang="id-ID" dirty="0"/>
              <a:t>4</a:t>
            </a:r>
            <a:r>
              <a:rPr lang="en-US" dirty="0"/>
              <a:t> </a:t>
            </a:r>
            <a:r>
              <a:rPr lang="en-US" dirty="0" err="1"/>
              <a:t>pilihan</a:t>
            </a:r>
            <a:r>
              <a:rPr lang="en-US" dirty="0"/>
              <a:t> </a:t>
            </a:r>
            <a:r>
              <a:rPr lang="en-US" dirty="0" err="1"/>
              <a:t>yaitu</a:t>
            </a:r>
            <a:r>
              <a:rPr lang="id-ID" dirty="0"/>
              <a:t> : </a:t>
            </a:r>
          </a:p>
          <a:p>
            <a:pPr marL="0" indent="0">
              <a:buNone/>
            </a:pPr>
            <a:r>
              <a:rPr lang="en-US" b="1" dirty="0"/>
              <a:t>None</a:t>
            </a:r>
            <a:r>
              <a:rPr lang="en-US" dirty="0"/>
              <a:t>, </a:t>
            </a:r>
            <a:r>
              <a:rPr lang="en-US" b="1" dirty="0"/>
              <a:t>Dropped</a:t>
            </a:r>
            <a:r>
              <a:rPr lang="en-US" dirty="0"/>
              <a:t> , </a:t>
            </a:r>
            <a:r>
              <a:rPr lang="en-US" b="1" dirty="0"/>
              <a:t>In Margin</a:t>
            </a:r>
            <a:r>
              <a:rPr lang="en-US" dirty="0"/>
              <a:t>, </a:t>
            </a:r>
            <a:r>
              <a:rPr lang="en-US" dirty="0" err="1"/>
              <a:t>dan</a:t>
            </a:r>
            <a:r>
              <a:rPr lang="en-US" dirty="0"/>
              <a:t> </a:t>
            </a:r>
            <a:r>
              <a:rPr lang="en-US" b="1" dirty="0"/>
              <a:t>Drop Cap Options</a:t>
            </a:r>
            <a:r>
              <a:rPr lang="en-US" dirty="0"/>
              <a:t>.</a:t>
            </a:r>
            <a:endParaRPr lang="id-ID" dirty="0"/>
          </a:p>
          <a:p>
            <a:pPr marL="514350" lvl="0" indent="-514350">
              <a:buFont typeface="+mj-lt"/>
              <a:buAutoNum type="alphaLcParenR"/>
            </a:pPr>
            <a:r>
              <a:rPr lang="en-US" b="1" dirty="0" smtClean="0"/>
              <a:t>None</a:t>
            </a:r>
            <a:r>
              <a:rPr lang="en-US" dirty="0"/>
              <a:t>, </a:t>
            </a:r>
            <a:r>
              <a:rPr lang="en-US" dirty="0" err="1"/>
              <a:t>digunakan</a:t>
            </a:r>
            <a:r>
              <a:rPr lang="en-US" dirty="0"/>
              <a:t> </a:t>
            </a:r>
            <a:r>
              <a:rPr lang="en-US" dirty="0" err="1"/>
              <a:t>untuk</a:t>
            </a:r>
            <a:r>
              <a:rPr lang="en-US" dirty="0"/>
              <a:t> </a:t>
            </a:r>
            <a:r>
              <a:rPr lang="en-US" dirty="0" err="1"/>
              <a:t>megembalikan</a:t>
            </a:r>
            <a:r>
              <a:rPr lang="en-US" dirty="0"/>
              <a:t> </a:t>
            </a:r>
            <a:r>
              <a:rPr lang="en-US" dirty="0" err="1"/>
              <a:t>teks</a:t>
            </a:r>
            <a:r>
              <a:rPr lang="en-US" dirty="0"/>
              <a:t> </a:t>
            </a:r>
            <a:r>
              <a:rPr lang="en-US" dirty="0" err="1"/>
              <a:t>ke</a:t>
            </a:r>
            <a:r>
              <a:rPr lang="en-US" dirty="0"/>
              <a:t> </a:t>
            </a:r>
            <a:r>
              <a:rPr lang="en-US" dirty="0" err="1"/>
              <a:t>kondisi</a:t>
            </a:r>
            <a:r>
              <a:rPr lang="en-US" dirty="0"/>
              <a:t> </a:t>
            </a:r>
            <a:r>
              <a:rPr lang="en-US" dirty="0" err="1" smtClean="0"/>
              <a:t>awal</a:t>
            </a:r>
            <a:r>
              <a:rPr lang="en-US" dirty="0" smtClean="0"/>
              <a:t>.</a:t>
            </a:r>
            <a:endParaRPr lang="id-ID" dirty="0" smtClean="0"/>
          </a:p>
          <a:p>
            <a:pPr marL="514350" lvl="0" indent="-514350">
              <a:buFont typeface="+mj-lt"/>
              <a:buAutoNum type="alphaLcParenR"/>
            </a:pPr>
            <a:r>
              <a:rPr lang="en-US" b="1" dirty="0" smtClean="0"/>
              <a:t>Dropped</a:t>
            </a:r>
            <a:r>
              <a:rPr lang="en-US" dirty="0"/>
              <a:t>, </a:t>
            </a:r>
            <a:r>
              <a:rPr lang="en-US" dirty="0" err="1"/>
              <a:t>digunakan</a:t>
            </a:r>
            <a:r>
              <a:rPr lang="en-US" dirty="0"/>
              <a:t> </a:t>
            </a:r>
            <a:r>
              <a:rPr lang="en-US" dirty="0" err="1"/>
              <a:t>untuk</a:t>
            </a:r>
            <a:r>
              <a:rPr lang="en-US" dirty="0"/>
              <a:t> </a:t>
            </a:r>
            <a:r>
              <a:rPr lang="en-US" dirty="0" err="1"/>
              <a:t>mengubah</a:t>
            </a:r>
            <a:r>
              <a:rPr lang="en-US" dirty="0"/>
              <a:t> </a:t>
            </a:r>
            <a:r>
              <a:rPr lang="en-US" dirty="0" err="1"/>
              <a:t>huruf</a:t>
            </a:r>
            <a:r>
              <a:rPr lang="en-US" dirty="0"/>
              <a:t> </a:t>
            </a:r>
            <a:r>
              <a:rPr lang="en-US" dirty="0" err="1"/>
              <a:t>pertama</a:t>
            </a:r>
            <a:r>
              <a:rPr lang="en-US" dirty="0"/>
              <a:t> </a:t>
            </a:r>
            <a:r>
              <a:rPr lang="en-US" dirty="0" err="1"/>
              <a:t>lebih</a:t>
            </a:r>
            <a:r>
              <a:rPr lang="en-US" dirty="0"/>
              <a:t> </a:t>
            </a:r>
            <a:r>
              <a:rPr lang="en-US" dirty="0" err="1"/>
              <a:t>besar</a:t>
            </a:r>
            <a:r>
              <a:rPr lang="en-US" dirty="0"/>
              <a:t> </a:t>
            </a:r>
            <a:r>
              <a:rPr lang="en-US" dirty="0" err="1"/>
              <a:t>berada</a:t>
            </a:r>
            <a:r>
              <a:rPr lang="en-US" dirty="0"/>
              <a:t> </a:t>
            </a:r>
            <a:r>
              <a:rPr lang="en-US" dirty="0" err="1"/>
              <a:t>dalam</a:t>
            </a:r>
            <a:r>
              <a:rPr lang="en-US" dirty="0"/>
              <a:t> </a:t>
            </a:r>
            <a:r>
              <a:rPr lang="en-US" dirty="0" err="1"/>
              <a:t>satu</a:t>
            </a:r>
            <a:r>
              <a:rPr lang="en-US" dirty="0"/>
              <a:t> margin </a:t>
            </a:r>
            <a:r>
              <a:rPr lang="en-US" dirty="0" err="1"/>
              <a:t>dibanding</a:t>
            </a:r>
            <a:r>
              <a:rPr lang="en-US" dirty="0"/>
              <a:t> </a:t>
            </a:r>
            <a:r>
              <a:rPr lang="en-US" dirty="0" err="1"/>
              <a:t>teks</a:t>
            </a:r>
            <a:r>
              <a:rPr lang="en-US" dirty="0"/>
              <a:t> yang </a:t>
            </a:r>
            <a:r>
              <a:rPr lang="en-US" dirty="0" err="1" smtClean="0"/>
              <a:t>lainnya</a:t>
            </a:r>
            <a:r>
              <a:rPr lang="en-US" dirty="0" smtClean="0"/>
              <a:t>.</a:t>
            </a:r>
            <a:endParaRPr lang="id-ID" dirty="0" smtClean="0"/>
          </a:p>
          <a:p>
            <a:pPr marL="514350" lvl="0" indent="-514350">
              <a:buFont typeface="+mj-lt"/>
              <a:buAutoNum type="alphaLcParenR"/>
            </a:pPr>
            <a:r>
              <a:rPr lang="en-US" b="1" dirty="0" smtClean="0"/>
              <a:t>In </a:t>
            </a:r>
            <a:r>
              <a:rPr lang="en-US" b="1" dirty="0"/>
              <a:t>margin</a:t>
            </a:r>
            <a:r>
              <a:rPr lang="en-US" dirty="0"/>
              <a:t>, </a:t>
            </a:r>
            <a:r>
              <a:rPr lang="en-US" dirty="0" err="1"/>
              <a:t>digunakan</a:t>
            </a:r>
            <a:r>
              <a:rPr lang="en-US" dirty="0"/>
              <a:t> </a:t>
            </a:r>
            <a:r>
              <a:rPr lang="en-US" dirty="0" err="1"/>
              <a:t>untuk</a:t>
            </a:r>
            <a:r>
              <a:rPr lang="en-US" dirty="0"/>
              <a:t> </a:t>
            </a:r>
            <a:r>
              <a:rPr lang="en-US" dirty="0" err="1"/>
              <a:t>mengubah</a:t>
            </a:r>
            <a:r>
              <a:rPr lang="en-US" dirty="0"/>
              <a:t> </a:t>
            </a:r>
            <a:r>
              <a:rPr lang="en-US" dirty="0" err="1"/>
              <a:t>huruf</a:t>
            </a:r>
            <a:r>
              <a:rPr lang="en-US" dirty="0"/>
              <a:t> </a:t>
            </a:r>
            <a:r>
              <a:rPr lang="en-US" dirty="0" err="1"/>
              <a:t>pertama</a:t>
            </a:r>
            <a:r>
              <a:rPr lang="en-US" dirty="0"/>
              <a:t> </a:t>
            </a:r>
            <a:r>
              <a:rPr lang="en-US" dirty="0" err="1"/>
              <a:t>tercetak</a:t>
            </a:r>
            <a:r>
              <a:rPr lang="en-US" dirty="0"/>
              <a:t> </a:t>
            </a:r>
            <a:r>
              <a:rPr lang="en-US" dirty="0" err="1"/>
              <a:t>lebih</a:t>
            </a:r>
            <a:r>
              <a:rPr lang="en-US" dirty="0"/>
              <a:t> </a:t>
            </a:r>
            <a:r>
              <a:rPr lang="en-US" dirty="0" err="1"/>
              <a:t>besar</a:t>
            </a:r>
            <a:r>
              <a:rPr lang="en-US" dirty="0"/>
              <a:t> </a:t>
            </a:r>
            <a:r>
              <a:rPr lang="en-US" dirty="0" err="1"/>
              <a:t>berada</a:t>
            </a:r>
            <a:r>
              <a:rPr lang="en-US" dirty="0"/>
              <a:t> di </a:t>
            </a:r>
            <a:r>
              <a:rPr lang="en-US" dirty="0" err="1"/>
              <a:t>luar</a:t>
            </a:r>
            <a:r>
              <a:rPr lang="en-US" dirty="0"/>
              <a:t> </a:t>
            </a:r>
            <a:r>
              <a:rPr lang="en-US" dirty="0" smtClean="0"/>
              <a:t>margin.</a:t>
            </a:r>
            <a:endParaRPr lang="id-ID" dirty="0" smtClean="0"/>
          </a:p>
          <a:p>
            <a:pPr marL="514350" lvl="0" indent="-514350">
              <a:buFont typeface="+mj-lt"/>
              <a:buAutoNum type="alphaLcParenR"/>
            </a:pPr>
            <a:r>
              <a:rPr lang="id-ID" b="1" dirty="0" smtClean="0"/>
              <a:t>S</a:t>
            </a:r>
            <a:r>
              <a:rPr lang="en-US" b="1" dirty="0" err="1"/>
              <a:t>edangkan</a:t>
            </a:r>
            <a:r>
              <a:rPr lang="en-US" dirty="0"/>
              <a:t> </a:t>
            </a:r>
            <a:r>
              <a:rPr lang="en-US" b="1" dirty="0"/>
              <a:t>Drop Cap options</a:t>
            </a:r>
            <a:r>
              <a:rPr lang="en-US" dirty="0"/>
              <a:t> </a:t>
            </a:r>
            <a:r>
              <a:rPr lang="en-US" dirty="0" err="1"/>
              <a:t>untuk</a:t>
            </a:r>
            <a:r>
              <a:rPr lang="en-US" dirty="0"/>
              <a:t> </a:t>
            </a:r>
            <a:r>
              <a:rPr lang="en-US" dirty="0" err="1"/>
              <a:t>mengatur</a:t>
            </a:r>
            <a:r>
              <a:rPr lang="en-US" dirty="0"/>
              <a:t> Drop Cap </a:t>
            </a:r>
            <a:r>
              <a:rPr lang="en-US" dirty="0" err="1"/>
              <a:t>secara</a:t>
            </a:r>
            <a:r>
              <a:rPr lang="en-US" dirty="0"/>
              <a:t> </a:t>
            </a:r>
            <a:r>
              <a:rPr lang="en-US" dirty="0" err="1"/>
              <a:t>lebih</a:t>
            </a:r>
            <a:r>
              <a:rPr lang="en-US" dirty="0"/>
              <a:t> detail.</a:t>
            </a:r>
            <a:endParaRPr lang="id-ID" dirty="0"/>
          </a:p>
          <a:p>
            <a:pPr marL="0" indent="0">
              <a:buNone/>
            </a:pPr>
            <a:endParaRPr lang="id-ID" dirty="0"/>
          </a:p>
        </p:txBody>
      </p:sp>
    </p:spTree>
    <p:custDataLst>
      <p:tags r:id="rId1"/>
    </p:custDataLst>
    <p:extLst>
      <p:ext uri="{BB962C8B-B14F-4D97-AF65-F5344CB8AC3E}">
        <p14:creationId xmlns:p14="http://schemas.microsoft.com/office/powerpoint/2010/main" val="2679364159"/>
      </p:ext>
    </p:extLst>
  </p:cSld>
  <p:clrMapOvr>
    <a:masterClrMapping/>
  </p:clrMapOvr>
  <mc:AlternateContent xmlns:mc="http://schemas.openxmlformats.org/markup-compatibility/2006" xmlns:p14="http://schemas.microsoft.com/office/powerpoint/2010/main">
    <mc:Choice Requires="p14">
      <p:transition spd="slow" p14:dur="3400" advTm="7367">
        <p14:reveal/>
      </p:transition>
    </mc:Choice>
    <mc:Fallback xmlns="">
      <p:transition spd="slow" advTm="736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07504" y="404664"/>
            <a:ext cx="8352928" cy="3108543"/>
          </a:xfrm>
          <a:prstGeom prst="rect">
            <a:avLst/>
          </a:prstGeom>
        </p:spPr>
        <p:txBody>
          <a:bodyPr wrap="square">
            <a:spAutoFit/>
          </a:bodyPr>
          <a:lstStyle/>
          <a:p>
            <a:pPr lvl="0"/>
            <a:r>
              <a:rPr lang="id-ID" sz="2800" b="1" dirty="0"/>
              <a:t>Pada halaman BAB, kita atur jenis nomornya dengan Angka (1,2,3,4,5……dst</a:t>
            </a:r>
            <a:r>
              <a:rPr lang="id-ID" sz="2800" b="1" dirty="0" smtClean="0"/>
              <a:t>):</a:t>
            </a:r>
          </a:p>
          <a:p>
            <a:pPr lvl="0"/>
            <a:r>
              <a:rPr lang="id-ID" sz="2800" b="1" dirty="0"/>
              <a:t/>
            </a:r>
            <a:br>
              <a:rPr lang="id-ID" sz="2800" b="1" dirty="0"/>
            </a:br>
            <a:r>
              <a:rPr lang="id-ID" sz="2800" b="1" dirty="0"/>
              <a:t>– Latakan kursor pada halaman BAB (Bab 1 misalnya…)</a:t>
            </a:r>
            <a:br>
              <a:rPr lang="id-ID" sz="2800" b="1" dirty="0"/>
            </a:br>
            <a:r>
              <a:rPr lang="id-ID" sz="2800" b="1" dirty="0"/>
              <a:t>– Klik Page Layout</a:t>
            </a:r>
            <a:br>
              <a:rPr lang="id-ID" sz="2800" b="1" dirty="0"/>
            </a:br>
            <a:r>
              <a:rPr lang="id-ID" sz="2800" b="1" dirty="0"/>
              <a:t>– pilih Breaks</a:t>
            </a:r>
            <a:br>
              <a:rPr lang="id-ID" sz="2800" b="1" dirty="0"/>
            </a:br>
            <a:r>
              <a:rPr lang="id-ID" sz="2800" b="1" dirty="0"/>
              <a:t>– pilih Next Page</a:t>
            </a:r>
          </a:p>
        </p:txBody>
      </p:sp>
      <p:pic>
        <p:nvPicPr>
          <p:cNvPr id="4" name="Picture 3" descr="cara membuat nomor halaman romawi dan angka dengan mudah"/>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420888"/>
            <a:ext cx="3960440" cy="4176464"/>
          </a:xfrm>
          <a:prstGeom prst="rect">
            <a:avLst/>
          </a:prstGeom>
          <a:noFill/>
          <a:ln>
            <a:noFill/>
          </a:ln>
        </p:spPr>
      </p:pic>
    </p:spTree>
    <p:extLst>
      <p:ext uri="{BB962C8B-B14F-4D97-AF65-F5344CB8AC3E}">
        <p14:creationId xmlns:p14="http://schemas.microsoft.com/office/powerpoint/2010/main" val="3734978627"/>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79512" y="404664"/>
            <a:ext cx="8640960" cy="2677656"/>
          </a:xfrm>
          <a:prstGeom prst="rect">
            <a:avLst/>
          </a:prstGeom>
        </p:spPr>
        <p:txBody>
          <a:bodyPr wrap="square">
            <a:spAutoFit/>
          </a:bodyPr>
          <a:lstStyle/>
          <a:p>
            <a:pPr lvl="0"/>
            <a:r>
              <a:rPr lang="id-ID" sz="2800" b="1" dirty="0"/>
              <a:t>Selanjutnya atur kembali nomor halaman ke angka biasa:</a:t>
            </a:r>
            <a:br>
              <a:rPr lang="id-ID" sz="2800" b="1" dirty="0"/>
            </a:br>
            <a:r>
              <a:rPr lang="id-ID" sz="2800" b="1" dirty="0"/>
              <a:t>– Insert</a:t>
            </a:r>
            <a:br>
              <a:rPr lang="id-ID" sz="2800" b="1" dirty="0"/>
            </a:br>
            <a:r>
              <a:rPr lang="id-ID" sz="2800" b="1" dirty="0"/>
              <a:t>– Page Number</a:t>
            </a:r>
            <a:br>
              <a:rPr lang="id-ID" sz="2800" b="1" dirty="0"/>
            </a:br>
            <a:r>
              <a:rPr lang="id-ID" sz="2800" b="1" dirty="0"/>
              <a:t>– Format Page Number, pilih angka (1,2,3,4….)</a:t>
            </a:r>
            <a:br>
              <a:rPr lang="id-ID" sz="2800" b="1" dirty="0"/>
            </a:br>
            <a:r>
              <a:rPr lang="id-ID" sz="2800" b="1" dirty="0"/>
              <a:t>– Start At pada angka 1 (untuk memulai nomor halaman  </a:t>
            </a:r>
            <a:r>
              <a:rPr lang="id-ID" sz="2800" b="1" dirty="0" smtClean="0"/>
              <a:t>       pada </a:t>
            </a:r>
            <a:r>
              <a:rPr lang="id-ID" sz="2800" b="1" dirty="0"/>
              <a:t>BAB dari angka 1)</a:t>
            </a:r>
          </a:p>
        </p:txBody>
      </p:sp>
      <p:pic>
        <p:nvPicPr>
          <p:cNvPr id="5" name="Picture 4" descr="cara mengatur nomor halaman romawi dan angka"/>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780928"/>
            <a:ext cx="3762375" cy="3600400"/>
          </a:xfrm>
          <a:prstGeom prst="rect">
            <a:avLst/>
          </a:prstGeom>
          <a:noFill/>
          <a:ln>
            <a:noFill/>
          </a:ln>
        </p:spPr>
      </p:pic>
    </p:spTree>
    <p:extLst>
      <p:ext uri="{BB962C8B-B14F-4D97-AF65-F5344CB8AC3E}">
        <p14:creationId xmlns:p14="http://schemas.microsoft.com/office/powerpoint/2010/main" val="4254556227"/>
      </p:ext>
    </p:extLst>
  </p:cSld>
  <p:clrMapOvr>
    <a:masterClrMapping/>
  </p:clrMapOvr>
  <p:transition spd="slow">
    <p:cover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79512" y="404664"/>
            <a:ext cx="8640960" cy="1892826"/>
          </a:xfrm>
          <a:prstGeom prst="rect">
            <a:avLst/>
          </a:prstGeom>
        </p:spPr>
        <p:txBody>
          <a:bodyPr wrap="square">
            <a:spAutoFit/>
          </a:bodyPr>
          <a:lstStyle/>
          <a:p>
            <a:pPr marL="457200" lvl="0" indent="-457200">
              <a:buFont typeface="Arial" pitchFamily="34" charset="0"/>
              <a:buChar char="•"/>
            </a:pPr>
            <a:r>
              <a:rPr lang="en-US" sz="2800" b="1" dirty="0"/>
              <a:t>Cara </a:t>
            </a:r>
            <a:r>
              <a:rPr lang="en-US" sz="2800" b="1" dirty="0" err="1"/>
              <a:t>memberi</a:t>
            </a:r>
            <a:r>
              <a:rPr lang="en-US" sz="2800" b="1" dirty="0"/>
              <a:t> </a:t>
            </a:r>
            <a:r>
              <a:rPr lang="en-US" sz="2800" b="1" dirty="0" err="1"/>
              <a:t>Teks</a:t>
            </a:r>
            <a:r>
              <a:rPr lang="en-US" sz="2800" b="1" dirty="0"/>
              <a:t> / </a:t>
            </a:r>
            <a:r>
              <a:rPr lang="en-US" sz="2800" b="1" dirty="0" err="1"/>
              <a:t>tulisan</a:t>
            </a:r>
            <a:r>
              <a:rPr lang="en-US" sz="2800" b="1" dirty="0"/>
              <a:t> </a:t>
            </a:r>
            <a:r>
              <a:rPr lang="en-US" sz="2800" b="1" dirty="0" err="1"/>
              <a:t>Pada</a:t>
            </a:r>
            <a:r>
              <a:rPr lang="en-US" sz="2800" b="1" dirty="0"/>
              <a:t> </a:t>
            </a:r>
            <a:r>
              <a:rPr lang="en-US" sz="2800" b="1" dirty="0" err="1"/>
              <a:t>Nomor</a:t>
            </a:r>
            <a:r>
              <a:rPr lang="en-US" sz="2800" b="1" dirty="0"/>
              <a:t> </a:t>
            </a:r>
            <a:r>
              <a:rPr lang="en-US" sz="2800" b="1" dirty="0" err="1"/>
              <a:t>Halaman</a:t>
            </a:r>
            <a:endParaRPr lang="id-ID" sz="2800" b="1" dirty="0"/>
          </a:p>
          <a:p>
            <a:pPr marL="457200" lvl="0" indent="-457200">
              <a:buFont typeface="Wingdings" pitchFamily="2" charset="2"/>
              <a:buChar char="v"/>
            </a:pPr>
            <a:r>
              <a:rPr lang="en-US" sz="2800" b="1" dirty="0" err="1" smtClean="0"/>
              <a:t>Klik</a:t>
            </a:r>
            <a:r>
              <a:rPr lang="en-US" sz="2800" b="1" dirty="0" smtClean="0"/>
              <a:t> </a:t>
            </a:r>
            <a:r>
              <a:rPr lang="en-US" sz="2800" b="1" dirty="0"/>
              <a:t>Insert, </a:t>
            </a:r>
            <a:r>
              <a:rPr lang="en-US" sz="2800" b="1" dirty="0" err="1"/>
              <a:t>pilih</a:t>
            </a:r>
            <a:r>
              <a:rPr lang="en-US" sz="2800" b="1" dirty="0"/>
              <a:t> Page Number, </a:t>
            </a:r>
            <a:r>
              <a:rPr lang="en-US" sz="2800" b="1" dirty="0" err="1"/>
              <a:t>pilih</a:t>
            </a:r>
            <a:r>
              <a:rPr lang="en-US" sz="2800" b="1" dirty="0"/>
              <a:t> </a:t>
            </a:r>
            <a:r>
              <a:rPr lang="en-US" sz="2800" b="1" dirty="0" err="1"/>
              <a:t>posisi</a:t>
            </a:r>
            <a:r>
              <a:rPr lang="en-US" sz="2800" b="1" dirty="0"/>
              <a:t> </a:t>
            </a:r>
            <a:r>
              <a:rPr lang="en-US" sz="2800" b="1" dirty="0" err="1"/>
              <a:t>nomor</a:t>
            </a:r>
            <a:r>
              <a:rPr lang="en-US" sz="2800" b="1" dirty="0"/>
              <a:t> (</a:t>
            </a:r>
            <a:r>
              <a:rPr lang="en-US" sz="2800" b="1" dirty="0" err="1"/>
              <a:t>misal</a:t>
            </a:r>
            <a:r>
              <a:rPr lang="en-US" sz="2800" b="1" dirty="0"/>
              <a:t> </a:t>
            </a:r>
            <a:r>
              <a:rPr lang="en-US" sz="2800" b="1" dirty="0" err="1"/>
              <a:t>dibagian</a:t>
            </a:r>
            <a:r>
              <a:rPr lang="en-US" sz="2800" b="1" dirty="0"/>
              <a:t> </a:t>
            </a:r>
            <a:r>
              <a:rPr lang="en-US" sz="2800" b="1" dirty="0" err="1" smtClean="0"/>
              <a:t>bawah</a:t>
            </a:r>
            <a:r>
              <a:rPr lang="en-US" sz="2800" b="1" dirty="0" smtClean="0"/>
              <a:t>)</a:t>
            </a:r>
            <a:endParaRPr lang="id-ID" sz="2800" b="1" dirty="0" smtClean="0"/>
          </a:p>
          <a:p>
            <a:pPr lvl="0"/>
            <a:endParaRPr lang="id-ID" sz="500" b="1" dirty="0" smtClean="0"/>
          </a:p>
          <a:p>
            <a:pPr marL="457200" lvl="0" indent="-457200">
              <a:buFont typeface="Wingdings" pitchFamily="2" charset="2"/>
              <a:buChar char="v"/>
            </a:pPr>
            <a:r>
              <a:rPr lang="en-US" sz="2800" b="1" dirty="0" err="1" smtClean="0"/>
              <a:t>Pilih</a:t>
            </a:r>
            <a:r>
              <a:rPr lang="en-US" sz="2800" b="1" dirty="0" smtClean="0"/>
              <a:t> </a:t>
            </a:r>
            <a:r>
              <a:rPr lang="en-US" sz="2800" b="1" dirty="0"/>
              <a:t>page number yang </a:t>
            </a:r>
            <a:r>
              <a:rPr lang="en-US" sz="2800" b="1" dirty="0" err="1"/>
              <a:t>ada</a:t>
            </a:r>
            <a:r>
              <a:rPr lang="en-US" sz="2800" b="1" dirty="0"/>
              <a:t> </a:t>
            </a:r>
            <a:r>
              <a:rPr lang="en-US" sz="2800" b="1" dirty="0" err="1"/>
              <a:t>tulisan</a:t>
            </a:r>
            <a:r>
              <a:rPr lang="en-US" sz="2800" b="1" dirty="0"/>
              <a:t> Page (1|Page)</a:t>
            </a:r>
            <a:endParaRPr lang="id-ID" sz="2800" b="1" dirty="0"/>
          </a:p>
        </p:txBody>
      </p:sp>
      <p:pic>
        <p:nvPicPr>
          <p:cNvPr id="4" name="Picture 3" descr="cara membuat nomor halaman dengan teks"/>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20888"/>
            <a:ext cx="5760640" cy="4176464"/>
          </a:xfrm>
          <a:prstGeom prst="rect">
            <a:avLst/>
          </a:prstGeom>
          <a:noFill/>
          <a:ln>
            <a:noFill/>
          </a:ln>
        </p:spPr>
      </p:pic>
    </p:spTree>
    <p:extLst>
      <p:ext uri="{BB962C8B-B14F-4D97-AF65-F5344CB8AC3E}">
        <p14:creationId xmlns:p14="http://schemas.microsoft.com/office/powerpoint/2010/main" val="2310055612"/>
      </p:ext>
    </p:extLst>
  </p:cSld>
  <p:clrMapOvr>
    <a:masterClrMapping/>
  </p:clrMapOvr>
  <p:transition spd="slow">
    <p:cover dir="l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79512" y="404664"/>
            <a:ext cx="8640960" cy="1938992"/>
          </a:xfrm>
          <a:prstGeom prst="rect">
            <a:avLst/>
          </a:prstGeom>
        </p:spPr>
        <p:txBody>
          <a:bodyPr wrap="square">
            <a:spAutoFit/>
          </a:bodyPr>
          <a:lstStyle/>
          <a:p>
            <a:pPr marL="457200" lvl="0" indent="-457200">
              <a:buFont typeface="Arial" pitchFamily="34" charset="0"/>
              <a:buChar char="•"/>
            </a:pPr>
            <a:r>
              <a:rPr lang="id-ID" sz="4000" b="1" dirty="0"/>
              <a:t>Kemudian edit tulisan Page (klik page number, blog tulisan page, ganti dengan teks</a:t>
            </a:r>
            <a:r>
              <a:rPr lang="id-ID" sz="4000" b="1" dirty="0" smtClean="0"/>
              <a:t>).</a:t>
            </a:r>
            <a:endParaRPr lang="id-ID" sz="4000" b="1" dirty="0"/>
          </a:p>
        </p:txBody>
      </p:sp>
      <p:pic>
        <p:nvPicPr>
          <p:cNvPr id="5" name="Picture 4" descr="cara membuat teks pada page number"/>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636912"/>
            <a:ext cx="7056784" cy="3672408"/>
          </a:xfrm>
          <a:prstGeom prst="rect">
            <a:avLst/>
          </a:prstGeom>
          <a:noFill/>
          <a:ln>
            <a:noFill/>
          </a:ln>
        </p:spPr>
      </p:pic>
    </p:spTree>
    <p:extLst>
      <p:ext uri="{BB962C8B-B14F-4D97-AF65-F5344CB8AC3E}">
        <p14:creationId xmlns:p14="http://schemas.microsoft.com/office/powerpoint/2010/main" val="3039247371"/>
      </p:ext>
    </p:extLst>
  </p:cSld>
  <p:clrMapOvr>
    <a:masterClrMapping/>
  </p:clrMapOvr>
  <p:transition spd="slow">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8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179512" y="404664"/>
            <a:ext cx="8640960" cy="3046988"/>
          </a:xfrm>
          <a:prstGeom prst="rect">
            <a:avLst/>
          </a:prstGeom>
        </p:spPr>
        <p:txBody>
          <a:bodyPr wrap="square">
            <a:spAutoFit/>
          </a:bodyPr>
          <a:lstStyle/>
          <a:p>
            <a:pPr marL="571500" lvl="0" indent="-571500">
              <a:buFont typeface="Arial" pitchFamily="34" charset="0"/>
              <a:buChar char="•"/>
            </a:pPr>
            <a:r>
              <a:rPr lang="id-ID" sz="3200" b="1" dirty="0"/>
              <a:t>Cara Menghilangkan/Menghapus Nomor </a:t>
            </a:r>
            <a:r>
              <a:rPr lang="id-ID" sz="3200" b="1" dirty="0" smtClean="0"/>
              <a:t>Halaman :</a:t>
            </a:r>
            <a:endParaRPr lang="id-ID" sz="3200" b="1" dirty="0"/>
          </a:p>
          <a:p>
            <a:pPr lvl="0"/>
            <a:r>
              <a:rPr lang="id-ID" sz="3200" b="1" dirty="0" smtClean="0"/>
              <a:t>-</a:t>
            </a:r>
            <a:r>
              <a:rPr lang="id-ID" sz="3200" dirty="0" smtClean="0"/>
              <a:t> </a:t>
            </a:r>
            <a:r>
              <a:rPr lang="id-ID" sz="3200" b="1" dirty="0" smtClean="0"/>
              <a:t>Klik </a:t>
            </a:r>
            <a:r>
              <a:rPr lang="id-ID" sz="3200" b="1" dirty="0"/>
              <a:t>dua kali pada nomor halaman.</a:t>
            </a:r>
          </a:p>
          <a:p>
            <a:pPr lvl="0"/>
            <a:r>
              <a:rPr lang="id-ID" sz="3200" b="1" dirty="0" smtClean="0"/>
              <a:t>- Klik </a:t>
            </a:r>
            <a:r>
              <a:rPr lang="id-ID" sz="3200" b="1" dirty="0"/>
              <a:t>menu Insert.</a:t>
            </a:r>
          </a:p>
          <a:p>
            <a:pPr lvl="0"/>
            <a:r>
              <a:rPr lang="id-ID" sz="3200" b="1" dirty="0" smtClean="0"/>
              <a:t>- Pilih </a:t>
            </a:r>
            <a:r>
              <a:rPr lang="id-ID" sz="3200" b="1" dirty="0"/>
              <a:t>menu Page Number.</a:t>
            </a:r>
          </a:p>
          <a:p>
            <a:pPr lvl="0"/>
            <a:r>
              <a:rPr lang="id-ID" sz="3200" b="1" dirty="0" smtClean="0"/>
              <a:t>- Pilih </a:t>
            </a:r>
            <a:r>
              <a:rPr lang="id-ID" sz="3200" b="1" dirty="0"/>
              <a:t>Remove Page Numbers.</a:t>
            </a:r>
          </a:p>
        </p:txBody>
      </p:sp>
      <p:pic>
        <p:nvPicPr>
          <p:cNvPr id="4" name="Picture 3" descr="cara menghapus page number"/>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479631"/>
            <a:ext cx="4392488" cy="3045713"/>
          </a:xfrm>
          <a:prstGeom prst="rect">
            <a:avLst/>
          </a:prstGeom>
          <a:noFill/>
          <a:ln>
            <a:noFill/>
          </a:ln>
        </p:spPr>
      </p:pic>
    </p:spTree>
    <p:extLst>
      <p:ext uri="{BB962C8B-B14F-4D97-AF65-F5344CB8AC3E}">
        <p14:creationId xmlns:p14="http://schemas.microsoft.com/office/powerpoint/2010/main" val="365224034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id-ID" b="1" dirty="0"/>
              <a:t>Cara Membuat Tabel di Microsoft </a:t>
            </a:r>
            <a:r>
              <a:rPr lang="id-ID" b="1" dirty="0" smtClean="0"/>
              <a:t>Word</a:t>
            </a:r>
            <a:endParaRPr lang="id-ID" dirty="0" smtClean="0"/>
          </a:p>
          <a:p>
            <a:pPr marL="0" lvl="0" indent="0">
              <a:buNone/>
            </a:pPr>
            <a:r>
              <a:rPr lang="id-ID" dirty="0" smtClean="0"/>
              <a:t>     </a:t>
            </a:r>
            <a:r>
              <a:rPr lang="id-ID" sz="3000" dirty="0" smtClean="0"/>
              <a:t>Ada </a:t>
            </a:r>
            <a:r>
              <a:rPr lang="id-ID" sz="3000" dirty="0"/>
              <a:t>4 cara untuk membuat tabel di </a:t>
            </a:r>
            <a:r>
              <a:rPr lang="id-ID" sz="3000" dirty="0" smtClean="0"/>
              <a:t>Word, yaitu:</a:t>
            </a:r>
          </a:p>
          <a:p>
            <a:pPr lvl="0">
              <a:buFont typeface="Wingdings" pitchFamily="2" charset="2"/>
              <a:buChar char="ü"/>
            </a:pPr>
            <a:r>
              <a:rPr lang="en-US" b="1" dirty="0" err="1" smtClean="0"/>
              <a:t>Menggunakan</a:t>
            </a:r>
            <a:r>
              <a:rPr lang="en-US" b="1" dirty="0" smtClean="0"/>
              <a:t> template</a:t>
            </a:r>
            <a:endParaRPr lang="id-ID" dirty="0" smtClean="0"/>
          </a:p>
          <a:p>
            <a:pPr lvl="0">
              <a:buFont typeface="Wingdings" pitchFamily="2" charset="2"/>
              <a:buChar char="ü"/>
            </a:pPr>
            <a:r>
              <a:rPr lang="en-US" b="1" dirty="0" err="1" smtClean="0"/>
              <a:t>Menggunakan</a:t>
            </a:r>
            <a:r>
              <a:rPr lang="en-US" b="1" dirty="0" smtClean="0"/>
              <a:t> </a:t>
            </a:r>
            <a:r>
              <a:rPr lang="en-US" b="1" dirty="0"/>
              <a:t>menu </a:t>
            </a:r>
            <a:r>
              <a:rPr lang="en-US" b="1" dirty="0" smtClean="0"/>
              <a:t>Table</a:t>
            </a:r>
            <a:endParaRPr lang="id-ID" dirty="0"/>
          </a:p>
          <a:p>
            <a:pPr lvl="0">
              <a:buFont typeface="Wingdings" pitchFamily="2" charset="2"/>
              <a:buChar char="ü"/>
            </a:pPr>
            <a:r>
              <a:rPr lang="en-US" b="1" dirty="0" err="1" smtClean="0"/>
              <a:t>Menggunakan</a:t>
            </a:r>
            <a:r>
              <a:rPr lang="en-US" b="1" dirty="0" smtClean="0"/>
              <a:t> </a:t>
            </a:r>
            <a:r>
              <a:rPr lang="en-US" b="1" dirty="0" err="1"/>
              <a:t>perintah</a:t>
            </a:r>
            <a:r>
              <a:rPr lang="en-US" b="1" dirty="0"/>
              <a:t> Insert </a:t>
            </a:r>
            <a:r>
              <a:rPr lang="en-US" b="1" dirty="0" smtClean="0"/>
              <a:t>Table</a:t>
            </a:r>
            <a:endParaRPr lang="id-ID" dirty="0" smtClean="0"/>
          </a:p>
          <a:p>
            <a:pPr lvl="0">
              <a:buFont typeface="Wingdings" pitchFamily="2" charset="2"/>
              <a:buChar char="ü"/>
            </a:pPr>
            <a:r>
              <a:rPr lang="en-US" b="1" dirty="0" err="1" smtClean="0"/>
              <a:t>Menggambar</a:t>
            </a:r>
            <a:r>
              <a:rPr lang="en-US" b="1" dirty="0" smtClean="0"/>
              <a:t> </a:t>
            </a:r>
            <a:r>
              <a:rPr lang="en-US" b="1" dirty="0"/>
              <a:t>table</a:t>
            </a:r>
            <a:endParaRPr lang="id-ID" dirty="0"/>
          </a:p>
        </p:txBody>
      </p:sp>
      <p:sp>
        <p:nvSpPr>
          <p:cNvPr id="5" name="Oval 4"/>
          <p:cNvSpPr/>
          <p:nvPr/>
        </p:nvSpPr>
        <p:spPr>
          <a:xfrm>
            <a:off x="1979712" y="332656"/>
            <a:ext cx="6120680" cy="93610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id-ID" sz="3200" b="1" dirty="0">
                <a:solidFill>
                  <a:schemeClr val="tx1"/>
                </a:solidFill>
              </a:rPr>
              <a:t>MENGGUNAKAN TABEL</a:t>
            </a:r>
            <a:endParaRPr lang="id-ID" sz="3200" dirty="0">
              <a:solidFill>
                <a:schemeClr val="tx1"/>
              </a:solidFill>
            </a:endParaRPr>
          </a:p>
          <a:p>
            <a:pPr algn="ctr"/>
            <a:endParaRPr lang="id-ID" dirty="0"/>
          </a:p>
        </p:txBody>
      </p:sp>
    </p:spTree>
    <p:extLst>
      <p:ext uri="{BB962C8B-B14F-4D97-AF65-F5344CB8AC3E}">
        <p14:creationId xmlns:p14="http://schemas.microsoft.com/office/powerpoint/2010/main" val="5722253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600200"/>
            <a:ext cx="5688632" cy="4925144"/>
          </a:xfrm>
        </p:spPr>
        <p:txBody>
          <a:bodyPr>
            <a:normAutofit fontScale="70000" lnSpcReduction="20000"/>
          </a:bodyPr>
          <a:lstStyle/>
          <a:p>
            <a:pPr lvl="0"/>
            <a:r>
              <a:rPr lang="en-US" b="1" dirty="0" err="1"/>
              <a:t>Klik</a:t>
            </a:r>
            <a:r>
              <a:rPr lang="en-US" b="1" dirty="0"/>
              <a:t> </a:t>
            </a:r>
            <a:r>
              <a:rPr lang="en-US" b="1" dirty="0" err="1"/>
              <a:t>pada</a:t>
            </a:r>
            <a:r>
              <a:rPr lang="en-US" b="1" dirty="0"/>
              <a:t> </a:t>
            </a:r>
            <a:r>
              <a:rPr lang="en-US" b="1" dirty="0" err="1"/>
              <a:t>sel</a:t>
            </a:r>
            <a:r>
              <a:rPr lang="en-US" b="1" dirty="0"/>
              <a:t> yang </a:t>
            </a:r>
            <a:r>
              <a:rPr lang="en-US" b="1" dirty="0" err="1"/>
              <a:t>ingin</a:t>
            </a:r>
            <a:r>
              <a:rPr lang="en-US" b="1" dirty="0"/>
              <a:t> </a:t>
            </a:r>
            <a:r>
              <a:rPr lang="en-US" b="1" dirty="0" err="1"/>
              <a:t>ditambahkan</a:t>
            </a:r>
            <a:r>
              <a:rPr lang="en-US" b="1" dirty="0"/>
              <a:t> </a:t>
            </a:r>
            <a:r>
              <a:rPr lang="en-US" b="1" dirty="0" err="1"/>
              <a:t>baris</a:t>
            </a:r>
            <a:r>
              <a:rPr lang="en-US" b="1" dirty="0"/>
              <a:t> </a:t>
            </a:r>
            <a:r>
              <a:rPr lang="en-US" b="1" dirty="0" err="1"/>
              <a:t>atau</a:t>
            </a:r>
            <a:r>
              <a:rPr lang="en-US" b="1" dirty="0"/>
              <a:t> </a:t>
            </a:r>
            <a:r>
              <a:rPr lang="en-US" b="1" dirty="0" err="1"/>
              <a:t>kolom</a:t>
            </a:r>
            <a:r>
              <a:rPr lang="en-US" b="1" dirty="0" smtClean="0"/>
              <a:t>.</a:t>
            </a:r>
            <a:endParaRPr lang="id-ID" b="1" dirty="0" smtClean="0"/>
          </a:p>
          <a:p>
            <a:pPr marL="0" lvl="0" indent="0">
              <a:buNone/>
            </a:pPr>
            <a:endParaRPr lang="id-ID" sz="700" b="1" dirty="0"/>
          </a:p>
          <a:p>
            <a:pPr lvl="0"/>
            <a:r>
              <a:rPr lang="en-US" b="1" dirty="0" err="1"/>
              <a:t>Pada</a:t>
            </a:r>
            <a:r>
              <a:rPr lang="en-US" b="1" dirty="0"/>
              <a:t> Table Tools, di Layout tab, Rows &amp; Columns </a:t>
            </a:r>
            <a:r>
              <a:rPr lang="en-US" b="1" dirty="0" err="1"/>
              <a:t>grup</a:t>
            </a:r>
            <a:r>
              <a:rPr lang="en-US" b="1" dirty="0"/>
              <a:t>, </a:t>
            </a:r>
            <a:r>
              <a:rPr lang="en-US" b="1" dirty="0" err="1"/>
              <a:t>pilih</a:t>
            </a:r>
            <a:r>
              <a:rPr lang="en-US" b="1" dirty="0"/>
              <a:t>: </a:t>
            </a:r>
            <a:endParaRPr lang="id-ID" b="1" dirty="0" smtClean="0"/>
          </a:p>
          <a:p>
            <a:pPr marL="0" lvl="0" indent="0">
              <a:buNone/>
            </a:pPr>
            <a:endParaRPr lang="id-ID" sz="700" b="1" dirty="0"/>
          </a:p>
          <a:p>
            <a:pPr lvl="0"/>
            <a:r>
              <a:rPr lang="en-US" b="1" dirty="0"/>
              <a:t>Insert Above, </a:t>
            </a:r>
            <a:r>
              <a:rPr lang="en-US" b="1" dirty="0" err="1"/>
              <a:t>untuk</a:t>
            </a:r>
            <a:r>
              <a:rPr lang="en-US" b="1" dirty="0"/>
              <a:t> </a:t>
            </a:r>
            <a:r>
              <a:rPr lang="en-US" b="1" dirty="0" err="1"/>
              <a:t>menyisipkan</a:t>
            </a:r>
            <a:r>
              <a:rPr lang="en-US" b="1" dirty="0"/>
              <a:t> </a:t>
            </a:r>
            <a:r>
              <a:rPr lang="en-US" b="1" dirty="0" err="1"/>
              <a:t>baris</a:t>
            </a:r>
            <a:r>
              <a:rPr lang="en-US" b="1" dirty="0"/>
              <a:t> </a:t>
            </a:r>
            <a:r>
              <a:rPr lang="en-US" b="1" dirty="0" err="1"/>
              <a:t>baru</a:t>
            </a:r>
            <a:r>
              <a:rPr lang="en-US" b="1" dirty="0"/>
              <a:t> di </a:t>
            </a:r>
            <a:r>
              <a:rPr lang="en-US" b="1" dirty="0" err="1"/>
              <a:t>sebelah</a:t>
            </a:r>
            <a:r>
              <a:rPr lang="en-US" b="1" dirty="0"/>
              <a:t> </a:t>
            </a:r>
            <a:r>
              <a:rPr lang="en-US" b="1" dirty="0" err="1"/>
              <a:t>atas</a:t>
            </a:r>
            <a:r>
              <a:rPr lang="en-US" b="1" dirty="0"/>
              <a:t> sel</a:t>
            </a:r>
            <a:r>
              <a:rPr lang="en-US" b="1" dirty="0" smtClean="0"/>
              <a:t>.</a:t>
            </a:r>
            <a:endParaRPr lang="id-ID" b="1" dirty="0" smtClean="0"/>
          </a:p>
          <a:p>
            <a:pPr marL="0" lvl="0" indent="0">
              <a:buNone/>
            </a:pPr>
            <a:endParaRPr lang="id-ID" sz="700" b="1" dirty="0"/>
          </a:p>
          <a:p>
            <a:pPr lvl="0"/>
            <a:r>
              <a:rPr lang="en-US" b="1" dirty="0"/>
              <a:t>Insert Below, </a:t>
            </a:r>
            <a:r>
              <a:rPr lang="en-US" b="1" dirty="0" err="1"/>
              <a:t>untuk</a:t>
            </a:r>
            <a:r>
              <a:rPr lang="en-US" b="1" dirty="0"/>
              <a:t> </a:t>
            </a:r>
            <a:r>
              <a:rPr lang="en-US" b="1" dirty="0" err="1"/>
              <a:t>menyisipkan</a:t>
            </a:r>
            <a:r>
              <a:rPr lang="en-US" b="1" dirty="0"/>
              <a:t> </a:t>
            </a:r>
            <a:r>
              <a:rPr lang="en-US" b="1" dirty="0" err="1"/>
              <a:t>baris</a:t>
            </a:r>
            <a:r>
              <a:rPr lang="en-US" b="1" dirty="0"/>
              <a:t> </a:t>
            </a:r>
            <a:r>
              <a:rPr lang="en-US" b="1" dirty="0" err="1"/>
              <a:t>baru</a:t>
            </a:r>
            <a:r>
              <a:rPr lang="en-US" b="1" dirty="0"/>
              <a:t> di </a:t>
            </a:r>
            <a:r>
              <a:rPr lang="en-US" b="1" dirty="0" err="1"/>
              <a:t>sebelah</a:t>
            </a:r>
            <a:r>
              <a:rPr lang="en-US" b="1" dirty="0"/>
              <a:t> </a:t>
            </a:r>
            <a:r>
              <a:rPr lang="en-US" b="1" dirty="0" err="1"/>
              <a:t>bawah</a:t>
            </a:r>
            <a:r>
              <a:rPr lang="en-US" b="1" dirty="0"/>
              <a:t> sel</a:t>
            </a:r>
            <a:r>
              <a:rPr lang="en-US" b="1" dirty="0" smtClean="0"/>
              <a:t>.</a:t>
            </a:r>
            <a:endParaRPr lang="id-ID" b="1" dirty="0" smtClean="0"/>
          </a:p>
          <a:p>
            <a:pPr marL="0" lvl="0" indent="0">
              <a:buNone/>
            </a:pPr>
            <a:endParaRPr lang="id-ID" sz="700" b="1" dirty="0"/>
          </a:p>
          <a:p>
            <a:pPr lvl="0"/>
            <a:r>
              <a:rPr lang="en-US" b="1" dirty="0"/>
              <a:t>Insert Left, </a:t>
            </a:r>
            <a:r>
              <a:rPr lang="en-US" b="1" dirty="0" err="1"/>
              <a:t>untuk</a:t>
            </a:r>
            <a:r>
              <a:rPr lang="en-US" b="1" dirty="0"/>
              <a:t> </a:t>
            </a:r>
            <a:r>
              <a:rPr lang="en-US" b="1" dirty="0" err="1"/>
              <a:t>menyisipkan</a:t>
            </a:r>
            <a:r>
              <a:rPr lang="en-US" b="1" dirty="0"/>
              <a:t> </a:t>
            </a:r>
            <a:r>
              <a:rPr lang="en-US" b="1" dirty="0" err="1"/>
              <a:t>kolom</a:t>
            </a:r>
            <a:r>
              <a:rPr lang="en-US" b="1" dirty="0"/>
              <a:t> </a:t>
            </a:r>
            <a:r>
              <a:rPr lang="en-US" b="1" dirty="0" err="1"/>
              <a:t>baru</a:t>
            </a:r>
            <a:r>
              <a:rPr lang="en-US" b="1" dirty="0"/>
              <a:t> di </a:t>
            </a:r>
            <a:r>
              <a:rPr lang="en-US" b="1" dirty="0" err="1"/>
              <a:t>sebelah</a:t>
            </a:r>
            <a:r>
              <a:rPr lang="en-US" b="1" dirty="0"/>
              <a:t> </a:t>
            </a:r>
            <a:r>
              <a:rPr lang="en-US" b="1" dirty="0" err="1"/>
              <a:t>kiri</a:t>
            </a:r>
            <a:r>
              <a:rPr lang="en-US" b="1" dirty="0"/>
              <a:t> sel</a:t>
            </a:r>
            <a:r>
              <a:rPr lang="en-US" b="1" dirty="0" smtClean="0"/>
              <a:t>.</a:t>
            </a:r>
            <a:endParaRPr lang="id-ID" b="1" dirty="0" smtClean="0"/>
          </a:p>
          <a:p>
            <a:pPr marL="0" lvl="0" indent="0">
              <a:buNone/>
            </a:pPr>
            <a:endParaRPr lang="id-ID" sz="700" b="1" dirty="0"/>
          </a:p>
          <a:p>
            <a:pPr lvl="0"/>
            <a:r>
              <a:rPr lang="en-US" b="1" dirty="0"/>
              <a:t>Insert Right , </a:t>
            </a:r>
            <a:r>
              <a:rPr lang="en-US" b="1" dirty="0" err="1"/>
              <a:t>untuk</a:t>
            </a:r>
            <a:r>
              <a:rPr lang="en-US" b="1" dirty="0"/>
              <a:t> </a:t>
            </a:r>
            <a:r>
              <a:rPr lang="en-US" b="1" dirty="0" err="1"/>
              <a:t>menyisipkan</a:t>
            </a:r>
            <a:r>
              <a:rPr lang="en-US" b="1" dirty="0"/>
              <a:t> </a:t>
            </a:r>
            <a:r>
              <a:rPr lang="en-US" b="1" dirty="0" err="1"/>
              <a:t>kolom</a:t>
            </a:r>
            <a:r>
              <a:rPr lang="en-US" b="1" dirty="0"/>
              <a:t> </a:t>
            </a:r>
            <a:r>
              <a:rPr lang="en-US" b="1" dirty="0" err="1"/>
              <a:t>baru</a:t>
            </a:r>
            <a:r>
              <a:rPr lang="en-US" b="1" dirty="0"/>
              <a:t> di </a:t>
            </a:r>
            <a:r>
              <a:rPr lang="en-US" b="1" dirty="0" err="1"/>
              <a:t>sebelah</a:t>
            </a:r>
            <a:r>
              <a:rPr lang="en-US" b="1" dirty="0"/>
              <a:t> </a:t>
            </a:r>
            <a:r>
              <a:rPr lang="en-US" b="1" dirty="0" err="1"/>
              <a:t>kanan</a:t>
            </a:r>
            <a:r>
              <a:rPr lang="en-US" b="1" dirty="0"/>
              <a:t> sel</a:t>
            </a:r>
            <a:r>
              <a:rPr lang="en-US" b="1" dirty="0" smtClean="0"/>
              <a:t>.</a:t>
            </a:r>
            <a:endParaRPr lang="id-ID" b="1" dirty="0" smtClean="0"/>
          </a:p>
          <a:p>
            <a:pPr marL="0" lvl="0" indent="0">
              <a:buNone/>
            </a:pPr>
            <a:endParaRPr lang="id-ID" sz="800" b="1" dirty="0"/>
          </a:p>
          <a:p>
            <a:r>
              <a:rPr lang="en-US" b="1" dirty="0"/>
              <a:t>Tip : </a:t>
            </a:r>
            <a:r>
              <a:rPr lang="en-US" b="1" dirty="0" err="1"/>
              <a:t>kita</a:t>
            </a:r>
            <a:r>
              <a:rPr lang="en-US" b="1" dirty="0"/>
              <a:t> </a:t>
            </a:r>
            <a:r>
              <a:rPr lang="en-US" b="1" dirty="0" err="1"/>
              <a:t>juga</a:t>
            </a:r>
            <a:r>
              <a:rPr lang="en-US" b="1" dirty="0"/>
              <a:t> </a:t>
            </a:r>
            <a:r>
              <a:rPr lang="en-US" b="1" dirty="0" err="1"/>
              <a:t>bisa</a:t>
            </a:r>
            <a:r>
              <a:rPr lang="en-US" b="1" dirty="0"/>
              <a:t> </a:t>
            </a:r>
            <a:r>
              <a:rPr lang="en-US" b="1" dirty="0" err="1"/>
              <a:t>menggunakan</a:t>
            </a:r>
            <a:r>
              <a:rPr lang="en-US" b="1" dirty="0"/>
              <a:t> </a:t>
            </a:r>
            <a:r>
              <a:rPr lang="en-US" b="1" dirty="0" err="1"/>
              <a:t>klik</a:t>
            </a:r>
            <a:r>
              <a:rPr lang="en-US" b="1" dirty="0"/>
              <a:t> </a:t>
            </a:r>
            <a:r>
              <a:rPr lang="en-US" b="1" dirty="0" err="1"/>
              <a:t>kanan</a:t>
            </a:r>
            <a:r>
              <a:rPr lang="en-US" b="1" dirty="0"/>
              <a:t> </a:t>
            </a:r>
            <a:r>
              <a:rPr lang="en-US" b="1" dirty="0" err="1"/>
              <a:t>pada</a:t>
            </a:r>
            <a:r>
              <a:rPr lang="en-US" b="1" dirty="0"/>
              <a:t> </a:t>
            </a:r>
            <a:r>
              <a:rPr lang="en-US" b="1" dirty="0" err="1"/>
              <a:t>sel</a:t>
            </a:r>
            <a:r>
              <a:rPr lang="en-US" b="1" dirty="0"/>
              <a:t> </a:t>
            </a:r>
            <a:r>
              <a:rPr lang="en-US" b="1" dirty="0" err="1"/>
              <a:t>untuk</a:t>
            </a:r>
            <a:r>
              <a:rPr lang="en-US" b="1" dirty="0"/>
              <a:t> </a:t>
            </a:r>
            <a:r>
              <a:rPr lang="en-US" b="1" dirty="0" err="1"/>
              <a:t>menampilkan</a:t>
            </a:r>
            <a:r>
              <a:rPr lang="en-US" b="1" dirty="0"/>
              <a:t> </a:t>
            </a:r>
            <a:r>
              <a:rPr lang="en-US" b="1" dirty="0" err="1"/>
              <a:t>pilihan</a:t>
            </a:r>
            <a:r>
              <a:rPr lang="en-US" b="1" dirty="0"/>
              <a:t> di </a:t>
            </a:r>
            <a:r>
              <a:rPr lang="en-US" b="1" dirty="0" err="1"/>
              <a:t>atas</a:t>
            </a:r>
            <a:r>
              <a:rPr lang="en-US" b="1" dirty="0"/>
              <a:t>.</a:t>
            </a:r>
            <a:endParaRPr lang="id-ID" b="1" dirty="0"/>
          </a:p>
        </p:txBody>
      </p:sp>
      <p:sp>
        <p:nvSpPr>
          <p:cNvPr id="5" name="Oval 4"/>
          <p:cNvSpPr/>
          <p:nvPr/>
        </p:nvSpPr>
        <p:spPr>
          <a:xfrm>
            <a:off x="1979712" y="332656"/>
            <a:ext cx="6120680" cy="93610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id-ID" sz="3200" b="1" dirty="0"/>
              <a:t>C</a:t>
            </a:r>
            <a:r>
              <a:rPr lang="en-US" sz="3200" b="1" dirty="0" err="1"/>
              <a:t>ara</a:t>
            </a:r>
            <a:r>
              <a:rPr lang="en-US" sz="3200" b="1" dirty="0"/>
              <a:t> </a:t>
            </a:r>
            <a:r>
              <a:rPr lang="en-US" sz="3200" b="1" dirty="0" err="1"/>
              <a:t>Menambah</a:t>
            </a:r>
            <a:r>
              <a:rPr lang="en-US" sz="3200" b="1" dirty="0"/>
              <a:t> </a:t>
            </a:r>
            <a:r>
              <a:rPr lang="en-US" sz="3200" b="1" dirty="0" err="1"/>
              <a:t>Baris</a:t>
            </a:r>
            <a:r>
              <a:rPr lang="en-US" sz="3200" b="1" dirty="0"/>
              <a:t> </a:t>
            </a:r>
            <a:r>
              <a:rPr lang="en-US" sz="3200" b="1" dirty="0" err="1"/>
              <a:t>dan</a:t>
            </a:r>
            <a:r>
              <a:rPr lang="en-US" sz="3200" b="1" dirty="0"/>
              <a:t> </a:t>
            </a:r>
            <a:r>
              <a:rPr lang="en-US" sz="3200" b="1" dirty="0" err="1"/>
              <a:t>Kolom</a:t>
            </a:r>
            <a:r>
              <a:rPr lang="en-US" sz="3200" b="1" dirty="0"/>
              <a:t> </a:t>
            </a:r>
            <a:r>
              <a:rPr lang="en-US" sz="3200" b="1" dirty="0" err="1"/>
              <a:t>pada</a:t>
            </a:r>
            <a:r>
              <a:rPr lang="en-US" sz="3200" b="1" dirty="0"/>
              <a:t> </a:t>
            </a:r>
            <a:r>
              <a:rPr lang="en-US" sz="3200" b="1" dirty="0" err="1" smtClean="0"/>
              <a:t>Tabel</a:t>
            </a:r>
            <a:endParaRPr lang="id-ID" sz="3200" dirty="0"/>
          </a:p>
        </p:txBody>
      </p:sp>
      <p:pic>
        <p:nvPicPr>
          <p:cNvPr id="4" name="Picture 3" descr="Rows &amp; Colums Group"/>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271712"/>
            <a:ext cx="2664296" cy="2597448"/>
          </a:xfrm>
          <a:prstGeom prst="rect">
            <a:avLst/>
          </a:prstGeom>
          <a:noFill/>
          <a:ln>
            <a:noFill/>
          </a:ln>
        </p:spPr>
      </p:pic>
    </p:spTree>
    <p:extLst>
      <p:ext uri="{BB962C8B-B14F-4D97-AF65-F5344CB8AC3E}">
        <p14:creationId xmlns:p14="http://schemas.microsoft.com/office/powerpoint/2010/main" val="1257019176"/>
      </p:ext>
    </p:extLst>
  </p:cSld>
  <p:clrMapOvr>
    <a:masterClrMapping/>
  </p:clrMapOvr>
  <p:transition spd="slow">
    <p:wheel spokes="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060848"/>
            <a:ext cx="5040560" cy="3888432"/>
          </a:xfrm>
        </p:spPr>
        <p:txBody>
          <a:bodyPr>
            <a:normAutofit/>
          </a:bodyPr>
          <a:lstStyle/>
          <a:p>
            <a:pPr lvl="0"/>
            <a:r>
              <a:rPr lang="id-ID" b="1" dirty="0"/>
              <a:t>Pada Table Tools, di Layout tab, Rows &amp; Columns grup, klik Delete</a:t>
            </a:r>
            <a:r>
              <a:rPr lang="id-ID" b="1" dirty="0" smtClean="0"/>
              <a:t>.</a:t>
            </a:r>
            <a:r>
              <a:rPr lang="id-ID" b="1" dirty="0"/>
              <a:t> </a:t>
            </a:r>
            <a:endParaRPr lang="id-ID" b="1" dirty="0" smtClean="0"/>
          </a:p>
          <a:p>
            <a:pPr marL="0" lvl="0" indent="0">
              <a:buNone/>
            </a:pPr>
            <a:endParaRPr lang="id-ID" sz="1000" b="1" dirty="0"/>
          </a:p>
          <a:p>
            <a:pPr lvl="0"/>
            <a:r>
              <a:rPr lang="id-ID" b="1" dirty="0" smtClean="0"/>
              <a:t>Tentukan </a:t>
            </a:r>
            <a:r>
              <a:rPr lang="id-ID" b="1" dirty="0"/>
              <a:t>pilihan, apakah akan menghapus sel, kolom, baris atau tabel. </a:t>
            </a:r>
          </a:p>
          <a:p>
            <a:pPr lvl="0"/>
            <a:endParaRPr lang="id-ID" b="1" dirty="0"/>
          </a:p>
        </p:txBody>
      </p:sp>
      <p:sp>
        <p:nvSpPr>
          <p:cNvPr id="5" name="Oval 4"/>
          <p:cNvSpPr/>
          <p:nvPr/>
        </p:nvSpPr>
        <p:spPr>
          <a:xfrm>
            <a:off x="1979712" y="332656"/>
            <a:ext cx="6336704" cy="122413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id-ID" sz="3200" b="1" dirty="0"/>
              <a:t>Cara Menghapus Sel, Baris, Kolom atau Tabel</a:t>
            </a:r>
          </a:p>
        </p:txBody>
      </p:sp>
      <p:pic>
        <p:nvPicPr>
          <p:cNvPr id="6" name="Picture 5" descr="Delete Table"/>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420888"/>
            <a:ext cx="2592288" cy="3024336"/>
          </a:xfrm>
          <a:prstGeom prst="rect">
            <a:avLst/>
          </a:prstGeom>
          <a:noFill/>
          <a:ln>
            <a:noFill/>
          </a:ln>
        </p:spPr>
      </p:pic>
    </p:spTree>
    <p:extLst>
      <p:ext uri="{BB962C8B-B14F-4D97-AF65-F5344CB8AC3E}">
        <p14:creationId xmlns:p14="http://schemas.microsoft.com/office/powerpoint/2010/main" val="59841709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640960" cy="5760640"/>
          </a:xfrm>
        </p:spPr>
        <p:txBody>
          <a:bodyPr>
            <a:normAutofit fontScale="40000" lnSpcReduction="20000"/>
          </a:bodyPr>
          <a:lstStyle/>
          <a:p>
            <a:pPr lvl="0">
              <a:buFont typeface="Wingdings" pitchFamily="2" charset="2"/>
              <a:buChar char="Ø"/>
            </a:pPr>
            <a:r>
              <a:rPr lang="id-ID" sz="6300" b="1" dirty="0"/>
              <a:t>Terapkan Heading Styles</a:t>
            </a:r>
          </a:p>
          <a:p>
            <a:pPr marL="0" indent="0" algn="just">
              <a:buNone/>
            </a:pPr>
            <a:r>
              <a:rPr lang="id-ID" sz="7000" b="1" dirty="0"/>
              <a:t>Pilih teks yang Anda ingin masukkan ke dalam daftar isi, kemudian di tab Home, piilh heading style, misalnya Heading 1.Lakukan ini untuk setiap text yang ingin Anda masukkan ke dalam daftar isi. Misalnya, jika Anda menulis sebuah buku, Anda bisa menggunakan Heading 1 untuk setiap judul bab di buku </a:t>
            </a:r>
            <a:r>
              <a:rPr lang="id-ID" sz="7000" b="1" dirty="0" smtClean="0"/>
              <a:t>Anda.</a:t>
            </a:r>
          </a:p>
          <a:p>
            <a:pPr marL="0" indent="0">
              <a:buNone/>
            </a:pPr>
            <a:endParaRPr lang="id-ID" sz="2500" b="1" dirty="0" smtClean="0"/>
          </a:p>
          <a:p>
            <a:pPr>
              <a:buFont typeface="Wingdings" pitchFamily="2" charset="2"/>
              <a:buChar char="Ø"/>
            </a:pPr>
            <a:r>
              <a:rPr lang="id-ID" sz="6300" b="1" dirty="0" smtClean="0"/>
              <a:t>Masukkan </a:t>
            </a:r>
            <a:r>
              <a:rPr lang="id-ID" sz="6300" b="1" dirty="0"/>
              <a:t>Daftar Isi ke Dokumen</a:t>
            </a:r>
          </a:p>
          <a:p>
            <a:r>
              <a:rPr lang="id-ID" sz="6300" b="1" dirty="0"/>
              <a:t>Seperti yang sudah disebutkan sebelumnya, Word menggunakan heading di dokumen Anda untuk membangun daftar isi otomatis yang bisa di update langsung saat Anda mengubah heading text, sequence, atau level.</a:t>
            </a:r>
          </a:p>
          <a:p>
            <a:pPr lvl="0"/>
            <a:r>
              <a:rPr lang="id-ID" sz="6300" b="1" dirty="0"/>
              <a:t>Klik dimana Anda ingin memasukkan daftar isi Anda</a:t>
            </a:r>
          </a:p>
          <a:p>
            <a:pPr lvl="0"/>
            <a:r>
              <a:rPr lang="id-ID" sz="6300" b="1" dirty="0"/>
              <a:t>Klik References &gt; Table of Contents , kemudian pilih salah satu style dari list Automatic Table of Contents yang tersedia.</a:t>
            </a:r>
          </a:p>
          <a:p>
            <a:pPr lvl="0"/>
            <a:endParaRPr lang="id-ID" b="1" dirty="0"/>
          </a:p>
        </p:txBody>
      </p:sp>
      <p:sp>
        <p:nvSpPr>
          <p:cNvPr id="5" name="Oval 4"/>
          <p:cNvSpPr/>
          <p:nvPr/>
        </p:nvSpPr>
        <p:spPr>
          <a:xfrm>
            <a:off x="1979712" y="260648"/>
            <a:ext cx="6336704" cy="5760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id-ID" sz="3200" b="1" dirty="0"/>
              <a:t>MEMBUAT DAFTAR ISI</a:t>
            </a:r>
            <a:endParaRPr lang="id-ID" sz="3200" dirty="0"/>
          </a:p>
        </p:txBody>
      </p:sp>
    </p:spTree>
    <p:extLst>
      <p:ext uri="{BB962C8B-B14F-4D97-AF65-F5344CB8AC3E}">
        <p14:creationId xmlns:p14="http://schemas.microsoft.com/office/powerpoint/2010/main" val="143334837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640960" cy="5400600"/>
          </a:xfrm>
        </p:spPr>
        <p:txBody>
          <a:bodyPr>
            <a:normAutofit/>
          </a:bodyPr>
          <a:lstStyle/>
          <a:p>
            <a:pPr marL="0" lvl="0" indent="0">
              <a:buNone/>
            </a:pPr>
            <a:r>
              <a:rPr lang="id-ID" sz="4000" dirty="0" smtClean="0"/>
              <a:t>-  </a:t>
            </a:r>
            <a:r>
              <a:rPr lang="en-US" sz="4000" dirty="0" err="1" smtClean="0"/>
              <a:t>Klik</a:t>
            </a:r>
            <a:r>
              <a:rPr lang="en-US" sz="4000" dirty="0" smtClean="0"/>
              <a:t> </a:t>
            </a:r>
            <a:r>
              <a:rPr lang="en-US" sz="4000" dirty="0" err="1"/>
              <a:t>judul</a:t>
            </a:r>
            <a:r>
              <a:rPr lang="en-US" sz="4000" dirty="0"/>
              <a:t> yang </a:t>
            </a:r>
            <a:r>
              <a:rPr lang="en-US" sz="4000" dirty="0" err="1"/>
              <a:t>ingin</a:t>
            </a:r>
            <a:r>
              <a:rPr lang="en-US" sz="4000" dirty="0"/>
              <a:t> </a:t>
            </a:r>
            <a:r>
              <a:rPr lang="en-US" sz="4000" dirty="0" err="1"/>
              <a:t>Anda</a:t>
            </a:r>
            <a:r>
              <a:rPr lang="en-US" sz="4000" dirty="0"/>
              <a:t> </a:t>
            </a:r>
            <a:r>
              <a:rPr lang="en-US" sz="4000" dirty="0" err="1"/>
              <a:t>ubah</a:t>
            </a:r>
            <a:r>
              <a:rPr lang="en-US" sz="4000" dirty="0"/>
              <a:t>.</a:t>
            </a:r>
            <a:endParaRPr lang="id-ID" sz="4000" dirty="0" smtClean="0">
              <a:effectLst/>
            </a:endParaRPr>
          </a:p>
          <a:p>
            <a:pPr lvl="0">
              <a:buFontTx/>
              <a:buChar char="-"/>
            </a:pPr>
            <a:r>
              <a:rPr lang="en-US" sz="4000" dirty="0" err="1" smtClean="0"/>
              <a:t>Pada</a:t>
            </a:r>
            <a:r>
              <a:rPr lang="en-US" sz="4000" dirty="0" smtClean="0"/>
              <a:t> </a:t>
            </a:r>
            <a:r>
              <a:rPr lang="en-US" sz="4000" dirty="0"/>
              <a:t>tab </a:t>
            </a:r>
            <a:r>
              <a:rPr lang="en-US" sz="4000" b="1" dirty="0"/>
              <a:t>Home</a:t>
            </a:r>
            <a:r>
              <a:rPr lang="en-US" sz="4000" dirty="0"/>
              <a:t> , di </a:t>
            </a:r>
            <a:r>
              <a:rPr lang="en-US" sz="4000" dirty="0" err="1"/>
              <a:t>grup</a:t>
            </a:r>
            <a:r>
              <a:rPr lang="en-US" sz="4000" dirty="0"/>
              <a:t> </a:t>
            </a:r>
            <a:r>
              <a:rPr lang="en-US" sz="4000" b="1" dirty="0"/>
              <a:t>Styles</a:t>
            </a:r>
            <a:r>
              <a:rPr lang="en-US" sz="4000" dirty="0"/>
              <a:t> , </a:t>
            </a:r>
            <a:endParaRPr lang="id-ID" sz="4000" dirty="0" smtClean="0"/>
          </a:p>
          <a:p>
            <a:pPr marL="0" indent="0">
              <a:buNone/>
            </a:pPr>
            <a:r>
              <a:rPr lang="en-US" sz="4000" dirty="0" err="1"/>
              <a:t>klik</a:t>
            </a:r>
            <a:r>
              <a:rPr lang="en-US" sz="4000" dirty="0"/>
              <a:t> </a:t>
            </a:r>
            <a:r>
              <a:rPr lang="en-US" sz="4000" dirty="0" err="1"/>
              <a:t>judul</a:t>
            </a:r>
            <a:r>
              <a:rPr lang="en-US" sz="4000" dirty="0"/>
              <a:t> yang </a:t>
            </a:r>
            <a:r>
              <a:rPr lang="en-US" sz="4000" dirty="0" err="1"/>
              <a:t>Anda</a:t>
            </a:r>
            <a:r>
              <a:rPr lang="en-US" sz="4000" dirty="0"/>
              <a:t> </a:t>
            </a:r>
            <a:r>
              <a:rPr lang="en-US" sz="4000" dirty="0" err="1"/>
              <a:t>inginkan</a:t>
            </a:r>
            <a:r>
              <a:rPr lang="en-US" sz="4000" dirty="0" smtClean="0"/>
              <a:t>.</a:t>
            </a:r>
            <a:endParaRPr lang="id-ID" sz="4000" dirty="0" smtClean="0"/>
          </a:p>
          <a:p>
            <a:pPr lvl="0">
              <a:buFontTx/>
              <a:buChar char="-"/>
            </a:pPr>
            <a:r>
              <a:rPr lang="en-US" sz="4000" dirty="0" err="1" smtClean="0"/>
              <a:t>Pada</a:t>
            </a:r>
            <a:r>
              <a:rPr lang="en-US" sz="4000" dirty="0" smtClean="0"/>
              <a:t> </a:t>
            </a:r>
            <a:r>
              <a:rPr lang="en-US" sz="4000" dirty="0"/>
              <a:t>tab </a:t>
            </a:r>
            <a:r>
              <a:rPr lang="en-US" sz="4000" b="1" dirty="0"/>
              <a:t>References</a:t>
            </a:r>
            <a:r>
              <a:rPr lang="en-US" sz="4000" dirty="0"/>
              <a:t> , </a:t>
            </a:r>
            <a:r>
              <a:rPr lang="en-US" sz="4000" dirty="0" err="1"/>
              <a:t>klik</a:t>
            </a:r>
            <a:r>
              <a:rPr lang="en-US" sz="4000" dirty="0"/>
              <a:t> </a:t>
            </a:r>
            <a:r>
              <a:rPr lang="en-US" sz="4000" b="1" dirty="0"/>
              <a:t>Update Table</a:t>
            </a:r>
            <a:r>
              <a:rPr lang="en-US" sz="4000" dirty="0"/>
              <a:t> .</a:t>
            </a:r>
            <a:endParaRPr lang="id-ID" sz="4000" dirty="0" smtClean="0">
              <a:effectLst/>
            </a:endParaRPr>
          </a:p>
          <a:p>
            <a:pPr marL="0" lvl="0" indent="0">
              <a:buNone/>
            </a:pPr>
            <a:r>
              <a:rPr lang="id-ID" sz="4000" dirty="0" smtClean="0"/>
              <a:t>-  </a:t>
            </a:r>
            <a:r>
              <a:rPr lang="en-US" sz="4000" dirty="0" err="1" smtClean="0"/>
              <a:t>Klik</a:t>
            </a:r>
            <a:r>
              <a:rPr lang="en-US" sz="4000" dirty="0" smtClean="0"/>
              <a:t> </a:t>
            </a:r>
            <a:r>
              <a:rPr lang="en-US" sz="4000" b="1" dirty="0"/>
              <a:t>Update entire table</a:t>
            </a:r>
            <a:r>
              <a:rPr lang="en-US" sz="4000" dirty="0"/>
              <a:t> , </a:t>
            </a:r>
            <a:r>
              <a:rPr lang="en-US" sz="4000" dirty="0" err="1" smtClean="0"/>
              <a:t>dan</a:t>
            </a:r>
            <a:r>
              <a:rPr lang="id-ID" sz="4000" dirty="0" smtClean="0"/>
              <a:t> 	     </a:t>
            </a:r>
            <a:r>
              <a:rPr lang="en-US" sz="4000" dirty="0" err="1" smtClean="0"/>
              <a:t>kemudian</a:t>
            </a:r>
            <a:r>
              <a:rPr lang="en-US" sz="4000" dirty="0" smtClean="0"/>
              <a:t> </a:t>
            </a:r>
            <a:r>
              <a:rPr lang="en-US" sz="4000" dirty="0" err="1"/>
              <a:t>klik</a:t>
            </a:r>
            <a:r>
              <a:rPr lang="en-US" sz="4000" dirty="0"/>
              <a:t> </a:t>
            </a:r>
            <a:r>
              <a:rPr lang="en-US" sz="4000" b="1" dirty="0"/>
              <a:t>OK</a:t>
            </a:r>
            <a:r>
              <a:rPr lang="en-US" sz="4000" dirty="0"/>
              <a:t> .</a:t>
            </a:r>
            <a:endParaRPr lang="id-ID" sz="4000" dirty="0" smtClean="0">
              <a:effectLst/>
            </a:endParaRPr>
          </a:p>
          <a:p>
            <a:pPr marL="0" lvl="0" indent="0">
              <a:buNone/>
            </a:pPr>
            <a:endParaRPr lang="id-ID" b="1" dirty="0"/>
          </a:p>
        </p:txBody>
      </p:sp>
      <p:sp>
        <p:nvSpPr>
          <p:cNvPr id="5" name="Oval 4"/>
          <p:cNvSpPr/>
          <p:nvPr/>
        </p:nvSpPr>
        <p:spPr>
          <a:xfrm>
            <a:off x="1979712" y="188640"/>
            <a:ext cx="6336704" cy="79208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en-US" sz="3200" b="1" dirty="0" err="1"/>
              <a:t>Ubah</a:t>
            </a:r>
            <a:r>
              <a:rPr lang="en-US" sz="3200" b="1" dirty="0"/>
              <a:t> </a:t>
            </a:r>
            <a:r>
              <a:rPr lang="en-US" sz="3200" b="1" dirty="0" err="1"/>
              <a:t>atau</a:t>
            </a:r>
            <a:r>
              <a:rPr lang="en-US" sz="3200" b="1" dirty="0"/>
              <a:t> </a:t>
            </a:r>
            <a:r>
              <a:rPr lang="en-US" sz="3200" b="1" dirty="0" err="1"/>
              <a:t>tambahkan</a:t>
            </a:r>
            <a:r>
              <a:rPr lang="en-US" sz="3200" b="1" dirty="0"/>
              <a:t> level </a:t>
            </a:r>
            <a:r>
              <a:rPr lang="en-US" sz="3200" b="1" dirty="0" err="1"/>
              <a:t>dalam</a:t>
            </a:r>
            <a:r>
              <a:rPr lang="en-US" sz="3200" b="1" dirty="0"/>
              <a:t> </a:t>
            </a:r>
            <a:r>
              <a:rPr lang="en-US" sz="3200" b="1" dirty="0" err="1"/>
              <a:t>daftar</a:t>
            </a:r>
            <a:r>
              <a:rPr lang="en-US" sz="3200" b="1" dirty="0"/>
              <a:t> </a:t>
            </a:r>
            <a:r>
              <a:rPr lang="en-US" sz="3200" b="1" dirty="0" err="1"/>
              <a:t>isi</a:t>
            </a:r>
            <a:r>
              <a:rPr lang="id-ID" sz="3200" b="1" dirty="0"/>
              <a:t>. </a:t>
            </a:r>
            <a:endParaRPr lang="id-ID" sz="3200" dirty="0"/>
          </a:p>
        </p:txBody>
      </p:sp>
    </p:spTree>
    <p:extLst>
      <p:ext uri="{BB962C8B-B14F-4D97-AF65-F5344CB8AC3E}">
        <p14:creationId xmlns:p14="http://schemas.microsoft.com/office/powerpoint/2010/main" val="20697056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568952" cy="6120680"/>
          </a:xfrm>
        </p:spPr>
        <p:txBody>
          <a:bodyPr>
            <a:normAutofit/>
          </a:bodyPr>
          <a:lstStyle/>
          <a:p>
            <a:pPr lvl="0"/>
            <a:r>
              <a:rPr lang="id-ID" sz="4300" b="1" dirty="0"/>
              <a:t>Untuk menormalkan tampilan format Drop Cap, klik pilihan </a:t>
            </a:r>
            <a:r>
              <a:rPr lang="id-ID" sz="4300" b="1" dirty="0" smtClean="0"/>
              <a:t>None.</a:t>
            </a:r>
          </a:p>
          <a:p>
            <a:pPr marL="0" lvl="0" indent="0">
              <a:buNone/>
            </a:pPr>
            <a:endParaRPr lang="id-ID" sz="2000" b="1" dirty="0"/>
          </a:p>
          <a:p>
            <a:pPr lvl="0"/>
            <a:r>
              <a:rPr lang="id-ID" sz="4300" b="1" dirty="0"/>
              <a:t>Atur format drop cap sesuai dengan keinginan kita, seperti posisi drop cap, jenis font untuk drop cap, besar drop cap yang diukur dalam baris dan jarak antara drop cap dengan teks.</a:t>
            </a:r>
          </a:p>
          <a:p>
            <a:pPr marL="0" indent="0">
              <a:buNone/>
            </a:pPr>
            <a:endParaRPr lang="id-ID" sz="4300" dirty="0"/>
          </a:p>
        </p:txBody>
      </p:sp>
    </p:spTree>
    <p:custDataLst>
      <p:tags r:id="rId1"/>
    </p:custDataLst>
    <p:extLst>
      <p:ext uri="{BB962C8B-B14F-4D97-AF65-F5344CB8AC3E}">
        <p14:creationId xmlns:p14="http://schemas.microsoft.com/office/powerpoint/2010/main" val="2315149808"/>
      </p:ext>
    </p:extLst>
  </p:cSld>
  <p:clrMapOvr>
    <a:masterClrMapping/>
  </p:clrMapOvr>
  <mc:AlternateContent xmlns:mc="http://schemas.openxmlformats.org/markup-compatibility/2006" xmlns:p14="http://schemas.microsoft.com/office/powerpoint/2010/main">
    <mc:Choice Requires="p14">
      <p:transition spd="slow" p14:dur="3400" advTm="2584">
        <p14:reveal/>
      </p:transition>
    </mc:Choice>
    <mc:Fallback xmlns="">
      <p:transition spd="slow" advTm="258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640960" cy="5400600"/>
          </a:xfrm>
        </p:spPr>
        <p:txBody>
          <a:bodyPr>
            <a:normAutofit/>
          </a:bodyPr>
          <a:lstStyle/>
          <a:p>
            <a:pPr>
              <a:buFont typeface="Wingdings" pitchFamily="2" charset="2"/>
              <a:buChar char="ü"/>
            </a:pPr>
            <a:r>
              <a:rPr lang="en-US" b="1" dirty="0" err="1" smtClean="0"/>
              <a:t>Klik</a:t>
            </a:r>
            <a:r>
              <a:rPr lang="en-US" b="1" dirty="0" smtClean="0"/>
              <a:t> </a:t>
            </a:r>
            <a:r>
              <a:rPr lang="en-US" b="1" dirty="0"/>
              <a:t>References &gt; Table of Contents &gt; Custom </a:t>
            </a:r>
            <a:r>
              <a:rPr lang="id-ID" b="1" dirty="0"/>
              <a:t> </a:t>
            </a:r>
            <a:r>
              <a:rPr lang="id-ID" b="1" dirty="0" smtClean="0"/>
              <a:t>  </a:t>
            </a:r>
            <a:r>
              <a:rPr lang="en-US" b="1" dirty="0" smtClean="0"/>
              <a:t>Table </a:t>
            </a:r>
            <a:r>
              <a:rPr lang="en-US" b="1" dirty="0"/>
              <a:t>of </a:t>
            </a:r>
            <a:r>
              <a:rPr lang="en-US" b="1" dirty="0" smtClean="0"/>
              <a:t>Contents</a:t>
            </a:r>
            <a:r>
              <a:rPr lang="id-ID" b="1" dirty="0" smtClean="0"/>
              <a:t>.</a:t>
            </a:r>
          </a:p>
          <a:p>
            <a:pPr>
              <a:buFont typeface="Wingdings" pitchFamily="2" charset="2"/>
              <a:buChar char="ü"/>
            </a:pPr>
            <a:r>
              <a:rPr lang="id-ID" b="1" dirty="0" smtClean="0"/>
              <a:t>Pada </a:t>
            </a:r>
            <a:r>
              <a:rPr lang="id-ID" b="1" dirty="0"/>
              <a:t>kotak dialog Table of Contents , dalam daftar Show levels , pilih jumlah level yang Anda inginkan, dan kemudian klik OK</a:t>
            </a:r>
            <a:r>
              <a:rPr lang="id-ID" b="1" dirty="0" smtClean="0"/>
              <a:t>.</a:t>
            </a:r>
          </a:p>
          <a:p>
            <a:pPr>
              <a:buFont typeface="Wingdings" pitchFamily="2" charset="2"/>
              <a:buChar char="ü"/>
            </a:pPr>
            <a:r>
              <a:rPr lang="id-ID" b="1" dirty="0" smtClean="0"/>
              <a:t>Misalnya</a:t>
            </a:r>
            <a:r>
              <a:rPr lang="id-ID" b="1" dirty="0"/>
              <a:t>, jika Anda mengklik 2, maka semua teks dengan gaya Heading 1 atau gaya Heading 2 yang diterapkan akan ditampilkan di daftar </a:t>
            </a:r>
            <a:r>
              <a:rPr lang="id-ID" b="1" dirty="0" smtClean="0"/>
              <a:t>isi.</a:t>
            </a:r>
          </a:p>
          <a:p>
            <a:pPr>
              <a:buFont typeface="Wingdings" pitchFamily="2" charset="2"/>
              <a:buChar char="ü"/>
            </a:pPr>
            <a:r>
              <a:rPr lang="id-ID" b="1" dirty="0" smtClean="0"/>
              <a:t>Bila </a:t>
            </a:r>
            <a:r>
              <a:rPr lang="id-ID" b="1" dirty="0"/>
              <a:t>Anda ditanya apakah ingin mengganti daftar isi yang ada, klik Yes .</a:t>
            </a:r>
          </a:p>
          <a:p>
            <a:pPr>
              <a:buFontTx/>
              <a:buChar char="-"/>
            </a:pPr>
            <a:endParaRPr lang="id-ID" dirty="0"/>
          </a:p>
          <a:p>
            <a:pPr marL="0" indent="0">
              <a:buNone/>
            </a:pPr>
            <a:endParaRPr lang="id-ID" b="1" dirty="0"/>
          </a:p>
        </p:txBody>
      </p:sp>
      <p:sp>
        <p:nvSpPr>
          <p:cNvPr id="5" name="Oval 4"/>
          <p:cNvSpPr/>
          <p:nvPr/>
        </p:nvSpPr>
        <p:spPr>
          <a:xfrm>
            <a:off x="1763688" y="332656"/>
            <a:ext cx="6336704" cy="6480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sz="3200" b="1" dirty="0" err="1"/>
              <a:t>Ganti</a:t>
            </a:r>
            <a:r>
              <a:rPr lang="en-US" sz="3200" b="1" dirty="0"/>
              <a:t> </a:t>
            </a:r>
            <a:r>
              <a:rPr lang="en-US" sz="3200" b="1" dirty="0" err="1"/>
              <a:t>daftar</a:t>
            </a:r>
            <a:r>
              <a:rPr lang="en-US" sz="3200" b="1" dirty="0"/>
              <a:t> </a:t>
            </a:r>
            <a:r>
              <a:rPr lang="en-US" sz="3200" b="1" dirty="0" err="1"/>
              <a:t>isi</a:t>
            </a:r>
            <a:endParaRPr lang="id-ID" sz="3200" b="1" dirty="0"/>
          </a:p>
        </p:txBody>
      </p:sp>
    </p:spTree>
    <p:extLst>
      <p:ext uri="{BB962C8B-B14F-4D97-AF65-F5344CB8AC3E}">
        <p14:creationId xmlns:p14="http://schemas.microsoft.com/office/powerpoint/2010/main" val="237947288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5256584" cy="5328592"/>
          </a:xfrm>
        </p:spPr>
        <p:txBody>
          <a:bodyPr>
            <a:normAutofit fontScale="85000" lnSpcReduction="10000"/>
          </a:bodyPr>
          <a:lstStyle/>
          <a:p>
            <a:pPr lvl="0"/>
            <a:r>
              <a:rPr lang="id-ID" b="1" dirty="0"/>
              <a:t>Klik di daftar isi Anda, lalu tekan Alt + F9. Informasi field code akan muncul di antara kurung kurawal.</a:t>
            </a:r>
          </a:p>
          <a:p>
            <a:pPr lvl="0"/>
            <a:r>
              <a:rPr lang="id-ID" b="1" dirty="0" smtClean="0"/>
              <a:t>Ubah </a:t>
            </a:r>
            <a:r>
              <a:rPr lang="id-ID" b="1" dirty="0"/>
              <a:t>angka dalam tanda petik. Misalnya, jika Anda ingin hanya menampilkan dua level, ubah “1-3” menjadi “1-2”.</a:t>
            </a:r>
          </a:p>
          <a:p>
            <a:pPr lvl="0"/>
            <a:r>
              <a:rPr lang="id-ID" b="1" dirty="0"/>
              <a:t>Tekan Alt + F9 untuk menampilkan daftar isi lagi.</a:t>
            </a:r>
          </a:p>
          <a:p>
            <a:pPr lvl="0"/>
            <a:r>
              <a:rPr lang="id-ID" b="1" dirty="0"/>
              <a:t>Perbarui daftar isi untuk melihat perubahan Anda ( References &gt; Update Table ).</a:t>
            </a:r>
          </a:p>
          <a:p>
            <a:pPr>
              <a:buFontTx/>
              <a:buChar char="-"/>
            </a:pPr>
            <a:endParaRPr lang="id-ID" dirty="0"/>
          </a:p>
          <a:p>
            <a:pPr marL="0" indent="0">
              <a:buNone/>
            </a:pPr>
            <a:endParaRPr lang="id-ID" b="1" dirty="0"/>
          </a:p>
        </p:txBody>
      </p:sp>
      <p:sp>
        <p:nvSpPr>
          <p:cNvPr id="5" name="Oval 4"/>
          <p:cNvSpPr/>
          <p:nvPr/>
        </p:nvSpPr>
        <p:spPr>
          <a:xfrm>
            <a:off x="1763688" y="332656"/>
            <a:ext cx="6336704" cy="6480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sz="3200" b="1" dirty="0"/>
              <a:t>Edit </a:t>
            </a:r>
            <a:r>
              <a:rPr lang="en-US" sz="3200" b="1" dirty="0" err="1"/>
              <a:t>informasi</a:t>
            </a:r>
            <a:r>
              <a:rPr lang="en-US" sz="3200" b="1" dirty="0"/>
              <a:t> field code</a:t>
            </a:r>
            <a:endParaRPr lang="id-ID" sz="3200" b="1" dirty="0"/>
          </a:p>
        </p:txBody>
      </p:sp>
      <p:pic>
        <p:nvPicPr>
          <p:cNvPr id="4" name="Picture 3" descr="field-code-300x128"/>
          <p:cNvPicPr/>
          <p:nvPr/>
        </p:nvPicPr>
        <p:blipFill>
          <a:blip r:embed="rId2">
            <a:extLst>
              <a:ext uri="{28A0092B-C50C-407E-A947-70E740481C1C}">
                <a14:useLocalDpi xmlns:a14="http://schemas.microsoft.com/office/drawing/2010/main" val="0"/>
              </a:ext>
            </a:extLst>
          </a:blip>
          <a:srcRect/>
          <a:stretch>
            <a:fillRect/>
          </a:stretch>
        </p:blipFill>
        <p:spPr bwMode="auto">
          <a:xfrm>
            <a:off x="5962972" y="1772816"/>
            <a:ext cx="2857500" cy="3672408"/>
          </a:xfrm>
          <a:prstGeom prst="rect">
            <a:avLst/>
          </a:prstGeom>
          <a:noFill/>
          <a:ln>
            <a:noFill/>
          </a:ln>
        </p:spPr>
      </p:pic>
    </p:spTree>
    <p:extLst>
      <p:ext uri="{BB962C8B-B14F-4D97-AF65-F5344CB8AC3E}">
        <p14:creationId xmlns:p14="http://schemas.microsoft.com/office/powerpoint/2010/main" val="1910873533"/>
      </p:ext>
    </p:extLst>
  </p:cSld>
  <p:clrMapOvr>
    <a:masterClrMapping/>
  </p:clrMapOvr>
  <p:transition spd="slow">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640960" cy="5328592"/>
          </a:xfrm>
        </p:spPr>
        <p:txBody>
          <a:bodyPr>
            <a:normAutofit/>
          </a:bodyPr>
          <a:lstStyle/>
          <a:p>
            <a:r>
              <a:rPr lang="en-US" b="1" dirty="0" err="1"/>
              <a:t>Bila</a:t>
            </a:r>
            <a:r>
              <a:rPr lang="en-US" b="1" dirty="0"/>
              <a:t> </a:t>
            </a:r>
            <a:r>
              <a:rPr lang="en-US" b="1" dirty="0" err="1"/>
              <a:t>Anda</a:t>
            </a:r>
            <a:r>
              <a:rPr lang="en-US" b="1" dirty="0"/>
              <a:t> </a:t>
            </a:r>
            <a:r>
              <a:rPr lang="en-US" b="1" dirty="0" err="1"/>
              <a:t>ingin</a:t>
            </a:r>
            <a:r>
              <a:rPr lang="en-US" b="1" dirty="0"/>
              <a:t> </a:t>
            </a:r>
            <a:r>
              <a:rPr lang="en-US" b="1" dirty="0" err="1"/>
              <a:t>menambahkan</a:t>
            </a:r>
            <a:r>
              <a:rPr lang="en-US" b="1" dirty="0"/>
              <a:t> </a:t>
            </a:r>
            <a:r>
              <a:rPr lang="en-US" b="1" dirty="0" err="1"/>
              <a:t>daftar</a:t>
            </a:r>
            <a:r>
              <a:rPr lang="en-US" b="1" dirty="0"/>
              <a:t> </a:t>
            </a:r>
            <a:r>
              <a:rPr lang="en-US" b="1" dirty="0" err="1"/>
              <a:t>isi</a:t>
            </a:r>
            <a:r>
              <a:rPr lang="en-US" b="1" dirty="0"/>
              <a:t> di Word, </a:t>
            </a:r>
            <a:r>
              <a:rPr lang="en-US" b="1" dirty="0" err="1"/>
              <a:t>Anda</a:t>
            </a:r>
            <a:r>
              <a:rPr lang="en-US" b="1" dirty="0"/>
              <a:t> </a:t>
            </a:r>
            <a:r>
              <a:rPr lang="en-US" b="1" dirty="0" err="1"/>
              <a:t>juga</a:t>
            </a:r>
            <a:r>
              <a:rPr lang="en-US" b="1" dirty="0"/>
              <a:t> </a:t>
            </a:r>
            <a:r>
              <a:rPr lang="en-US" b="1" dirty="0" err="1"/>
              <a:t>dapat</a:t>
            </a:r>
            <a:r>
              <a:rPr lang="en-US" b="1" dirty="0"/>
              <a:t> </a:t>
            </a:r>
            <a:r>
              <a:rPr lang="en-US" b="1" dirty="0" err="1"/>
              <a:t>menyesuaikan</a:t>
            </a:r>
            <a:r>
              <a:rPr lang="en-US" b="1" dirty="0"/>
              <a:t> </a:t>
            </a:r>
            <a:r>
              <a:rPr lang="en-US" b="1" dirty="0" err="1"/>
              <a:t>tampilannya</a:t>
            </a:r>
            <a:r>
              <a:rPr lang="en-US" b="1" dirty="0"/>
              <a:t>. </a:t>
            </a:r>
            <a:r>
              <a:rPr lang="en-US" b="1" dirty="0" err="1"/>
              <a:t>Misalnya</a:t>
            </a:r>
            <a:r>
              <a:rPr lang="en-US" b="1" dirty="0"/>
              <a:t>, </a:t>
            </a:r>
            <a:r>
              <a:rPr lang="en-US" b="1" dirty="0" err="1"/>
              <a:t>Anda</a:t>
            </a:r>
            <a:r>
              <a:rPr lang="en-US" b="1" dirty="0"/>
              <a:t> </a:t>
            </a:r>
            <a:r>
              <a:rPr lang="en-US" b="1" dirty="0" err="1"/>
              <a:t>dapat</a:t>
            </a:r>
            <a:r>
              <a:rPr lang="en-US" b="1" dirty="0"/>
              <a:t> </a:t>
            </a:r>
            <a:r>
              <a:rPr lang="en-US" b="1" dirty="0" err="1"/>
              <a:t>memilih</a:t>
            </a:r>
            <a:r>
              <a:rPr lang="en-US" b="1" dirty="0"/>
              <a:t> </a:t>
            </a:r>
            <a:r>
              <a:rPr lang="en-US" b="1" dirty="0" err="1"/>
              <a:t>berapa</a:t>
            </a:r>
            <a:r>
              <a:rPr lang="en-US" b="1" dirty="0"/>
              <a:t> </a:t>
            </a:r>
            <a:r>
              <a:rPr lang="en-US" b="1" dirty="0" err="1"/>
              <a:t>tingkat</a:t>
            </a:r>
            <a:r>
              <a:rPr lang="en-US" b="1" dirty="0"/>
              <a:t> </a:t>
            </a:r>
            <a:r>
              <a:rPr lang="en-US" b="1" dirty="0" err="1"/>
              <a:t>judul</a:t>
            </a:r>
            <a:r>
              <a:rPr lang="en-US" b="1" dirty="0"/>
              <a:t> yang </a:t>
            </a:r>
            <a:r>
              <a:rPr lang="en-US" b="1" dirty="0" err="1"/>
              <a:t>akan</a:t>
            </a:r>
            <a:r>
              <a:rPr lang="en-US" b="1" dirty="0"/>
              <a:t> </a:t>
            </a:r>
            <a:r>
              <a:rPr lang="en-US" b="1" dirty="0" err="1"/>
              <a:t>ditunjukkan</a:t>
            </a:r>
            <a:r>
              <a:rPr lang="en-US" b="1" dirty="0"/>
              <a:t> </a:t>
            </a:r>
            <a:r>
              <a:rPr lang="en-US" b="1" dirty="0" err="1"/>
              <a:t>dan</a:t>
            </a:r>
            <a:r>
              <a:rPr lang="en-US" b="1" dirty="0"/>
              <a:t> </a:t>
            </a:r>
            <a:r>
              <a:rPr lang="en-US" b="1" dirty="0" err="1"/>
              <a:t>apakah</a:t>
            </a:r>
            <a:r>
              <a:rPr lang="en-US" b="1" dirty="0"/>
              <a:t> </a:t>
            </a:r>
            <a:r>
              <a:rPr lang="en-US" b="1" dirty="0" err="1"/>
              <a:t>akan</a:t>
            </a:r>
            <a:r>
              <a:rPr lang="en-US" b="1" dirty="0"/>
              <a:t> </a:t>
            </a:r>
            <a:r>
              <a:rPr lang="en-US" b="1" dirty="0" err="1"/>
              <a:t>menunjukkan</a:t>
            </a:r>
            <a:r>
              <a:rPr lang="en-US" b="1" dirty="0"/>
              <a:t> </a:t>
            </a:r>
            <a:r>
              <a:rPr lang="en-US" b="1" dirty="0" err="1"/>
              <a:t>titik-titik</a:t>
            </a:r>
            <a:r>
              <a:rPr lang="en-US" b="1" dirty="0"/>
              <a:t> di </a:t>
            </a:r>
            <a:r>
              <a:rPr lang="en-US" b="1" dirty="0" err="1"/>
              <a:t>antara</a:t>
            </a:r>
            <a:r>
              <a:rPr lang="en-US" b="1" dirty="0"/>
              <a:t> </a:t>
            </a:r>
            <a:r>
              <a:rPr lang="en-US" b="1" dirty="0" err="1"/>
              <a:t>judul</a:t>
            </a:r>
            <a:r>
              <a:rPr lang="en-US" b="1" dirty="0"/>
              <a:t> </a:t>
            </a:r>
            <a:r>
              <a:rPr lang="en-US" b="1" dirty="0" err="1"/>
              <a:t>dan</a:t>
            </a:r>
            <a:r>
              <a:rPr lang="en-US" b="1" dirty="0"/>
              <a:t> </a:t>
            </a:r>
            <a:r>
              <a:rPr lang="en-US" b="1" dirty="0" err="1"/>
              <a:t>nomor</a:t>
            </a:r>
            <a:r>
              <a:rPr lang="en-US" b="1" dirty="0"/>
              <a:t> </a:t>
            </a:r>
            <a:r>
              <a:rPr lang="en-US" b="1" dirty="0" err="1"/>
              <a:t>halaman</a:t>
            </a:r>
            <a:r>
              <a:rPr lang="en-US" b="1" dirty="0"/>
              <a:t>.</a:t>
            </a:r>
            <a:endParaRPr lang="id-ID" b="1" dirty="0"/>
          </a:p>
          <a:p>
            <a:r>
              <a:rPr lang="en-US" b="1" dirty="0" err="1"/>
              <a:t>Anda</a:t>
            </a:r>
            <a:r>
              <a:rPr lang="en-US" b="1" dirty="0"/>
              <a:t> </a:t>
            </a:r>
            <a:r>
              <a:rPr lang="en-US" b="1" dirty="0" err="1"/>
              <a:t>juga</a:t>
            </a:r>
            <a:r>
              <a:rPr lang="en-US" b="1" dirty="0"/>
              <a:t> </a:t>
            </a:r>
            <a:r>
              <a:rPr lang="en-US" b="1" dirty="0" err="1"/>
              <a:t>dapat</a:t>
            </a:r>
            <a:r>
              <a:rPr lang="en-US" b="1" dirty="0"/>
              <a:t> </a:t>
            </a:r>
            <a:r>
              <a:rPr lang="en-US" b="1" dirty="0" err="1"/>
              <a:t>mengubah</a:t>
            </a:r>
            <a:r>
              <a:rPr lang="en-US" b="1" dirty="0"/>
              <a:t> format </a:t>
            </a:r>
            <a:r>
              <a:rPr lang="en-US" b="1" dirty="0" err="1"/>
              <a:t>teks</a:t>
            </a:r>
            <a:r>
              <a:rPr lang="en-US" b="1" dirty="0"/>
              <a:t> </a:t>
            </a:r>
            <a:r>
              <a:rPr lang="en-US" b="1" dirty="0" err="1"/>
              <a:t>dari</a:t>
            </a:r>
            <a:r>
              <a:rPr lang="en-US" b="1" dirty="0"/>
              <a:t> </a:t>
            </a:r>
            <a:r>
              <a:rPr lang="en-US" b="1" dirty="0" err="1"/>
              <a:t>daftar</a:t>
            </a:r>
            <a:r>
              <a:rPr lang="en-US" b="1" dirty="0"/>
              <a:t> </a:t>
            </a:r>
            <a:r>
              <a:rPr lang="en-US" b="1" dirty="0" err="1"/>
              <a:t>isi</a:t>
            </a:r>
            <a:r>
              <a:rPr lang="en-US" b="1" dirty="0"/>
              <a:t> </a:t>
            </a:r>
            <a:r>
              <a:rPr lang="en-US" b="1" dirty="0" err="1"/>
              <a:t>Anda</a:t>
            </a:r>
            <a:r>
              <a:rPr lang="en-US" b="1" dirty="0"/>
              <a:t>, </a:t>
            </a:r>
            <a:r>
              <a:rPr lang="en-US" b="1" dirty="0" err="1"/>
              <a:t>dan</a:t>
            </a:r>
            <a:r>
              <a:rPr lang="en-US" b="1" dirty="0"/>
              <a:t> format </a:t>
            </a:r>
            <a:r>
              <a:rPr lang="en-US" b="1" dirty="0" err="1"/>
              <a:t>itu</a:t>
            </a:r>
            <a:r>
              <a:rPr lang="en-US" b="1" dirty="0"/>
              <a:t> </a:t>
            </a:r>
            <a:r>
              <a:rPr lang="en-US" b="1" dirty="0" err="1"/>
              <a:t>akan</a:t>
            </a:r>
            <a:r>
              <a:rPr lang="en-US" b="1" dirty="0"/>
              <a:t> </a:t>
            </a:r>
            <a:r>
              <a:rPr lang="en-US" b="1" dirty="0" err="1"/>
              <a:t>terus</a:t>
            </a:r>
            <a:r>
              <a:rPr lang="en-US" b="1" dirty="0"/>
              <a:t> </a:t>
            </a:r>
            <a:r>
              <a:rPr lang="en-US" b="1" dirty="0" err="1"/>
              <a:t>tersimpan</a:t>
            </a:r>
            <a:r>
              <a:rPr lang="en-US" b="1" dirty="0"/>
              <a:t> </a:t>
            </a:r>
            <a:r>
              <a:rPr lang="en-US" b="1" dirty="0" err="1"/>
              <a:t>tidak</a:t>
            </a:r>
            <a:r>
              <a:rPr lang="en-US" b="1" dirty="0"/>
              <a:t> </a:t>
            </a:r>
            <a:r>
              <a:rPr lang="en-US" b="1" dirty="0" err="1"/>
              <a:t>peduli</a:t>
            </a:r>
            <a:r>
              <a:rPr lang="en-US" b="1" dirty="0"/>
              <a:t> </a:t>
            </a:r>
            <a:r>
              <a:rPr lang="en-US" b="1" dirty="0" err="1"/>
              <a:t>berapa</a:t>
            </a:r>
            <a:r>
              <a:rPr lang="en-US" b="1" dirty="0"/>
              <a:t> kali </a:t>
            </a:r>
            <a:r>
              <a:rPr lang="en-US" b="1" dirty="0" err="1"/>
              <a:t>Anda</a:t>
            </a:r>
            <a:r>
              <a:rPr lang="en-US" b="1" dirty="0"/>
              <a:t> </a:t>
            </a:r>
            <a:r>
              <a:rPr lang="en-US" b="1" dirty="0" err="1"/>
              <a:t>memperbarui</a:t>
            </a:r>
            <a:r>
              <a:rPr lang="en-US" b="1" dirty="0"/>
              <a:t> </a:t>
            </a:r>
            <a:r>
              <a:rPr lang="en-US" b="1" dirty="0" err="1"/>
              <a:t>daftar</a:t>
            </a:r>
            <a:r>
              <a:rPr lang="en-US" b="1" dirty="0"/>
              <a:t> </a:t>
            </a:r>
            <a:r>
              <a:rPr lang="en-US" b="1" dirty="0" err="1"/>
              <a:t>isi</a:t>
            </a:r>
            <a:r>
              <a:rPr lang="en-US" b="1" dirty="0"/>
              <a:t> </a:t>
            </a:r>
            <a:r>
              <a:rPr lang="en-US" b="1" dirty="0" err="1"/>
              <a:t>Anda</a:t>
            </a:r>
            <a:r>
              <a:rPr lang="en-US" b="1" dirty="0"/>
              <a:t>.</a:t>
            </a:r>
            <a:endParaRPr lang="id-ID" b="1" dirty="0"/>
          </a:p>
          <a:p>
            <a:pPr>
              <a:buFontTx/>
              <a:buChar char="-"/>
            </a:pPr>
            <a:endParaRPr lang="id-ID" dirty="0"/>
          </a:p>
          <a:p>
            <a:pPr marL="0" indent="0">
              <a:buNone/>
            </a:pPr>
            <a:endParaRPr lang="id-ID" b="1" dirty="0"/>
          </a:p>
        </p:txBody>
      </p:sp>
      <p:sp>
        <p:nvSpPr>
          <p:cNvPr id="5" name="Oval 4"/>
          <p:cNvSpPr/>
          <p:nvPr/>
        </p:nvSpPr>
        <p:spPr>
          <a:xfrm>
            <a:off x="1763688" y="332656"/>
            <a:ext cx="6336704" cy="6480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sz="3200" b="1" dirty="0"/>
              <a:t>Format </a:t>
            </a:r>
            <a:r>
              <a:rPr lang="en-US" sz="3200" b="1" dirty="0" err="1"/>
              <a:t>Daftar</a:t>
            </a:r>
            <a:r>
              <a:rPr lang="en-US" sz="3200" b="1" dirty="0"/>
              <a:t> Isi</a:t>
            </a:r>
            <a:endParaRPr lang="id-ID" sz="3200" b="1" dirty="0"/>
          </a:p>
        </p:txBody>
      </p:sp>
    </p:spTree>
    <p:extLst>
      <p:ext uri="{BB962C8B-B14F-4D97-AF65-F5344CB8AC3E}">
        <p14:creationId xmlns:p14="http://schemas.microsoft.com/office/powerpoint/2010/main" val="4052774652"/>
      </p:ext>
    </p:extLst>
  </p:cSld>
  <p:clrMapOvr>
    <a:masterClrMapping/>
  </p:clrMapOvr>
  <p:transition spd="slow">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640960" cy="5472608"/>
          </a:xfrm>
        </p:spPr>
        <p:txBody>
          <a:bodyPr>
            <a:noAutofit/>
          </a:bodyPr>
          <a:lstStyle/>
          <a:p>
            <a:r>
              <a:rPr lang="en-US" sz="2400" b="1" dirty="0" err="1"/>
              <a:t>Pada</a:t>
            </a:r>
            <a:r>
              <a:rPr lang="en-US" sz="2400" b="1" dirty="0"/>
              <a:t> tab References , </a:t>
            </a:r>
            <a:r>
              <a:rPr lang="en-US" sz="2400" b="1" dirty="0" err="1"/>
              <a:t>pilih</a:t>
            </a:r>
            <a:r>
              <a:rPr lang="en-US" sz="2400" b="1" dirty="0"/>
              <a:t> Table of Contents &gt; Custom Table of </a:t>
            </a:r>
            <a:r>
              <a:rPr lang="en-US" sz="2400" b="1" dirty="0" smtClean="0"/>
              <a:t>Contents</a:t>
            </a:r>
            <a:r>
              <a:rPr lang="id-ID" sz="2400" b="1" dirty="0" smtClean="0"/>
              <a:t>. </a:t>
            </a:r>
            <a:endParaRPr lang="id-ID" sz="2400" b="1" dirty="0"/>
          </a:p>
          <a:p>
            <a:pPr lvl="0"/>
            <a:r>
              <a:rPr lang="id-ID" sz="2400" dirty="0"/>
              <a:t>Buat perubahan di dialog box </a:t>
            </a:r>
            <a:r>
              <a:rPr lang="id-ID" sz="2400" b="1" dirty="0"/>
              <a:t>Table of Contents</a:t>
            </a:r>
            <a:r>
              <a:rPr lang="id-ID" sz="2400" dirty="0"/>
              <a:t> . Anda akan melihatnya di area </a:t>
            </a:r>
            <a:r>
              <a:rPr lang="id-ID" sz="2400" b="1" dirty="0"/>
              <a:t>Print Preview </a:t>
            </a:r>
            <a:r>
              <a:rPr lang="id-ID" sz="2400" dirty="0"/>
              <a:t>dan </a:t>
            </a:r>
            <a:r>
              <a:rPr lang="id-ID" sz="2400" b="1" dirty="0"/>
              <a:t>Web Preview.</a:t>
            </a:r>
            <a:endParaRPr lang="id-ID" sz="2400" dirty="0"/>
          </a:p>
          <a:p>
            <a:pPr lvl="0"/>
            <a:r>
              <a:rPr lang="id-ID" sz="2400" dirty="0"/>
              <a:t>Untuk menambahkan garis titik-titik di antara setiap judul dan nomor halamannya, klik </a:t>
            </a:r>
            <a:r>
              <a:rPr lang="id-ID" sz="2400" b="1" dirty="0"/>
              <a:t>Tab leader</a:t>
            </a:r>
            <a:r>
              <a:rPr lang="id-ID" sz="2400" dirty="0"/>
              <a:t> dan kemudian pilih garis titik-titik. Anda bisa memilih dash leader atau menghilangkan garis titik-titik tersebut seluruhnya dan membiarkan bagian antara judul dan nomor halaman tersebut kosong.</a:t>
            </a:r>
          </a:p>
          <a:p>
            <a:pPr lvl="0"/>
            <a:r>
              <a:rPr lang="id-ID" sz="2400" dirty="0"/>
              <a:t>Untuk mengubah penampilan daftar isi Anda, klik </a:t>
            </a:r>
            <a:r>
              <a:rPr lang="id-ID" sz="2400" b="1" dirty="0"/>
              <a:t>Format</a:t>
            </a:r>
            <a:r>
              <a:rPr lang="id-ID" sz="2400" dirty="0"/>
              <a:t> , kemudian klik format yang Anda inginkan.</a:t>
            </a:r>
          </a:p>
          <a:p>
            <a:pPr lvl="0"/>
            <a:r>
              <a:rPr lang="id-ID" sz="2400" dirty="0"/>
              <a:t>Untuk mengubah jumlah level yang disajikan di daftar isi Anda, klik </a:t>
            </a:r>
            <a:r>
              <a:rPr lang="id-ID" sz="2400" b="1" dirty="0"/>
              <a:t>Show levels</a:t>
            </a:r>
            <a:r>
              <a:rPr lang="id-ID" sz="2400" dirty="0"/>
              <a:t> , kemudian pilih nomor level yang Anda inginkan</a:t>
            </a:r>
            <a:r>
              <a:rPr lang="id-ID" sz="2400" dirty="0" smtClean="0"/>
              <a:t>.</a:t>
            </a:r>
            <a:endParaRPr lang="id-ID" sz="2400" dirty="0"/>
          </a:p>
          <a:p>
            <a:pPr lvl="0"/>
            <a:r>
              <a:rPr lang="id-ID" sz="2400" dirty="0"/>
              <a:t>Klik </a:t>
            </a:r>
            <a:r>
              <a:rPr lang="id-ID" sz="2400" b="1" dirty="0" smtClean="0"/>
              <a:t>OK</a:t>
            </a:r>
            <a:endParaRPr lang="id-ID" sz="2400" dirty="0"/>
          </a:p>
        </p:txBody>
      </p:sp>
      <p:sp>
        <p:nvSpPr>
          <p:cNvPr id="5" name="Oval 4"/>
          <p:cNvSpPr/>
          <p:nvPr/>
        </p:nvSpPr>
        <p:spPr>
          <a:xfrm>
            <a:off x="1763688" y="260648"/>
            <a:ext cx="6336704" cy="86409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sz="3200" b="1" dirty="0" err="1"/>
              <a:t>Mengubah</a:t>
            </a:r>
            <a:r>
              <a:rPr lang="en-US" sz="3200" b="1" dirty="0"/>
              <a:t> layout </a:t>
            </a:r>
            <a:r>
              <a:rPr lang="en-US" sz="3200" b="1" dirty="0" err="1"/>
              <a:t>daftar</a:t>
            </a:r>
            <a:r>
              <a:rPr lang="en-US" sz="3200" b="1" dirty="0"/>
              <a:t> </a:t>
            </a:r>
            <a:r>
              <a:rPr lang="en-US" sz="3200" b="1" dirty="0" err="1"/>
              <a:t>isi</a:t>
            </a:r>
            <a:r>
              <a:rPr lang="en-US" sz="3200" b="1" dirty="0"/>
              <a:t> </a:t>
            </a:r>
            <a:r>
              <a:rPr lang="en-US" sz="3200" b="1" dirty="0" err="1"/>
              <a:t>Anda</a:t>
            </a:r>
            <a:endParaRPr lang="id-ID" sz="3200" b="1" dirty="0"/>
          </a:p>
        </p:txBody>
      </p:sp>
    </p:spTree>
    <p:extLst>
      <p:ext uri="{BB962C8B-B14F-4D97-AF65-F5344CB8AC3E}">
        <p14:creationId xmlns:p14="http://schemas.microsoft.com/office/powerpoint/2010/main" val="1411310239"/>
      </p:ext>
    </p:extLst>
  </p:cSld>
  <p:clrMapOvr>
    <a:masterClrMapping/>
  </p:clrMapOvr>
  <p:transition spd="slow">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640960" cy="5472608"/>
          </a:xfrm>
        </p:spPr>
        <p:txBody>
          <a:bodyPr>
            <a:noAutofit/>
          </a:bodyPr>
          <a:lstStyle/>
          <a:p>
            <a:r>
              <a:rPr lang="id-ID" sz="2800" dirty="0"/>
              <a:t>Untuk mengubah tampilan text di daftar isi Anda, ubah style untuk setiap level di daftar </a:t>
            </a:r>
            <a:r>
              <a:rPr lang="id-ID" sz="2800" dirty="0" smtClean="0"/>
              <a:t>isi. Pada </a:t>
            </a:r>
            <a:r>
              <a:rPr lang="id-ID" sz="2800" dirty="0"/>
              <a:t>tab </a:t>
            </a:r>
            <a:r>
              <a:rPr lang="id-ID" sz="2800" b="1" dirty="0"/>
              <a:t>References </a:t>
            </a:r>
            <a:r>
              <a:rPr lang="id-ID" sz="2800" dirty="0"/>
              <a:t>dari Ribbon klik </a:t>
            </a:r>
            <a:r>
              <a:rPr lang="id-ID" sz="2800" b="1" dirty="0"/>
              <a:t>Table of Contents &gt; Custom Table of Contents</a:t>
            </a:r>
            <a:r>
              <a:rPr lang="id-ID" sz="2800" dirty="0"/>
              <a:t> </a:t>
            </a:r>
            <a:r>
              <a:rPr lang="id-ID" sz="2800" dirty="0" smtClean="0"/>
              <a:t>.Pada </a:t>
            </a:r>
            <a:r>
              <a:rPr lang="id-ID" sz="2800" dirty="0"/>
              <a:t>kotak dialog </a:t>
            </a:r>
            <a:r>
              <a:rPr lang="id-ID" sz="2800" b="1" dirty="0"/>
              <a:t>Table of Contents</a:t>
            </a:r>
            <a:r>
              <a:rPr lang="id-ID" sz="2800" dirty="0"/>
              <a:t> , klik </a:t>
            </a:r>
            <a:r>
              <a:rPr lang="id-ID" sz="2800" b="1" dirty="0"/>
              <a:t>Modify</a:t>
            </a:r>
            <a:r>
              <a:rPr lang="id-ID" sz="2800" dirty="0"/>
              <a:t> . Jika tombol Modify berwarna abu-abu, ubah </a:t>
            </a:r>
            <a:r>
              <a:rPr lang="id-ID" sz="2800" b="1" dirty="0"/>
              <a:t>Format</a:t>
            </a:r>
            <a:r>
              <a:rPr lang="id-ID" sz="2800" dirty="0"/>
              <a:t> menjadi </a:t>
            </a:r>
            <a:r>
              <a:rPr lang="id-ID" sz="2800" b="1" dirty="0"/>
              <a:t>From template</a:t>
            </a:r>
            <a:r>
              <a:rPr lang="id-ID" sz="2800" dirty="0"/>
              <a:t> .Dalam daftar Styles, klik level yang ingin Anda ubah lalu klik </a:t>
            </a:r>
            <a:r>
              <a:rPr lang="id-ID" sz="2800" b="1" dirty="0"/>
              <a:t>Modify</a:t>
            </a:r>
            <a:r>
              <a:rPr lang="id-ID" sz="2800" dirty="0"/>
              <a:t> </a:t>
            </a:r>
            <a:r>
              <a:rPr lang="id-ID" sz="2800" dirty="0" smtClean="0"/>
              <a:t>.</a:t>
            </a:r>
          </a:p>
          <a:p>
            <a:endParaRPr lang="id-ID" sz="1000" dirty="0"/>
          </a:p>
          <a:p>
            <a:pPr lvl="0"/>
            <a:r>
              <a:rPr lang="id-ID" sz="2800" dirty="0"/>
              <a:t>Di kotak dialog </a:t>
            </a:r>
            <a:r>
              <a:rPr lang="id-ID" sz="2800" b="1" dirty="0"/>
              <a:t>Modify Style</a:t>
            </a:r>
            <a:r>
              <a:rPr lang="id-ID" sz="2800" dirty="0"/>
              <a:t> , buat perubahan format yang Anda inginkan, lalu klik </a:t>
            </a:r>
            <a:r>
              <a:rPr lang="id-ID" sz="2800" b="1" dirty="0"/>
              <a:t>OK</a:t>
            </a:r>
            <a:r>
              <a:rPr lang="id-ID" sz="2800" dirty="0"/>
              <a:t> </a:t>
            </a:r>
            <a:r>
              <a:rPr lang="id-ID" sz="2800" dirty="0" smtClean="0"/>
              <a:t>. Ulangi </a:t>
            </a:r>
            <a:r>
              <a:rPr lang="id-ID" sz="2800" dirty="0"/>
              <a:t>langkah 3 dan 4 untuk semua tingkat yang ingin Anda tampilkan di daftar isi Anda.</a:t>
            </a:r>
          </a:p>
          <a:p>
            <a:endParaRPr lang="id-ID" sz="2400" dirty="0"/>
          </a:p>
        </p:txBody>
      </p:sp>
      <p:sp>
        <p:nvSpPr>
          <p:cNvPr id="5" name="Oval 4"/>
          <p:cNvSpPr/>
          <p:nvPr/>
        </p:nvSpPr>
        <p:spPr>
          <a:xfrm>
            <a:off x="1763688" y="260648"/>
            <a:ext cx="6480720" cy="79208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id-ID" sz="3200" b="1" dirty="0"/>
              <a:t>Format text di daftar isi Anda</a:t>
            </a:r>
            <a:endParaRPr lang="id-ID" sz="3200" dirty="0"/>
          </a:p>
        </p:txBody>
      </p:sp>
    </p:spTree>
    <p:extLst>
      <p:ext uri="{BB962C8B-B14F-4D97-AF65-F5344CB8AC3E}">
        <p14:creationId xmlns:p14="http://schemas.microsoft.com/office/powerpoint/2010/main" val="33650447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640960" cy="5400600"/>
          </a:xfrm>
        </p:spPr>
        <p:txBody>
          <a:bodyPr>
            <a:noAutofit/>
          </a:bodyPr>
          <a:lstStyle/>
          <a:p>
            <a:pPr marL="0" indent="0" algn="just">
              <a:buNone/>
            </a:pPr>
            <a:r>
              <a:rPr lang="id-ID" b="1" dirty="0"/>
              <a:t>Jika Anda menulis bab lain di buku Anda, Anda dapat menambahkan judul bab lain, highlight judul itu, dan klik Heading </a:t>
            </a:r>
            <a:r>
              <a:rPr lang="id-ID" b="1" dirty="0" smtClean="0"/>
              <a:t>1. Atau</a:t>
            </a:r>
            <a:r>
              <a:rPr lang="id-ID" b="1" dirty="0"/>
              <a:t>, misalnya, katakanlah Anda ingin mengubah judul Bab 3. Ubah saja sesuai dengan keinginan </a:t>
            </a:r>
            <a:r>
              <a:rPr lang="id-ID" b="1" dirty="0" smtClean="0"/>
              <a:t>Anda. Setelah </a:t>
            </a:r>
            <a:r>
              <a:rPr lang="id-ID" b="1" dirty="0"/>
              <a:t>Anda melakukan semua perubahan ini, lihat bagian atas dokumen Anda dan temukan daftar isi Anda. Klik pada menu dropdown dan klik Update Table &gt; Update all table untuk memastikan bahwa daftar isi Anda terupdate sesuai dengan yang Anda mau.</a:t>
            </a:r>
          </a:p>
        </p:txBody>
      </p:sp>
      <p:sp>
        <p:nvSpPr>
          <p:cNvPr id="5" name="Oval 4"/>
          <p:cNvSpPr/>
          <p:nvPr/>
        </p:nvSpPr>
        <p:spPr>
          <a:xfrm>
            <a:off x="899592" y="260648"/>
            <a:ext cx="7632848" cy="79208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id-ID" sz="3200" b="1" dirty="0"/>
              <a:t>Mengubah dan Mengupdate Daftar Isi Anda </a:t>
            </a:r>
            <a:endParaRPr lang="id-ID" sz="3200" dirty="0"/>
          </a:p>
        </p:txBody>
      </p:sp>
    </p:spTree>
    <p:extLst>
      <p:ext uri="{BB962C8B-B14F-4D97-AF65-F5344CB8AC3E}">
        <p14:creationId xmlns:p14="http://schemas.microsoft.com/office/powerpoint/2010/main" val="23977536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68760"/>
            <a:ext cx="8640960" cy="5400600"/>
          </a:xfrm>
        </p:spPr>
        <p:txBody>
          <a:bodyPr>
            <a:noAutofit/>
          </a:bodyPr>
          <a:lstStyle/>
          <a:p>
            <a:r>
              <a:rPr lang="en-US" b="1" dirty="0" smtClean="0"/>
              <a:t>Cara </a:t>
            </a:r>
            <a:r>
              <a:rPr lang="en-US" b="1" dirty="0" err="1" smtClean="0"/>
              <a:t>Mencetak</a:t>
            </a:r>
            <a:r>
              <a:rPr lang="en-US" b="1" dirty="0" smtClean="0"/>
              <a:t> / Print </a:t>
            </a:r>
            <a:r>
              <a:rPr lang="en-US" b="1" dirty="0" err="1" smtClean="0"/>
              <a:t>halaman</a:t>
            </a:r>
            <a:r>
              <a:rPr lang="en-US" b="1" dirty="0" smtClean="0"/>
              <a:t> di </a:t>
            </a:r>
            <a:r>
              <a:rPr lang="en-US" b="1" dirty="0" err="1" smtClean="0"/>
              <a:t>Ms</a:t>
            </a:r>
            <a:r>
              <a:rPr lang="en-US" b="1" dirty="0" smtClean="0"/>
              <a:t> Word</a:t>
            </a:r>
            <a:r>
              <a:rPr lang="id-ID" b="1" dirty="0" smtClean="0"/>
              <a:t> :</a:t>
            </a:r>
          </a:p>
          <a:p>
            <a:pPr lvl="0">
              <a:buFont typeface="Wingdings" pitchFamily="2" charset="2"/>
              <a:buChar char="ü"/>
            </a:pPr>
            <a:r>
              <a:rPr lang="en-US" sz="4000" dirty="0" err="1" smtClean="0"/>
              <a:t>Pastikan</a:t>
            </a:r>
            <a:r>
              <a:rPr lang="en-US" sz="4000" dirty="0" smtClean="0"/>
              <a:t> </a:t>
            </a:r>
            <a:r>
              <a:rPr lang="en-US" sz="4000" dirty="0" err="1"/>
              <a:t>anda</a:t>
            </a:r>
            <a:r>
              <a:rPr lang="en-US" sz="4000" dirty="0"/>
              <a:t> </a:t>
            </a:r>
            <a:r>
              <a:rPr lang="en-US" sz="4000" dirty="0" err="1"/>
              <a:t>masih</a:t>
            </a:r>
            <a:r>
              <a:rPr lang="en-US" sz="4000" dirty="0"/>
              <a:t> </a:t>
            </a:r>
            <a:r>
              <a:rPr lang="en-US" sz="4000" dirty="0" err="1"/>
              <a:t>membuka</a:t>
            </a:r>
            <a:r>
              <a:rPr lang="en-US" sz="4000" dirty="0"/>
              <a:t> </a:t>
            </a:r>
            <a:r>
              <a:rPr lang="en-US" sz="4000" dirty="0" err="1"/>
              <a:t>dokumen</a:t>
            </a:r>
            <a:r>
              <a:rPr lang="en-US" sz="4000" dirty="0"/>
              <a:t> yang </a:t>
            </a:r>
            <a:r>
              <a:rPr lang="en-US" sz="4000" dirty="0" err="1"/>
              <a:t>akan</a:t>
            </a:r>
            <a:r>
              <a:rPr lang="en-US" sz="4000" dirty="0"/>
              <a:t> </a:t>
            </a:r>
            <a:r>
              <a:rPr lang="en-US" sz="4000" dirty="0" err="1"/>
              <a:t>anda</a:t>
            </a:r>
            <a:r>
              <a:rPr lang="en-US" sz="4000" dirty="0"/>
              <a:t> </a:t>
            </a:r>
            <a:r>
              <a:rPr lang="en-US" sz="4000" dirty="0" err="1" smtClean="0"/>
              <a:t>cetak</a:t>
            </a:r>
            <a:r>
              <a:rPr lang="en-US" sz="4000" dirty="0" smtClean="0"/>
              <a:t>.</a:t>
            </a:r>
            <a:endParaRPr lang="id-ID" sz="4000" dirty="0"/>
          </a:p>
          <a:p>
            <a:pPr lvl="0">
              <a:buFont typeface="Wingdings" pitchFamily="2" charset="2"/>
              <a:buChar char="ü"/>
            </a:pPr>
            <a:r>
              <a:rPr lang="en-US" sz="4000" dirty="0" err="1" smtClean="0"/>
              <a:t>Tekan</a:t>
            </a:r>
            <a:r>
              <a:rPr lang="en-US" sz="4000" dirty="0" smtClean="0"/>
              <a:t> </a:t>
            </a:r>
            <a:r>
              <a:rPr lang="en-US" sz="4000" b="1" dirty="0"/>
              <a:t>Ctrl + P</a:t>
            </a:r>
            <a:r>
              <a:rPr lang="en-US" sz="4000" dirty="0"/>
              <a:t> </a:t>
            </a:r>
            <a:r>
              <a:rPr lang="en-US" sz="4000" dirty="0" err="1"/>
              <a:t>untuk</a:t>
            </a:r>
            <a:r>
              <a:rPr lang="en-US" sz="4000" dirty="0"/>
              <a:t> </a:t>
            </a:r>
            <a:r>
              <a:rPr lang="en-US" sz="4000" dirty="0" err="1"/>
              <a:t>membuka</a:t>
            </a:r>
            <a:r>
              <a:rPr lang="en-US" sz="4000" dirty="0"/>
              <a:t> </a:t>
            </a:r>
            <a:r>
              <a:rPr lang="en-US" sz="4000" dirty="0" err="1"/>
              <a:t>perintah</a:t>
            </a:r>
            <a:r>
              <a:rPr lang="en-US" sz="4000" dirty="0"/>
              <a:t> Print</a:t>
            </a:r>
            <a:endParaRPr lang="id-ID" sz="4000" dirty="0"/>
          </a:p>
          <a:p>
            <a:pPr>
              <a:buFont typeface="Wingdings" pitchFamily="2" charset="2"/>
              <a:buChar char="ü"/>
            </a:pPr>
            <a:r>
              <a:rPr lang="en-US" sz="4000" dirty="0" err="1"/>
              <a:t>Pada</a:t>
            </a:r>
            <a:r>
              <a:rPr lang="en-US" sz="4000" dirty="0"/>
              <a:t> </a:t>
            </a:r>
            <a:r>
              <a:rPr lang="en-US" sz="4000" dirty="0" err="1"/>
              <a:t>jendela</a:t>
            </a:r>
            <a:r>
              <a:rPr lang="en-US" sz="4000" dirty="0"/>
              <a:t> Print, </a:t>
            </a:r>
            <a:r>
              <a:rPr lang="en-US" sz="4000" dirty="0" err="1"/>
              <a:t>pastikan</a:t>
            </a:r>
            <a:r>
              <a:rPr lang="en-US" sz="4000" dirty="0"/>
              <a:t> name </a:t>
            </a:r>
            <a:r>
              <a:rPr lang="en-US" sz="4000" dirty="0" err="1"/>
              <a:t>terisi</a:t>
            </a:r>
            <a:r>
              <a:rPr lang="en-US" sz="4000" dirty="0"/>
              <a:t> </a:t>
            </a:r>
            <a:r>
              <a:rPr lang="en-US" sz="4000" dirty="0" err="1"/>
              <a:t>sesuai</a:t>
            </a:r>
            <a:r>
              <a:rPr lang="en-US" sz="4000" dirty="0"/>
              <a:t> </a:t>
            </a:r>
            <a:r>
              <a:rPr lang="en-US" sz="4000" dirty="0" err="1"/>
              <a:t>dengan</a:t>
            </a:r>
            <a:r>
              <a:rPr lang="en-US" sz="4000" dirty="0"/>
              <a:t> </a:t>
            </a:r>
            <a:r>
              <a:rPr lang="en-US" sz="4000" b="1" dirty="0" err="1"/>
              <a:t>merk</a:t>
            </a:r>
            <a:r>
              <a:rPr lang="en-US" sz="4000" b="1" dirty="0"/>
              <a:t> printer</a:t>
            </a:r>
            <a:r>
              <a:rPr lang="en-US" sz="4000" dirty="0"/>
              <a:t> </a:t>
            </a:r>
            <a:r>
              <a:rPr lang="en-US" sz="4000" dirty="0" err="1"/>
              <a:t>anda</a:t>
            </a:r>
            <a:r>
              <a:rPr lang="en-US" sz="4000" dirty="0"/>
              <a:t>.</a:t>
            </a:r>
            <a:endParaRPr lang="id-ID" sz="4000" dirty="0"/>
          </a:p>
          <a:p>
            <a:pPr marL="0" indent="0">
              <a:buNone/>
            </a:pPr>
            <a:endParaRPr lang="id-ID" b="1" dirty="0"/>
          </a:p>
        </p:txBody>
      </p:sp>
      <p:sp>
        <p:nvSpPr>
          <p:cNvPr id="5" name="Oval 4"/>
          <p:cNvSpPr/>
          <p:nvPr/>
        </p:nvSpPr>
        <p:spPr>
          <a:xfrm>
            <a:off x="1403648" y="260648"/>
            <a:ext cx="6480720" cy="79208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id-ID" sz="3200" b="1" dirty="0"/>
              <a:t>MENCETAK</a:t>
            </a:r>
            <a:endParaRPr lang="id-ID" sz="3200" dirty="0"/>
          </a:p>
        </p:txBody>
      </p:sp>
    </p:spTree>
    <p:extLst>
      <p:ext uri="{BB962C8B-B14F-4D97-AF65-F5344CB8AC3E}">
        <p14:creationId xmlns:p14="http://schemas.microsoft.com/office/powerpoint/2010/main" val="342381675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Autofit/>
          </a:bodyPr>
          <a:lstStyle/>
          <a:p>
            <a:pPr lvl="0"/>
            <a:r>
              <a:rPr lang="en-US" sz="3800" dirty="0" err="1"/>
              <a:t>Pada</a:t>
            </a:r>
            <a:r>
              <a:rPr lang="en-US" sz="3800" dirty="0"/>
              <a:t> </a:t>
            </a:r>
            <a:r>
              <a:rPr lang="en-US" sz="3800" b="1" dirty="0"/>
              <a:t>page range</a:t>
            </a:r>
            <a:r>
              <a:rPr lang="en-US" sz="3800" dirty="0"/>
              <a:t> </a:t>
            </a:r>
            <a:r>
              <a:rPr lang="en-US" sz="3800" dirty="0" err="1"/>
              <a:t>atur</a:t>
            </a:r>
            <a:r>
              <a:rPr lang="en-US" sz="3800" dirty="0"/>
              <a:t> </a:t>
            </a:r>
            <a:r>
              <a:rPr lang="en-US" sz="3800" dirty="0" err="1"/>
              <a:t>halaman</a:t>
            </a:r>
            <a:r>
              <a:rPr lang="en-US" sz="3800" dirty="0"/>
              <a:t> yang </a:t>
            </a:r>
            <a:r>
              <a:rPr lang="en-US" sz="3800" dirty="0" err="1"/>
              <a:t>akan</a:t>
            </a:r>
            <a:r>
              <a:rPr lang="en-US" sz="3800" dirty="0"/>
              <a:t> </a:t>
            </a:r>
            <a:r>
              <a:rPr lang="en-US" sz="3800" dirty="0" err="1"/>
              <a:t>anda</a:t>
            </a:r>
            <a:r>
              <a:rPr lang="en-US" sz="3800" dirty="0"/>
              <a:t> </a:t>
            </a:r>
            <a:r>
              <a:rPr lang="en-US" sz="3800" dirty="0" err="1" smtClean="0"/>
              <a:t>cetak</a:t>
            </a:r>
            <a:r>
              <a:rPr lang="en-US" sz="3800" dirty="0" smtClean="0"/>
              <a:t>.</a:t>
            </a:r>
            <a:endParaRPr lang="id-ID" sz="3800" dirty="0" smtClean="0"/>
          </a:p>
          <a:p>
            <a:pPr marL="0" lvl="0" indent="0">
              <a:buNone/>
            </a:pPr>
            <a:endParaRPr lang="id-ID" sz="1000" dirty="0" smtClean="0"/>
          </a:p>
          <a:p>
            <a:pPr lvl="0">
              <a:buFont typeface="Wingdings" pitchFamily="2" charset="2"/>
              <a:buChar char="ü"/>
            </a:pPr>
            <a:r>
              <a:rPr lang="en-US" sz="3800" dirty="0" err="1" smtClean="0"/>
              <a:t>Pilih</a:t>
            </a:r>
            <a:r>
              <a:rPr lang="en-US" sz="3800" dirty="0" smtClean="0"/>
              <a:t> </a:t>
            </a:r>
            <a:r>
              <a:rPr lang="en-US" sz="3800" b="1" dirty="0"/>
              <a:t>all </a:t>
            </a:r>
            <a:r>
              <a:rPr lang="en-US" sz="3800" dirty="0" err="1"/>
              <a:t>untuk</a:t>
            </a:r>
            <a:r>
              <a:rPr lang="en-US" sz="3800" dirty="0"/>
              <a:t> </a:t>
            </a:r>
            <a:r>
              <a:rPr lang="en-US" sz="3800" dirty="0" err="1"/>
              <a:t>mencetak</a:t>
            </a:r>
            <a:r>
              <a:rPr lang="en-US" sz="3800" dirty="0"/>
              <a:t> </a:t>
            </a:r>
            <a:r>
              <a:rPr lang="en-US" sz="3800" dirty="0" err="1"/>
              <a:t>semua</a:t>
            </a:r>
            <a:r>
              <a:rPr lang="en-US" sz="3800" dirty="0"/>
              <a:t> </a:t>
            </a:r>
            <a:r>
              <a:rPr lang="en-US" sz="3800" dirty="0" err="1" smtClean="0"/>
              <a:t>halaman</a:t>
            </a:r>
            <a:r>
              <a:rPr lang="id-ID" sz="3800" dirty="0" smtClean="0"/>
              <a:t>.</a:t>
            </a:r>
          </a:p>
          <a:p>
            <a:pPr lvl="0">
              <a:buFont typeface="Wingdings" pitchFamily="2" charset="2"/>
              <a:buChar char="ü"/>
            </a:pPr>
            <a:r>
              <a:rPr lang="en-US" sz="3800" b="1" dirty="0" smtClean="0"/>
              <a:t>Current </a:t>
            </a:r>
            <a:r>
              <a:rPr lang="en-US" sz="3800" b="1" dirty="0"/>
              <a:t>page </a:t>
            </a:r>
            <a:r>
              <a:rPr lang="en-US" sz="3800" dirty="0" err="1"/>
              <a:t>untuk</a:t>
            </a:r>
            <a:r>
              <a:rPr lang="en-US" sz="3800" dirty="0"/>
              <a:t> </a:t>
            </a:r>
            <a:r>
              <a:rPr lang="en-US" sz="3800" dirty="0" err="1"/>
              <a:t>mencetak</a:t>
            </a:r>
            <a:r>
              <a:rPr lang="en-US" sz="3800" dirty="0"/>
              <a:t> </a:t>
            </a:r>
            <a:r>
              <a:rPr lang="en-US" sz="3800" dirty="0" err="1"/>
              <a:t>halaman</a:t>
            </a:r>
            <a:r>
              <a:rPr lang="en-US" sz="3800" dirty="0"/>
              <a:t> yang </a:t>
            </a:r>
            <a:r>
              <a:rPr lang="en-US" sz="3800" dirty="0" err="1"/>
              <a:t>sedang</a:t>
            </a:r>
            <a:r>
              <a:rPr lang="en-US" sz="3800" dirty="0"/>
              <a:t> </a:t>
            </a:r>
            <a:r>
              <a:rPr lang="en-US" sz="3800" dirty="0" err="1"/>
              <a:t>aktif</a:t>
            </a:r>
            <a:r>
              <a:rPr lang="en-US" sz="3800" dirty="0"/>
              <a:t> (</a:t>
            </a:r>
            <a:r>
              <a:rPr lang="en-US" sz="3800" dirty="0" err="1"/>
              <a:t>tempat</a:t>
            </a:r>
            <a:r>
              <a:rPr lang="en-US" sz="3800" dirty="0"/>
              <a:t> </a:t>
            </a:r>
            <a:r>
              <a:rPr lang="en-US" sz="3800" dirty="0" err="1"/>
              <a:t>kursor</a:t>
            </a:r>
            <a:r>
              <a:rPr lang="en-US" sz="3800" dirty="0"/>
              <a:t> </a:t>
            </a:r>
            <a:r>
              <a:rPr lang="en-US" sz="3800" dirty="0" err="1" smtClean="0"/>
              <a:t>berada</a:t>
            </a:r>
            <a:r>
              <a:rPr lang="id-ID" sz="3800" dirty="0" smtClean="0"/>
              <a:t>).</a:t>
            </a:r>
          </a:p>
          <a:p>
            <a:pPr lvl="0">
              <a:buFont typeface="Wingdings" pitchFamily="2" charset="2"/>
              <a:buChar char="ü"/>
            </a:pPr>
            <a:r>
              <a:rPr lang="en-US" sz="3800" b="1" dirty="0" smtClean="0"/>
              <a:t>Pages</a:t>
            </a:r>
            <a:r>
              <a:rPr lang="en-US" sz="3800" dirty="0"/>
              <a:t>, </a:t>
            </a:r>
            <a:r>
              <a:rPr lang="en-US" sz="3800" dirty="0" err="1"/>
              <a:t>untuk</a:t>
            </a:r>
            <a:r>
              <a:rPr lang="en-US" sz="3800" dirty="0"/>
              <a:t> </a:t>
            </a:r>
            <a:r>
              <a:rPr lang="en-US" sz="3800" dirty="0" err="1"/>
              <a:t>memilih</a:t>
            </a:r>
            <a:r>
              <a:rPr lang="en-US" sz="3800" dirty="0"/>
              <a:t> </a:t>
            </a:r>
            <a:r>
              <a:rPr lang="en-US" sz="3800" dirty="0" err="1"/>
              <a:t>halaman</a:t>
            </a:r>
            <a:r>
              <a:rPr lang="en-US" sz="3800" dirty="0"/>
              <a:t> </a:t>
            </a:r>
            <a:r>
              <a:rPr lang="en-US" sz="3800" dirty="0" err="1"/>
              <a:t>tertentu</a:t>
            </a:r>
            <a:r>
              <a:rPr lang="en-US" sz="3800" dirty="0"/>
              <a:t> </a:t>
            </a:r>
            <a:r>
              <a:rPr lang="en-US" sz="3800" dirty="0" err="1"/>
              <a:t>untuk</a:t>
            </a:r>
            <a:r>
              <a:rPr lang="en-US" sz="3800" dirty="0"/>
              <a:t> </a:t>
            </a:r>
            <a:r>
              <a:rPr lang="en-US" sz="3800" dirty="0" err="1"/>
              <a:t>dicetak</a:t>
            </a:r>
            <a:r>
              <a:rPr lang="en-US" sz="3800" dirty="0"/>
              <a:t>. </a:t>
            </a:r>
            <a:r>
              <a:rPr lang="en-US" sz="3800" dirty="0" err="1"/>
              <a:t>Masukkan</a:t>
            </a:r>
            <a:r>
              <a:rPr lang="en-US" sz="3800" dirty="0"/>
              <a:t> </a:t>
            </a:r>
            <a:r>
              <a:rPr lang="en-US" sz="3800" dirty="0" err="1"/>
              <a:t>nomor</a:t>
            </a:r>
            <a:r>
              <a:rPr lang="en-US" sz="3800" dirty="0"/>
              <a:t> </a:t>
            </a:r>
            <a:r>
              <a:rPr lang="en-US" sz="3800" dirty="0" err="1"/>
              <a:t>halaman</a:t>
            </a:r>
            <a:r>
              <a:rPr lang="en-US" sz="3800" dirty="0"/>
              <a:t> yang </a:t>
            </a:r>
            <a:r>
              <a:rPr lang="en-US" sz="3800" dirty="0" err="1"/>
              <a:t>diinginkan</a:t>
            </a:r>
            <a:r>
              <a:rPr lang="en-US" sz="3800" dirty="0"/>
              <a:t>.</a:t>
            </a:r>
            <a:endParaRPr lang="id-ID" sz="3800" dirty="0"/>
          </a:p>
        </p:txBody>
      </p:sp>
    </p:spTree>
    <p:extLst>
      <p:ext uri="{BB962C8B-B14F-4D97-AF65-F5344CB8AC3E}">
        <p14:creationId xmlns:p14="http://schemas.microsoft.com/office/powerpoint/2010/main" val="31721636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1" y="188640"/>
            <a:ext cx="8208913" cy="1800200"/>
          </a:xfrm>
        </p:spPr>
        <p:txBody>
          <a:bodyPr>
            <a:noAutofit/>
          </a:bodyPr>
          <a:lstStyle/>
          <a:p>
            <a:pPr lvl="0"/>
            <a:r>
              <a:rPr lang="en-US" sz="3800" b="1" dirty="0" err="1"/>
              <a:t>Pada</a:t>
            </a:r>
            <a:r>
              <a:rPr lang="en-US" sz="3800" b="1" dirty="0"/>
              <a:t> copies, </a:t>
            </a:r>
            <a:r>
              <a:rPr lang="en-US" sz="3800" b="1" dirty="0" err="1"/>
              <a:t>atur</a:t>
            </a:r>
            <a:r>
              <a:rPr lang="en-US" sz="3800" b="1" dirty="0"/>
              <a:t> </a:t>
            </a:r>
            <a:r>
              <a:rPr lang="en-US" sz="3800" b="1" dirty="0" err="1"/>
              <a:t>berapa</a:t>
            </a:r>
            <a:r>
              <a:rPr lang="en-US" sz="3800" b="1" dirty="0"/>
              <a:t> </a:t>
            </a:r>
            <a:r>
              <a:rPr lang="en-US" sz="3800" b="1" dirty="0" err="1"/>
              <a:t>jumlah</a:t>
            </a:r>
            <a:r>
              <a:rPr lang="en-US" sz="3800" b="1" dirty="0"/>
              <a:t> </a:t>
            </a:r>
            <a:r>
              <a:rPr lang="en-US" sz="3800" b="1" dirty="0" err="1"/>
              <a:t>masing-masing</a:t>
            </a:r>
            <a:r>
              <a:rPr lang="en-US" sz="3800" b="1" dirty="0"/>
              <a:t> </a:t>
            </a:r>
            <a:r>
              <a:rPr lang="en-US" sz="3800" b="1" dirty="0" err="1"/>
              <a:t>halaman</a:t>
            </a:r>
            <a:r>
              <a:rPr lang="en-US" sz="3800" b="1" dirty="0"/>
              <a:t> </a:t>
            </a:r>
            <a:r>
              <a:rPr lang="en-US" sz="3800" b="1" dirty="0" err="1"/>
              <a:t>tersebut</a:t>
            </a:r>
            <a:r>
              <a:rPr lang="en-US" sz="3800" b="1" dirty="0"/>
              <a:t> </a:t>
            </a:r>
            <a:r>
              <a:rPr lang="en-US" sz="3800" b="1" dirty="0" err="1"/>
              <a:t>dicetak</a:t>
            </a:r>
            <a:r>
              <a:rPr lang="en-US" sz="3800" b="1" dirty="0" smtClean="0"/>
              <a:t>.</a:t>
            </a:r>
            <a:endParaRPr lang="id-ID" sz="3800" b="1" dirty="0" smtClean="0"/>
          </a:p>
        </p:txBody>
      </p:sp>
      <p:pic>
        <p:nvPicPr>
          <p:cNvPr id="4" name="Picture 3" descr="print document">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772816"/>
            <a:ext cx="4679057" cy="4608512"/>
          </a:xfrm>
          <a:prstGeom prst="rect">
            <a:avLst/>
          </a:prstGeom>
          <a:noFill/>
          <a:ln>
            <a:noFill/>
          </a:ln>
        </p:spPr>
      </p:pic>
    </p:spTree>
    <p:extLst>
      <p:ext uri="{BB962C8B-B14F-4D97-AF65-F5344CB8AC3E}">
        <p14:creationId xmlns:p14="http://schemas.microsoft.com/office/powerpoint/2010/main" val="33269647"/>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1" y="188640"/>
            <a:ext cx="8352929" cy="6264696"/>
          </a:xfrm>
        </p:spPr>
        <p:txBody>
          <a:bodyPr>
            <a:noAutofit/>
          </a:bodyPr>
          <a:lstStyle/>
          <a:p>
            <a:pPr lvl="0"/>
            <a:r>
              <a:rPr lang="en-US" sz="4400" b="1" dirty="0" err="1"/>
              <a:t>Untuk</a:t>
            </a:r>
            <a:r>
              <a:rPr lang="en-US" sz="4400" b="1" dirty="0"/>
              <a:t> </a:t>
            </a:r>
            <a:r>
              <a:rPr lang="en-US" sz="4400" b="1" dirty="0" err="1"/>
              <a:t>mengatur</a:t>
            </a:r>
            <a:r>
              <a:rPr lang="en-US" sz="4400" b="1" dirty="0"/>
              <a:t> </a:t>
            </a:r>
            <a:r>
              <a:rPr lang="en-US" sz="4400" b="1" dirty="0" err="1"/>
              <a:t>ukuran</a:t>
            </a:r>
            <a:r>
              <a:rPr lang="en-US" sz="4400" b="1" dirty="0"/>
              <a:t> </a:t>
            </a:r>
            <a:r>
              <a:rPr lang="en-US" sz="4400" b="1" dirty="0" err="1"/>
              <a:t>kertas</a:t>
            </a:r>
            <a:r>
              <a:rPr lang="en-US" sz="4400" b="1" dirty="0"/>
              <a:t> </a:t>
            </a:r>
            <a:r>
              <a:rPr lang="en-US" sz="4400" b="1" dirty="0" err="1"/>
              <a:t>pada</a:t>
            </a:r>
            <a:r>
              <a:rPr lang="en-US" sz="4400" b="1" dirty="0"/>
              <a:t> printer, </a:t>
            </a:r>
            <a:r>
              <a:rPr lang="en-US" sz="4400" b="1" dirty="0" err="1"/>
              <a:t>klik</a:t>
            </a:r>
            <a:r>
              <a:rPr lang="en-US" sz="4400" b="1" dirty="0"/>
              <a:t> properties. </a:t>
            </a:r>
            <a:r>
              <a:rPr lang="en-US" sz="4400" b="1" dirty="0" err="1"/>
              <a:t>Pada</a:t>
            </a:r>
            <a:r>
              <a:rPr lang="en-US" sz="4400" b="1" dirty="0"/>
              <a:t> </a:t>
            </a:r>
            <a:r>
              <a:rPr lang="en-US" sz="4400" b="1" dirty="0" err="1"/>
              <a:t>jendela</a:t>
            </a:r>
            <a:r>
              <a:rPr lang="en-US" sz="4400" b="1" dirty="0"/>
              <a:t> yang </a:t>
            </a:r>
            <a:r>
              <a:rPr lang="en-US" sz="4400" b="1" dirty="0" err="1"/>
              <a:t>muncul</a:t>
            </a:r>
            <a:r>
              <a:rPr lang="en-US" sz="4400" b="1" dirty="0"/>
              <a:t> </a:t>
            </a:r>
            <a:r>
              <a:rPr lang="en-US" sz="4400" b="1" dirty="0" err="1"/>
              <a:t>ubah</a:t>
            </a:r>
            <a:r>
              <a:rPr lang="en-US" sz="4400" b="1" dirty="0"/>
              <a:t> </a:t>
            </a:r>
            <a:r>
              <a:rPr lang="en-US" sz="4400" b="1" dirty="0" err="1"/>
              <a:t>ukuran</a:t>
            </a:r>
            <a:r>
              <a:rPr lang="en-US" sz="4400" b="1" dirty="0"/>
              <a:t> </a:t>
            </a:r>
            <a:r>
              <a:rPr lang="en-US" sz="4400" b="1" dirty="0" err="1"/>
              <a:t>kertas</a:t>
            </a:r>
            <a:r>
              <a:rPr lang="en-US" sz="4400" b="1" dirty="0"/>
              <a:t> </a:t>
            </a:r>
            <a:r>
              <a:rPr lang="en-US" sz="4400" b="1" dirty="0" err="1"/>
              <a:t>pada</a:t>
            </a:r>
            <a:r>
              <a:rPr lang="en-US" sz="4400" b="1" dirty="0"/>
              <a:t> </a:t>
            </a:r>
            <a:r>
              <a:rPr lang="en-US" sz="4400" b="1" dirty="0" err="1"/>
              <a:t>pilihan</a:t>
            </a:r>
            <a:r>
              <a:rPr lang="en-US" sz="4400" b="1" dirty="0"/>
              <a:t> size. </a:t>
            </a:r>
            <a:endParaRPr lang="id-ID" sz="4400" b="1" dirty="0" smtClean="0"/>
          </a:p>
          <a:p>
            <a:pPr marL="0" lvl="0" indent="0">
              <a:buNone/>
            </a:pPr>
            <a:endParaRPr lang="id-ID" sz="1000" b="1" dirty="0" smtClean="0"/>
          </a:p>
          <a:p>
            <a:r>
              <a:rPr lang="en-US" sz="4400" b="1" dirty="0" err="1"/>
              <a:t>Jika</a:t>
            </a:r>
            <a:r>
              <a:rPr lang="en-US" sz="4400" b="1" dirty="0"/>
              <a:t> </a:t>
            </a:r>
            <a:r>
              <a:rPr lang="en-US" sz="4400" b="1" dirty="0" err="1"/>
              <a:t>sudah</a:t>
            </a:r>
            <a:r>
              <a:rPr lang="en-US" sz="4400" b="1" dirty="0"/>
              <a:t> </a:t>
            </a:r>
            <a:r>
              <a:rPr lang="en-US" sz="4400" b="1" dirty="0" err="1"/>
              <a:t>klik</a:t>
            </a:r>
            <a:r>
              <a:rPr lang="en-US" sz="4400" b="1" dirty="0"/>
              <a:t> OK </a:t>
            </a:r>
            <a:r>
              <a:rPr lang="en-US" sz="4400" b="1" dirty="0" err="1"/>
              <a:t>dan</a:t>
            </a:r>
            <a:r>
              <a:rPr lang="en-US" sz="4400" b="1" dirty="0"/>
              <a:t> OK </a:t>
            </a:r>
            <a:r>
              <a:rPr lang="en-US" sz="4400" b="1" dirty="0" err="1"/>
              <a:t>lagi</a:t>
            </a:r>
            <a:r>
              <a:rPr lang="en-US" sz="4400" b="1" dirty="0"/>
              <a:t> </a:t>
            </a:r>
            <a:r>
              <a:rPr lang="en-US" sz="4400" b="1" dirty="0" err="1"/>
              <a:t>untuk</a:t>
            </a:r>
            <a:r>
              <a:rPr lang="en-US" sz="4400" b="1" dirty="0"/>
              <a:t> </a:t>
            </a:r>
            <a:r>
              <a:rPr lang="en-US" sz="4400" b="1" dirty="0" err="1"/>
              <a:t>memulai</a:t>
            </a:r>
            <a:r>
              <a:rPr lang="en-US" sz="4400" b="1" dirty="0"/>
              <a:t> </a:t>
            </a:r>
            <a:r>
              <a:rPr lang="en-US" sz="4400" b="1" dirty="0" err="1"/>
              <a:t>mencetak</a:t>
            </a:r>
            <a:r>
              <a:rPr lang="en-US" sz="4400" b="1" dirty="0"/>
              <a:t> </a:t>
            </a:r>
            <a:r>
              <a:rPr lang="en-US" sz="4400" b="1" dirty="0" err="1"/>
              <a:t>dokumen</a:t>
            </a:r>
            <a:r>
              <a:rPr lang="en-US" sz="4400" b="1" dirty="0"/>
              <a:t>.</a:t>
            </a:r>
            <a:endParaRPr lang="id-ID" sz="4400" b="1" dirty="0"/>
          </a:p>
          <a:p>
            <a:pPr marL="0" lvl="0" indent="0">
              <a:buNone/>
            </a:pPr>
            <a:r>
              <a:rPr lang="en-US" sz="4000" b="1" dirty="0" smtClean="0"/>
              <a:t/>
            </a:r>
            <a:br>
              <a:rPr lang="en-US" sz="4000" b="1" dirty="0" smtClean="0"/>
            </a:br>
            <a:endParaRPr lang="id-ID" sz="3800" b="1" dirty="0" smtClean="0"/>
          </a:p>
        </p:txBody>
      </p:sp>
    </p:spTree>
    <p:extLst>
      <p:ext uri="{BB962C8B-B14F-4D97-AF65-F5344CB8AC3E}">
        <p14:creationId xmlns:p14="http://schemas.microsoft.com/office/powerpoint/2010/main" val="137678144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5256584" cy="6120680"/>
          </a:xfrm>
        </p:spPr>
        <p:txBody>
          <a:bodyPr>
            <a:normAutofit fontScale="25000" lnSpcReduction="20000"/>
          </a:bodyPr>
          <a:lstStyle/>
          <a:p>
            <a:pPr marL="0" lvl="0" indent="0">
              <a:buNone/>
            </a:pPr>
            <a:endParaRPr lang="id-ID" sz="2000" b="1" dirty="0"/>
          </a:p>
          <a:p>
            <a:pPr lvl="0"/>
            <a:r>
              <a:rPr lang="id-ID" sz="11200" dirty="0"/>
              <a:t>Pada bagian </a:t>
            </a:r>
            <a:r>
              <a:rPr lang="id-ID" sz="11200" b="1" dirty="0"/>
              <a:t>Position</a:t>
            </a:r>
            <a:r>
              <a:rPr lang="id-ID" sz="11200" dirty="0"/>
              <a:t>, atur posisi Drop Cap yang diinginkan. Pada bagian </a:t>
            </a:r>
            <a:r>
              <a:rPr lang="id-ID" sz="11200" b="1" dirty="0"/>
              <a:t>Options</a:t>
            </a:r>
            <a:r>
              <a:rPr lang="id-ID" sz="11200" dirty="0"/>
              <a:t>, pilih: </a:t>
            </a:r>
            <a:endParaRPr lang="id-ID" sz="11200" dirty="0" smtClean="0"/>
          </a:p>
          <a:p>
            <a:pPr marL="0" lvl="0" indent="0">
              <a:buNone/>
            </a:pPr>
            <a:endParaRPr lang="id-ID" sz="8000" dirty="0"/>
          </a:p>
          <a:p>
            <a:pPr marL="742950" lvl="0" indent="-742950">
              <a:buFont typeface="+mj-lt"/>
              <a:buAutoNum type="alphaLcPeriod"/>
            </a:pPr>
            <a:r>
              <a:rPr lang="id-ID" sz="11200" b="1" dirty="0" smtClean="0"/>
              <a:t>Font</a:t>
            </a:r>
            <a:r>
              <a:rPr lang="id-ID" sz="11200" b="1" dirty="0"/>
              <a:t>	</a:t>
            </a:r>
            <a:r>
              <a:rPr lang="id-ID" sz="11200" dirty="0"/>
              <a:t>: Untuk mengubah tipe </a:t>
            </a:r>
            <a:r>
              <a:rPr lang="id-ID" sz="11200" dirty="0" smtClean="0"/>
              <a:t>font.</a:t>
            </a:r>
          </a:p>
          <a:p>
            <a:pPr marL="742950" lvl="0" indent="-742950">
              <a:buFont typeface="+mj-lt"/>
              <a:buAutoNum type="alphaLcPeriod"/>
            </a:pPr>
            <a:r>
              <a:rPr lang="id-ID" sz="11200" b="1" dirty="0" smtClean="0"/>
              <a:t>Lines </a:t>
            </a:r>
            <a:r>
              <a:rPr lang="id-ID" sz="11200" b="1" dirty="0"/>
              <a:t>to </a:t>
            </a:r>
            <a:r>
              <a:rPr lang="id-ID" sz="11200" b="1" dirty="0" smtClean="0"/>
              <a:t>drop </a:t>
            </a:r>
            <a:r>
              <a:rPr lang="id-ID" sz="11200" dirty="0" smtClean="0"/>
              <a:t>: </a:t>
            </a:r>
            <a:r>
              <a:rPr lang="id-ID" sz="11200" dirty="0"/>
              <a:t>Untuk mengatur tinggi baris Drop </a:t>
            </a:r>
            <a:r>
              <a:rPr lang="id-ID" sz="11200" dirty="0" smtClean="0"/>
              <a:t>Cap.</a:t>
            </a:r>
          </a:p>
          <a:p>
            <a:pPr marL="742950" lvl="0" indent="-742950">
              <a:buFont typeface="+mj-lt"/>
              <a:buAutoNum type="alphaLcPeriod"/>
            </a:pPr>
            <a:r>
              <a:rPr lang="id-ID" sz="11200" b="1" dirty="0" smtClean="0"/>
              <a:t>Distance </a:t>
            </a:r>
            <a:r>
              <a:rPr lang="id-ID" sz="11200" b="1" dirty="0"/>
              <a:t>from </a:t>
            </a:r>
            <a:r>
              <a:rPr lang="id-ID" sz="11200" b="1" dirty="0" smtClean="0"/>
              <a:t>text </a:t>
            </a:r>
            <a:r>
              <a:rPr lang="id-ID" sz="11200" dirty="0" smtClean="0"/>
              <a:t>: </a:t>
            </a:r>
            <a:r>
              <a:rPr lang="id-ID" sz="11200" dirty="0"/>
              <a:t>Untuk mengatur jarak Drop Cap dengan teks dalam paragraf</a:t>
            </a:r>
            <a:r>
              <a:rPr lang="id-ID" sz="11200" dirty="0" smtClean="0"/>
              <a:t>.</a:t>
            </a:r>
          </a:p>
          <a:p>
            <a:pPr marL="0" lvl="0" indent="0">
              <a:buNone/>
            </a:pPr>
            <a:endParaRPr lang="id-ID" sz="11200" dirty="0" smtClean="0"/>
          </a:p>
          <a:p>
            <a:r>
              <a:rPr lang="id-ID" sz="11200" b="1" dirty="0"/>
              <a:t>Klik OK bila sudah selesai.</a:t>
            </a:r>
          </a:p>
          <a:p>
            <a:pPr marL="0" lvl="0" indent="0">
              <a:buNone/>
            </a:pPr>
            <a:endParaRPr lang="id-ID" sz="4400" dirty="0"/>
          </a:p>
          <a:p>
            <a:pPr marL="0" indent="0">
              <a:buNone/>
            </a:pPr>
            <a:endParaRPr lang="id-ID" sz="43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869" y="980728"/>
            <a:ext cx="301260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314591"/>
      </p:ext>
    </p:extLst>
  </p:cSld>
  <p:clrMapOvr>
    <a:masterClrMapping/>
  </p:clrMapOvr>
  <mc:AlternateContent xmlns:mc="http://schemas.openxmlformats.org/markup-compatibility/2006" xmlns:p14="http://schemas.microsoft.com/office/powerpoint/2010/main">
    <mc:Choice Requires="p14">
      <p:transition spd="slow" p14:dur="3400" advTm="1289">
        <p14:reveal/>
      </p:transition>
    </mc:Choice>
    <mc:Fallback xmlns="">
      <p:transition spd="slow" advTm="12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ircle(in)">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1" y="188640"/>
            <a:ext cx="8352929" cy="6264696"/>
          </a:xfrm>
        </p:spPr>
        <p:txBody>
          <a:bodyPr>
            <a:noAutofit/>
          </a:bodyPr>
          <a:lstStyle/>
          <a:p>
            <a:pPr marL="0" lvl="0" indent="0">
              <a:buNone/>
            </a:pPr>
            <a:r>
              <a:rPr lang="en-US" sz="4000" b="1" dirty="0" smtClean="0"/>
              <a:t/>
            </a:r>
            <a:br>
              <a:rPr lang="en-US" sz="4000" b="1" dirty="0" smtClean="0"/>
            </a:br>
            <a:endParaRPr lang="id-ID" sz="3800" b="1" dirty="0" smtClean="0"/>
          </a:p>
        </p:txBody>
      </p:sp>
      <p:pic>
        <p:nvPicPr>
          <p:cNvPr id="4" name="Picture 3" descr="ukuran print document">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60648"/>
            <a:ext cx="6840760" cy="5976664"/>
          </a:xfrm>
          <a:prstGeom prst="rect">
            <a:avLst/>
          </a:prstGeom>
          <a:noFill/>
          <a:ln>
            <a:noFill/>
          </a:ln>
        </p:spPr>
      </p:pic>
    </p:spTree>
    <p:extLst>
      <p:ext uri="{BB962C8B-B14F-4D97-AF65-F5344CB8AC3E}">
        <p14:creationId xmlns:p14="http://schemas.microsoft.com/office/powerpoint/2010/main" val="164382778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04864"/>
            <a:ext cx="8229600" cy="4320480"/>
          </a:xfrm>
        </p:spPr>
        <p:txBody>
          <a:bodyPr>
            <a:normAutofit fontScale="92500"/>
          </a:bodyPr>
          <a:lstStyle/>
          <a:p>
            <a:pPr marL="0" indent="0" algn="just">
              <a:buNone/>
            </a:pPr>
            <a:r>
              <a:rPr lang="en-US" b="1" dirty="0"/>
              <a:t>Columns</a:t>
            </a:r>
            <a:r>
              <a:rPr lang="en-US" dirty="0"/>
              <a:t> </a:t>
            </a:r>
            <a:r>
              <a:rPr lang="en-US" dirty="0" err="1"/>
              <a:t>merupakan</a:t>
            </a:r>
            <a:r>
              <a:rPr lang="en-US" dirty="0"/>
              <a:t> </a:t>
            </a:r>
            <a:r>
              <a:rPr lang="en-US" dirty="0" err="1"/>
              <a:t>pengaturan</a:t>
            </a:r>
            <a:r>
              <a:rPr lang="en-US" dirty="0"/>
              <a:t> </a:t>
            </a:r>
            <a:r>
              <a:rPr lang="en-US" dirty="0" err="1"/>
              <a:t>dalam</a:t>
            </a:r>
            <a:r>
              <a:rPr lang="en-US" dirty="0"/>
              <a:t> </a:t>
            </a:r>
            <a:r>
              <a:rPr lang="en-US" b="1" dirty="0"/>
              <a:t>Microsoft Word</a:t>
            </a:r>
            <a:r>
              <a:rPr lang="en-US" dirty="0"/>
              <a:t> </a:t>
            </a:r>
            <a:r>
              <a:rPr lang="en-US" dirty="0" err="1"/>
              <a:t>untuk</a:t>
            </a:r>
            <a:r>
              <a:rPr lang="en-US" dirty="0"/>
              <a:t> </a:t>
            </a:r>
            <a:r>
              <a:rPr lang="en-US" dirty="0" err="1"/>
              <a:t>membagi</a:t>
            </a:r>
            <a:r>
              <a:rPr lang="en-US" dirty="0"/>
              <a:t> </a:t>
            </a:r>
            <a:r>
              <a:rPr lang="en-US" dirty="0" err="1"/>
              <a:t>dokumen</a:t>
            </a:r>
            <a:r>
              <a:rPr lang="en-US" dirty="0"/>
              <a:t> / </a:t>
            </a:r>
            <a:r>
              <a:rPr lang="en-US" dirty="0" err="1"/>
              <a:t>tulisan</a:t>
            </a:r>
            <a:r>
              <a:rPr lang="en-US" dirty="0"/>
              <a:t> </a:t>
            </a:r>
            <a:r>
              <a:rPr lang="en-US" dirty="0" err="1"/>
              <a:t>menjadi</a:t>
            </a:r>
            <a:r>
              <a:rPr lang="en-US" dirty="0"/>
              <a:t> </a:t>
            </a:r>
            <a:r>
              <a:rPr lang="en-US" dirty="0" err="1"/>
              <a:t>beberapa</a:t>
            </a:r>
            <a:r>
              <a:rPr lang="en-US" dirty="0"/>
              <a:t> </a:t>
            </a:r>
            <a:r>
              <a:rPr lang="en-US" dirty="0" err="1"/>
              <a:t>baris</a:t>
            </a:r>
            <a:r>
              <a:rPr lang="en-US" dirty="0"/>
              <a:t> </a:t>
            </a:r>
            <a:r>
              <a:rPr lang="en-US" dirty="0" err="1"/>
              <a:t>dalam</a:t>
            </a:r>
            <a:r>
              <a:rPr lang="en-US" dirty="0"/>
              <a:t> </a:t>
            </a:r>
            <a:r>
              <a:rPr lang="en-US" dirty="0" err="1"/>
              <a:t>satu</a:t>
            </a:r>
            <a:r>
              <a:rPr lang="en-US" dirty="0"/>
              <a:t> </a:t>
            </a:r>
            <a:r>
              <a:rPr lang="en-US" dirty="0" err="1"/>
              <a:t>halaman</a:t>
            </a:r>
            <a:r>
              <a:rPr lang="en-US" dirty="0"/>
              <a:t>. Columns </a:t>
            </a:r>
            <a:r>
              <a:rPr lang="en-US" dirty="0" err="1"/>
              <a:t>biasanya</a:t>
            </a:r>
            <a:r>
              <a:rPr lang="en-US" dirty="0"/>
              <a:t> </a:t>
            </a:r>
            <a:r>
              <a:rPr lang="en-US" dirty="0" err="1"/>
              <a:t>digunakan</a:t>
            </a:r>
            <a:r>
              <a:rPr lang="en-US" dirty="0"/>
              <a:t> </a:t>
            </a:r>
            <a:r>
              <a:rPr lang="en-US" dirty="0" err="1"/>
              <a:t>pada</a:t>
            </a:r>
            <a:r>
              <a:rPr lang="en-US" dirty="0"/>
              <a:t> </a:t>
            </a:r>
            <a:r>
              <a:rPr lang="en-US" dirty="0" err="1"/>
              <a:t>pembuatan</a:t>
            </a:r>
            <a:r>
              <a:rPr lang="en-US" dirty="0"/>
              <a:t> Koran, </a:t>
            </a:r>
            <a:r>
              <a:rPr lang="en-US" dirty="0" err="1"/>
              <a:t>Majalah</a:t>
            </a:r>
            <a:r>
              <a:rPr lang="en-US" dirty="0"/>
              <a:t> </a:t>
            </a:r>
            <a:r>
              <a:rPr lang="en-US" dirty="0" err="1"/>
              <a:t>dan</a:t>
            </a:r>
            <a:r>
              <a:rPr lang="en-US" dirty="0"/>
              <a:t> </a:t>
            </a:r>
            <a:r>
              <a:rPr lang="en-US" dirty="0" err="1"/>
              <a:t>sebagainya</a:t>
            </a:r>
            <a:r>
              <a:rPr lang="en-US" dirty="0"/>
              <a:t>.</a:t>
            </a:r>
            <a:r>
              <a:rPr lang="id-ID" dirty="0"/>
              <a:t> Dan juga merupakan Format columns pada microsoft word yang berfungsi untuk membagi tulisan menjadi beberapa bagian sehingga dalam satu lembar kerja terdapat tulisan yang dibagi-bagi menjadi sebuah kolom. </a:t>
            </a:r>
          </a:p>
          <a:p>
            <a:pPr marL="0" indent="0">
              <a:buNone/>
            </a:pPr>
            <a:endParaRPr lang="id-ID" dirty="0"/>
          </a:p>
        </p:txBody>
      </p:sp>
      <p:sp>
        <p:nvSpPr>
          <p:cNvPr id="5" name="Rounded Rectangle 4"/>
          <p:cNvSpPr/>
          <p:nvPr/>
        </p:nvSpPr>
        <p:spPr>
          <a:xfrm>
            <a:off x="1187624" y="332656"/>
            <a:ext cx="6840760" cy="158417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lvl="0" algn="ctr"/>
            <a:r>
              <a:rPr lang="id-ID"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MEMBUAT KOLOM (COLUMNS) DI MICROSOFT WORD</a:t>
            </a:r>
            <a:endParaRPr lang="id-ID"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00454299"/>
      </p:ext>
    </p:extLst>
  </p:cSld>
  <p:clrMapOvr>
    <a:masterClrMapping/>
  </p:clrMapOvr>
  <mc:AlternateContent xmlns:mc="http://schemas.openxmlformats.org/markup-compatibility/2006" xmlns:p14="http://schemas.microsoft.com/office/powerpoint/2010/main">
    <mc:Choice Requires="p14">
      <p:transition spd="slow" p14:dur="3400" advTm="1289">
        <p14:reveal/>
      </p:transition>
    </mc:Choice>
    <mc:Fallback xmlns="">
      <p:transition spd="slow" advTm="128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204864"/>
            <a:ext cx="8229600" cy="4320480"/>
          </a:xfrm>
        </p:spPr>
        <p:txBody>
          <a:bodyPr>
            <a:normAutofit fontScale="92500" lnSpcReduction="20000"/>
          </a:bodyPr>
          <a:lstStyle/>
          <a:p>
            <a:pPr lvl="0" algn="just"/>
            <a:r>
              <a:rPr lang="id-ID" dirty="0"/>
              <a:t>Buka lembar kerja ms word anda yang sudah berisi artikel yang akan dibagi menjadi beberapa </a:t>
            </a:r>
            <a:r>
              <a:rPr lang="id-ID" dirty="0" smtClean="0"/>
              <a:t>kolom.</a:t>
            </a:r>
            <a:endParaRPr lang="id-ID" dirty="0"/>
          </a:p>
          <a:p>
            <a:pPr lvl="0" algn="just"/>
            <a:r>
              <a:rPr lang="id-ID" dirty="0"/>
              <a:t>Blok tulisan yang akan di buat kolom. Anda bisa membuat kolom untuk satu paragraf saja atau semua tulisan yang ada dalam lembar kerja anda. Jika anda ingin membuat kolom untuk semua tulisan yang ada pada lembar kerja anda, anda tingga klik </a:t>
            </a:r>
            <a:r>
              <a:rPr lang="id-ID" b="1" dirty="0"/>
              <a:t>CTRL+A</a:t>
            </a:r>
            <a:r>
              <a:rPr lang="id-ID" dirty="0"/>
              <a:t> untuk mem-blok semua tulisan, atau anda juga dapat menyeleksi sebagian saja.</a:t>
            </a:r>
          </a:p>
          <a:p>
            <a:pPr marL="0" indent="0">
              <a:buNone/>
            </a:pPr>
            <a:endParaRPr lang="id-ID" dirty="0"/>
          </a:p>
        </p:txBody>
      </p:sp>
      <p:sp>
        <p:nvSpPr>
          <p:cNvPr id="5" name="Rounded Rectangle 4"/>
          <p:cNvSpPr/>
          <p:nvPr/>
        </p:nvSpPr>
        <p:spPr>
          <a:xfrm>
            <a:off x="1187624" y="332656"/>
            <a:ext cx="6840760" cy="144016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d-ID"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Berikut Langkah langkah Membuat Format Kolom Dalam Dokumen di Ms.Word :</a:t>
            </a:r>
          </a:p>
        </p:txBody>
      </p:sp>
    </p:spTree>
    <p:extLst>
      <p:ext uri="{BB962C8B-B14F-4D97-AF65-F5344CB8AC3E}">
        <p14:creationId xmlns:p14="http://schemas.microsoft.com/office/powerpoint/2010/main" val="2141400418"/>
      </p:ext>
    </p:extLst>
  </p:cSld>
  <p:clrMapOvr>
    <a:masterClrMapping/>
  </p:clrMapOvr>
  <p:transition spd="slow" advTm="128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tile tx="0" ty="0" sx="100000" sy="100000" flip="none" algn="tl"/>
        </a:blip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04664"/>
            <a:ext cx="3250704" cy="4536504"/>
          </a:xfrm>
        </p:spPr>
        <p:txBody>
          <a:bodyPr>
            <a:normAutofit fontScale="92500" lnSpcReduction="10000"/>
          </a:bodyPr>
          <a:lstStyle/>
          <a:p>
            <a:pPr lvl="0"/>
            <a:r>
              <a:rPr lang="id-ID" sz="4000" dirty="0"/>
              <a:t>Selanjutnya klik menu </a:t>
            </a:r>
            <a:r>
              <a:rPr lang="id-ID" sz="4000" b="1" dirty="0"/>
              <a:t>page layout</a:t>
            </a:r>
            <a:r>
              <a:rPr lang="id-ID" sz="4000" dirty="0"/>
              <a:t>, kemudia pilih menu</a:t>
            </a:r>
            <a:r>
              <a:rPr lang="id-ID" sz="4000" b="1" dirty="0"/>
              <a:t> columns</a:t>
            </a:r>
            <a:r>
              <a:rPr lang="id-ID" sz="4000" dirty="0"/>
              <a:t> pada group </a:t>
            </a:r>
            <a:r>
              <a:rPr lang="id-ID" sz="4000" b="1" dirty="0"/>
              <a:t>page setup.</a:t>
            </a:r>
            <a:endParaRPr lang="id-ID" sz="4000" dirty="0"/>
          </a:p>
          <a:p>
            <a:pPr marL="0" indent="0">
              <a:buNone/>
            </a:pPr>
            <a:endParaRPr lang="id-ID" dirty="0"/>
          </a:p>
        </p:txBody>
      </p:sp>
      <p:pic>
        <p:nvPicPr>
          <p:cNvPr id="6" name="Picture 5">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476672"/>
            <a:ext cx="4392488" cy="5616624"/>
          </a:xfrm>
          <a:prstGeom prst="rect">
            <a:avLst/>
          </a:prstGeom>
          <a:noFill/>
          <a:ln>
            <a:noFill/>
          </a:ln>
        </p:spPr>
      </p:pic>
    </p:spTree>
    <p:extLst>
      <p:ext uri="{BB962C8B-B14F-4D97-AF65-F5344CB8AC3E}">
        <p14:creationId xmlns:p14="http://schemas.microsoft.com/office/powerpoint/2010/main" val="1107508527"/>
      </p:ext>
    </p:extLst>
  </p:cSld>
  <p:clrMapOvr>
    <a:masterClrMapping/>
  </p:clrMapOvr>
  <p:transition spd="slow" advTm="1289">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0.8|1.5|1|0.3|0.5"/>
</p:tagLst>
</file>

<file path=ppt/tags/tag2.xml><?xml version="1.0" encoding="utf-8"?>
<p:tagLst xmlns:a="http://schemas.openxmlformats.org/drawingml/2006/main" xmlns:r="http://schemas.openxmlformats.org/officeDocument/2006/relationships" xmlns:p="http://schemas.openxmlformats.org/presentationml/2006/main">
  <p:tag name="TIMING" val="|0.7|0.7"/>
</p:tagLst>
</file>

<file path=ppt/tags/tag3.xml><?xml version="1.0" encoding="utf-8"?>
<p:tagLst xmlns:a="http://schemas.openxmlformats.org/drawingml/2006/main" xmlns:r="http://schemas.openxmlformats.org/officeDocument/2006/relationships" xmlns:p="http://schemas.openxmlformats.org/presentationml/2006/main">
  <p:tag name="TIMING" val="|0.2|0.7|1.7"/>
</p:tagLst>
</file>

<file path=ppt/tags/tag4.xml><?xml version="1.0" encoding="utf-8"?>
<p:tagLst xmlns:a="http://schemas.openxmlformats.org/drawingml/2006/main" xmlns:r="http://schemas.openxmlformats.org/officeDocument/2006/relationships" xmlns:p="http://schemas.openxmlformats.org/presentationml/2006/main">
  <p:tag name="TIMING" val="|0.7|1.8|0.6|0.5|1.3|0.6"/>
</p:tagLst>
</file>

<file path=ppt/tags/tag5.xml><?xml version="1.0" encoding="utf-8"?>
<p:tagLst xmlns:a="http://schemas.openxmlformats.org/drawingml/2006/main" xmlns:r="http://schemas.openxmlformats.org/officeDocument/2006/relationships" xmlns:p="http://schemas.openxmlformats.org/presentationml/2006/main">
  <p:tag name="TIMING" val="|0.9|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250</TotalTime>
  <Words>2469</Words>
  <Application>Microsoft Office PowerPoint</Application>
  <PresentationFormat>On-screen Show (4:3)</PresentationFormat>
  <Paragraphs>219</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109</cp:revision>
  <dcterms:created xsi:type="dcterms:W3CDTF">2019-09-08T14:22:34Z</dcterms:created>
  <dcterms:modified xsi:type="dcterms:W3CDTF">2019-09-08T18:36:06Z</dcterms:modified>
</cp:coreProperties>
</file>