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83" r:id="rId7"/>
    <p:sldId id="284" r:id="rId8"/>
    <p:sldId id="275" r:id="rId9"/>
    <p:sldId id="276" r:id="rId10"/>
    <p:sldId id="267" r:id="rId11"/>
    <p:sldId id="285" r:id="rId12"/>
    <p:sldId id="278" r:id="rId13"/>
    <p:sldId id="277" r:id="rId14"/>
    <p:sldId id="260" r:id="rId15"/>
    <p:sldId id="279" r:id="rId16"/>
    <p:sldId id="280" r:id="rId17"/>
    <p:sldId id="282" r:id="rId18"/>
    <p:sldId id="281" r:id="rId19"/>
    <p:sldId id="264" r:id="rId20"/>
    <p:sldId id="265" r:id="rId21"/>
    <p:sldId id="269" r:id="rId22"/>
    <p:sldId id="261" r:id="rId23"/>
    <p:sldId id="26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2DE3-11F9-4D3B-B517-8A35D4B40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16683-169E-4CDE-8DAF-F04E104E6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11C9F-8D93-4689-86EA-223AE550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26F3-530D-4AA0-8518-026A426B24B4}" type="datetimeFigureOut">
              <a:rPr lang="en-ID" smtClean="0"/>
              <a:t>15/03/2022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DA95-7F87-4F07-B8D6-8D34D337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C0A7A-CCA0-4C00-99F9-646DBFA6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7908-4AA7-4C6C-B45B-0D2F35B6B5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071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40344-F89F-46F1-B129-877DDCD8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A2696-5BEF-4F93-B12B-F0F705DC1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CBB0F-51AC-4587-B6AF-9B49D3F7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26F3-530D-4AA0-8518-026A426B24B4}" type="datetimeFigureOut">
              <a:rPr lang="en-ID" smtClean="0"/>
              <a:t>15/03/2022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295A1-C013-41AB-84DE-F098EAEF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21DD4-99EF-4D2F-B973-2E2C4BB1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7908-4AA7-4C6C-B45B-0D2F35B6B5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229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C28709-BED4-4F4B-B677-5476A25B9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7D80D-CEBD-4D8B-B743-AB80E1DF6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1A211-4D76-4BF5-90A2-0FF84779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26F3-530D-4AA0-8518-026A426B24B4}" type="datetimeFigureOut">
              <a:rPr lang="en-ID" smtClean="0"/>
              <a:t>15/03/2022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19AFA-697F-4EC9-9212-E7E9D820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348B8-2872-4B31-A3AF-A9943EDB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7908-4AA7-4C6C-B45B-0D2F35B6B5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928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3C3A-4343-4C79-A20E-B33F17BF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B80E8-E1CA-4B76-9908-DA81CC56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2056A-74D9-4FED-900D-C2A003F8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26F3-530D-4AA0-8518-026A426B24B4}" type="datetimeFigureOut">
              <a:rPr lang="en-ID" smtClean="0"/>
              <a:t>15/03/2022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CCD42-A518-4037-8B53-1185D370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8995E-F8BA-4E7F-A640-4B48D1A4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7908-4AA7-4C6C-B45B-0D2F35B6B5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718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2936-CCA8-4BE8-B86E-B5A591A4B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859B9-B1A8-461E-87F5-A7CB1E636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4537B-ACB0-4083-BFE0-C5CFE880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26F3-530D-4AA0-8518-026A426B24B4}" type="datetimeFigureOut">
              <a:rPr lang="en-ID" smtClean="0"/>
              <a:t>15/03/2022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486FA-4B5E-4741-B409-F1C2BC798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15B30-F87C-4E68-9DCE-85384344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7908-4AA7-4C6C-B45B-0D2F35B6B5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662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925F-909C-40A6-868D-56AAB930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6CC2A-49D0-494A-92A8-3922B6AB7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B5945-B611-4D60-B592-3C8199695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57C21-2283-4DCB-9E21-A6504CCC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26F3-530D-4AA0-8518-026A426B24B4}" type="datetimeFigureOut">
              <a:rPr lang="en-ID" smtClean="0"/>
              <a:t>15/03/2022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A2AF9-F49B-41A3-8AFC-CB4C46E3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4F359-62B4-4E01-BF78-818C4281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7908-4AA7-4C6C-B45B-0D2F35B6B5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870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B027-5B4A-4CD1-929F-88AC040B0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E1FA8-E729-4F85-AD8E-DCD97CCE8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9966D-BDBD-41A1-8027-A9CED5B83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A5184-DC79-4092-8B2D-541906ED5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1B8366-9BC9-4B4D-B86A-D0C05E0CD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4D1260-3949-4ECD-A021-D595C500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26F3-530D-4AA0-8518-026A426B24B4}" type="datetimeFigureOut">
              <a:rPr lang="en-ID" smtClean="0"/>
              <a:t>15/03/2022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B0F0D1-6A85-4FF6-A59D-FCF3EF3C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2CE43-FDBA-4B64-8E5B-4FB871B6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7908-4AA7-4C6C-B45B-0D2F35B6B5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478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F413B-09D7-4C5F-B456-C69969D9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C6468-E35A-4BC7-A20A-03966BA1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26F3-530D-4AA0-8518-026A426B24B4}" type="datetimeFigureOut">
              <a:rPr lang="en-ID" smtClean="0"/>
              <a:t>15/03/2022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70911-6177-46D5-B023-813A44F8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CF406-EC05-4734-A173-4C28F30A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7908-4AA7-4C6C-B45B-0D2F35B6B5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581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80283-2BA6-4860-9350-0C7167EB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26F3-530D-4AA0-8518-026A426B24B4}" type="datetimeFigureOut">
              <a:rPr lang="en-ID" smtClean="0"/>
              <a:t>15/03/2022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16184-F118-4114-80F4-1F868EA4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C7101-C1A9-4023-A1FA-932B950B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7908-4AA7-4C6C-B45B-0D2F35B6B5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081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08B-3007-418C-971A-7A7D81F29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7618E-E5CC-4C38-907C-34F9978F8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3BD99-4095-46F6-8981-91A71E287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5DE5B-06AB-458D-8D1E-1E3C8F1C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26F3-530D-4AA0-8518-026A426B24B4}" type="datetimeFigureOut">
              <a:rPr lang="en-ID" smtClean="0"/>
              <a:t>15/03/2022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75057-8283-45AB-815B-C076EB9F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5756D-BEC7-4821-807D-49CC5330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7908-4AA7-4C6C-B45B-0D2F35B6B5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834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9296-1BB4-4081-B05B-29AAE365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20A250-2BA6-43AA-8BE1-C5025E2EF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6B257-0026-4BDC-8DFB-FF0A4F781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D3FAC-C522-49E5-96DB-03406C3C7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26F3-530D-4AA0-8518-026A426B24B4}" type="datetimeFigureOut">
              <a:rPr lang="en-ID" smtClean="0"/>
              <a:t>15/03/2022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7C27C-A39E-4E15-A1A8-17833E45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93FB1-7DF7-4FBA-A987-DBD467F7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7908-4AA7-4C6C-B45B-0D2F35B6B5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484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4D46DE-4946-4057-967F-C88CA2C9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6437B-642E-46B1-9B68-92C9795C2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084F1-6723-4F9A-94E4-CE2F9A073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326F3-530D-4AA0-8518-026A426B24B4}" type="datetimeFigureOut">
              <a:rPr lang="en-ID" smtClean="0"/>
              <a:t>15/03/2022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8E2FE-E1BB-4AB7-AEA2-89A5009A9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04D90-7328-471C-B21F-53B1AA88D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B7908-4AA7-4C6C-B45B-0D2F35B6B5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097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4DB5B375-48CA-4BB4-9C02-D1F6A851A7CC}"/>
              </a:ext>
            </a:extLst>
          </p:cNvPr>
          <p:cNvSpPr/>
          <p:nvPr/>
        </p:nvSpPr>
        <p:spPr>
          <a:xfrm>
            <a:off x="0" y="-4394580"/>
            <a:ext cx="12192000" cy="8583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EA01A-08DF-480F-8B93-F95E34234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Strategic Marketing Locations to Convert Casual Riders into Member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B7F50-0B1D-4780-9E24-DCC410760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136" y="4870972"/>
            <a:ext cx="16192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4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0A8D1-2017-49B0-8C3F-F34DC5958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3600" dirty="0">
                <a:solidFill>
                  <a:schemeClr val="accent1"/>
                </a:solidFill>
              </a:rPr>
              <a:t>Types of comparison</a:t>
            </a:r>
          </a:p>
          <a:p>
            <a:r>
              <a:rPr lang="en-ID" sz="3200" dirty="0"/>
              <a:t>Direct comparison</a:t>
            </a:r>
          </a:p>
          <a:p>
            <a:r>
              <a:rPr lang="en-ID" sz="3200" dirty="0"/>
              <a:t>Behavioural comparison</a:t>
            </a:r>
          </a:p>
          <a:p>
            <a:pPr lvl="1"/>
            <a:r>
              <a:rPr lang="en-ID" sz="3200" dirty="0"/>
              <a:t>Duration</a:t>
            </a:r>
          </a:p>
          <a:p>
            <a:pPr lvl="1"/>
            <a:r>
              <a:rPr lang="en-ID" sz="3200" dirty="0"/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339629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ADBCE-0D97-4045-BA14-D03F3AFF1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516"/>
            <a:ext cx="10515600" cy="4546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Filter Formula</a:t>
            </a:r>
          </a:p>
          <a:p>
            <a:pPr marL="0" indent="0">
              <a:buNone/>
            </a:pPr>
            <a:endParaRPr lang="en-US" sz="3600" dirty="0">
              <a:solidFill>
                <a:schemeClr val="accent1"/>
              </a:solidFill>
            </a:endParaRPr>
          </a:p>
          <a:p>
            <a:r>
              <a:rPr lang="en-ID" sz="3200" dirty="0"/>
              <a:t>Duration</a:t>
            </a:r>
          </a:p>
          <a:p>
            <a:pPr marL="0" indent="0" algn="ctr">
              <a:buNone/>
            </a:pPr>
            <a:r>
              <a:rPr lang="en-ID" sz="3200" dirty="0"/>
              <a:t>(0, member average duration + member std duration)</a:t>
            </a:r>
          </a:p>
          <a:p>
            <a:pPr marL="0" indent="0">
              <a:buNone/>
            </a:pPr>
            <a:endParaRPr lang="en-ID" dirty="0"/>
          </a:p>
          <a:p>
            <a:r>
              <a:rPr lang="en-ID" sz="3200" dirty="0"/>
              <a:t>Distance</a:t>
            </a:r>
          </a:p>
          <a:p>
            <a:pPr marL="0" indent="0" algn="ctr">
              <a:buNone/>
            </a:pPr>
            <a:r>
              <a:rPr lang="en-ID" sz="3200" dirty="0"/>
              <a:t>(member average distance – member std distance, </a:t>
            </a:r>
          </a:p>
          <a:p>
            <a:pPr marL="0" indent="0" algn="ctr">
              <a:buNone/>
            </a:pPr>
            <a:r>
              <a:rPr lang="en-ID" sz="3200" dirty="0"/>
              <a:t>member average distance + member std distance)</a:t>
            </a:r>
          </a:p>
        </p:txBody>
      </p:sp>
    </p:spTree>
    <p:extLst>
      <p:ext uri="{BB962C8B-B14F-4D97-AF65-F5344CB8AC3E}">
        <p14:creationId xmlns:p14="http://schemas.microsoft.com/office/powerpoint/2010/main" val="3619874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4723E-1230-4A01-AD7C-E2B66BFA5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724" y="696034"/>
            <a:ext cx="3624617" cy="6036778"/>
          </a:xfrm>
        </p:spPr>
        <p:txBody>
          <a:bodyPr>
            <a:normAutofit fontScale="92500" lnSpcReduction="20000"/>
          </a:bodyPr>
          <a:lstStyle/>
          <a:p>
            <a:r>
              <a:rPr lang="en-ID" sz="2600" dirty="0"/>
              <a:t>Clark St &amp; Elm St: 23961,</a:t>
            </a:r>
          </a:p>
          <a:p>
            <a:r>
              <a:rPr lang="en-ID" sz="2600" dirty="0"/>
              <a:t>Kingsbury St &amp; Kinzie St: 23629,</a:t>
            </a:r>
          </a:p>
          <a:p>
            <a:r>
              <a:rPr lang="en-ID" sz="2600" dirty="0"/>
              <a:t>Wells St &amp; Concord Ln: 23051,</a:t>
            </a:r>
          </a:p>
          <a:p>
            <a:r>
              <a:rPr lang="en-ID" sz="2600" dirty="0"/>
              <a:t>Wells St &amp; Elm St: 20394,</a:t>
            </a:r>
          </a:p>
          <a:p>
            <a:r>
              <a:rPr lang="en-ID" sz="2600" dirty="0"/>
              <a:t>Dearborn St &amp; Erie St: 18518,</a:t>
            </a:r>
          </a:p>
          <a:p>
            <a:r>
              <a:rPr lang="en-ID" sz="2600" dirty="0"/>
              <a:t>St. Clair St &amp; Erie St: 18321,</a:t>
            </a:r>
          </a:p>
          <a:p>
            <a:r>
              <a:rPr lang="en-ID" sz="2600" dirty="0"/>
              <a:t>Wells St &amp; Huron St: 18250,</a:t>
            </a:r>
          </a:p>
          <a:p>
            <a:r>
              <a:rPr lang="en-ID" sz="2600" dirty="0"/>
              <a:t>Broadway &amp; Barry Ave: 17060,</a:t>
            </a:r>
          </a:p>
          <a:p>
            <a:r>
              <a:rPr lang="en-ID" sz="2600" dirty="0"/>
              <a:t>Clinton St &amp; Madison St: 17041,</a:t>
            </a:r>
          </a:p>
          <a:p>
            <a:r>
              <a:rPr lang="en-ID" sz="2600" dirty="0" err="1"/>
              <a:t>Desplaines</a:t>
            </a:r>
            <a:r>
              <a:rPr lang="en-ID" sz="2600" dirty="0"/>
              <a:t> St &amp; Kinzie St: 16262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C03CCB1-E40A-436C-9DD6-B1A4C7FFB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58" y="586853"/>
            <a:ext cx="8057803" cy="642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E12A11-4581-411C-A541-5CF981C03F08}"/>
              </a:ext>
            </a:extLst>
          </p:cNvPr>
          <p:cNvSpPr txBox="1"/>
          <p:nvPr/>
        </p:nvSpPr>
        <p:spPr>
          <a:xfrm>
            <a:off x="2227428" y="125188"/>
            <a:ext cx="7737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1" dirty="0"/>
              <a:t>Member Riders’ Top 10 Most Common Starting Places</a:t>
            </a:r>
          </a:p>
        </p:txBody>
      </p:sp>
    </p:spTree>
    <p:extLst>
      <p:ext uri="{BB962C8B-B14F-4D97-AF65-F5344CB8AC3E}">
        <p14:creationId xmlns:p14="http://schemas.microsoft.com/office/powerpoint/2010/main" val="412436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7791A-A35F-4BEC-8DA3-02ECE420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5700" y="626445"/>
            <a:ext cx="3547281" cy="5936777"/>
          </a:xfrm>
        </p:spPr>
        <p:txBody>
          <a:bodyPr>
            <a:normAutofit fontScale="85000" lnSpcReduction="20000"/>
          </a:bodyPr>
          <a:lstStyle/>
          <a:p>
            <a:r>
              <a:rPr lang="en-ID" dirty="0"/>
              <a:t>Streeter Dr &amp; Grand Ave: 64586,</a:t>
            </a:r>
          </a:p>
          <a:p>
            <a:r>
              <a:rPr lang="en-ID" dirty="0"/>
              <a:t>Millennium Park: 32171,</a:t>
            </a:r>
          </a:p>
          <a:p>
            <a:r>
              <a:rPr lang="en-ID" dirty="0"/>
              <a:t>Michigan Ave &amp; Oak St: 28650,</a:t>
            </a:r>
          </a:p>
          <a:p>
            <a:r>
              <a:rPr lang="en-ID" dirty="0"/>
              <a:t>Shedd Aquarium: 22613,</a:t>
            </a:r>
          </a:p>
          <a:p>
            <a:r>
              <a:rPr lang="en-ID" dirty="0" err="1"/>
              <a:t>Theater</a:t>
            </a:r>
            <a:r>
              <a:rPr lang="en-ID" dirty="0"/>
              <a:t> on the Lake: 20565,</a:t>
            </a:r>
          </a:p>
          <a:p>
            <a:r>
              <a:rPr lang="en-ID" dirty="0"/>
              <a:t>Wells St &amp; Concord Ln: 18917,</a:t>
            </a:r>
          </a:p>
          <a:p>
            <a:r>
              <a:rPr lang="en-ID" dirty="0"/>
              <a:t>Lake Shore Dr &amp; Monroe St: 18789,</a:t>
            </a:r>
          </a:p>
          <a:p>
            <a:r>
              <a:rPr lang="en-ID" dirty="0"/>
              <a:t>Clark St &amp; Lincoln Ave: 16250,</a:t>
            </a:r>
          </a:p>
          <a:p>
            <a:r>
              <a:rPr lang="en-ID" dirty="0" err="1"/>
              <a:t>DuSable</a:t>
            </a:r>
            <a:r>
              <a:rPr lang="en-ID" dirty="0"/>
              <a:t> Lake Shore Dr &amp; Monroe St: 15935,</a:t>
            </a:r>
          </a:p>
          <a:p>
            <a:r>
              <a:rPr lang="en-ID" dirty="0"/>
              <a:t>Wells St &amp; Elm St: 15830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36E390-DD63-438A-BB1C-1AFE63DA6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9967"/>
            <a:ext cx="7674838" cy="654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AFD085-50B5-437E-BFD9-1D124D6814D8}"/>
              </a:ext>
            </a:extLst>
          </p:cNvPr>
          <p:cNvSpPr txBox="1"/>
          <p:nvPr/>
        </p:nvSpPr>
        <p:spPr>
          <a:xfrm>
            <a:off x="2356514" y="28302"/>
            <a:ext cx="7478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Casual Member’s Top 10 Most Common Starting Places </a:t>
            </a:r>
            <a:endParaRPr lang="en-ID" sz="2400" b="1" dirty="0"/>
          </a:p>
        </p:txBody>
      </p:sp>
    </p:spTree>
    <p:extLst>
      <p:ext uri="{BB962C8B-B14F-4D97-AF65-F5344CB8AC3E}">
        <p14:creationId xmlns:p14="http://schemas.microsoft.com/office/powerpoint/2010/main" val="228678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396E1-D481-4D29-8036-4644B57EF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598" y="2409113"/>
            <a:ext cx="9506803" cy="23096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3600" dirty="0">
                <a:solidFill>
                  <a:schemeClr val="accent1"/>
                </a:solidFill>
              </a:rPr>
              <a:t>Wells St &amp; Concord Ln </a:t>
            </a:r>
            <a:r>
              <a:rPr lang="en-ID" sz="3600" dirty="0"/>
              <a:t>station and </a:t>
            </a:r>
            <a:r>
              <a:rPr lang="en-ID" sz="3600" dirty="0">
                <a:solidFill>
                  <a:schemeClr val="accent1"/>
                </a:solidFill>
              </a:rPr>
              <a:t>Wells St &amp; Elm St</a:t>
            </a:r>
            <a:r>
              <a:rPr lang="en-ID" sz="3600" dirty="0"/>
              <a:t> station appeared in both categories. We could </a:t>
            </a:r>
            <a:r>
              <a:rPr lang="en-ID" sz="3600" dirty="0">
                <a:solidFill>
                  <a:schemeClr val="accent1"/>
                </a:solidFill>
              </a:rPr>
              <a:t>convert the most </a:t>
            </a:r>
            <a:r>
              <a:rPr lang="en-ID" sz="3600" dirty="0"/>
              <a:t>casual riders to member riders within these stations.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945A76-16B7-4720-A188-89F4C8DA37E8}"/>
              </a:ext>
            </a:extLst>
          </p:cNvPr>
          <p:cNvSpPr txBox="1">
            <a:spLocks/>
          </p:cNvSpPr>
          <p:nvPr/>
        </p:nvSpPr>
        <p:spPr>
          <a:xfrm>
            <a:off x="6651009" y="1825625"/>
            <a:ext cx="4702791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E07BBD-CDD6-4603-9B02-C2FFA2C7D033}"/>
              </a:ext>
            </a:extLst>
          </p:cNvPr>
          <p:cNvSpPr txBox="1"/>
          <p:nvPr/>
        </p:nvSpPr>
        <p:spPr>
          <a:xfrm>
            <a:off x="838200" y="5969374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Note: Top 10 most common starting places for member riders might be places filled with people who have more than average incomes. They will be a basis to compare our data in behavioural analysis.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A9B839F-27BE-4C5C-856C-97170D1B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5708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35169-A074-4104-B1B4-F06CBB0B3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5631" y="668739"/>
            <a:ext cx="3398293" cy="5964073"/>
          </a:xfrm>
        </p:spPr>
        <p:txBody>
          <a:bodyPr>
            <a:normAutofit fontScale="92500" lnSpcReduction="10000"/>
          </a:bodyPr>
          <a:lstStyle/>
          <a:p>
            <a:r>
              <a:rPr lang="en-ID" sz="2400" dirty="0"/>
              <a:t>Streeter Dr &amp; Grand Ave: 35608,</a:t>
            </a:r>
          </a:p>
          <a:p>
            <a:r>
              <a:rPr lang="en-ID" sz="2400" dirty="0"/>
              <a:t>Wells St &amp; Concord Ln: 16569,</a:t>
            </a:r>
          </a:p>
          <a:p>
            <a:r>
              <a:rPr lang="en-ID" sz="2400" dirty="0"/>
              <a:t>Millennium Park: 16129,</a:t>
            </a:r>
          </a:p>
          <a:p>
            <a:r>
              <a:rPr lang="en-ID" sz="2400" dirty="0"/>
              <a:t>Michigan Ave &amp; Oak St: 15802,</a:t>
            </a:r>
          </a:p>
          <a:p>
            <a:r>
              <a:rPr lang="en-ID" sz="2400" dirty="0"/>
              <a:t>Wells St &amp; Elm St: 14358,</a:t>
            </a:r>
          </a:p>
          <a:p>
            <a:r>
              <a:rPr lang="en-ID" sz="2400" dirty="0"/>
              <a:t>Clark St &amp; Elm St: 13584,</a:t>
            </a:r>
          </a:p>
          <a:p>
            <a:r>
              <a:rPr lang="en-ID" sz="2400" dirty="0"/>
              <a:t>Shedd Aquarium: 13556,</a:t>
            </a:r>
          </a:p>
          <a:p>
            <a:r>
              <a:rPr lang="en-ID" sz="2400" dirty="0" err="1"/>
              <a:t>Theater</a:t>
            </a:r>
            <a:r>
              <a:rPr lang="en-ID" sz="2400" dirty="0"/>
              <a:t> on the Lake: 13220,</a:t>
            </a:r>
          </a:p>
          <a:p>
            <a:r>
              <a:rPr lang="en-ID" sz="2400" dirty="0"/>
              <a:t>Clark St &amp; Lincoln Ave: 13168,</a:t>
            </a:r>
          </a:p>
          <a:p>
            <a:r>
              <a:rPr lang="en-ID" sz="2400" dirty="0"/>
              <a:t>Clark St &amp; Armitage Ave: 12100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BD0A31-B2DC-4616-8EB4-D3250CFEC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9557"/>
            <a:ext cx="8517558" cy="646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C5D551-287B-4E3D-B11C-6A15AE1FBC58}"/>
              </a:ext>
            </a:extLst>
          </p:cNvPr>
          <p:cNvSpPr txBox="1"/>
          <p:nvPr/>
        </p:nvSpPr>
        <p:spPr>
          <a:xfrm>
            <a:off x="1316670" y="97892"/>
            <a:ext cx="95586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Casual Member with Similar Ride Duration with Average Member Riders</a:t>
            </a:r>
            <a:endParaRPr lang="en-ID" sz="2400" b="1" dirty="0"/>
          </a:p>
        </p:txBody>
      </p:sp>
    </p:spTree>
    <p:extLst>
      <p:ext uri="{BB962C8B-B14F-4D97-AF65-F5344CB8AC3E}">
        <p14:creationId xmlns:p14="http://schemas.microsoft.com/office/powerpoint/2010/main" val="3596519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35169-A074-4104-B1B4-F06CBB0B3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5631" y="668739"/>
            <a:ext cx="3398293" cy="5964073"/>
          </a:xfrm>
        </p:spPr>
        <p:txBody>
          <a:bodyPr>
            <a:normAutofit fontScale="92500" lnSpcReduction="10000"/>
          </a:bodyPr>
          <a:lstStyle/>
          <a:p>
            <a:r>
              <a:rPr lang="en-ID" sz="2400" dirty="0"/>
              <a:t>Streeter Dr &amp; Grand Ave: 40528,</a:t>
            </a:r>
          </a:p>
          <a:p>
            <a:r>
              <a:rPr lang="en-ID" sz="2400" dirty="0"/>
              <a:t>Millennium Park: 22826,</a:t>
            </a:r>
          </a:p>
          <a:p>
            <a:r>
              <a:rPr lang="en-ID" sz="2400" dirty="0"/>
              <a:t>Shedd Aquarium: 17745,</a:t>
            </a:r>
          </a:p>
          <a:p>
            <a:r>
              <a:rPr lang="en-ID" sz="2400" dirty="0"/>
              <a:t>Michigan Ave &amp; Oak St: 17240,</a:t>
            </a:r>
          </a:p>
          <a:p>
            <a:r>
              <a:rPr lang="en-ID" sz="2400" dirty="0"/>
              <a:t>Wells St &amp; Concord Ln: 15826,</a:t>
            </a:r>
          </a:p>
          <a:p>
            <a:r>
              <a:rPr lang="en-ID" sz="2400" dirty="0"/>
              <a:t>Wells St &amp; Elm St: 13769,</a:t>
            </a:r>
          </a:p>
          <a:p>
            <a:r>
              <a:rPr lang="en-ID" sz="2400" dirty="0"/>
              <a:t>Clark St &amp; Lincoln Ave: 12825,</a:t>
            </a:r>
          </a:p>
          <a:p>
            <a:r>
              <a:rPr lang="en-ID" sz="2400" dirty="0"/>
              <a:t>Clark St &amp; Elm St: 12598,</a:t>
            </a:r>
          </a:p>
          <a:p>
            <a:r>
              <a:rPr lang="en-ID" sz="2400" dirty="0"/>
              <a:t>Lake Shore Dr &amp; Monroe St: 12207,</a:t>
            </a:r>
          </a:p>
          <a:p>
            <a:r>
              <a:rPr lang="en-ID" sz="2400" dirty="0"/>
              <a:t>Clark St &amp; Armitage Ave: 11955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5D551-287B-4E3D-B11C-6A15AE1FBC58}"/>
              </a:ext>
            </a:extLst>
          </p:cNvPr>
          <p:cNvSpPr txBox="1"/>
          <p:nvPr/>
        </p:nvSpPr>
        <p:spPr>
          <a:xfrm>
            <a:off x="1453148" y="97892"/>
            <a:ext cx="9285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Casual Member with Similar Ride Distance with Average Member Riders</a:t>
            </a:r>
            <a:endParaRPr lang="en-ID" sz="24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5738FD6-A151-47E9-95F5-C7856E725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9557"/>
            <a:ext cx="8434316" cy="652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384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BE0C5-4BA4-4738-8806-5826A3D41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625"/>
            <a:ext cx="10515600" cy="37940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D" sz="3600" dirty="0">
                <a:solidFill>
                  <a:schemeClr val="accent1"/>
                </a:solidFill>
              </a:rPr>
              <a:t>Wells St &amp; Concord Ln </a:t>
            </a:r>
            <a:r>
              <a:rPr lang="en-ID" sz="3600" dirty="0"/>
              <a:t>station, </a:t>
            </a:r>
            <a:r>
              <a:rPr lang="en-ID" sz="3600" dirty="0">
                <a:solidFill>
                  <a:schemeClr val="accent1"/>
                </a:solidFill>
              </a:rPr>
              <a:t>Wells St &amp; Elm St</a:t>
            </a:r>
            <a:r>
              <a:rPr lang="en-ID" sz="3600" dirty="0"/>
              <a:t> station, and </a:t>
            </a:r>
            <a:r>
              <a:rPr lang="en-ID" sz="3600" dirty="0">
                <a:solidFill>
                  <a:schemeClr val="accent1"/>
                </a:solidFill>
              </a:rPr>
              <a:t>Clark St &amp; Elm St</a:t>
            </a:r>
            <a:r>
              <a:rPr lang="en-ID" sz="3600" dirty="0"/>
              <a:t> station appeared in both type of filters. We could </a:t>
            </a:r>
            <a:r>
              <a:rPr lang="en-ID" sz="3600" dirty="0">
                <a:solidFill>
                  <a:schemeClr val="accent1"/>
                </a:solidFill>
              </a:rPr>
              <a:t>convert the most </a:t>
            </a:r>
            <a:r>
              <a:rPr lang="en-ID" sz="3600" dirty="0"/>
              <a:t>casual riders to member riders within these stations.</a:t>
            </a:r>
          </a:p>
          <a:p>
            <a:pPr marL="0" indent="0" algn="ctr">
              <a:buNone/>
            </a:pPr>
            <a:endParaRPr lang="en-ID" sz="3600" dirty="0"/>
          </a:p>
          <a:p>
            <a:pPr marL="0" indent="0" algn="ctr">
              <a:buNone/>
            </a:pPr>
            <a:r>
              <a:rPr lang="en-ID" sz="3600" i="1" dirty="0">
                <a:solidFill>
                  <a:schemeClr val="accent1"/>
                </a:solidFill>
              </a:rPr>
              <a:t>Clark St &amp; Elm St </a:t>
            </a:r>
            <a:r>
              <a:rPr lang="en-ID" sz="3600" i="1" dirty="0"/>
              <a:t>station ranked 1</a:t>
            </a:r>
            <a:r>
              <a:rPr lang="en-ID" sz="3600" i="1" baseline="30000" dirty="0"/>
              <a:t>st</a:t>
            </a:r>
            <a:r>
              <a:rPr lang="en-ID" sz="3600" i="1" dirty="0"/>
              <a:t> in Top 10 Member Riders’ Top Starting Stations</a:t>
            </a:r>
          </a:p>
        </p:txBody>
      </p:sp>
    </p:spTree>
    <p:extLst>
      <p:ext uri="{BB962C8B-B14F-4D97-AF65-F5344CB8AC3E}">
        <p14:creationId xmlns:p14="http://schemas.microsoft.com/office/powerpoint/2010/main" val="4108440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02198-E5FE-4337-86B9-4FDE4803B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120"/>
            <a:ext cx="10515600" cy="3711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3600" i="1" dirty="0"/>
              <a:t>Why not places like </a:t>
            </a:r>
            <a:r>
              <a:rPr lang="en-ID" sz="3600" i="1" dirty="0">
                <a:solidFill>
                  <a:schemeClr val="accent1"/>
                </a:solidFill>
              </a:rPr>
              <a:t>Streeter Dr &amp; Grand Ave </a:t>
            </a:r>
            <a:r>
              <a:rPr lang="en-ID" sz="3600" i="1" dirty="0"/>
              <a:t>and </a:t>
            </a:r>
            <a:r>
              <a:rPr lang="en-ID" sz="3600" i="1" dirty="0">
                <a:solidFill>
                  <a:schemeClr val="accent1"/>
                </a:solidFill>
              </a:rPr>
              <a:t>Millennium Park</a:t>
            </a:r>
            <a:r>
              <a:rPr lang="en-ID" sz="3600" i="1" dirty="0"/>
              <a:t> (high-ranked in filtered and non-filtered ranking) for our marketing targets?  </a:t>
            </a:r>
          </a:p>
          <a:p>
            <a:pPr marL="0" indent="0" algn="ctr">
              <a:buNone/>
            </a:pPr>
            <a:endParaRPr lang="en-ID" sz="3600" dirty="0"/>
          </a:p>
          <a:p>
            <a:pPr marL="0" indent="0" algn="ctr">
              <a:buNone/>
            </a:pPr>
            <a:r>
              <a:rPr lang="en-ID" sz="3600" i="1" dirty="0"/>
              <a:t>Both of those places </a:t>
            </a:r>
            <a:r>
              <a:rPr lang="en-ID" sz="3600" i="1" dirty="0">
                <a:solidFill>
                  <a:schemeClr val="accent1"/>
                </a:solidFill>
              </a:rPr>
              <a:t>didn’t appear </a:t>
            </a:r>
            <a:r>
              <a:rPr lang="en-ID" sz="3600" i="1" dirty="0"/>
              <a:t>at Top 10 Member Riders’ Most Starting Stations.</a:t>
            </a:r>
          </a:p>
        </p:txBody>
      </p:sp>
    </p:spTree>
    <p:extLst>
      <p:ext uri="{BB962C8B-B14F-4D97-AF65-F5344CB8AC3E}">
        <p14:creationId xmlns:p14="http://schemas.microsoft.com/office/powerpoint/2010/main" val="81374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5944-AC4E-48DE-8EC0-FBF2206E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2094A-2DFA-4143-A9AD-E7BFCB7EE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0" i="0" dirty="0">
                <a:solidFill>
                  <a:schemeClr val="accent1"/>
                </a:solidFill>
                <a:effectLst/>
                <a:latin typeface="Helvetica Neue"/>
              </a:rPr>
              <a:t>Potential Locations</a:t>
            </a:r>
          </a:p>
          <a:p>
            <a:pPr marL="514350" indent="-514350" algn="l">
              <a:buAutoNum type="arabicPeriod"/>
            </a:pPr>
            <a:r>
              <a:rPr lang="en-US" sz="3600" b="0" i="0" dirty="0">
                <a:effectLst/>
                <a:latin typeface="Helvetica Neue"/>
              </a:rPr>
              <a:t>Clark St &amp; Elm St</a:t>
            </a:r>
          </a:p>
          <a:p>
            <a:pPr marL="514350" indent="-514350" algn="l">
              <a:buAutoNum type="arabicPeriod"/>
            </a:pPr>
            <a:r>
              <a:rPr lang="en-US" sz="3600" b="0" i="0" dirty="0">
                <a:effectLst/>
                <a:latin typeface="Helvetica Neue"/>
              </a:rPr>
              <a:t>Wells St &amp; Concord Ln</a:t>
            </a:r>
          </a:p>
          <a:p>
            <a:pPr marL="514350" indent="-514350" algn="l">
              <a:buAutoNum type="arabicPeriod"/>
            </a:pPr>
            <a:r>
              <a:rPr lang="en-US" sz="3600" b="0" i="0" dirty="0">
                <a:effectLst/>
                <a:latin typeface="Helvetica Neue"/>
              </a:rPr>
              <a:t>Wells St &amp; Elm St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193176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E7F88D-2874-4709-BF84-59B651CB199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7A19-9655-48D4-8E69-8AA23A71C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086" y="1712984"/>
            <a:ext cx="3766214" cy="365212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Problem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Identifying common behavior between casual and member riders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F80B07-CD17-4013-8E1D-4CAE7CD4CE2F}"/>
              </a:ext>
            </a:extLst>
          </p:cNvPr>
          <p:cNvSpPr txBox="1">
            <a:spLocks/>
          </p:cNvSpPr>
          <p:nvPr/>
        </p:nvSpPr>
        <p:spPr>
          <a:xfrm>
            <a:off x="7042813" y="1712985"/>
            <a:ext cx="3766214" cy="365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Solution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None/>
            </a:pPr>
            <a:r>
              <a:rPr lang="en-ID" dirty="0">
                <a:solidFill>
                  <a:schemeClr val="accent1"/>
                </a:solidFill>
              </a:rPr>
              <a:t>Help marketing campaign team maximize their chances to convert casual riders into member riders</a:t>
            </a:r>
          </a:p>
        </p:txBody>
      </p:sp>
    </p:spTree>
    <p:extLst>
      <p:ext uri="{BB962C8B-B14F-4D97-AF65-F5344CB8AC3E}">
        <p14:creationId xmlns:p14="http://schemas.microsoft.com/office/powerpoint/2010/main" val="1261257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B484F9-8566-425A-8E06-41190F267373}"/>
              </a:ext>
            </a:extLst>
          </p:cNvPr>
          <p:cNvSpPr/>
          <p:nvPr/>
        </p:nvSpPr>
        <p:spPr>
          <a:xfrm>
            <a:off x="6391135" y="1415085"/>
            <a:ext cx="5257800" cy="464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F0F002-9039-4183-8A04-7099E1401AEC}"/>
              </a:ext>
            </a:extLst>
          </p:cNvPr>
          <p:cNvSpPr txBox="1"/>
          <p:nvPr/>
        </p:nvSpPr>
        <p:spPr>
          <a:xfrm>
            <a:off x="6686268" y="2112643"/>
            <a:ext cx="466753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4400" dirty="0">
                <a:solidFill>
                  <a:schemeClr val="bg1"/>
                </a:solidFill>
              </a:rPr>
              <a:t>WHERE</a:t>
            </a:r>
          </a:p>
          <a:p>
            <a:endParaRPr lang="en-ID" sz="2800" dirty="0">
              <a:solidFill>
                <a:schemeClr val="bg1"/>
              </a:solidFill>
            </a:endParaRPr>
          </a:p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</a:rPr>
              <a:t>Clark St &amp; Elm St</a:t>
            </a:r>
          </a:p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</a:rPr>
              <a:t>Wells St &amp; Concord Ln</a:t>
            </a:r>
          </a:p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</a:rPr>
              <a:t>Wells St &amp; Elm St</a:t>
            </a:r>
            <a:endParaRPr lang="en-ID" sz="2800" dirty="0">
              <a:solidFill>
                <a:schemeClr val="bg1"/>
              </a:solidFill>
            </a:endParaRPr>
          </a:p>
          <a:p>
            <a:endParaRPr lang="en-ID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7398B-2CF9-48A7-A0CF-0EBF4DD51AEE}"/>
              </a:ext>
            </a:extLst>
          </p:cNvPr>
          <p:cNvSpPr/>
          <p:nvPr/>
        </p:nvSpPr>
        <p:spPr>
          <a:xfrm>
            <a:off x="543067" y="1413064"/>
            <a:ext cx="5257800" cy="464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46A6E-CECA-4B7F-8595-8D4D3621B481}"/>
              </a:ext>
            </a:extLst>
          </p:cNvPr>
          <p:cNvSpPr txBox="1"/>
          <p:nvPr/>
        </p:nvSpPr>
        <p:spPr>
          <a:xfrm>
            <a:off x="838200" y="2112643"/>
            <a:ext cx="466753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HOW</a:t>
            </a:r>
          </a:p>
          <a:p>
            <a:endParaRPr lang="en-ID" sz="3200" dirty="0">
              <a:solidFill>
                <a:schemeClr val="bg1"/>
              </a:solidFill>
            </a:endParaRPr>
          </a:p>
          <a:p>
            <a:pPr algn="ctr"/>
            <a:r>
              <a:rPr lang="en-ID" sz="2800" dirty="0">
                <a:solidFill>
                  <a:schemeClr val="bg1"/>
                </a:solidFill>
              </a:rPr>
              <a:t>Casual &amp; Member riders behave differently in how long the duration and distance of rides they are using. Casual riders ride longer and farther.</a:t>
            </a:r>
          </a:p>
          <a:p>
            <a:pPr marL="0" indent="0">
              <a:buNone/>
            </a:pPr>
            <a:endParaRPr lang="en-ID" sz="3200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59C1164-D316-4D75-8FCB-4294A49B5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501"/>
            <a:ext cx="10515600" cy="1325563"/>
          </a:xfrm>
        </p:spPr>
        <p:txBody>
          <a:bodyPr/>
          <a:lstStyle/>
          <a:p>
            <a:pPr algn="ctr"/>
            <a:r>
              <a:rPr lang="en-ID" dirty="0">
                <a:solidFill>
                  <a:schemeClr val="accent1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22294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7100-E3B1-4A8E-BB73-EA968799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6000" dirty="0">
                <a:solidFill>
                  <a:srgbClr val="FF0000"/>
                </a:solidFill>
              </a:rPr>
              <a:t>KEEP IN MIND!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70361-76F2-47E4-A42D-4C163661F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Casual riders are </a:t>
            </a:r>
            <a:r>
              <a:rPr lang="en-US" dirty="0">
                <a:solidFill>
                  <a:srgbClr val="FF0000"/>
                </a:solidFill>
              </a:rPr>
              <a:t>already aware </a:t>
            </a:r>
            <a:r>
              <a:rPr lang="en-US" dirty="0"/>
              <a:t>of the </a:t>
            </a:r>
            <a:r>
              <a:rPr lang="en-US" dirty="0" err="1"/>
              <a:t>Cyclistic</a:t>
            </a:r>
            <a:r>
              <a:rPr lang="en-US" dirty="0"/>
              <a:t> program and have chosen </a:t>
            </a:r>
            <a:r>
              <a:rPr lang="en-US" dirty="0" err="1"/>
              <a:t>Cyclistic</a:t>
            </a:r>
            <a:r>
              <a:rPr lang="en-US" dirty="0"/>
              <a:t> for their mobility needs</a:t>
            </a:r>
          </a:p>
          <a:p>
            <a:r>
              <a:rPr lang="en-US" dirty="0"/>
              <a:t>The marketing strategy needs to be </a:t>
            </a:r>
            <a:r>
              <a:rPr lang="en-US" dirty="0">
                <a:solidFill>
                  <a:srgbClr val="FF0000"/>
                </a:solidFill>
              </a:rPr>
              <a:t>massively different </a:t>
            </a:r>
            <a:r>
              <a:rPr lang="en-US" dirty="0"/>
              <a:t>compared to marketing towards non-customer people.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21205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A531-BF2B-4018-8924-89E7174BA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0CB9D-DB08-4F77-81C0-DED135542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Future Exploration &amp; Analysis</a:t>
            </a:r>
          </a:p>
          <a:p>
            <a:r>
              <a:rPr lang="en-ID" dirty="0"/>
              <a:t>Gather additional data about altitude of available stations.</a:t>
            </a:r>
          </a:p>
          <a:p>
            <a:r>
              <a:rPr lang="en-ID" dirty="0"/>
              <a:t>Identify whether the difference in altitude between starting and ending stations will determine whether casual riders may want to convert to become member riders.</a:t>
            </a:r>
          </a:p>
          <a:p>
            <a:r>
              <a:rPr lang="en-ID" dirty="0"/>
              <a:t>Checking whether certain stations whose average casual riders behave almost similarly with average member riders are on the rise/fall of number of riders based on monthly trend</a:t>
            </a:r>
          </a:p>
        </p:txBody>
      </p:sp>
    </p:spTree>
    <p:extLst>
      <p:ext uri="{BB962C8B-B14F-4D97-AF65-F5344CB8AC3E}">
        <p14:creationId xmlns:p14="http://schemas.microsoft.com/office/powerpoint/2010/main" val="2996326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AB6D-B12A-4882-BD2F-B99463129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2946"/>
            <a:ext cx="10515600" cy="11321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THANK YOU</a:t>
            </a:r>
            <a:endParaRPr lang="en-ID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24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A21B2-B2F2-4D89-93D3-0CE7A92A6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Analytical Goals</a:t>
            </a:r>
          </a:p>
          <a:p>
            <a:pPr marL="0" indent="0">
              <a:buNone/>
            </a:pPr>
            <a:endParaRPr lang="en-US" sz="1000" b="1" dirty="0">
              <a:solidFill>
                <a:schemeClr val="accent1"/>
              </a:solidFill>
            </a:endParaRPr>
          </a:p>
          <a:p>
            <a:r>
              <a:rPr lang="en-ID" dirty="0"/>
              <a:t>HOW: Identify the behaviour of casual riders and member riders </a:t>
            </a:r>
          </a:p>
          <a:p>
            <a:r>
              <a:rPr lang="en-ID" dirty="0"/>
              <a:t>WHERE: Potential places where casual riders will most likely to convert to member riders</a:t>
            </a:r>
          </a:p>
          <a:p>
            <a:pPr marL="0" indent="0">
              <a:buNone/>
            </a:pPr>
            <a:endParaRPr lang="en-ID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5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F89D60-47C2-4BDA-80F3-3C3A6D29F7D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CE35E-3CF9-44FA-8656-9273495B3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350" y="2671550"/>
            <a:ext cx="2206387" cy="15149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1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D" sz="7200" b="1" dirty="0">
                <a:solidFill>
                  <a:schemeClr val="bg1"/>
                </a:solidFill>
              </a:rPr>
              <a:t>HOW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634FC4-CE45-4104-9DBF-389A8F660918}"/>
              </a:ext>
            </a:extLst>
          </p:cNvPr>
          <p:cNvSpPr txBox="1"/>
          <p:nvPr/>
        </p:nvSpPr>
        <p:spPr>
          <a:xfrm>
            <a:off x="6801138" y="2644170"/>
            <a:ext cx="4543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600" dirty="0">
                <a:solidFill>
                  <a:schemeClr val="accent1"/>
                </a:solidFill>
              </a:rPr>
              <a:t>Identify the behaviour of casual riders and member riders</a:t>
            </a:r>
          </a:p>
        </p:txBody>
      </p:sp>
    </p:spTree>
    <p:extLst>
      <p:ext uri="{BB962C8B-B14F-4D97-AF65-F5344CB8AC3E}">
        <p14:creationId xmlns:p14="http://schemas.microsoft.com/office/powerpoint/2010/main" val="340354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8AE1-D6F6-4AB6-80DA-21FFF67A0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>
                <a:solidFill>
                  <a:schemeClr val="accent1"/>
                </a:solidFill>
              </a:rPr>
              <a:t>RIDER’S 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4754-FFE9-4E07-841A-BBD9931F3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8362"/>
            <a:ext cx="452537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3200" b="1" dirty="0"/>
              <a:t>Duration of rides</a:t>
            </a:r>
          </a:p>
          <a:p>
            <a:pPr marL="0" indent="0" algn="ctr">
              <a:buNone/>
            </a:pPr>
            <a:endParaRPr lang="en-ID" dirty="0"/>
          </a:p>
          <a:p>
            <a:pPr marL="0" indent="0" algn="ctr">
              <a:buNone/>
            </a:pPr>
            <a:r>
              <a:rPr lang="en-ID" dirty="0"/>
              <a:t>Difference between the </a:t>
            </a:r>
            <a:r>
              <a:rPr lang="en-ID" dirty="0">
                <a:solidFill>
                  <a:schemeClr val="accent1"/>
                </a:solidFill>
              </a:rPr>
              <a:t>time started </a:t>
            </a:r>
            <a:r>
              <a:rPr lang="en-ID" dirty="0"/>
              <a:t>and the </a:t>
            </a:r>
            <a:r>
              <a:rPr lang="en-ID" dirty="0">
                <a:solidFill>
                  <a:schemeClr val="accent1"/>
                </a:solidFill>
              </a:rPr>
              <a:t>time ended </a:t>
            </a:r>
            <a:r>
              <a:rPr lang="en-ID" dirty="0"/>
              <a:t>for riding </a:t>
            </a:r>
            <a:endParaRPr lang="en-ID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A47D9D-2AC9-44C6-BDBF-0D3A681ECDF7}"/>
              </a:ext>
            </a:extLst>
          </p:cNvPr>
          <p:cNvSpPr txBox="1">
            <a:spLocks/>
          </p:cNvSpPr>
          <p:nvPr/>
        </p:nvSpPr>
        <p:spPr>
          <a:xfrm>
            <a:off x="6828430" y="2138362"/>
            <a:ext cx="45253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D" sz="3200" b="1" dirty="0"/>
              <a:t>Distance travelled</a:t>
            </a:r>
          </a:p>
          <a:p>
            <a:pPr marL="0" indent="0" algn="ctr">
              <a:buNone/>
            </a:pPr>
            <a:endParaRPr lang="en-ID" sz="3200" dirty="0"/>
          </a:p>
          <a:p>
            <a:pPr marL="0" indent="0" algn="ctr">
              <a:buNone/>
            </a:pPr>
            <a:r>
              <a:rPr lang="en-ID" dirty="0"/>
              <a:t>Difference of point on earth from </a:t>
            </a:r>
            <a:r>
              <a:rPr lang="en-ID" dirty="0">
                <a:solidFill>
                  <a:schemeClr val="accent1"/>
                </a:solidFill>
              </a:rPr>
              <a:t>latitude</a:t>
            </a:r>
            <a:r>
              <a:rPr lang="en-ID" dirty="0"/>
              <a:t> and </a:t>
            </a:r>
            <a:r>
              <a:rPr lang="en-ID" dirty="0">
                <a:solidFill>
                  <a:schemeClr val="accent1"/>
                </a:solidFill>
              </a:rPr>
              <a:t>longitude </a:t>
            </a:r>
            <a:r>
              <a:rPr lang="en-ID" dirty="0"/>
              <a:t>between starting and ending stations </a:t>
            </a:r>
          </a:p>
        </p:txBody>
      </p:sp>
    </p:spTree>
    <p:extLst>
      <p:ext uri="{BB962C8B-B14F-4D97-AF65-F5344CB8AC3E}">
        <p14:creationId xmlns:p14="http://schemas.microsoft.com/office/powerpoint/2010/main" val="226180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A6F1E66-9622-48E9-AF60-12D53080D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667399"/>
              </p:ext>
            </p:extLst>
          </p:nvPr>
        </p:nvGraphicFramePr>
        <p:xfrm>
          <a:off x="1238864" y="1913089"/>
          <a:ext cx="9714272" cy="3031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5796">
                  <a:extLst>
                    <a:ext uri="{9D8B030D-6E8A-4147-A177-3AD203B41FA5}">
                      <a16:colId xmlns:a16="http://schemas.microsoft.com/office/drawing/2014/main" val="4030795939"/>
                    </a:ext>
                  </a:extLst>
                </a:gridCol>
                <a:gridCol w="3506925">
                  <a:extLst>
                    <a:ext uri="{9D8B030D-6E8A-4147-A177-3AD203B41FA5}">
                      <a16:colId xmlns:a16="http://schemas.microsoft.com/office/drawing/2014/main" val="31348065"/>
                    </a:ext>
                  </a:extLst>
                </a:gridCol>
                <a:gridCol w="3691551">
                  <a:extLst>
                    <a:ext uri="{9D8B030D-6E8A-4147-A177-3AD203B41FA5}">
                      <a16:colId xmlns:a16="http://schemas.microsoft.com/office/drawing/2014/main" val="3199177019"/>
                    </a:ext>
                  </a:extLst>
                </a:gridCol>
              </a:tblGrid>
              <a:tr h="476707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Casual Rider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Member Rider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961760"/>
                  </a:ext>
                </a:extLst>
              </a:tr>
              <a:tr h="641669">
                <a:tc>
                  <a:txBody>
                    <a:bodyPr/>
                    <a:lstStyle/>
                    <a:p>
                      <a:r>
                        <a:rPr lang="en-US" sz="2000" dirty="0"/>
                        <a:t>Count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32 Minutes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13 Minutes</a:t>
                      </a:r>
                      <a:endParaRPr lang="en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75182"/>
                  </a:ext>
                </a:extLst>
              </a:tr>
              <a:tr h="630107">
                <a:tc>
                  <a:txBody>
                    <a:bodyPr/>
                    <a:lstStyle/>
                    <a:p>
                      <a:r>
                        <a:rPr lang="en-US" sz="2000" dirty="0"/>
                        <a:t>Mean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32 Minutes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13 Minutes</a:t>
                      </a:r>
                      <a:endParaRPr lang="en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08900"/>
                  </a:ext>
                </a:extLst>
              </a:tr>
              <a:tr h="641669">
                <a:tc>
                  <a:txBody>
                    <a:bodyPr/>
                    <a:lstStyle/>
                    <a:p>
                      <a:r>
                        <a:rPr lang="en-US" sz="2000" dirty="0"/>
                        <a:t>Max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38 Days, 20 Hours, 24 Minutes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 Day, 55 Minutes</a:t>
                      </a:r>
                      <a:endParaRPr lang="en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02222"/>
                  </a:ext>
                </a:extLst>
              </a:tr>
              <a:tr h="641669">
                <a:tc>
                  <a:txBody>
                    <a:bodyPr/>
                    <a:lstStyle/>
                    <a:p>
                      <a:r>
                        <a:rPr lang="en-US" sz="2000" dirty="0"/>
                        <a:t>Standard Deviation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 Hours, 34 Minutes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17 Minutes</a:t>
                      </a:r>
                      <a:endParaRPr lang="en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72923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F87DD22-7827-4BE8-815A-E45F8153E4AC}"/>
              </a:ext>
            </a:extLst>
          </p:cNvPr>
          <p:cNvSpPr txBox="1"/>
          <p:nvPr/>
        </p:nvSpPr>
        <p:spPr>
          <a:xfrm>
            <a:off x="3871415" y="1023582"/>
            <a:ext cx="4449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DURATION STATISTICS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80160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095390-030C-405C-A236-36DE5AB66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47644"/>
              </p:ext>
            </p:extLst>
          </p:nvPr>
        </p:nvGraphicFramePr>
        <p:xfrm>
          <a:off x="1238864" y="1913089"/>
          <a:ext cx="9714272" cy="3031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5796">
                  <a:extLst>
                    <a:ext uri="{9D8B030D-6E8A-4147-A177-3AD203B41FA5}">
                      <a16:colId xmlns:a16="http://schemas.microsoft.com/office/drawing/2014/main" val="3252709901"/>
                    </a:ext>
                  </a:extLst>
                </a:gridCol>
                <a:gridCol w="3506925">
                  <a:extLst>
                    <a:ext uri="{9D8B030D-6E8A-4147-A177-3AD203B41FA5}">
                      <a16:colId xmlns:a16="http://schemas.microsoft.com/office/drawing/2014/main" val="4010543415"/>
                    </a:ext>
                  </a:extLst>
                </a:gridCol>
                <a:gridCol w="3691551">
                  <a:extLst>
                    <a:ext uri="{9D8B030D-6E8A-4147-A177-3AD203B41FA5}">
                      <a16:colId xmlns:a16="http://schemas.microsoft.com/office/drawing/2014/main" val="266986129"/>
                    </a:ext>
                  </a:extLst>
                </a:gridCol>
              </a:tblGrid>
              <a:tr h="476707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Casual Rider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Member Rider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281725"/>
                  </a:ext>
                </a:extLst>
              </a:tr>
              <a:tr h="641669">
                <a:tc>
                  <a:txBody>
                    <a:bodyPr/>
                    <a:lstStyle/>
                    <a:p>
                      <a:r>
                        <a:rPr lang="en-US" sz="2000" dirty="0"/>
                        <a:t>Mean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2.17 Kilometers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2.07 Kilometers</a:t>
                      </a:r>
                      <a:endParaRPr lang="en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47100"/>
                  </a:ext>
                </a:extLst>
              </a:tr>
              <a:tr h="630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Max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1192.24 Kilometers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31.53 Kilometers</a:t>
                      </a:r>
                      <a:endParaRPr lang="en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214332"/>
                  </a:ext>
                </a:extLst>
              </a:tr>
              <a:tr h="641669">
                <a:tc>
                  <a:txBody>
                    <a:bodyPr/>
                    <a:lstStyle/>
                    <a:p>
                      <a:r>
                        <a:rPr lang="en-US" sz="2000" dirty="0"/>
                        <a:t>Min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0.00 Kilometers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0.00 Kilometers</a:t>
                      </a:r>
                      <a:endParaRPr lang="en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384675"/>
                  </a:ext>
                </a:extLst>
              </a:tr>
              <a:tr h="641669">
                <a:tc>
                  <a:txBody>
                    <a:bodyPr/>
                    <a:lstStyle/>
                    <a:p>
                      <a:r>
                        <a:rPr lang="en-US" sz="2000" dirty="0"/>
                        <a:t>Standard Deviation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2.14 Kilometers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1.78 Kilometers</a:t>
                      </a:r>
                      <a:endParaRPr lang="en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564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7C74DF2-756E-4CEA-AFD0-4E37CB137684}"/>
              </a:ext>
            </a:extLst>
          </p:cNvPr>
          <p:cNvSpPr txBox="1"/>
          <p:nvPr/>
        </p:nvSpPr>
        <p:spPr>
          <a:xfrm>
            <a:off x="3049138" y="1023162"/>
            <a:ext cx="6093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DISTANCE STATISTICS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139840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F86F2-699E-4D03-AB2E-06E708302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750" y="2327399"/>
            <a:ext cx="10448499" cy="2203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3600" dirty="0"/>
              <a:t>Casual riders tend to ride </a:t>
            </a:r>
            <a:r>
              <a:rPr lang="en-ID" sz="3600" dirty="0">
                <a:solidFill>
                  <a:schemeClr val="accent1"/>
                </a:solidFill>
              </a:rPr>
              <a:t>longer</a:t>
            </a:r>
            <a:r>
              <a:rPr lang="en-ID" sz="3600" dirty="0"/>
              <a:t> and </a:t>
            </a:r>
            <a:r>
              <a:rPr lang="en-ID" sz="3600" dirty="0">
                <a:solidFill>
                  <a:schemeClr val="accent1"/>
                </a:solidFill>
              </a:rPr>
              <a:t>farther</a:t>
            </a:r>
            <a:r>
              <a:rPr lang="en-ID" sz="3600" dirty="0"/>
              <a:t> than member riders. So our focus should be on the casual riders that </a:t>
            </a:r>
            <a:r>
              <a:rPr lang="en-ID" sz="3600" dirty="0">
                <a:solidFill>
                  <a:schemeClr val="accent1"/>
                </a:solidFill>
              </a:rPr>
              <a:t>behave almost similarly</a:t>
            </a:r>
            <a:r>
              <a:rPr lang="en-ID" sz="3600" dirty="0"/>
              <a:t> with average member riders when using our ride service.</a:t>
            </a:r>
          </a:p>
        </p:txBody>
      </p:sp>
    </p:spTree>
    <p:extLst>
      <p:ext uri="{BB962C8B-B14F-4D97-AF65-F5344CB8AC3E}">
        <p14:creationId xmlns:p14="http://schemas.microsoft.com/office/powerpoint/2010/main" val="65596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F89D60-47C2-4BDA-80F3-3C3A6D29F7D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CE35E-3CF9-44FA-8656-9273495B3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078" y="2671550"/>
            <a:ext cx="3079844" cy="15149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1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D" sz="7200" b="1" dirty="0">
                <a:solidFill>
                  <a:schemeClr val="bg1"/>
                </a:solidFill>
              </a:rPr>
              <a:t>WHERE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634FC4-CE45-4104-9DBF-389A8F660918}"/>
              </a:ext>
            </a:extLst>
          </p:cNvPr>
          <p:cNvSpPr txBox="1"/>
          <p:nvPr/>
        </p:nvSpPr>
        <p:spPr>
          <a:xfrm>
            <a:off x="6801138" y="2274838"/>
            <a:ext cx="45435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600" dirty="0">
                <a:solidFill>
                  <a:schemeClr val="accent1"/>
                </a:solidFill>
              </a:rPr>
              <a:t>Potential places where casual riders will most likely to convert to member riders</a:t>
            </a:r>
          </a:p>
        </p:txBody>
      </p:sp>
    </p:spTree>
    <p:extLst>
      <p:ext uri="{BB962C8B-B14F-4D97-AF65-F5344CB8AC3E}">
        <p14:creationId xmlns:p14="http://schemas.microsoft.com/office/powerpoint/2010/main" val="133966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932</Words>
  <Application>Microsoft Office PowerPoint</Application>
  <PresentationFormat>Widescreen</PresentationFormat>
  <Paragraphs>141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Helvetica Neue</vt:lpstr>
      <vt:lpstr>Arial</vt:lpstr>
      <vt:lpstr>Calibri</vt:lpstr>
      <vt:lpstr>Calibri Light</vt:lpstr>
      <vt:lpstr>Office Theme</vt:lpstr>
      <vt:lpstr>Strategic Marketing Locations to Convert Casual Riders into Member</vt:lpstr>
      <vt:lpstr>PowerPoint Presentation</vt:lpstr>
      <vt:lpstr>PowerPoint Presentation</vt:lpstr>
      <vt:lpstr>PowerPoint Presentation</vt:lpstr>
      <vt:lpstr>RIDER’S BEHAVIOUR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KEEP IN MIND!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Marketing Locations to Convert Casual Riders into Member</dc:title>
  <dc:creator>gregorino.al@office.ui.ac.id</dc:creator>
  <cp:lastModifiedBy>gregorino.al@office.ui.ac.id</cp:lastModifiedBy>
  <cp:revision>157</cp:revision>
  <dcterms:created xsi:type="dcterms:W3CDTF">2022-03-07T12:14:35Z</dcterms:created>
  <dcterms:modified xsi:type="dcterms:W3CDTF">2022-03-15T12:58:48Z</dcterms:modified>
</cp:coreProperties>
</file>