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283" r:id="rId7"/>
    <p:sldId id="284" r:id="rId8"/>
    <p:sldId id="275" r:id="rId9"/>
    <p:sldId id="276" r:id="rId10"/>
    <p:sldId id="267" r:id="rId11"/>
    <p:sldId id="285" r:id="rId12"/>
    <p:sldId id="278" r:id="rId13"/>
    <p:sldId id="277" r:id="rId14"/>
    <p:sldId id="260" r:id="rId15"/>
    <p:sldId id="279" r:id="rId16"/>
    <p:sldId id="280" r:id="rId17"/>
    <p:sldId id="282" r:id="rId18"/>
    <p:sldId id="281" r:id="rId19"/>
    <p:sldId id="264" r:id="rId20"/>
    <p:sldId id="265" r:id="rId21"/>
    <p:sldId id="269" r:id="rId22"/>
    <p:sldId id="261"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2DE3-11F9-4D3B-B517-8A35D4B401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3A316683-169E-4CDE-8DAF-F04E104E6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3411C9F-8D93-4689-86EA-223AE5506620}"/>
              </a:ext>
            </a:extLst>
          </p:cNvPr>
          <p:cNvSpPr>
            <a:spLocks noGrp="1"/>
          </p:cNvSpPr>
          <p:nvPr>
            <p:ph type="dt" sz="half" idx="10"/>
          </p:nvPr>
        </p:nvSpPr>
        <p:spPr/>
        <p:txBody>
          <a:bodyPr/>
          <a:lstStyle/>
          <a:p>
            <a:fld id="{8B5326F3-530D-4AA0-8518-026A426B24B4}" type="datetimeFigureOut">
              <a:rPr lang="en-ID" smtClean="0"/>
              <a:t>28/06/2022</a:t>
            </a:fld>
            <a:endParaRPr lang="en-ID"/>
          </a:p>
        </p:txBody>
      </p:sp>
      <p:sp>
        <p:nvSpPr>
          <p:cNvPr id="5" name="Footer Placeholder 4">
            <a:extLst>
              <a:ext uri="{FF2B5EF4-FFF2-40B4-BE49-F238E27FC236}">
                <a16:creationId xmlns:a16="http://schemas.microsoft.com/office/drawing/2014/main" id="{C8BBDA95-7F87-4F07-B8D6-8D34D337B62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B3C0A7A-CCA0-4C00-99F9-646DBFA60D7C}"/>
              </a:ext>
            </a:extLst>
          </p:cNvPr>
          <p:cNvSpPr>
            <a:spLocks noGrp="1"/>
          </p:cNvSpPr>
          <p:nvPr>
            <p:ph type="sldNum" sz="quarter" idx="12"/>
          </p:nvPr>
        </p:nvSpPr>
        <p:spPr/>
        <p:txBody>
          <a:bodyPr/>
          <a:lstStyle/>
          <a:p>
            <a:fld id="{956B7908-4AA7-4C6C-B45B-0D2F35B6B504}" type="slidenum">
              <a:rPr lang="en-ID" smtClean="0"/>
              <a:t>‹#›</a:t>
            </a:fld>
            <a:endParaRPr lang="en-ID"/>
          </a:p>
        </p:txBody>
      </p:sp>
    </p:spTree>
    <p:extLst>
      <p:ext uri="{BB962C8B-B14F-4D97-AF65-F5344CB8AC3E}">
        <p14:creationId xmlns:p14="http://schemas.microsoft.com/office/powerpoint/2010/main" val="2530717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0344-F89F-46F1-B129-877DDCD8912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83A2696-5BEF-4F93-B12B-F0F705DC16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13CBB0F-51AC-4587-B6AF-9B49D3F7A2E5}"/>
              </a:ext>
            </a:extLst>
          </p:cNvPr>
          <p:cNvSpPr>
            <a:spLocks noGrp="1"/>
          </p:cNvSpPr>
          <p:nvPr>
            <p:ph type="dt" sz="half" idx="10"/>
          </p:nvPr>
        </p:nvSpPr>
        <p:spPr/>
        <p:txBody>
          <a:bodyPr/>
          <a:lstStyle/>
          <a:p>
            <a:fld id="{8B5326F3-530D-4AA0-8518-026A426B24B4}" type="datetimeFigureOut">
              <a:rPr lang="en-ID" smtClean="0"/>
              <a:t>28/06/2022</a:t>
            </a:fld>
            <a:endParaRPr lang="en-ID"/>
          </a:p>
        </p:txBody>
      </p:sp>
      <p:sp>
        <p:nvSpPr>
          <p:cNvPr id="5" name="Footer Placeholder 4">
            <a:extLst>
              <a:ext uri="{FF2B5EF4-FFF2-40B4-BE49-F238E27FC236}">
                <a16:creationId xmlns:a16="http://schemas.microsoft.com/office/drawing/2014/main" id="{FE6295A1-C013-41AB-84DE-F098EAEFDBA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3121DD4-99EF-4D2F-B973-2E2C4BB10800}"/>
              </a:ext>
            </a:extLst>
          </p:cNvPr>
          <p:cNvSpPr>
            <a:spLocks noGrp="1"/>
          </p:cNvSpPr>
          <p:nvPr>
            <p:ph type="sldNum" sz="quarter" idx="12"/>
          </p:nvPr>
        </p:nvSpPr>
        <p:spPr/>
        <p:txBody>
          <a:bodyPr/>
          <a:lstStyle/>
          <a:p>
            <a:fld id="{956B7908-4AA7-4C6C-B45B-0D2F35B6B504}" type="slidenum">
              <a:rPr lang="en-ID" smtClean="0"/>
              <a:t>‹#›</a:t>
            </a:fld>
            <a:endParaRPr lang="en-ID"/>
          </a:p>
        </p:txBody>
      </p:sp>
    </p:spTree>
    <p:extLst>
      <p:ext uri="{BB962C8B-B14F-4D97-AF65-F5344CB8AC3E}">
        <p14:creationId xmlns:p14="http://schemas.microsoft.com/office/powerpoint/2010/main" val="248229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C28709-BED4-4F4B-B677-5476A25B95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637D80D-CEBD-4D8B-B743-AB80E1DF6B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251A211-4D76-4BF5-90A2-0FF84779FDAF}"/>
              </a:ext>
            </a:extLst>
          </p:cNvPr>
          <p:cNvSpPr>
            <a:spLocks noGrp="1"/>
          </p:cNvSpPr>
          <p:nvPr>
            <p:ph type="dt" sz="half" idx="10"/>
          </p:nvPr>
        </p:nvSpPr>
        <p:spPr/>
        <p:txBody>
          <a:bodyPr/>
          <a:lstStyle/>
          <a:p>
            <a:fld id="{8B5326F3-530D-4AA0-8518-026A426B24B4}" type="datetimeFigureOut">
              <a:rPr lang="en-ID" smtClean="0"/>
              <a:t>28/06/2022</a:t>
            </a:fld>
            <a:endParaRPr lang="en-ID"/>
          </a:p>
        </p:txBody>
      </p:sp>
      <p:sp>
        <p:nvSpPr>
          <p:cNvPr id="5" name="Footer Placeholder 4">
            <a:extLst>
              <a:ext uri="{FF2B5EF4-FFF2-40B4-BE49-F238E27FC236}">
                <a16:creationId xmlns:a16="http://schemas.microsoft.com/office/drawing/2014/main" id="{0AA19AFA-697F-4EC9-9212-E7E9D820A53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ED348B8-2872-4B31-A3AF-A9943EDB6FE2}"/>
              </a:ext>
            </a:extLst>
          </p:cNvPr>
          <p:cNvSpPr>
            <a:spLocks noGrp="1"/>
          </p:cNvSpPr>
          <p:nvPr>
            <p:ph type="sldNum" sz="quarter" idx="12"/>
          </p:nvPr>
        </p:nvSpPr>
        <p:spPr/>
        <p:txBody>
          <a:bodyPr/>
          <a:lstStyle/>
          <a:p>
            <a:fld id="{956B7908-4AA7-4C6C-B45B-0D2F35B6B504}" type="slidenum">
              <a:rPr lang="en-ID" smtClean="0"/>
              <a:t>‹#›</a:t>
            </a:fld>
            <a:endParaRPr lang="en-ID"/>
          </a:p>
        </p:txBody>
      </p:sp>
    </p:spTree>
    <p:extLst>
      <p:ext uri="{BB962C8B-B14F-4D97-AF65-F5344CB8AC3E}">
        <p14:creationId xmlns:p14="http://schemas.microsoft.com/office/powerpoint/2010/main" val="7592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3C3A-4343-4C79-A20E-B33F17BF27B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06B80E8-E1CA-4B76-9908-DA81CC56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D22056A-74D9-4FED-900D-C2A003F8B88C}"/>
              </a:ext>
            </a:extLst>
          </p:cNvPr>
          <p:cNvSpPr>
            <a:spLocks noGrp="1"/>
          </p:cNvSpPr>
          <p:nvPr>
            <p:ph type="dt" sz="half" idx="10"/>
          </p:nvPr>
        </p:nvSpPr>
        <p:spPr/>
        <p:txBody>
          <a:bodyPr/>
          <a:lstStyle/>
          <a:p>
            <a:fld id="{8B5326F3-530D-4AA0-8518-026A426B24B4}" type="datetimeFigureOut">
              <a:rPr lang="en-ID" smtClean="0"/>
              <a:t>28/06/2022</a:t>
            </a:fld>
            <a:endParaRPr lang="en-ID"/>
          </a:p>
        </p:txBody>
      </p:sp>
      <p:sp>
        <p:nvSpPr>
          <p:cNvPr id="5" name="Footer Placeholder 4">
            <a:extLst>
              <a:ext uri="{FF2B5EF4-FFF2-40B4-BE49-F238E27FC236}">
                <a16:creationId xmlns:a16="http://schemas.microsoft.com/office/drawing/2014/main" id="{CA9CCD42-A518-4037-8B53-1185D370CFC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4B8995E-F8BA-4E7F-A640-4B48D1A4B07D}"/>
              </a:ext>
            </a:extLst>
          </p:cNvPr>
          <p:cNvSpPr>
            <a:spLocks noGrp="1"/>
          </p:cNvSpPr>
          <p:nvPr>
            <p:ph type="sldNum" sz="quarter" idx="12"/>
          </p:nvPr>
        </p:nvSpPr>
        <p:spPr/>
        <p:txBody>
          <a:bodyPr/>
          <a:lstStyle/>
          <a:p>
            <a:fld id="{956B7908-4AA7-4C6C-B45B-0D2F35B6B504}" type="slidenum">
              <a:rPr lang="en-ID" smtClean="0"/>
              <a:t>‹#›</a:t>
            </a:fld>
            <a:endParaRPr lang="en-ID"/>
          </a:p>
        </p:txBody>
      </p:sp>
    </p:spTree>
    <p:extLst>
      <p:ext uri="{BB962C8B-B14F-4D97-AF65-F5344CB8AC3E}">
        <p14:creationId xmlns:p14="http://schemas.microsoft.com/office/powerpoint/2010/main" val="212718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2936-CCA8-4BE8-B86E-B5A591A4B0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EF0859B9-B1A8-461E-87F5-A7CB1E6367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F4537B-ACB0-4083-BFE0-C5CFE8809630}"/>
              </a:ext>
            </a:extLst>
          </p:cNvPr>
          <p:cNvSpPr>
            <a:spLocks noGrp="1"/>
          </p:cNvSpPr>
          <p:nvPr>
            <p:ph type="dt" sz="half" idx="10"/>
          </p:nvPr>
        </p:nvSpPr>
        <p:spPr/>
        <p:txBody>
          <a:bodyPr/>
          <a:lstStyle/>
          <a:p>
            <a:fld id="{8B5326F3-530D-4AA0-8518-026A426B24B4}" type="datetimeFigureOut">
              <a:rPr lang="en-ID" smtClean="0"/>
              <a:t>28/06/2022</a:t>
            </a:fld>
            <a:endParaRPr lang="en-ID"/>
          </a:p>
        </p:txBody>
      </p:sp>
      <p:sp>
        <p:nvSpPr>
          <p:cNvPr id="5" name="Footer Placeholder 4">
            <a:extLst>
              <a:ext uri="{FF2B5EF4-FFF2-40B4-BE49-F238E27FC236}">
                <a16:creationId xmlns:a16="http://schemas.microsoft.com/office/drawing/2014/main" id="{AA0486FA-4B5E-4741-B409-F1C2BC79810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B515B30-F87C-4E68-9DCE-853843440AE7}"/>
              </a:ext>
            </a:extLst>
          </p:cNvPr>
          <p:cNvSpPr>
            <a:spLocks noGrp="1"/>
          </p:cNvSpPr>
          <p:nvPr>
            <p:ph type="sldNum" sz="quarter" idx="12"/>
          </p:nvPr>
        </p:nvSpPr>
        <p:spPr/>
        <p:txBody>
          <a:bodyPr/>
          <a:lstStyle/>
          <a:p>
            <a:fld id="{956B7908-4AA7-4C6C-B45B-0D2F35B6B504}" type="slidenum">
              <a:rPr lang="en-ID" smtClean="0"/>
              <a:t>‹#›</a:t>
            </a:fld>
            <a:endParaRPr lang="en-ID"/>
          </a:p>
        </p:txBody>
      </p:sp>
    </p:spTree>
    <p:extLst>
      <p:ext uri="{BB962C8B-B14F-4D97-AF65-F5344CB8AC3E}">
        <p14:creationId xmlns:p14="http://schemas.microsoft.com/office/powerpoint/2010/main" val="3796624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925F-909C-40A6-868D-56AAB930FB8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296CC2A-49D0-494A-92A8-3922B6AB74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93DB5945-B611-4D60-B592-3C81996953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4B57C21-2283-4DCB-9E21-A6504CCCE1B6}"/>
              </a:ext>
            </a:extLst>
          </p:cNvPr>
          <p:cNvSpPr>
            <a:spLocks noGrp="1"/>
          </p:cNvSpPr>
          <p:nvPr>
            <p:ph type="dt" sz="half" idx="10"/>
          </p:nvPr>
        </p:nvSpPr>
        <p:spPr/>
        <p:txBody>
          <a:bodyPr/>
          <a:lstStyle/>
          <a:p>
            <a:fld id="{8B5326F3-530D-4AA0-8518-026A426B24B4}" type="datetimeFigureOut">
              <a:rPr lang="en-ID" smtClean="0"/>
              <a:t>28/06/2022</a:t>
            </a:fld>
            <a:endParaRPr lang="en-ID"/>
          </a:p>
        </p:txBody>
      </p:sp>
      <p:sp>
        <p:nvSpPr>
          <p:cNvPr id="6" name="Footer Placeholder 5">
            <a:extLst>
              <a:ext uri="{FF2B5EF4-FFF2-40B4-BE49-F238E27FC236}">
                <a16:creationId xmlns:a16="http://schemas.microsoft.com/office/drawing/2014/main" id="{BA5A2AF9-F49B-41A3-8AFC-CB4C46E33A6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304F359-62B4-4E01-BF78-818C4281F956}"/>
              </a:ext>
            </a:extLst>
          </p:cNvPr>
          <p:cNvSpPr>
            <a:spLocks noGrp="1"/>
          </p:cNvSpPr>
          <p:nvPr>
            <p:ph type="sldNum" sz="quarter" idx="12"/>
          </p:nvPr>
        </p:nvSpPr>
        <p:spPr/>
        <p:txBody>
          <a:bodyPr/>
          <a:lstStyle/>
          <a:p>
            <a:fld id="{956B7908-4AA7-4C6C-B45B-0D2F35B6B504}" type="slidenum">
              <a:rPr lang="en-ID" smtClean="0"/>
              <a:t>‹#›</a:t>
            </a:fld>
            <a:endParaRPr lang="en-ID"/>
          </a:p>
        </p:txBody>
      </p:sp>
    </p:spTree>
    <p:extLst>
      <p:ext uri="{BB962C8B-B14F-4D97-AF65-F5344CB8AC3E}">
        <p14:creationId xmlns:p14="http://schemas.microsoft.com/office/powerpoint/2010/main" val="1258709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B027-5B4A-4CD1-929F-88AC040B0B8F}"/>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1FE1FA8-E729-4F85-AD8E-DCD97CCE8B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9966D-BDBD-41A1-8027-A9CED5B83A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A1A5184-DC79-4092-8B2D-541906ED53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B8366-9BC9-4B4D-B86A-D0C05E0CDD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494D1260-3949-4ECD-A021-D595C500A127}"/>
              </a:ext>
            </a:extLst>
          </p:cNvPr>
          <p:cNvSpPr>
            <a:spLocks noGrp="1"/>
          </p:cNvSpPr>
          <p:nvPr>
            <p:ph type="dt" sz="half" idx="10"/>
          </p:nvPr>
        </p:nvSpPr>
        <p:spPr/>
        <p:txBody>
          <a:bodyPr/>
          <a:lstStyle/>
          <a:p>
            <a:fld id="{8B5326F3-530D-4AA0-8518-026A426B24B4}" type="datetimeFigureOut">
              <a:rPr lang="en-ID" smtClean="0"/>
              <a:t>28/06/2022</a:t>
            </a:fld>
            <a:endParaRPr lang="en-ID"/>
          </a:p>
        </p:txBody>
      </p:sp>
      <p:sp>
        <p:nvSpPr>
          <p:cNvPr id="8" name="Footer Placeholder 7">
            <a:extLst>
              <a:ext uri="{FF2B5EF4-FFF2-40B4-BE49-F238E27FC236}">
                <a16:creationId xmlns:a16="http://schemas.microsoft.com/office/drawing/2014/main" id="{78B0F0D1-6A85-4FF6-A59D-FCF3EF3C7EE2}"/>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9552CE43-FDBA-4B64-8E5B-4FB871B61435}"/>
              </a:ext>
            </a:extLst>
          </p:cNvPr>
          <p:cNvSpPr>
            <a:spLocks noGrp="1"/>
          </p:cNvSpPr>
          <p:nvPr>
            <p:ph type="sldNum" sz="quarter" idx="12"/>
          </p:nvPr>
        </p:nvSpPr>
        <p:spPr/>
        <p:txBody>
          <a:bodyPr/>
          <a:lstStyle/>
          <a:p>
            <a:fld id="{956B7908-4AA7-4C6C-B45B-0D2F35B6B504}" type="slidenum">
              <a:rPr lang="en-ID" smtClean="0"/>
              <a:t>‹#›</a:t>
            </a:fld>
            <a:endParaRPr lang="en-ID"/>
          </a:p>
        </p:txBody>
      </p:sp>
    </p:spTree>
    <p:extLst>
      <p:ext uri="{BB962C8B-B14F-4D97-AF65-F5344CB8AC3E}">
        <p14:creationId xmlns:p14="http://schemas.microsoft.com/office/powerpoint/2010/main" val="834786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413B-09D7-4C5F-B456-C69969D94A51}"/>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BEBC6468-E35A-4BC7-A20A-03966BA12392}"/>
              </a:ext>
            </a:extLst>
          </p:cNvPr>
          <p:cNvSpPr>
            <a:spLocks noGrp="1"/>
          </p:cNvSpPr>
          <p:nvPr>
            <p:ph type="dt" sz="half" idx="10"/>
          </p:nvPr>
        </p:nvSpPr>
        <p:spPr/>
        <p:txBody>
          <a:bodyPr/>
          <a:lstStyle/>
          <a:p>
            <a:fld id="{8B5326F3-530D-4AA0-8518-026A426B24B4}" type="datetimeFigureOut">
              <a:rPr lang="en-ID" smtClean="0"/>
              <a:t>28/06/2022</a:t>
            </a:fld>
            <a:endParaRPr lang="en-ID"/>
          </a:p>
        </p:txBody>
      </p:sp>
      <p:sp>
        <p:nvSpPr>
          <p:cNvPr id="4" name="Footer Placeholder 3">
            <a:extLst>
              <a:ext uri="{FF2B5EF4-FFF2-40B4-BE49-F238E27FC236}">
                <a16:creationId xmlns:a16="http://schemas.microsoft.com/office/drawing/2014/main" id="{03370911-6177-46D5-B023-813A44F83240}"/>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68FCF406-EC05-4734-A173-4C28F30A6C91}"/>
              </a:ext>
            </a:extLst>
          </p:cNvPr>
          <p:cNvSpPr>
            <a:spLocks noGrp="1"/>
          </p:cNvSpPr>
          <p:nvPr>
            <p:ph type="sldNum" sz="quarter" idx="12"/>
          </p:nvPr>
        </p:nvSpPr>
        <p:spPr/>
        <p:txBody>
          <a:bodyPr/>
          <a:lstStyle/>
          <a:p>
            <a:fld id="{956B7908-4AA7-4C6C-B45B-0D2F35B6B504}" type="slidenum">
              <a:rPr lang="en-ID" smtClean="0"/>
              <a:t>‹#›</a:t>
            </a:fld>
            <a:endParaRPr lang="en-ID"/>
          </a:p>
        </p:txBody>
      </p:sp>
    </p:spTree>
    <p:extLst>
      <p:ext uri="{BB962C8B-B14F-4D97-AF65-F5344CB8AC3E}">
        <p14:creationId xmlns:p14="http://schemas.microsoft.com/office/powerpoint/2010/main" val="199581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280283-2BA6-4860-9350-0C7167EB7A85}"/>
              </a:ext>
            </a:extLst>
          </p:cNvPr>
          <p:cNvSpPr>
            <a:spLocks noGrp="1"/>
          </p:cNvSpPr>
          <p:nvPr>
            <p:ph type="dt" sz="half" idx="10"/>
          </p:nvPr>
        </p:nvSpPr>
        <p:spPr/>
        <p:txBody>
          <a:bodyPr/>
          <a:lstStyle/>
          <a:p>
            <a:fld id="{8B5326F3-530D-4AA0-8518-026A426B24B4}" type="datetimeFigureOut">
              <a:rPr lang="en-ID" smtClean="0"/>
              <a:t>28/06/2022</a:t>
            </a:fld>
            <a:endParaRPr lang="en-ID"/>
          </a:p>
        </p:txBody>
      </p:sp>
      <p:sp>
        <p:nvSpPr>
          <p:cNvPr id="3" name="Footer Placeholder 2">
            <a:extLst>
              <a:ext uri="{FF2B5EF4-FFF2-40B4-BE49-F238E27FC236}">
                <a16:creationId xmlns:a16="http://schemas.microsoft.com/office/drawing/2014/main" id="{DD016184-F118-4114-80F4-1F868EA4AA60}"/>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47C7101-C1A9-4023-A1FA-932B950B5BE8}"/>
              </a:ext>
            </a:extLst>
          </p:cNvPr>
          <p:cNvSpPr>
            <a:spLocks noGrp="1"/>
          </p:cNvSpPr>
          <p:nvPr>
            <p:ph type="sldNum" sz="quarter" idx="12"/>
          </p:nvPr>
        </p:nvSpPr>
        <p:spPr/>
        <p:txBody>
          <a:bodyPr/>
          <a:lstStyle/>
          <a:p>
            <a:fld id="{956B7908-4AA7-4C6C-B45B-0D2F35B6B504}" type="slidenum">
              <a:rPr lang="en-ID" smtClean="0"/>
              <a:t>‹#›</a:t>
            </a:fld>
            <a:endParaRPr lang="en-ID"/>
          </a:p>
        </p:txBody>
      </p:sp>
    </p:spTree>
    <p:extLst>
      <p:ext uri="{BB962C8B-B14F-4D97-AF65-F5344CB8AC3E}">
        <p14:creationId xmlns:p14="http://schemas.microsoft.com/office/powerpoint/2010/main" val="3630817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508B-3007-418C-971A-7A7D81F29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FF7618E-E5CC-4C38-907C-34F9978F83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7353BD99-4095-46F6-8981-91A71E287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B5DE5B-06AB-458D-8D1E-1E3C8F1C775C}"/>
              </a:ext>
            </a:extLst>
          </p:cNvPr>
          <p:cNvSpPr>
            <a:spLocks noGrp="1"/>
          </p:cNvSpPr>
          <p:nvPr>
            <p:ph type="dt" sz="half" idx="10"/>
          </p:nvPr>
        </p:nvSpPr>
        <p:spPr/>
        <p:txBody>
          <a:bodyPr/>
          <a:lstStyle/>
          <a:p>
            <a:fld id="{8B5326F3-530D-4AA0-8518-026A426B24B4}" type="datetimeFigureOut">
              <a:rPr lang="en-ID" smtClean="0"/>
              <a:t>28/06/2022</a:t>
            </a:fld>
            <a:endParaRPr lang="en-ID"/>
          </a:p>
        </p:txBody>
      </p:sp>
      <p:sp>
        <p:nvSpPr>
          <p:cNvPr id="6" name="Footer Placeholder 5">
            <a:extLst>
              <a:ext uri="{FF2B5EF4-FFF2-40B4-BE49-F238E27FC236}">
                <a16:creationId xmlns:a16="http://schemas.microsoft.com/office/drawing/2014/main" id="{2CA75057-8283-45AB-815B-C076EB9F70D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625756D-BEC7-4821-807D-49CC53301E7B}"/>
              </a:ext>
            </a:extLst>
          </p:cNvPr>
          <p:cNvSpPr>
            <a:spLocks noGrp="1"/>
          </p:cNvSpPr>
          <p:nvPr>
            <p:ph type="sldNum" sz="quarter" idx="12"/>
          </p:nvPr>
        </p:nvSpPr>
        <p:spPr/>
        <p:txBody>
          <a:bodyPr/>
          <a:lstStyle/>
          <a:p>
            <a:fld id="{956B7908-4AA7-4C6C-B45B-0D2F35B6B504}" type="slidenum">
              <a:rPr lang="en-ID" smtClean="0"/>
              <a:t>‹#›</a:t>
            </a:fld>
            <a:endParaRPr lang="en-ID"/>
          </a:p>
        </p:txBody>
      </p:sp>
    </p:spTree>
    <p:extLst>
      <p:ext uri="{BB962C8B-B14F-4D97-AF65-F5344CB8AC3E}">
        <p14:creationId xmlns:p14="http://schemas.microsoft.com/office/powerpoint/2010/main" val="343834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9296-1BB4-4081-B05B-29AAE365A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D320A250-2BA6-43AA-8BE1-C5025E2EFA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186B257-0026-4BDC-8DFB-FF0A4F781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D3FAC-C522-49E5-96DB-03406C3C79E0}"/>
              </a:ext>
            </a:extLst>
          </p:cNvPr>
          <p:cNvSpPr>
            <a:spLocks noGrp="1"/>
          </p:cNvSpPr>
          <p:nvPr>
            <p:ph type="dt" sz="half" idx="10"/>
          </p:nvPr>
        </p:nvSpPr>
        <p:spPr/>
        <p:txBody>
          <a:bodyPr/>
          <a:lstStyle/>
          <a:p>
            <a:fld id="{8B5326F3-530D-4AA0-8518-026A426B24B4}" type="datetimeFigureOut">
              <a:rPr lang="en-ID" smtClean="0"/>
              <a:t>28/06/2022</a:t>
            </a:fld>
            <a:endParaRPr lang="en-ID"/>
          </a:p>
        </p:txBody>
      </p:sp>
      <p:sp>
        <p:nvSpPr>
          <p:cNvPr id="6" name="Footer Placeholder 5">
            <a:extLst>
              <a:ext uri="{FF2B5EF4-FFF2-40B4-BE49-F238E27FC236}">
                <a16:creationId xmlns:a16="http://schemas.microsoft.com/office/drawing/2014/main" id="{6147C27C-A39E-4E15-A1A8-17833E4597E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DF93FB1-7DF7-4FBA-A987-DBD467F785BE}"/>
              </a:ext>
            </a:extLst>
          </p:cNvPr>
          <p:cNvSpPr>
            <a:spLocks noGrp="1"/>
          </p:cNvSpPr>
          <p:nvPr>
            <p:ph type="sldNum" sz="quarter" idx="12"/>
          </p:nvPr>
        </p:nvSpPr>
        <p:spPr/>
        <p:txBody>
          <a:bodyPr/>
          <a:lstStyle/>
          <a:p>
            <a:fld id="{956B7908-4AA7-4C6C-B45B-0D2F35B6B504}" type="slidenum">
              <a:rPr lang="en-ID" smtClean="0"/>
              <a:t>‹#›</a:t>
            </a:fld>
            <a:endParaRPr lang="en-ID"/>
          </a:p>
        </p:txBody>
      </p:sp>
    </p:spTree>
    <p:extLst>
      <p:ext uri="{BB962C8B-B14F-4D97-AF65-F5344CB8AC3E}">
        <p14:creationId xmlns:p14="http://schemas.microsoft.com/office/powerpoint/2010/main" val="313484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4D46DE-4946-4057-967F-C88CA2C9F1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816437B-642E-46B1-9B68-92C9795C2F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51084F1-6723-4F9A-94E4-CE2F9A073A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5326F3-530D-4AA0-8518-026A426B24B4}" type="datetimeFigureOut">
              <a:rPr lang="en-ID" smtClean="0"/>
              <a:t>28/06/2022</a:t>
            </a:fld>
            <a:endParaRPr lang="en-ID"/>
          </a:p>
        </p:txBody>
      </p:sp>
      <p:sp>
        <p:nvSpPr>
          <p:cNvPr id="5" name="Footer Placeholder 4">
            <a:extLst>
              <a:ext uri="{FF2B5EF4-FFF2-40B4-BE49-F238E27FC236}">
                <a16:creationId xmlns:a16="http://schemas.microsoft.com/office/drawing/2014/main" id="{5CD8E2FE-E1BB-4AB7-AEA2-89A5009A9C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3804D90-7328-471C-B21F-53B1AA88D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B7908-4AA7-4C6C-B45B-0D2F35B6B504}" type="slidenum">
              <a:rPr lang="en-ID" smtClean="0"/>
              <a:t>‹#›</a:t>
            </a:fld>
            <a:endParaRPr lang="en-ID"/>
          </a:p>
        </p:txBody>
      </p:sp>
    </p:spTree>
    <p:extLst>
      <p:ext uri="{BB962C8B-B14F-4D97-AF65-F5344CB8AC3E}">
        <p14:creationId xmlns:p14="http://schemas.microsoft.com/office/powerpoint/2010/main" val="3680978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DB5B375-48CA-4BB4-9C02-D1F6A851A7CC}"/>
              </a:ext>
            </a:extLst>
          </p:cNvPr>
          <p:cNvSpPr/>
          <p:nvPr/>
        </p:nvSpPr>
        <p:spPr>
          <a:xfrm>
            <a:off x="0" y="-4394580"/>
            <a:ext cx="12192000" cy="8583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AB1EA01A-08DF-480F-8B93-F95E342343C7}"/>
              </a:ext>
            </a:extLst>
          </p:cNvPr>
          <p:cNvSpPr>
            <a:spLocks noGrp="1"/>
          </p:cNvSpPr>
          <p:nvPr>
            <p:ph type="ctrTitle"/>
          </p:nvPr>
        </p:nvSpPr>
        <p:spPr/>
        <p:txBody>
          <a:bodyPr>
            <a:normAutofit fontScale="90000"/>
          </a:bodyPr>
          <a:lstStyle/>
          <a:p>
            <a:r>
              <a:rPr lang="en-US" dirty="0">
                <a:solidFill>
                  <a:schemeClr val="bg1"/>
                </a:solidFill>
              </a:rPr>
              <a:t>Strategic Marketing Locations to Convert Casual Riders into Member</a:t>
            </a:r>
            <a:endParaRPr lang="en-ID" dirty="0">
              <a:solidFill>
                <a:schemeClr val="bg1"/>
              </a:solidFill>
            </a:endParaRPr>
          </a:p>
        </p:txBody>
      </p:sp>
      <p:pic>
        <p:nvPicPr>
          <p:cNvPr id="5" name="Picture 4">
            <a:extLst>
              <a:ext uri="{FF2B5EF4-FFF2-40B4-BE49-F238E27FC236}">
                <a16:creationId xmlns:a16="http://schemas.microsoft.com/office/drawing/2014/main" id="{E11B7F50-0B1D-4780-9E24-DCC41076072A}"/>
              </a:ext>
            </a:extLst>
          </p:cNvPr>
          <p:cNvPicPr>
            <a:picLocks noChangeAspect="1"/>
          </p:cNvPicPr>
          <p:nvPr/>
        </p:nvPicPr>
        <p:blipFill>
          <a:blip r:embed="rId2"/>
          <a:stretch>
            <a:fillRect/>
          </a:stretch>
        </p:blipFill>
        <p:spPr>
          <a:xfrm>
            <a:off x="5218136" y="4870972"/>
            <a:ext cx="1619250" cy="1428750"/>
          </a:xfrm>
          <a:prstGeom prst="rect">
            <a:avLst/>
          </a:prstGeom>
        </p:spPr>
      </p:pic>
    </p:spTree>
    <p:extLst>
      <p:ext uri="{BB962C8B-B14F-4D97-AF65-F5344CB8AC3E}">
        <p14:creationId xmlns:p14="http://schemas.microsoft.com/office/powerpoint/2010/main" val="1901242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0A8D1-2017-49B0-8C3F-F34DC5958905}"/>
              </a:ext>
            </a:extLst>
          </p:cNvPr>
          <p:cNvSpPr>
            <a:spLocks noGrp="1"/>
          </p:cNvSpPr>
          <p:nvPr>
            <p:ph idx="1"/>
          </p:nvPr>
        </p:nvSpPr>
        <p:spPr/>
        <p:txBody>
          <a:bodyPr>
            <a:normAutofit/>
          </a:bodyPr>
          <a:lstStyle/>
          <a:p>
            <a:pPr marL="0" indent="0">
              <a:buNone/>
            </a:pPr>
            <a:r>
              <a:rPr lang="en-ID" sz="3600" dirty="0">
                <a:solidFill>
                  <a:schemeClr val="accent1"/>
                </a:solidFill>
              </a:rPr>
              <a:t>Types of comparison</a:t>
            </a:r>
          </a:p>
          <a:p>
            <a:r>
              <a:rPr lang="en-ID" sz="3200" dirty="0"/>
              <a:t>Direct comparison</a:t>
            </a:r>
          </a:p>
          <a:p>
            <a:r>
              <a:rPr lang="en-ID" sz="3200" dirty="0"/>
              <a:t>Behavioural comparison</a:t>
            </a:r>
          </a:p>
          <a:p>
            <a:pPr lvl="1"/>
            <a:r>
              <a:rPr lang="en-ID" sz="3200" dirty="0"/>
              <a:t>Duration</a:t>
            </a:r>
          </a:p>
          <a:p>
            <a:pPr lvl="1"/>
            <a:r>
              <a:rPr lang="en-ID" sz="3200" dirty="0"/>
              <a:t>Distance</a:t>
            </a:r>
          </a:p>
        </p:txBody>
      </p:sp>
    </p:spTree>
    <p:extLst>
      <p:ext uri="{BB962C8B-B14F-4D97-AF65-F5344CB8AC3E}">
        <p14:creationId xmlns:p14="http://schemas.microsoft.com/office/powerpoint/2010/main" val="339629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ADBCE-0D97-4045-BA14-D03F3AFF1B41}"/>
              </a:ext>
            </a:extLst>
          </p:cNvPr>
          <p:cNvSpPr>
            <a:spLocks noGrp="1"/>
          </p:cNvSpPr>
          <p:nvPr>
            <p:ph idx="1"/>
          </p:nvPr>
        </p:nvSpPr>
        <p:spPr>
          <a:xfrm>
            <a:off x="838200" y="1155516"/>
            <a:ext cx="10515600" cy="4546968"/>
          </a:xfrm>
        </p:spPr>
        <p:txBody>
          <a:bodyPr>
            <a:normAutofit/>
          </a:bodyPr>
          <a:lstStyle/>
          <a:p>
            <a:pPr marL="0" indent="0">
              <a:buNone/>
            </a:pPr>
            <a:r>
              <a:rPr lang="en-US" sz="3600" dirty="0">
                <a:solidFill>
                  <a:schemeClr val="accent1"/>
                </a:solidFill>
              </a:rPr>
              <a:t>Filter Formula</a:t>
            </a:r>
          </a:p>
          <a:p>
            <a:pPr marL="0" indent="0">
              <a:buNone/>
            </a:pPr>
            <a:endParaRPr lang="en-US" sz="3600" dirty="0">
              <a:solidFill>
                <a:schemeClr val="accent1"/>
              </a:solidFill>
            </a:endParaRPr>
          </a:p>
          <a:p>
            <a:r>
              <a:rPr lang="en-ID" sz="3200" dirty="0"/>
              <a:t>Duration</a:t>
            </a:r>
          </a:p>
          <a:p>
            <a:pPr marL="0" indent="0" algn="ctr">
              <a:buNone/>
            </a:pPr>
            <a:r>
              <a:rPr lang="en-ID" sz="3200" dirty="0"/>
              <a:t>(0, member average duration + member std duration)</a:t>
            </a:r>
          </a:p>
          <a:p>
            <a:pPr marL="0" indent="0">
              <a:buNone/>
            </a:pPr>
            <a:endParaRPr lang="en-ID" dirty="0"/>
          </a:p>
          <a:p>
            <a:r>
              <a:rPr lang="en-ID" sz="3200" dirty="0"/>
              <a:t>Distance</a:t>
            </a:r>
          </a:p>
          <a:p>
            <a:pPr marL="0" indent="0" algn="ctr">
              <a:buNone/>
            </a:pPr>
            <a:r>
              <a:rPr lang="en-ID" sz="3200" dirty="0"/>
              <a:t>(member average distance – member std distance, </a:t>
            </a:r>
          </a:p>
          <a:p>
            <a:pPr marL="0" indent="0" algn="ctr">
              <a:buNone/>
            </a:pPr>
            <a:r>
              <a:rPr lang="en-ID" sz="3200" dirty="0"/>
              <a:t>member average distance + member std distance)</a:t>
            </a:r>
          </a:p>
        </p:txBody>
      </p:sp>
    </p:spTree>
    <p:extLst>
      <p:ext uri="{BB962C8B-B14F-4D97-AF65-F5344CB8AC3E}">
        <p14:creationId xmlns:p14="http://schemas.microsoft.com/office/powerpoint/2010/main" val="3619874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14723E-1230-4A01-AD7C-E2B66BFA5E89}"/>
              </a:ext>
            </a:extLst>
          </p:cNvPr>
          <p:cNvSpPr>
            <a:spLocks noGrp="1"/>
          </p:cNvSpPr>
          <p:nvPr>
            <p:ph idx="1"/>
          </p:nvPr>
        </p:nvSpPr>
        <p:spPr>
          <a:xfrm>
            <a:off x="8379724" y="696034"/>
            <a:ext cx="3624617" cy="6036778"/>
          </a:xfrm>
        </p:spPr>
        <p:txBody>
          <a:bodyPr>
            <a:normAutofit fontScale="92500" lnSpcReduction="20000"/>
          </a:bodyPr>
          <a:lstStyle/>
          <a:p>
            <a:r>
              <a:rPr lang="en-ID" sz="2600" dirty="0"/>
              <a:t>Clark St &amp; Elm St: 23961,</a:t>
            </a:r>
          </a:p>
          <a:p>
            <a:r>
              <a:rPr lang="en-ID" sz="2600" dirty="0"/>
              <a:t>Kingsbury St &amp; Kinzie St: 23629,</a:t>
            </a:r>
          </a:p>
          <a:p>
            <a:r>
              <a:rPr lang="en-ID" sz="2600" dirty="0"/>
              <a:t>Wells St &amp; Concord Ln: 23051,</a:t>
            </a:r>
          </a:p>
          <a:p>
            <a:r>
              <a:rPr lang="en-ID" sz="2600" dirty="0"/>
              <a:t>Wells St &amp; Elm St: 20394,</a:t>
            </a:r>
          </a:p>
          <a:p>
            <a:r>
              <a:rPr lang="en-ID" sz="2600" dirty="0"/>
              <a:t>Dearborn St &amp; Erie St: 18518,</a:t>
            </a:r>
          </a:p>
          <a:p>
            <a:r>
              <a:rPr lang="en-ID" sz="2600" dirty="0"/>
              <a:t>St. Clair St &amp; Erie St: 18321,</a:t>
            </a:r>
          </a:p>
          <a:p>
            <a:r>
              <a:rPr lang="en-ID" sz="2600" dirty="0"/>
              <a:t>Wells St &amp; Huron St: 18250,</a:t>
            </a:r>
          </a:p>
          <a:p>
            <a:r>
              <a:rPr lang="en-ID" sz="2600" dirty="0"/>
              <a:t>Broadway &amp; Barry Ave: 17060,</a:t>
            </a:r>
          </a:p>
          <a:p>
            <a:r>
              <a:rPr lang="en-ID" sz="2600" dirty="0"/>
              <a:t>Clinton St &amp; Madison St: 17041,</a:t>
            </a:r>
          </a:p>
          <a:p>
            <a:r>
              <a:rPr lang="en-ID" sz="2600" dirty="0" err="1"/>
              <a:t>Desplaines</a:t>
            </a:r>
            <a:r>
              <a:rPr lang="en-ID" sz="2600" dirty="0"/>
              <a:t> St &amp; Kinzie St: 16262</a:t>
            </a:r>
          </a:p>
        </p:txBody>
      </p:sp>
      <p:pic>
        <p:nvPicPr>
          <p:cNvPr id="3076" name="Picture 4">
            <a:extLst>
              <a:ext uri="{FF2B5EF4-FFF2-40B4-BE49-F238E27FC236}">
                <a16:creationId xmlns:a16="http://schemas.microsoft.com/office/drawing/2014/main" id="{9C03CCB1-E40A-436C-9DD6-B1A4C7FFB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58" y="586853"/>
            <a:ext cx="8057803" cy="642127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0E12A11-4581-411C-A541-5CF981C03F08}"/>
              </a:ext>
            </a:extLst>
          </p:cNvPr>
          <p:cNvSpPr txBox="1"/>
          <p:nvPr/>
        </p:nvSpPr>
        <p:spPr>
          <a:xfrm>
            <a:off x="2227428" y="125188"/>
            <a:ext cx="7737143" cy="461665"/>
          </a:xfrm>
          <a:prstGeom prst="rect">
            <a:avLst/>
          </a:prstGeom>
          <a:noFill/>
        </p:spPr>
        <p:txBody>
          <a:bodyPr wrap="square">
            <a:spAutoFit/>
          </a:bodyPr>
          <a:lstStyle/>
          <a:p>
            <a:pPr marL="0" indent="0" algn="ctr">
              <a:buNone/>
            </a:pPr>
            <a:r>
              <a:rPr lang="en-US" sz="2400" b="1" dirty="0"/>
              <a:t>Member Riders’ Top 10 Most Common Starting Places</a:t>
            </a:r>
          </a:p>
        </p:txBody>
      </p:sp>
    </p:spTree>
    <p:extLst>
      <p:ext uri="{BB962C8B-B14F-4D97-AF65-F5344CB8AC3E}">
        <p14:creationId xmlns:p14="http://schemas.microsoft.com/office/powerpoint/2010/main" val="4124365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7791A-A35F-4BEC-8DA3-02ECE420AB82}"/>
              </a:ext>
            </a:extLst>
          </p:cNvPr>
          <p:cNvSpPr>
            <a:spLocks noGrp="1"/>
          </p:cNvSpPr>
          <p:nvPr>
            <p:ph idx="1"/>
          </p:nvPr>
        </p:nvSpPr>
        <p:spPr>
          <a:xfrm>
            <a:off x="7915700" y="626445"/>
            <a:ext cx="3547281" cy="5936777"/>
          </a:xfrm>
        </p:spPr>
        <p:txBody>
          <a:bodyPr>
            <a:normAutofit fontScale="85000" lnSpcReduction="20000"/>
          </a:bodyPr>
          <a:lstStyle/>
          <a:p>
            <a:r>
              <a:rPr lang="en-ID" dirty="0"/>
              <a:t>Streeter Dr &amp; Grand Ave: 64586,</a:t>
            </a:r>
          </a:p>
          <a:p>
            <a:r>
              <a:rPr lang="en-ID" dirty="0"/>
              <a:t>Millennium Park: 32171,</a:t>
            </a:r>
          </a:p>
          <a:p>
            <a:r>
              <a:rPr lang="en-ID" dirty="0"/>
              <a:t>Michigan Ave &amp; Oak St: 28650,</a:t>
            </a:r>
          </a:p>
          <a:p>
            <a:r>
              <a:rPr lang="en-ID" dirty="0"/>
              <a:t>Shedd Aquarium: 22613,</a:t>
            </a:r>
          </a:p>
          <a:p>
            <a:r>
              <a:rPr lang="en-ID" dirty="0" err="1"/>
              <a:t>Theater</a:t>
            </a:r>
            <a:r>
              <a:rPr lang="en-ID" dirty="0"/>
              <a:t> on the Lake: 20565,</a:t>
            </a:r>
          </a:p>
          <a:p>
            <a:r>
              <a:rPr lang="en-ID" dirty="0"/>
              <a:t>Wells St &amp; Concord Ln: 18917,</a:t>
            </a:r>
          </a:p>
          <a:p>
            <a:r>
              <a:rPr lang="en-ID" dirty="0"/>
              <a:t>Lake Shore Dr &amp; Monroe St: 18789,</a:t>
            </a:r>
          </a:p>
          <a:p>
            <a:r>
              <a:rPr lang="en-ID" dirty="0"/>
              <a:t>Clark St &amp; Lincoln Ave: 16250,</a:t>
            </a:r>
          </a:p>
          <a:p>
            <a:r>
              <a:rPr lang="en-ID" dirty="0" err="1"/>
              <a:t>DuSable</a:t>
            </a:r>
            <a:r>
              <a:rPr lang="en-ID" dirty="0"/>
              <a:t> Lake Shore Dr &amp; Monroe St: 15935,</a:t>
            </a:r>
          </a:p>
          <a:p>
            <a:r>
              <a:rPr lang="en-ID" dirty="0"/>
              <a:t>Wells St &amp; Elm St: 15830</a:t>
            </a:r>
          </a:p>
        </p:txBody>
      </p:sp>
      <p:pic>
        <p:nvPicPr>
          <p:cNvPr id="2050" name="Picture 2">
            <a:extLst>
              <a:ext uri="{FF2B5EF4-FFF2-40B4-BE49-F238E27FC236}">
                <a16:creationId xmlns:a16="http://schemas.microsoft.com/office/drawing/2014/main" id="{6436E390-DD63-438A-BB1C-1AFE63DA6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9967"/>
            <a:ext cx="7674838" cy="65420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AFD085-50B5-437E-BFD9-1D124D6814D8}"/>
              </a:ext>
            </a:extLst>
          </p:cNvPr>
          <p:cNvSpPr txBox="1"/>
          <p:nvPr/>
        </p:nvSpPr>
        <p:spPr>
          <a:xfrm>
            <a:off x="2356514" y="28302"/>
            <a:ext cx="7478972" cy="461665"/>
          </a:xfrm>
          <a:prstGeom prst="rect">
            <a:avLst/>
          </a:prstGeom>
          <a:noFill/>
        </p:spPr>
        <p:txBody>
          <a:bodyPr wrap="square">
            <a:spAutoFit/>
          </a:bodyPr>
          <a:lstStyle/>
          <a:p>
            <a:pPr algn="ctr"/>
            <a:r>
              <a:rPr lang="en-US" sz="2400" b="1" dirty="0"/>
              <a:t>Casual Member’s Top 10 Most Common Starting Places </a:t>
            </a:r>
            <a:endParaRPr lang="en-ID" sz="2400" b="1" dirty="0"/>
          </a:p>
        </p:txBody>
      </p:sp>
    </p:spTree>
    <p:extLst>
      <p:ext uri="{BB962C8B-B14F-4D97-AF65-F5344CB8AC3E}">
        <p14:creationId xmlns:p14="http://schemas.microsoft.com/office/powerpoint/2010/main" val="228678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7396E1-D481-4D29-8036-4644B57EF27E}"/>
              </a:ext>
            </a:extLst>
          </p:cNvPr>
          <p:cNvSpPr>
            <a:spLocks noGrp="1"/>
          </p:cNvSpPr>
          <p:nvPr>
            <p:ph idx="1"/>
          </p:nvPr>
        </p:nvSpPr>
        <p:spPr>
          <a:xfrm>
            <a:off x="1342598" y="2409113"/>
            <a:ext cx="9506803" cy="2309647"/>
          </a:xfrm>
        </p:spPr>
        <p:txBody>
          <a:bodyPr>
            <a:normAutofit/>
          </a:bodyPr>
          <a:lstStyle/>
          <a:p>
            <a:pPr marL="0" indent="0" algn="ctr">
              <a:buNone/>
            </a:pPr>
            <a:r>
              <a:rPr lang="en-ID" sz="3600" dirty="0">
                <a:solidFill>
                  <a:schemeClr val="accent1"/>
                </a:solidFill>
              </a:rPr>
              <a:t>Wells St &amp; Concord Ln </a:t>
            </a:r>
            <a:r>
              <a:rPr lang="en-ID" sz="3600" dirty="0"/>
              <a:t>station and </a:t>
            </a:r>
            <a:r>
              <a:rPr lang="en-ID" sz="3600" dirty="0">
                <a:solidFill>
                  <a:schemeClr val="accent1"/>
                </a:solidFill>
              </a:rPr>
              <a:t>Wells St &amp; Elm St</a:t>
            </a:r>
            <a:r>
              <a:rPr lang="en-ID" sz="3600" dirty="0"/>
              <a:t> station appeared in both categories. We could </a:t>
            </a:r>
            <a:r>
              <a:rPr lang="en-ID" sz="3600" dirty="0">
                <a:solidFill>
                  <a:schemeClr val="accent1"/>
                </a:solidFill>
              </a:rPr>
              <a:t>convert the most </a:t>
            </a:r>
            <a:r>
              <a:rPr lang="en-ID" sz="3600" dirty="0"/>
              <a:t>casual riders to member riders within these stations.</a:t>
            </a:r>
          </a:p>
        </p:txBody>
      </p:sp>
      <p:sp>
        <p:nvSpPr>
          <p:cNvPr id="4" name="Content Placeholder 2">
            <a:extLst>
              <a:ext uri="{FF2B5EF4-FFF2-40B4-BE49-F238E27FC236}">
                <a16:creationId xmlns:a16="http://schemas.microsoft.com/office/drawing/2014/main" id="{DC945A76-16B7-4720-A188-89F4C8DA37E8}"/>
              </a:ext>
            </a:extLst>
          </p:cNvPr>
          <p:cNvSpPr txBox="1">
            <a:spLocks/>
          </p:cNvSpPr>
          <p:nvPr/>
        </p:nvSpPr>
        <p:spPr>
          <a:xfrm>
            <a:off x="6651009" y="1825625"/>
            <a:ext cx="4702791"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D" dirty="0"/>
          </a:p>
        </p:txBody>
      </p:sp>
      <p:sp>
        <p:nvSpPr>
          <p:cNvPr id="6" name="TextBox 5">
            <a:extLst>
              <a:ext uri="{FF2B5EF4-FFF2-40B4-BE49-F238E27FC236}">
                <a16:creationId xmlns:a16="http://schemas.microsoft.com/office/drawing/2014/main" id="{17E07BBD-CDD6-4603-9B02-C2FFA2C7D033}"/>
              </a:ext>
            </a:extLst>
          </p:cNvPr>
          <p:cNvSpPr txBox="1"/>
          <p:nvPr/>
        </p:nvSpPr>
        <p:spPr>
          <a:xfrm>
            <a:off x="838200" y="5969374"/>
            <a:ext cx="10515600" cy="646331"/>
          </a:xfrm>
          <a:prstGeom prst="rect">
            <a:avLst/>
          </a:prstGeom>
          <a:noFill/>
        </p:spPr>
        <p:txBody>
          <a:bodyPr wrap="square">
            <a:spAutoFit/>
          </a:bodyPr>
          <a:lstStyle/>
          <a:p>
            <a:r>
              <a:rPr lang="en-ID" dirty="0"/>
              <a:t>Note: Top 10 most common starting places for member riders might be places filled with people who have more than average incomes. Also, we can use above findings to compare our data in behavioural analysis.</a:t>
            </a:r>
          </a:p>
        </p:txBody>
      </p:sp>
      <p:sp>
        <p:nvSpPr>
          <p:cNvPr id="7" name="Title 6">
            <a:extLst>
              <a:ext uri="{FF2B5EF4-FFF2-40B4-BE49-F238E27FC236}">
                <a16:creationId xmlns:a16="http://schemas.microsoft.com/office/drawing/2014/main" id="{0A9B839F-27BE-4C5C-856C-97170D1BC3D4}"/>
              </a:ext>
            </a:extLst>
          </p:cNvPr>
          <p:cNvSpPr>
            <a:spLocks noGrp="1"/>
          </p:cNvSpPr>
          <p:nvPr>
            <p:ph type="title"/>
          </p:nvPr>
        </p:nvSpPr>
        <p:spPr/>
        <p:txBody>
          <a:bodyPr/>
          <a:lstStyle/>
          <a:p>
            <a:endParaRPr lang="en-ID"/>
          </a:p>
        </p:txBody>
      </p:sp>
    </p:spTree>
    <p:extLst>
      <p:ext uri="{BB962C8B-B14F-4D97-AF65-F5344CB8AC3E}">
        <p14:creationId xmlns:p14="http://schemas.microsoft.com/office/powerpoint/2010/main" val="3015708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35169-A074-4104-B1B4-F06CBB0B3296}"/>
              </a:ext>
            </a:extLst>
          </p:cNvPr>
          <p:cNvSpPr>
            <a:spLocks noGrp="1"/>
          </p:cNvSpPr>
          <p:nvPr>
            <p:ph idx="1"/>
          </p:nvPr>
        </p:nvSpPr>
        <p:spPr>
          <a:xfrm>
            <a:off x="8655631" y="668739"/>
            <a:ext cx="3398293" cy="5964073"/>
          </a:xfrm>
        </p:spPr>
        <p:txBody>
          <a:bodyPr>
            <a:normAutofit fontScale="92500" lnSpcReduction="10000"/>
          </a:bodyPr>
          <a:lstStyle/>
          <a:p>
            <a:r>
              <a:rPr lang="en-ID" sz="2400" dirty="0"/>
              <a:t>Streeter Dr &amp; Grand Ave: 35608,</a:t>
            </a:r>
          </a:p>
          <a:p>
            <a:r>
              <a:rPr lang="en-ID" sz="2400" dirty="0"/>
              <a:t>Wells St &amp; Concord Ln: 16569,</a:t>
            </a:r>
          </a:p>
          <a:p>
            <a:r>
              <a:rPr lang="en-ID" sz="2400" dirty="0"/>
              <a:t>Millennium Park: 16129,</a:t>
            </a:r>
          </a:p>
          <a:p>
            <a:r>
              <a:rPr lang="en-ID" sz="2400" dirty="0"/>
              <a:t>Michigan Ave &amp; Oak St: 15802,</a:t>
            </a:r>
          </a:p>
          <a:p>
            <a:r>
              <a:rPr lang="en-ID" sz="2400" dirty="0"/>
              <a:t>Wells St &amp; Elm St: 14358,</a:t>
            </a:r>
          </a:p>
          <a:p>
            <a:r>
              <a:rPr lang="en-ID" sz="2400" dirty="0"/>
              <a:t>Clark St &amp; Elm St: 13584,</a:t>
            </a:r>
          </a:p>
          <a:p>
            <a:r>
              <a:rPr lang="en-ID" sz="2400" dirty="0"/>
              <a:t>Shedd Aquarium: 13556,</a:t>
            </a:r>
          </a:p>
          <a:p>
            <a:r>
              <a:rPr lang="en-ID" sz="2400" dirty="0" err="1"/>
              <a:t>Theater</a:t>
            </a:r>
            <a:r>
              <a:rPr lang="en-ID" sz="2400" dirty="0"/>
              <a:t> on the Lake: 13220,</a:t>
            </a:r>
          </a:p>
          <a:p>
            <a:r>
              <a:rPr lang="en-ID" sz="2400" dirty="0"/>
              <a:t>Clark St &amp; Lincoln Ave: 13168,</a:t>
            </a:r>
          </a:p>
          <a:p>
            <a:r>
              <a:rPr lang="en-ID" sz="2400" dirty="0"/>
              <a:t>Clark St &amp; Armitage Ave: 12100</a:t>
            </a:r>
          </a:p>
        </p:txBody>
      </p:sp>
      <p:pic>
        <p:nvPicPr>
          <p:cNvPr id="4098" name="Picture 2">
            <a:extLst>
              <a:ext uri="{FF2B5EF4-FFF2-40B4-BE49-F238E27FC236}">
                <a16:creationId xmlns:a16="http://schemas.microsoft.com/office/drawing/2014/main" id="{BFBD0A31-B2DC-4616-8EB4-D3250CFEC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59557"/>
            <a:ext cx="8517558" cy="64622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C5D551-287B-4E3D-B11C-6A15AE1FBC58}"/>
              </a:ext>
            </a:extLst>
          </p:cNvPr>
          <p:cNvSpPr txBox="1"/>
          <p:nvPr/>
        </p:nvSpPr>
        <p:spPr>
          <a:xfrm>
            <a:off x="1316670" y="97892"/>
            <a:ext cx="9558660" cy="461665"/>
          </a:xfrm>
          <a:prstGeom prst="rect">
            <a:avLst/>
          </a:prstGeom>
          <a:noFill/>
        </p:spPr>
        <p:txBody>
          <a:bodyPr wrap="square">
            <a:spAutoFit/>
          </a:bodyPr>
          <a:lstStyle/>
          <a:p>
            <a:pPr algn="ctr"/>
            <a:r>
              <a:rPr lang="en-US" sz="2400" b="1" dirty="0"/>
              <a:t>Casual Member with Similar Ride Duration with Average Member Riders</a:t>
            </a:r>
            <a:endParaRPr lang="en-ID" sz="2400" b="1" dirty="0"/>
          </a:p>
        </p:txBody>
      </p:sp>
    </p:spTree>
    <p:extLst>
      <p:ext uri="{BB962C8B-B14F-4D97-AF65-F5344CB8AC3E}">
        <p14:creationId xmlns:p14="http://schemas.microsoft.com/office/powerpoint/2010/main" val="3596519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35169-A074-4104-B1B4-F06CBB0B3296}"/>
              </a:ext>
            </a:extLst>
          </p:cNvPr>
          <p:cNvSpPr>
            <a:spLocks noGrp="1"/>
          </p:cNvSpPr>
          <p:nvPr>
            <p:ph idx="1"/>
          </p:nvPr>
        </p:nvSpPr>
        <p:spPr>
          <a:xfrm>
            <a:off x="8655631" y="668739"/>
            <a:ext cx="3398293" cy="5964073"/>
          </a:xfrm>
        </p:spPr>
        <p:txBody>
          <a:bodyPr>
            <a:normAutofit fontScale="92500" lnSpcReduction="10000"/>
          </a:bodyPr>
          <a:lstStyle/>
          <a:p>
            <a:r>
              <a:rPr lang="en-ID" sz="2400" dirty="0"/>
              <a:t>Streeter Dr &amp; Grand Ave: 40528,</a:t>
            </a:r>
          </a:p>
          <a:p>
            <a:r>
              <a:rPr lang="en-ID" sz="2400" dirty="0"/>
              <a:t>Millennium Park: 22826,</a:t>
            </a:r>
          </a:p>
          <a:p>
            <a:r>
              <a:rPr lang="en-ID" sz="2400" dirty="0"/>
              <a:t>Shedd Aquarium: 17745,</a:t>
            </a:r>
          </a:p>
          <a:p>
            <a:r>
              <a:rPr lang="en-ID" sz="2400" dirty="0"/>
              <a:t>Michigan Ave &amp; Oak St: 17240,</a:t>
            </a:r>
          </a:p>
          <a:p>
            <a:r>
              <a:rPr lang="en-ID" sz="2400" dirty="0"/>
              <a:t>Wells St &amp; Concord Ln: 15826,</a:t>
            </a:r>
          </a:p>
          <a:p>
            <a:r>
              <a:rPr lang="en-ID" sz="2400" dirty="0"/>
              <a:t>Wells St &amp; Elm St: 13769,</a:t>
            </a:r>
          </a:p>
          <a:p>
            <a:r>
              <a:rPr lang="en-ID" sz="2400" dirty="0"/>
              <a:t>Clark St &amp; Lincoln Ave: 12825,</a:t>
            </a:r>
          </a:p>
          <a:p>
            <a:r>
              <a:rPr lang="en-ID" sz="2400" dirty="0"/>
              <a:t>Clark St &amp; Elm St: 12598,</a:t>
            </a:r>
          </a:p>
          <a:p>
            <a:r>
              <a:rPr lang="en-ID" sz="2400" dirty="0"/>
              <a:t>Lake Shore Dr &amp; Monroe St: 12207,</a:t>
            </a:r>
          </a:p>
          <a:p>
            <a:r>
              <a:rPr lang="en-ID" sz="2400" dirty="0"/>
              <a:t>Clark St &amp; Armitage Ave: 11955</a:t>
            </a:r>
          </a:p>
        </p:txBody>
      </p:sp>
      <p:sp>
        <p:nvSpPr>
          <p:cNvPr id="6" name="TextBox 5">
            <a:extLst>
              <a:ext uri="{FF2B5EF4-FFF2-40B4-BE49-F238E27FC236}">
                <a16:creationId xmlns:a16="http://schemas.microsoft.com/office/drawing/2014/main" id="{F4C5D551-287B-4E3D-B11C-6A15AE1FBC58}"/>
              </a:ext>
            </a:extLst>
          </p:cNvPr>
          <p:cNvSpPr txBox="1"/>
          <p:nvPr/>
        </p:nvSpPr>
        <p:spPr>
          <a:xfrm>
            <a:off x="1453148" y="97892"/>
            <a:ext cx="9285704" cy="461665"/>
          </a:xfrm>
          <a:prstGeom prst="rect">
            <a:avLst/>
          </a:prstGeom>
          <a:noFill/>
        </p:spPr>
        <p:txBody>
          <a:bodyPr wrap="square">
            <a:spAutoFit/>
          </a:bodyPr>
          <a:lstStyle/>
          <a:p>
            <a:pPr algn="ctr"/>
            <a:r>
              <a:rPr lang="en-US" sz="2400" b="1" dirty="0"/>
              <a:t>Casual Member with Similar Ride Distance with Average Member Riders</a:t>
            </a:r>
            <a:endParaRPr lang="en-ID" sz="2400" b="1" dirty="0"/>
          </a:p>
        </p:txBody>
      </p:sp>
      <p:pic>
        <p:nvPicPr>
          <p:cNvPr id="5122" name="Picture 2">
            <a:extLst>
              <a:ext uri="{FF2B5EF4-FFF2-40B4-BE49-F238E27FC236}">
                <a16:creationId xmlns:a16="http://schemas.microsoft.com/office/drawing/2014/main" id="{65738FD6-A151-47E9-95F5-C7856E725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9557"/>
            <a:ext cx="8434316" cy="652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38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BE0C5-4BA4-4738-8806-5826A3D411AC}"/>
              </a:ext>
            </a:extLst>
          </p:cNvPr>
          <p:cNvSpPr>
            <a:spLocks noGrp="1"/>
          </p:cNvSpPr>
          <p:nvPr>
            <p:ph idx="1"/>
          </p:nvPr>
        </p:nvSpPr>
        <p:spPr>
          <a:xfrm>
            <a:off x="838200" y="2331211"/>
            <a:ext cx="10515600" cy="2195578"/>
          </a:xfrm>
        </p:spPr>
        <p:txBody>
          <a:bodyPr>
            <a:normAutofit/>
          </a:bodyPr>
          <a:lstStyle/>
          <a:p>
            <a:pPr marL="0" indent="0" algn="ctr">
              <a:buNone/>
            </a:pPr>
            <a:r>
              <a:rPr lang="en-ID" sz="3600" dirty="0">
                <a:solidFill>
                  <a:schemeClr val="accent1"/>
                </a:solidFill>
              </a:rPr>
              <a:t>Wells St &amp; Concord Ln </a:t>
            </a:r>
            <a:r>
              <a:rPr lang="en-ID" sz="3600" dirty="0"/>
              <a:t>station, </a:t>
            </a:r>
            <a:r>
              <a:rPr lang="en-ID" sz="3600" dirty="0">
                <a:solidFill>
                  <a:schemeClr val="accent1"/>
                </a:solidFill>
              </a:rPr>
              <a:t>Wells St &amp; Elm St</a:t>
            </a:r>
            <a:r>
              <a:rPr lang="en-ID" sz="3600" dirty="0"/>
              <a:t> station, and </a:t>
            </a:r>
            <a:r>
              <a:rPr lang="en-ID" sz="3600" dirty="0">
                <a:solidFill>
                  <a:schemeClr val="accent1"/>
                </a:solidFill>
              </a:rPr>
              <a:t>Clark St &amp; Elm St</a:t>
            </a:r>
            <a:r>
              <a:rPr lang="en-ID" sz="3600" dirty="0"/>
              <a:t> station appeared in both type of filters. We could </a:t>
            </a:r>
            <a:r>
              <a:rPr lang="en-ID" sz="3600" dirty="0">
                <a:solidFill>
                  <a:schemeClr val="accent1"/>
                </a:solidFill>
              </a:rPr>
              <a:t>convert the most </a:t>
            </a:r>
            <a:r>
              <a:rPr lang="en-ID" sz="3600" dirty="0"/>
              <a:t>casual riders to member riders within these stations.</a:t>
            </a:r>
          </a:p>
        </p:txBody>
      </p:sp>
      <p:sp>
        <p:nvSpPr>
          <p:cNvPr id="4" name="TextBox 3">
            <a:extLst>
              <a:ext uri="{FF2B5EF4-FFF2-40B4-BE49-F238E27FC236}">
                <a16:creationId xmlns:a16="http://schemas.microsoft.com/office/drawing/2014/main" id="{B9A1005E-4E12-41BF-8A6F-07E97E20FEEF}"/>
              </a:ext>
            </a:extLst>
          </p:cNvPr>
          <p:cNvSpPr txBox="1"/>
          <p:nvPr/>
        </p:nvSpPr>
        <p:spPr>
          <a:xfrm>
            <a:off x="0" y="6488668"/>
            <a:ext cx="12192000" cy="369332"/>
          </a:xfrm>
          <a:prstGeom prst="rect">
            <a:avLst/>
          </a:prstGeom>
          <a:noFill/>
        </p:spPr>
        <p:txBody>
          <a:bodyPr wrap="square">
            <a:spAutoFit/>
          </a:bodyPr>
          <a:lstStyle/>
          <a:p>
            <a:pPr marL="0" indent="0" algn="ctr">
              <a:buNone/>
            </a:pPr>
            <a:r>
              <a:rPr lang="en-ID" sz="1800" i="1" dirty="0">
                <a:solidFill>
                  <a:schemeClr val="accent1"/>
                </a:solidFill>
              </a:rPr>
              <a:t>Clark St &amp; Elm St </a:t>
            </a:r>
            <a:r>
              <a:rPr lang="en-ID" sz="1800" i="1" dirty="0"/>
              <a:t>station ranked 1</a:t>
            </a:r>
            <a:r>
              <a:rPr lang="en-ID" sz="1800" i="1" baseline="30000" dirty="0"/>
              <a:t>st</a:t>
            </a:r>
            <a:r>
              <a:rPr lang="en-ID" sz="1800" i="1" dirty="0"/>
              <a:t> in Top 10 Member Riders’ Top Starting Stations</a:t>
            </a:r>
          </a:p>
        </p:txBody>
      </p:sp>
    </p:spTree>
    <p:extLst>
      <p:ext uri="{BB962C8B-B14F-4D97-AF65-F5344CB8AC3E}">
        <p14:creationId xmlns:p14="http://schemas.microsoft.com/office/powerpoint/2010/main" val="4108440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A02198-E5FE-4337-86B9-4FDE4803B1DE}"/>
              </a:ext>
            </a:extLst>
          </p:cNvPr>
          <p:cNvSpPr>
            <a:spLocks noGrp="1"/>
          </p:cNvSpPr>
          <p:nvPr>
            <p:ph idx="1"/>
          </p:nvPr>
        </p:nvSpPr>
        <p:spPr>
          <a:xfrm>
            <a:off x="838200" y="1775120"/>
            <a:ext cx="10515600" cy="3711280"/>
          </a:xfrm>
        </p:spPr>
        <p:txBody>
          <a:bodyPr>
            <a:normAutofit/>
          </a:bodyPr>
          <a:lstStyle/>
          <a:p>
            <a:pPr marL="0" indent="0" algn="ctr">
              <a:buNone/>
            </a:pPr>
            <a:r>
              <a:rPr lang="en-ID" sz="3600" i="1" dirty="0"/>
              <a:t>Why not places like </a:t>
            </a:r>
            <a:r>
              <a:rPr lang="en-ID" sz="3600" i="1" dirty="0">
                <a:solidFill>
                  <a:schemeClr val="accent1"/>
                </a:solidFill>
              </a:rPr>
              <a:t>Streeter Dr &amp; Grand Ave </a:t>
            </a:r>
            <a:r>
              <a:rPr lang="en-ID" sz="3600" i="1" dirty="0"/>
              <a:t>and </a:t>
            </a:r>
            <a:r>
              <a:rPr lang="en-ID" sz="3600" i="1" dirty="0">
                <a:solidFill>
                  <a:schemeClr val="accent1"/>
                </a:solidFill>
              </a:rPr>
              <a:t>Millennium Park</a:t>
            </a:r>
            <a:r>
              <a:rPr lang="en-ID" sz="3600" i="1" dirty="0"/>
              <a:t> (high-ranked in filtered and non-filtered ranking) for our marketing targets?  </a:t>
            </a:r>
          </a:p>
          <a:p>
            <a:pPr marL="0" indent="0" algn="ctr">
              <a:buNone/>
            </a:pPr>
            <a:endParaRPr lang="en-ID" sz="3600" dirty="0"/>
          </a:p>
          <a:p>
            <a:pPr marL="0" indent="0" algn="ctr">
              <a:buNone/>
            </a:pPr>
            <a:r>
              <a:rPr lang="en-ID" sz="3600" i="1" dirty="0"/>
              <a:t>Both of those places </a:t>
            </a:r>
            <a:r>
              <a:rPr lang="en-ID" sz="3600" i="1" dirty="0">
                <a:solidFill>
                  <a:schemeClr val="accent1"/>
                </a:solidFill>
              </a:rPr>
              <a:t>didn’t appear </a:t>
            </a:r>
            <a:r>
              <a:rPr lang="en-ID" sz="3600" i="1" dirty="0"/>
              <a:t>at Top 10 Member Riders’ Starting Stations.</a:t>
            </a:r>
          </a:p>
        </p:txBody>
      </p:sp>
    </p:spTree>
    <p:extLst>
      <p:ext uri="{BB962C8B-B14F-4D97-AF65-F5344CB8AC3E}">
        <p14:creationId xmlns:p14="http://schemas.microsoft.com/office/powerpoint/2010/main" val="81374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5944-AC4E-48DE-8EC0-FBF2206E502B}"/>
              </a:ext>
            </a:extLst>
          </p:cNvPr>
          <p:cNvSpPr>
            <a:spLocks noGrp="1"/>
          </p:cNvSpPr>
          <p:nvPr>
            <p:ph type="title"/>
          </p:nvPr>
        </p:nvSpPr>
        <p:spPr/>
        <p:txBody>
          <a:bodyPr/>
          <a:lstStyle/>
          <a:p>
            <a:endParaRPr lang="en-ID" dirty="0"/>
          </a:p>
        </p:txBody>
      </p:sp>
      <p:sp>
        <p:nvSpPr>
          <p:cNvPr id="3" name="Content Placeholder 2">
            <a:extLst>
              <a:ext uri="{FF2B5EF4-FFF2-40B4-BE49-F238E27FC236}">
                <a16:creationId xmlns:a16="http://schemas.microsoft.com/office/drawing/2014/main" id="{B6B2094A-2DFA-4143-A9AD-E7BFCB7EE275}"/>
              </a:ext>
            </a:extLst>
          </p:cNvPr>
          <p:cNvSpPr>
            <a:spLocks noGrp="1"/>
          </p:cNvSpPr>
          <p:nvPr>
            <p:ph idx="1"/>
          </p:nvPr>
        </p:nvSpPr>
        <p:spPr/>
        <p:txBody>
          <a:bodyPr>
            <a:normAutofit/>
          </a:bodyPr>
          <a:lstStyle/>
          <a:p>
            <a:pPr marL="0" indent="0" algn="l">
              <a:buNone/>
            </a:pPr>
            <a:r>
              <a:rPr lang="en-US" sz="3600" b="0" i="0" dirty="0">
                <a:solidFill>
                  <a:schemeClr val="accent1"/>
                </a:solidFill>
                <a:effectLst/>
                <a:latin typeface="Helvetica Neue"/>
              </a:rPr>
              <a:t>Potential Locations</a:t>
            </a:r>
          </a:p>
          <a:p>
            <a:pPr marL="514350" indent="-514350" algn="l">
              <a:buAutoNum type="arabicPeriod"/>
            </a:pPr>
            <a:r>
              <a:rPr lang="en-US" sz="3600" b="0" i="0" dirty="0">
                <a:effectLst/>
                <a:latin typeface="Helvetica Neue"/>
              </a:rPr>
              <a:t>Clark St &amp; Elm St</a:t>
            </a:r>
          </a:p>
          <a:p>
            <a:pPr marL="514350" indent="-514350" algn="l">
              <a:buAutoNum type="arabicPeriod"/>
            </a:pPr>
            <a:r>
              <a:rPr lang="en-US" sz="3600" b="0" i="0" dirty="0">
                <a:effectLst/>
                <a:latin typeface="Helvetica Neue"/>
              </a:rPr>
              <a:t>Wells St &amp; Concord Ln</a:t>
            </a:r>
          </a:p>
          <a:p>
            <a:pPr marL="514350" indent="-514350" algn="l">
              <a:buAutoNum type="arabicPeriod"/>
            </a:pPr>
            <a:r>
              <a:rPr lang="en-US" sz="3600" b="0" i="0" dirty="0">
                <a:effectLst/>
                <a:latin typeface="Helvetica Neue"/>
              </a:rPr>
              <a:t>Wells St &amp; Elm St</a:t>
            </a:r>
            <a:endParaRPr lang="en-ID" sz="3600" dirty="0"/>
          </a:p>
        </p:txBody>
      </p:sp>
    </p:spTree>
    <p:extLst>
      <p:ext uri="{BB962C8B-B14F-4D97-AF65-F5344CB8AC3E}">
        <p14:creationId xmlns:p14="http://schemas.microsoft.com/office/powerpoint/2010/main" val="193176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7F88D-2874-4709-BF84-59B651CB1999}"/>
              </a:ext>
            </a:extLst>
          </p:cNvPr>
          <p:cNvSpPr/>
          <p:nvPr/>
        </p:nvSpPr>
        <p:spPr>
          <a:xfrm>
            <a:off x="0" y="0"/>
            <a:ext cx="6096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Content Placeholder 2">
            <a:extLst>
              <a:ext uri="{FF2B5EF4-FFF2-40B4-BE49-F238E27FC236}">
                <a16:creationId xmlns:a16="http://schemas.microsoft.com/office/drawing/2014/main" id="{76927A19-9655-48D4-8E69-8AA23A71C311}"/>
              </a:ext>
            </a:extLst>
          </p:cNvPr>
          <p:cNvSpPr>
            <a:spLocks noGrp="1"/>
          </p:cNvSpPr>
          <p:nvPr>
            <p:ph idx="1"/>
          </p:nvPr>
        </p:nvSpPr>
        <p:spPr>
          <a:xfrm>
            <a:off x="920086" y="1712984"/>
            <a:ext cx="3766214" cy="3652127"/>
          </a:xfrm>
        </p:spPr>
        <p:txBody>
          <a:bodyPr/>
          <a:lstStyle/>
          <a:p>
            <a:pPr marL="0" indent="0">
              <a:buNone/>
            </a:pPr>
            <a:r>
              <a:rPr lang="en-US" b="1" dirty="0"/>
              <a:t>Problem</a:t>
            </a:r>
          </a:p>
          <a:p>
            <a:pPr marL="0" indent="0">
              <a:buNone/>
            </a:pPr>
            <a:endParaRPr lang="en-US" b="1" dirty="0"/>
          </a:p>
          <a:p>
            <a:pPr marL="0" indent="0">
              <a:buNone/>
            </a:pPr>
            <a:r>
              <a:rPr lang="en-US" dirty="0">
                <a:solidFill>
                  <a:schemeClr val="bg1"/>
                </a:solidFill>
              </a:rPr>
              <a:t>Identifying common behavior between casual and member riders</a:t>
            </a:r>
            <a:endParaRPr lang="en-ID" dirty="0">
              <a:solidFill>
                <a:schemeClr val="bg1"/>
              </a:solidFill>
            </a:endParaRPr>
          </a:p>
        </p:txBody>
      </p:sp>
      <p:sp>
        <p:nvSpPr>
          <p:cNvPr id="5" name="Content Placeholder 2">
            <a:extLst>
              <a:ext uri="{FF2B5EF4-FFF2-40B4-BE49-F238E27FC236}">
                <a16:creationId xmlns:a16="http://schemas.microsoft.com/office/drawing/2014/main" id="{78F80B07-CD17-4013-8E1D-4CAE7CD4CE2F}"/>
              </a:ext>
            </a:extLst>
          </p:cNvPr>
          <p:cNvSpPr txBox="1">
            <a:spLocks/>
          </p:cNvSpPr>
          <p:nvPr/>
        </p:nvSpPr>
        <p:spPr>
          <a:xfrm>
            <a:off x="7042813" y="1712985"/>
            <a:ext cx="3766214" cy="36521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Solution</a:t>
            </a:r>
          </a:p>
          <a:p>
            <a:pPr marL="0" indent="0">
              <a:buFont typeface="Arial" panose="020B0604020202020204" pitchFamily="34" charset="0"/>
              <a:buNone/>
            </a:pPr>
            <a:endParaRPr lang="en-US" b="1" dirty="0"/>
          </a:p>
          <a:p>
            <a:pPr marL="0" indent="0">
              <a:buNone/>
            </a:pPr>
            <a:r>
              <a:rPr lang="en-ID" dirty="0">
                <a:solidFill>
                  <a:schemeClr val="accent1"/>
                </a:solidFill>
              </a:rPr>
              <a:t>Help marketing campaign team maximize their chances to convert casual riders into member riders</a:t>
            </a:r>
          </a:p>
        </p:txBody>
      </p:sp>
    </p:spTree>
    <p:extLst>
      <p:ext uri="{BB962C8B-B14F-4D97-AF65-F5344CB8AC3E}">
        <p14:creationId xmlns:p14="http://schemas.microsoft.com/office/powerpoint/2010/main" val="1261257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B484F9-8566-425A-8E06-41190F267373}"/>
              </a:ext>
            </a:extLst>
          </p:cNvPr>
          <p:cNvSpPr/>
          <p:nvPr/>
        </p:nvSpPr>
        <p:spPr>
          <a:xfrm>
            <a:off x="6391135" y="1415085"/>
            <a:ext cx="5257800" cy="4642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D" dirty="0">
              <a:solidFill>
                <a:schemeClr val="bg1"/>
              </a:solidFill>
            </a:endParaRPr>
          </a:p>
        </p:txBody>
      </p:sp>
      <p:sp>
        <p:nvSpPr>
          <p:cNvPr id="5" name="TextBox 4">
            <a:extLst>
              <a:ext uri="{FF2B5EF4-FFF2-40B4-BE49-F238E27FC236}">
                <a16:creationId xmlns:a16="http://schemas.microsoft.com/office/drawing/2014/main" id="{6AF0F002-9039-4183-8A04-7099E1401AEC}"/>
              </a:ext>
            </a:extLst>
          </p:cNvPr>
          <p:cNvSpPr txBox="1"/>
          <p:nvPr/>
        </p:nvSpPr>
        <p:spPr>
          <a:xfrm>
            <a:off x="6686268" y="2112643"/>
            <a:ext cx="4667534" cy="2923877"/>
          </a:xfrm>
          <a:prstGeom prst="rect">
            <a:avLst/>
          </a:prstGeom>
          <a:noFill/>
        </p:spPr>
        <p:txBody>
          <a:bodyPr wrap="square" rtlCol="0">
            <a:spAutoFit/>
          </a:bodyPr>
          <a:lstStyle/>
          <a:p>
            <a:pPr algn="ctr"/>
            <a:r>
              <a:rPr lang="en-ID" sz="4400" dirty="0">
                <a:solidFill>
                  <a:schemeClr val="bg1"/>
                </a:solidFill>
              </a:rPr>
              <a:t>WHERE</a:t>
            </a:r>
          </a:p>
          <a:p>
            <a:endParaRPr lang="en-ID" sz="2800" dirty="0">
              <a:solidFill>
                <a:schemeClr val="bg1"/>
              </a:solidFill>
            </a:endParaRPr>
          </a:p>
          <a:p>
            <a:pPr algn="ctr"/>
            <a:r>
              <a:rPr lang="en-US" sz="2800" b="0" i="0" dirty="0">
                <a:solidFill>
                  <a:schemeClr val="bg1"/>
                </a:solidFill>
                <a:effectLst/>
              </a:rPr>
              <a:t>Clark St &amp; Elm St</a:t>
            </a:r>
          </a:p>
          <a:p>
            <a:pPr algn="ctr"/>
            <a:r>
              <a:rPr lang="en-US" sz="2800" b="0" i="0" dirty="0">
                <a:solidFill>
                  <a:schemeClr val="bg1"/>
                </a:solidFill>
                <a:effectLst/>
              </a:rPr>
              <a:t>Wells St &amp; Concord Ln</a:t>
            </a:r>
          </a:p>
          <a:p>
            <a:pPr algn="ctr"/>
            <a:r>
              <a:rPr lang="en-US" sz="2800" b="0" i="0" dirty="0">
                <a:solidFill>
                  <a:schemeClr val="bg1"/>
                </a:solidFill>
                <a:effectLst/>
              </a:rPr>
              <a:t>Wells St &amp; Elm St</a:t>
            </a:r>
            <a:endParaRPr lang="en-ID" sz="2800" dirty="0">
              <a:solidFill>
                <a:schemeClr val="bg1"/>
              </a:solidFill>
            </a:endParaRPr>
          </a:p>
          <a:p>
            <a:endParaRPr lang="en-ID" sz="2800" dirty="0"/>
          </a:p>
        </p:txBody>
      </p:sp>
      <p:sp>
        <p:nvSpPr>
          <p:cNvPr id="6" name="Rectangle 5">
            <a:extLst>
              <a:ext uri="{FF2B5EF4-FFF2-40B4-BE49-F238E27FC236}">
                <a16:creationId xmlns:a16="http://schemas.microsoft.com/office/drawing/2014/main" id="{2387398B-2CF9-48A7-A0CF-0EBF4DD51AEE}"/>
              </a:ext>
            </a:extLst>
          </p:cNvPr>
          <p:cNvSpPr/>
          <p:nvPr/>
        </p:nvSpPr>
        <p:spPr>
          <a:xfrm>
            <a:off x="543067" y="1413064"/>
            <a:ext cx="5257800" cy="4642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D" dirty="0">
              <a:solidFill>
                <a:schemeClr val="bg1"/>
              </a:solidFill>
            </a:endParaRPr>
          </a:p>
        </p:txBody>
      </p:sp>
      <p:sp>
        <p:nvSpPr>
          <p:cNvPr id="7" name="TextBox 6">
            <a:extLst>
              <a:ext uri="{FF2B5EF4-FFF2-40B4-BE49-F238E27FC236}">
                <a16:creationId xmlns:a16="http://schemas.microsoft.com/office/drawing/2014/main" id="{48346A6E-CECA-4B7F-8595-8D4D3621B481}"/>
              </a:ext>
            </a:extLst>
          </p:cNvPr>
          <p:cNvSpPr txBox="1"/>
          <p:nvPr/>
        </p:nvSpPr>
        <p:spPr>
          <a:xfrm>
            <a:off x="838200" y="2112643"/>
            <a:ext cx="4667534" cy="3908762"/>
          </a:xfrm>
          <a:prstGeom prst="rect">
            <a:avLst/>
          </a:prstGeom>
          <a:noFill/>
        </p:spPr>
        <p:txBody>
          <a:bodyPr wrap="square" rtlCol="0">
            <a:spAutoFit/>
          </a:bodyPr>
          <a:lstStyle/>
          <a:p>
            <a:pPr marL="0" indent="0" algn="ctr">
              <a:buNone/>
            </a:pPr>
            <a:r>
              <a:rPr lang="en-US" sz="4400" dirty="0">
                <a:solidFill>
                  <a:schemeClr val="bg1"/>
                </a:solidFill>
              </a:rPr>
              <a:t>HOW</a:t>
            </a:r>
          </a:p>
          <a:p>
            <a:endParaRPr lang="en-ID" sz="3200" dirty="0">
              <a:solidFill>
                <a:schemeClr val="bg1"/>
              </a:solidFill>
            </a:endParaRPr>
          </a:p>
          <a:p>
            <a:pPr algn="ctr"/>
            <a:r>
              <a:rPr lang="en-ID" sz="2800" dirty="0">
                <a:solidFill>
                  <a:schemeClr val="bg1"/>
                </a:solidFill>
              </a:rPr>
              <a:t>Casual &amp; Member riders behave differently in how long the duration and distance of rides they are using. Casual riders ride longer and farther.</a:t>
            </a:r>
          </a:p>
          <a:p>
            <a:pPr marL="0" indent="0">
              <a:buNone/>
            </a:pPr>
            <a:endParaRPr lang="en-ID" sz="3200" dirty="0">
              <a:solidFill>
                <a:schemeClr val="bg1"/>
              </a:solidFill>
            </a:endParaRPr>
          </a:p>
        </p:txBody>
      </p:sp>
      <p:sp>
        <p:nvSpPr>
          <p:cNvPr id="8" name="Title 1">
            <a:extLst>
              <a:ext uri="{FF2B5EF4-FFF2-40B4-BE49-F238E27FC236}">
                <a16:creationId xmlns:a16="http://schemas.microsoft.com/office/drawing/2014/main" id="{759C1164-D316-4D75-8FCB-4294A49B5F30}"/>
              </a:ext>
            </a:extLst>
          </p:cNvPr>
          <p:cNvSpPr>
            <a:spLocks noGrp="1"/>
          </p:cNvSpPr>
          <p:nvPr>
            <p:ph type="title"/>
          </p:nvPr>
        </p:nvSpPr>
        <p:spPr>
          <a:xfrm>
            <a:off x="838200" y="87501"/>
            <a:ext cx="10515600" cy="1325563"/>
          </a:xfrm>
        </p:spPr>
        <p:txBody>
          <a:bodyPr/>
          <a:lstStyle/>
          <a:p>
            <a:pPr algn="ctr"/>
            <a:r>
              <a:rPr lang="en-ID" dirty="0">
                <a:solidFill>
                  <a:schemeClr val="accent1"/>
                </a:solidFill>
              </a:rPr>
              <a:t>SUMMARY</a:t>
            </a:r>
          </a:p>
        </p:txBody>
      </p:sp>
    </p:spTree>
    <p:extLst>
      <p:ext uri="{BB962C8B-B14F-4D97-AF65-F5344CB8AC3E}">
        <p14:creationId xmlns:p14="http://schemas.microsoft.com/office/powerpoint/2010/main" val="2022294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7100-E3B1-4A8E-BB73-EA968799CCE1}"/>
              </a:ext>
            </a:extLst>
          </p:cNvPr>
          <p:cNvSpPr>
            <a:spLocks noGrp="1"/>
          </p:cNvSpPr>
          <p:nvPr>
            <p:ph type="title"/>
          </p:nvPr>
        </p:nvSpPr>
        <p:spPr/>
        <p:txBody>
          <a:bodyPr>
            <a:normAutofit/>
          </a:bodyPr>
          <a:lstStyle/>
          <a:p>
            <a:r>
              <a:rPr lang="en-ID" sz="6000" dirty="0">
                <a:solidFill>
                  <a:srgbClr val="FF0000"/>
                </a:solidFill>
              </a:rPr>
              <a:t>KEEP IN MIND!</a:t>
            </a:r>
          </a:p>
        </p:txBody>
      </p:sp>
      <p:sp>
        <p:nvSpPr>
          <p:cNvPr id="3" name="Content Placeholder 2">
            <a:extLst>
              <a:ext uri="{FF2B5EF4-FFF2-40B4-BE49-F238E27FC236}">
                <a16:creationId xmlns:a16="http://schemas.microsoft.com/office/drawing/2014/main" id="{58270361-76F2-47E4-A42D-4C163661FBED}"/>
              </a:ext>
            </a:extLst>
          </p:cNvPr>
          <p:cNvSpPr>
            <a:spLocks noGrp="1"/>
          </p:cNvSpPr>
          <p:nvPr>
            <p:ph idx="1"/>
          </p:nvPr>
        </p:nvSpPr>
        <p:spPr/>
        <p:txBody>
          <a:bodyPr/>
          <a:lstStyle/>
          <a:p>
            <a:r>
              <a:rPr lang="en-US" dirty="0"/>
              <a:t>Casual riders are </a:t>
            </a:r>
            <a:r>
              <a:rPr lang="en-US" dirty="0">
                <a:solidFill>
                  <a:srgbClr val="FF0000"/>
                </a:solidFill>
              </a:rPr>
              <a:t>already aware </a:t>
            </a:r>
            <a:r>
              <a:rPr lang="en-US" dirty="0"/>
              <a:t>of the </a:t>
            </a:r>
            <a:r>
              <a:rPr lang="en-US" dirty="0" err="1"/>
              <a:t>Cyclistic</a:t>
            </a:r>
            <a:r>
              <a:rPr lang="en-US" dirty="0"/>
              <a:t> program and have chosen </a:t>
            </a:r>
            <a:r>
              <a:rPr lang="en-US" dirty="0" err="1"/>
              <a:t>Cyclistic</a:t>
            </a:r>
            <a:r>
              <a:rPr lang="en-US" dirty="0"/>
              <a:t> for their mobility needs</a:t>
            </a:r>
          </a:p>
          <a:p>
            <a:r>
              <a:rPr lang="en-US" dirty="0"/>
              <a:t>The marketing strategy needs to be </a:t>
            </a:r>
            <a:r>
              <a:rPr lang="en-US" dirty="0">
                <a:solidFill>
                  <a:srgbClr val="FF0000"/>
                </a:solidFill>
              </a:rPr>
              <a:t>massively different </a:t>
            </a:r>
            <a:r>
              <a:rPr lang="en-US" dirty="0"/>
              <a:t>compared to marketing towards non-customer people.</a:t>
            </a:r>
            <a:endParaRPr lang="en-ID" dirty="0"/>
          </a:p>
        </p:txBody>
      </p:sp>
    </p:spTree>
    <p:extLst>
      <p:ext uri="{BB962C8B-B14F-4D97-AF65-F5344CB8AC3E}">
        <p14:creationId xmlns:p14="http://schemas.microsoft.com/office/powerpoint/2010/main" val="2321205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A531-BF2B-4018-8924-89E7174BAFE6}"/>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95E0CB9D-DB08-4F77-81C0-DED135542C00}"/>
              </a:ext>
            </a:extLst>
          </p:cNvPr>
          <p:cNvSpPr>
            <a:spLocks noGrp="1"/>
          </p:cNvSpPr>
          <p:nvPr>
            <p:ph idx="1"/>
          </p:nvPr>
        </p:nvSpPr>
        <p:spPr>
          <a:xfrm>
            <a:off x="838200" y="1825624"/>
            <a:ext cx="10515600" cy="4820835"/>
          </a:xfrm>
        </p:spPr>
        <p:txBody>
          <a:bodyPr>
            <a:normAutofit/>
          </a:bodyPr>
          <a:lstStyle/>
          <a:p>
            <a:pPr marL="0" indent="0">
              <a:buNone/>
            </a:pPr>
            <a:r>
              <a:rPr lang="en-US" dirty="0"/>
              <a:t>Future Exploration &amp; Analysis</a:t>
            </a:r>
          </a:p>
          <a:p>
            <a:r>
              <a:rPr lang="en-ID" dirty="0"/>
              <a:t>Gather additional data about altitude of available stations.</a:t>
            </a:r>
          </a:p>
          <a:p>
            <a:r>
              <a:rPr lang="en-ID" dirty="0"/>
              <a:t>Identify whether the difference in altitude between starting and ending stations will determine whether casual riders may want to convert to become member riders.</a:t>
            </a:r>
          </a:p>
          <a:p>
            <a:r>
              <a:rPr lang="en-ID" dirty="0"/>
              <a:t>Check whether certain stations whose average casual riders behave almost similarly with average member riders are on the rise/fall of number of riders based on monthly trend</a:t>
            </a:r>
          </a:p>
          <a:p>
            <a:r>
              <a:rPr lang="en-ID" dirty="0"/>
              <a:t>Further </a:t>
            </a:r>
            <a:r>
              <a:rPr lang="en-ID" dirty="0" err="1"/>
              <a:t>analyze</a:t>
            </a:r>
            <a:r>
              <a:rPr lang="en-ID" dirty="0"/>
              <a:t> the data and find out in what time range (in a day) is the most effective to do advertisement</a:t>
            </a:r>
          </a:p>
        </p:txBody>
      </p:sp>
    </p:spTree>
    <p:extLst>
      <p:ext uri="{BB962C8B-B14F-4D97-AF65-F5344CB8AC3E}">
        <p14:creationId xmlns:p14="http://schemas.microsoft.com/office/powerpoint/2010/main" val="2996326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CAB6D-B12A-4882-BD2F-B99463129883}"/>
              </a:ext>
            </a:extLst>
          </p:cNvPr>
          <p:cNvSpPr>
            <a:spLocks noGrp="1"/>
          </p:cNvSpPr>
          <p:nvPr>
            <p:ph idx="1"/>
          </p:nvPr>
        </p:nvSpPr>
        <p:spPr>
          <a:xfrm>
            <a:off x="838200" y="2862946"/>
            <a:ext cx="10515600" cy="1132107"/>
          </a:xfrm>
        </p:spPr>
        <p:txBody>
          <a:bodyPr>
            <a:normAutofit/>
          </a:bodyPr>
          <a:lstStyle/>
          <a:p>
            <a:pPr marL="0" indent="0" algn="ctr">
              <a:buNone/>
            </a:pPr>
            <a:r>
              <a:rPr lang="en-US" sz="6000" dirty="0">
                <a:solidFill>
                  <a:schemeClr val="bg1"/>
                </a:solidFill>
              </a:rPr>
              <a:t>THANK YOU</a:t>
            </a:r>
            <a:endParaRPr lang="en-ID" sz="6000" dirty="0">
              <a:solidFill>
                <a:schemeClr val="bg1"/>
              </a:solidFill>
            </a:endParaRPr>
          </a:p>
        </p:txBody>
      </p:sp>
    </p:spTree>
    <p:extLst>
      <p:ext uri="{BB962C8B-B14F-4D97-AF65-F5344CB8AC3E}">
        <p14:creationId xmlns:p14="http://schemas.microsoft.com/office/powerpoint/2010/main" val="268762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A21B2-B2F2-4D89-93D3-0CE7A92A6C0C}"/>
              </a:ext>
            </a:extLst>
          </p:cNvPr>
          <p:cNvSpPr>
            <a:spLocks noGrp="1"/>
          </p:cNvSpPr>
          <p:nvPr>
            <p:ph idx="1"/>
          </p:nvPr>
        </p:nvSpPr>
        <p:spPr/>
        <p:txBody>
          <a:bodyPr/>
          <a:lstStyle/>
          <a:p>
            <a:pPr marL="0" indent="0">
              <a:buNone/>
            </a:pPr>
            <a:r>
              <a:rPr lang="en-US" b="1" dirty="0">
                <a:solidFill>
                  <a:schemeClr val="accent1"/>
                </a:solidFill>
              </a:rPr>
              <a:t>Analytical Goals</a:t>
            </a:r>
          </a:p>
          <a:p>
            <a:pPr marL="0" indent="0">
              <a:buNone/>
            </a:pPr>
            <a:endParaRPr lang="en-US" sz="1000" b="1" dirty="0">
              <a:solidFill>
                <a:schemeClr val="accent1"/>
              </a:solidFill>
            </a:endParaRPr>
          </a:p>
          <a:p>
            <a:r>
              <a:rPr lang="en-ID" dirty="0"/>
              <a:t>HOW: Identify the behaviour of casual riders and member riders </a:t>
            </a:r>
          </a:p>
          <a:p>
            <a:r>
              <a:rPr lang="en-ID" dirty="0"/>
              <a:t>WHERE: Potential places where casual riders will most likely to convert to member riders</a:t>
            </a:r>
          </a:p>
          <a:p>
            <a:pPr marL="0" indent="0">
              <a:buNone/>
            </a:pPr>
            <a:endParaRPr lang="en-ID" dirty="0">
              <a:solidFill>
                <a:schemeClr val="accent1"/>
              </a:solidFill>
            </a:endParaRPr>
          </a:p>
        </p:txBody>
      </p:sp>
    </p:spTree>
    <p:extLst>
      <p:ext uri="{BB962C8B-B14F-4D97-AF65-F5344CB8AC3E}">
        <p14:creationId xmlns:p14="http://schemas.microsoft.com/office/powerpoint/2010/main" val="83105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F89D60-47C2-4BDA-80F3-3C3A6D29F7D9}"/>
              </a:ext>
            </a:extLst>
          </p:cNvPr>
          <p:cNvSpPr/>
          <p:nvPr/>
        </p:nvSpPr>
        <p:spPr>
          <a:xfrm>
            <a:off x="0" y="0"/>
            <a:ext cx="6096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Content Placeholder 2">
            <a:extLst>
              <a:ext uri="{FF2B5EF4-FFF2-40B4-BE49-F238E27FC236}">
                <a16:creationId xmlns:a16="http://schemas.microsoft.com/office/drawing/2014/main" id="{AD4CE35E-3CF9-44FA-8656-9273495B39ED}"/>
              </a:ext>
            </a:extLst>
          </p:cNvPr>
          <p:cNvSpPr>
            <a:spLocks noGrp="1"/>
          </p:cNvSpPr>
          <p:nvPr>
            <p:ph idx="1"/>
          </p:nvPr>
        </p:nvSpPr>
        <p:spPr>
          <a:xfrm>
            <a:off x="1833350" y="2671550"/>
            <a:ext cx="2206387" cy="1514900"/>
          </a:xfrm>
        </p:spPr>
        <p:txBody>
          <a:bodyPr>
            <a:normAutofit/>
          </a:bodyPr>
          <a:lstStyle/>
          <a:p>
            <a:pPr marL="0" indent="0">
              <a:buNone/>
            </a:pPr>
            <a:endParaRPr lang="en-US" sz="1100" b="1" dirty="0">
              <a:solidFill>
                <a:schemeClr val="bg1"/>
              </a:solidFill>
            </a:endParaRPr>
          </a:p>
          <a:p>
            <a:pPr marL="0" indent="0">
              <a:buNone/>
            </a:pPr>
            <a:r>
              <a:rPr lang="en-ID" sz="7200" b="1" dirty="0">
                <a:solidFill>
                  <a:schemeClr val="bg1"/>
                </a:solidFill>
              </a:rPr>
              <a:t>HOW</a:t>
            </a:r>
          </a:p>
        </p:txBody>
      </p:sp>
      <p:sp>
        <p:nvSpPr>
          <p:cNvPr id="2" name="TextBox 1">
            <a:extLst>
              <a:ext uri="{FF2B5EF4-FFF2-40B4-BE49-F238E27FC236}">
                <a16:creationId xmlns:a16="http://schemas.microsoft.com/office/drawing/2014/main" id="{BF634FC4-CE45-4104-9DBF-389A8F660918}"/>
              </a:ext>
            </a:extLst>
          </p:cNvPr>
          <p:cNvSpPr txBox="1"/>
          <p:nvPr/>
        </p:nvSpPr>
        <p:spPr>
          <a:xfrm>
            <a:off x="6801138" y="2644170"/>
            <a:ext cx="4543567" cy="1754326"/>
          </a:xfrm>
          <a:prstGeom prst="rect">
            <a:avLst/>
          </a:prstGeom>
          <a:noFill/>
        </p:spPr>
        <p:txBody>
          <a:bodyPr wrap="square" rtlCol="0">
            <a:spAutoFit/>
          </a:bodyPr>
          <a:lstStyle/>
          <a:p>
            <a:pPr algn="ctr"/>
            <a:r>
              <a:rPr lang="en-ID" sz="3600" dirty="0">
                <a:solidFill>
                  <a:schemeClr val="accent1"/>
                </a:solidFill>
              </a:rPr>
              <a:t>Identify the behaviour of casual riders and member riders</a:t>
            </a:r>
          </a:p>
        </p:txBody>
      </p:sp>
    </p:spTree>
    <p:extLst>
      <p:ext uri="{BB962C8B-B14F-4D97-AF65-F5344CB8AC3E}">
        <p14:creationId xmlns:p14="http://schemas.microsoft.com/office/powerpoint/2010/main" val="340354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8AE1-D6F6-4AB6-80DA-21FFF67A0443}"/>
              </a:ext>
            </a:extLst>
          </p:cNvPr>
          <p:cNvSpPr>
            <a:spLocks noGrp="1"/>
          </p:cNvSpPr>
          <p:nvPr>
            <p:ph type="title"/>
          </p:nvPr>
        </p:nvSpPr>
        <p:spPr/>
        <p:txBody>
          <a:bodyPr/>
          <a:lstStyle/>
          <a:p>
            <a:pPr algn="ctr"/>
            <a:r>
              <a:rPr lang="en-ID" dirty="0">
                <a:solidFill>
                  <a:schemeClr val="accent1"/>
                </a:solidFill>
              </a:rPr>
              <a:t>RIDER’S BEHAVIOUR</a:t>
            </a:r>
          </a:p>
        </p:txBody>
      </p:sp>
      <p:sp>
        <p:nvSpPr>
          <p:cNvPr id="3" name="Content Placeholder 2">
            <a:extLst>
              <a:ext uri="{FF2B5EF4-FFF2-40B4-BE49-F238E27FC236}">
                <a16:creationId xmlns:a16="http://schemas.microsoft.com/office/drawing/2014/main" id="{B86D4754-FFE9-4E07-841A-BBD9931F35F2}"/>
              </a:ext>
            </a:extLst>
          </p:cNvPr>
          <p:cNvSpPr>
            <a:spLocks noGrp="1"/>
          </p:cNvSpPr>
          <p:nvPr>
            <p:ph idx="1"/>
          </p:nvPr>
        </p:nvSpPr>
        <p:spPr>
          <a:xfrm>
            <a:off x="838200" y="2138362"/>
            <a:ext cx="4525370" cy="4351338"/>
          </a:xfrm>
        </p:spPr>
        <p:txBody>
          <a:bodyPr>
            <a:normAutofit/>
          </a:bodyPr>
          <a:lstStyle/>
          <a:p>
            <a:pPr marL="0" indent="0" algn="ctr">
              <a:buNone/>
            </a:pPr>
            <a:r>
              <a:rPr lang="en-ID" sz="3200" b="1" dirty="0"/>
              <a:t>Duration of rides</a:t>
            </a:r>
          </a:p>
          <a:p>
            <a:pPr marL="0" indent="0" algn="ctr">
              <a:buNone/>
            </a:pPr>
            <a:endParaRPr lang="en-ID" dirty="0"/>
          </a:p>
          <a:p>
            <a:pPr marL="0" indent="0" algn="ctr">
              <a:buNone/>
            </a:pPr>
            <a:r>
              <a:rPr lang="en-ID" dirty="0"/>
              <a:t>Difference between the </a:t>
            </a:r>
            <a:r>
              <a:rPr lang="en-ID" dirty="0">
                <a:solidFill>
                  <a:schemeClr val="accent1"/>
                </a:solidFill>
              </a:rPr>
              <a:t>time started </a:t>
            </a:r>
            <a:r>
              <a:rPr lang="en-ID" dirty="0"/>
              <a:t>and the </a:t>
            </a:r>
            <a:r>
              <a:rPr lang="en-ID" dirty="0">
                <a:solidFill>
                  <a:schemeClr val="accent1"/>
                </a:solidFill>
              </a:rPr>
              <a:t>time ended </a:t>
            </a:r>
            <a:r>
              <a:rPr lang="en-ID" dirty="0"/>
              <a:t>for riding </a:t>
            </a:r>
            <a:endParaRPr lang="en-ID" dirty="0">
              <a:solidFill>
                <a:schemeClr val="accent1"/>
              </a:solidFill>
            </a:endParaRPr>
          </a:p>
          <a:p>
            <a:pPr marL="0" indent="0" algn="ctr">
              <a:buNone/>
            </a:pPr>
            <a:endParaRPr lang="en-ID" dirty="0"/>
          </a:p>
        </p:txBody>
      </p:sp>
      <p:sp>
        <p:nvSpPr>
          <p:cNvPr id="4" name="Content Placeholder 2">
            <a:extLst>
              <a:ext uri="{FF2B5EF4-FFF2-40B4-BE49-F238E27FC236}">
                <a16:creationId xmlns:a16="http://schemas.microsoft.com/office/drawing/2014/main" id="{3EA47D9D-2AC9-44C6-BDBF-0D3A681ECDF7}"/>
              </a:ext>
            </a:extLst>
          </p:cNvPr>
          <p:cNvSpPr txBox="1">
            <a:spLocks/>
          </p:cNvSpPr>
          <p:nvPr/>
        </p:nvSpPr>
        <p:spPr>
          <a:xfrm>
            <a:off x="6828430" y="2138362"/>
            <a:ext cx="452537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D" sz="3200" b="1" dirty="0"/>
              <a:t>Distance travelled</a:t>
            </a:r>
          </a:p>
          <a:p>
            <a:pPr marL="0" indent="0" algn="ctr">
              <a:buNone/>
            </a:pPr>
            <a:endParaRPr lang="en-ID" sz="3200" dirty="0"/>
          </a:p>
          <a:p>
            <a:pPr marL="0" indent="0" algn="ctr">
              <a:buNone/>
            </a:pPr>
            <a:r>
              <a:rPr lang="en-ID" dirty="0"/>
              <a:t>Difference of point on earth from </a:t>
            </a:r>
            <a:r>
              <a:rPr lang="en-ID" dirty="0">
                <a:solidFill>
                  <a:schemeClr val="accent1"/>
                </a:solidFill>
              </a:rPr>
              <a:t>latitude</a:t>
            </a:r>
            <a:r>
              <a:rPr lang="en-ID" dirty="0"/>
              <a:t> and </a:t>
            </a:r>
            <a:r>
              <a:rPr lang="en-ID" dirty="0">
                <a:solidFill>
                  <a:schemeClr val="accent1"/>
                </a:solidFill>
              </a:rPr>
              <a:t>longitude </a:t>
            </a:r>
            <a:r>
              <a:rPr lang="en-ID" dirty="0"/>
              <a:t>between starting and ending stations </a:t>
            </a:r>
          </a:p>
        </p:txBody>
      </p:sp>
    </p:spTree>
    <p:extLst>
      <p:ext uri="{BB962C8B-B14F-4D97-AF65-F5344CB8AC3E}">
        <p14:creationId xmlns:p14="http://schemas.microsoft.com/office/powerpoint/2010/main" val="226180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3A6F1E66-9622-48E9-AF60-12D53080D1EE}"/>
              </a:ext>
            </a:extLst>
          </p:cNvPr>
          <p:cNvGraphicFramePr>
            <a:graphicFrameLocks noGrp="1"/>
          </p:cNvGraphicFramePr>
          <p:nvPr>
            <p:extLst>
              <p:ext uri="{D42A27DB-BD31-4B8C-83A1-F6EECF244321}">
                <p14:modId xmlns:p14="http://schemas.microsoft.com/office/powerpoint/2010/main" val="796667399"/>
              </p:ext>
            </p:extLst>
          </p:nvPr>
        </p:nvGraphicFramePr>
        <p:xfrm>
          <a:off x="1238864" y="1913089"/>
          <a:ext cx="9714272" cy="3031821"/>
        </p:xfrm>
        <a:graphic>
          <a:graphicData uri="http://schemas.openxmlformats.org/drawingml/2006/table">
            <a:tbl>
              <a:tblPr firstRow="1" bandRow="1">
                <a:tableStyleId>{5C22544A-7EE6-4342-B048-85BDC9FD1C3A}</a:tableStyleId>
              </a:tblPr>
              <a:tblGrid>
                <a:gridCol w="2515796">
                  <a:extLst>
                    <a:ext uri="{9D8B030D-6E8A-4147-A177-3AD203B41FA5}">
                      <a16:colId xmlns:a16="http://schemas.microsoft.com/office/drawing/2014/main" val="4030795939"/>
                    </a:ext>
                  </a:extLst>
                </a:gridCol>
                <a:gridCol w="3506925">
                  <a:extLst>
                    <a:ext uri="{9D8B030D-6E8A-4147-A177-3AD203B41FA5}">
                      <a16:colId xmlns:a16="http://schemas.microsoft.com/office/drawing/2014/main" val="31348065"/>
                    </a:ext>
                  </a:extLst>
                </a:gridCol>
                <a:gridCol w="3691551">
                  <a:extLst>
                    <a:ext uri="{9D8B030D-6E8A-4147-A177-3AD203B41FA5}">
                      <a16:colId xmlns:a16="http://schemas.microsoft.com/office/drawing/2014/main" val="3199177019"/>
                    </a:ext>
                  </a:extLst>
                </a:gridCol>
              </a:tblGrid>
              <a:tr h="476707">
                <a:tc>
                  <a:txBody>
                    <a:bodyPr/>
                    <a:lstStyle/>
                    <a:p>
                      <a:endParaRPr lang="en-ID"/>
                    </a:p>
                  </a:txBody>
                  <a:tcPr/>
                </a:tc>
                <a:tc>
                  <a:txBody>
                    <a:bodyPr/>
                    <a:lstStyle/>
                    <a:p>
                      <a:pPr algn="ctr"/>
                      <a:r>
                        <a:rPr lang="en-US" dirty="0"/>
                        <a:t>Casual Rider</a:t>
                      </a:r>
                      <a:endParaRPr lang="en-ID" dirty="0"/>
                    </a:p>
                  </a:txBody>
                  <a:tcPr/>
                </a:tc>
                <a:tc>
                  <a:txBody>
                    <a:bodyPr/>
                    <a:lstStyle/>
                    <a:p>
                      <a:pPr algn="ctr"/>
                      <a:r>
                        <a:rPr lang="en-US" dirty="0"/>
                        <a:t>Member Rider</a:t>
                      </a:r>
                      <a:endParaRPr lang="en-ID" dirty="0"/>
                    </a:p>
                  </a:txBody>
                  <a:tcPr/>
                </a:tc>
                <a:extLst>
                  <a:ext uri="{0D108BD9-81ED-4DB2-BD59-A6C34878D82A}">
                    <a16:rowId xmlns:a16="http://schemas.microsoft.com/office/drawing/2014/main" val="2922961760"/>
                  </a:ext>
                </a:extLst>
              </a:tr>
              <a:tr h="641669">
                <a:tc>
                  <a:txBody>
                    <a:bodyPr/>
                    <a:lstStyle/>
                    <a:p>
                      <a:r>
                        <a:rPr lang="en-US" sz="2000" dirty="0"/>
                        <a:t>Count</a:t>
                      </a:r>
                      <a:endParaRPr lang="en-ID"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32 Minutes</a:t>
                      </a:r>
                      <a:endParaRPr lang="en-ID" sz="2000" dirty="0"/>
                    </a:p>
                  </a:txBody>
                  <a:tcPr/>
                </a:tc>
                <a:tc>
                  <a:txBody>
                    <a:bodyPr/>
                    <a:lstStyle/>
                    <a:p>
                      <a:r>
                        <a:rPr lang="en-US" sz="2000" dirty="0"/>
                        <a:t>13 Minutes</a:t>
                      </a:r>
                      <a:endParaRPr lang="en-ID" sz="2000" dirty="0"/>
                    </a:p>
                  </a:txBody>
                  <a:tcPr/>
                </a:tc>
                <a:extLst>
                  <a:ext uri="{0D108BD9-81ED-4DB2-BD59-A6C34878D82A}">
                    <a16:rowId xmlns:a16="http://schemas.microsoft.com/office/drawing/2014/main" val="932875182"/>
                  </a:ext>
                </a:extLst>
              </a:tr>
              <a:tr h="630107">
                <a:tc>
                  <a:txBody>
                    <a:bodyPr/>
                    <a:lstStyle/>
                    <a:p>
                      <a:r>
                        <a:rPr lang="en-US" sz="2000" dirty="0"/>
                        <a:t>Mean</a:t>
                      </a:r>
                      <a:endParaRPr lang="en-ID" sz="2000" dirty="0"/>
                    </a:p>
                  </a:txBody>
                  <a:tcPr/>
                </a:tc>
                <a:tc>
                  <a:txBody>
                    <a:bodyPr/>
                    <a:lstStyle/>
                    <a:p>
                      <a:r>
                        <a:rPr lang="en-US" sz="2000" dirty="0"/>
                        <a:t>32 Minutes</a:t>
                      </a:r>
                      <a:endParaRPr lang="en-ID" sz="2000" dirty="0"/>
                    </a:p>
                  </a:txBody>
                  <a:tcPr/>
                </a:tc>
                <a:tc>
                  <a:txBody>
                    <a:bodyPr/>
                    <a:lstStyle/>
                    <a:p>
                      <a:r>
                        <a:rPr lang="en-US" sz="2000" dirty="0"/>
                        <a:t>13 Minutes</a:t>
                      </a:r>
                      <a:endParaRPr lang="en-ID" sz="2000" dirty="0"/>
                    </a:p>
                  </a:txBody>
                  <a:tcPr/>
                </a:tc>
                <a:extLst>
                  <a:ext uri="{0D108BD9-81ED-4DB2-BD59-A6C34878D82A}">
                    <a16:rowId xmlns:a16="http://schemas.microsoft.com/office/drawing/2014/main" val="1028108900"/>
                  </a:ext>
                </a:extLst>
              </a:tr>
              <a:tr h="641669">
                <a:tc>
                  <a:txBody>
                    <a:bodyPr/>
                    <a:lstStyle/>
                    <a:p>
                      <a:r>
                        <a:rPr lang="en-US" sz="2000" dirty="0"/>
                        <a:t>Max</a:t>
                      </a:r>
                      <a:endParaRPr lang="en-ID" sz="2000" dirty="0"/>
                    </a:p>
                  </a:txBody>
                  <a:tcPr/>
                </a:tc>
                <a:tc>
                  <a:txBody>
                    <a:bodyPr/>
                    <a:lstStyle/>
                    <a:p>
                      <a:r>
                        <a:rPr lang="en-US" sz="2000" dirty="0"/>
                        <a:t>38 Days, 20 Hours, 24 Minutes</a:t>
                      </a:r>
                      <a:endParaRPr lang="en-ID" sz="2000" dirty="0"/>
                    </a:p>
                  </a:txBody>
                  <a:tcPr/>
                </a:tc>
                <a:tc>
                  <a:txBody>
                    <a:bodyPr/>
                    <a:lstStyle/>
                    <a:p>
                      <a:r>
                        <a:rPr lang="en-US" sz="2000" dirty="0"/>
                        <a:t>1 Day, 55 Minutes</a:t>
                      </a:r>
                      <a:endParaRPr lang="en-ID" sz="2000" dirty="0"/>
                    </a:p>
                  </a:txBody>
                  <a:tcPr/>
                </a:tc>
                <a:extLst>
                  <a:ext uri="{0D108BD9-81ED-4DB2-BD59-A6C34878D82A}">
                    <a16:rowId xmlns:a16="http://schemas.microsoft.com/office/drawing/2014/main" val="2987202222"/>
                  </a:ext>
                </a:extLst>
              </a:tr>
              <a:tr h="641669">
                <a:tc>
                  <a:txBody>
                    <a:bodyPr/>
                    <a:lstStyle/>
                    <a:p>
                      <a:r>
                        <a:rPr lang="en-US" sz="2000" dirty="0"/>
                        <a:t>Standard Deviation</a:t>
                      </a:r>
                      <a:endParaRPr lang="en-ID" sz="2000" dirty="0"/>
                    </a:p>
                  </a:txBody>
                  <a:tcPr/>
                </a:tc>
                <a:tc>
                  <a:txBody>
                    <a:bodyPr/>
                    <a:lstStyle/>
                    <a:p>
                      <a:r>
                        <a:rPr lang="en-US" sz="2000" dirty="0"/>
                        <a:t>4 Hours, 34 Minutes</a:t>
                      </a:r>
                      <a:endParaRPr lang="en-ID" sz="2000" dirty="0"/>
                    </a:p>
                  </a:txBody>
                  <a:tcPr/>
                </a:tc>
                <a:tc>
                  <a:txBody>
                    <a:bodyPr/>
                    <a:lstStyle/>
                    <a:p>
                      <a:r>
                        <a:rPr lang="en-US" sz="2000" dirty="0"/>
                        <a:t>17 Minutes</a:t>
                      </a:r>
                      <a:endParaRPr lang="en-ID" sz="2000" dirty="0"/>
                    </a:p>
                  </a:txBody>
                  <a:tcPr/>
                </a:tc>
                <a:extLst>
                  <a:ext uri="{0D108BD9-81ED-4DB2-BD59-A6C34878D82A}">
                    <a16:rowId xmlns:a16="http://schemas.microsoft.com/office/drawing/2014/main" val="1301729238"/>
                  </a:ext>
                </a:extLst>
              </a:tr>
            </a:tbl>
          </a:graphicData>
        </a:graphic>
      </p:graphicFrame>
      <p:sp>
        <p:nvSpPr>
          <p:cNvPr id="9" name="TextBox 8">
            <a:extLst>
              <a:ext uri="{FF2B5EF4-FFF2-40B4-BE49-F238E27FC236}">
                <a16:creationId xmlns:a16="http://schemas.microsoft.com/office/drawing/2014/main" id="{3F87DD22-7827-4BE8-815A-E45F8153E4AC}"/>
              </a:ext>
            </a:extLst>
          </p:cNvPr>
          <p:cNvSpPr txBox="1"/>
          <p:nvPr/>
        </p:nvSpPr>
        <p:spPr>
          <a:xfrm>
            <a:off x="3871415" y="1023582"/>
            <a:ext cx="4449170" cy="646331"/>
          </a:xfrm>
          <a:prstGeom prst="rect">
            <a:avLst/>
          </a:prstGeom>
          <a:noFill/>
        </p:spPr>
        <p:txBody>
          <a:bodyPr wrap="square" rtlCol="0">
            <a:spAutoFit/>
          </a:bodyPr>
          <a:lstStyle/>
          <a:p>
            <a:pPr algn="ctr"/>
            <a:r>
              <a:rPr lang="en-US" sz="3600" dirty="0"/>
              <a:t>DURATION STATISTICS</a:t>
            </a:r>
            <a:endParaRPr lang="en-ID" sz="3600" dirty="0"/>
          </a:p>
        </p:txBody>
      </p:sp>
    </p:spTree>
    <p:extLst>
      <p:ext uri="{BB962C8B-B14F-4D97-AF65-F5344CB8AC3E}">
        <p14:creationId xmlns:p14="http://schemas.microsoft.com/office/powerpoint/2010/main" val="80160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93095390-030C-405C-A236-36DE5AB66BC6}"/>
              </a:ext>
            </a:extLst>
          </p:cNvPr>
          <p:cNvGraphicFramePr>
            <a:graphicFrameLocks noGrp="1"/>
          </p:cNvGraphicFramePr>
          <p:nvPr>
            <p:extLst>
              <p:ext uri="{D42A27DB-BD31-4B8C-83A1-F6EECF244321}">
                <p14:modId xmlns:p14="http://schemas.microsoft.com/office/powerpoint/2010/main" val="1496047644"/>
              </p:ext>
            </p:extLst>
          </p:nvPr>
        </p:nvGraphicFramePr>
        <p:xfrm>
          <a:off x="1238864" y="1913089"/>
          <a:ext cx="9714272" cy="3031821"/>
        </p:xfrm>
        <a:graphic>
          <a:graphicData uri="http://schemas.openxmlformats.org/drawingml/2006/table">
            <a:tbl>
              <a:tblPr firstRow="1" bandRow="1">
                <a:tableStyleId>{5C22544A-7EE6-4342-B048-85BDC9FD1C3A}</a:tableStyleId>
              </a:tblPr>
              <a:tblGrid>
                <a:gridCol w="2515796">
                  <a:extLst>
                    <a:ext uri="{9D8B030D-6E8A-4147-A177-3AD203B41FA5}">
                      <a16:colId xmlns:a16="http://schemas.microsoft.com/office/drawing/2014/main" val="3252709901"/>
                    </a:ext>
                  </a:extLst>
                </a:gridCol>
                <a:gridCol w="3506925">
                  <a:extLst>
                    <a:ext uri="{9D8B030D-6E8A-4147-A177-3AD203B41FA5}">
                      <a16:colId xmlns:a16="http://schemas.microsoft.com/office/drawing/2014/main" val="4010543415"/>
                    </a:ext>
                  </a:extLst>
                </a:gridCol>
                <a:gridCol w="3691551">
                  <a:extLst>
                    <a:ext uri="{9D8B030D-6E8A-4147-A177-3AD203B41FA5}">
                      <a16:colId xmlns:a16="http://schemas.microsoft.com/office/drawing/2014/main" val="266986129"/>
                    </a:ext>
                  </a:extLst>
                </a:gridCol>
              </a:tblGrid>
              <a:tr h="476707">
                <a:tc>
                  <a:txBody>
                    <a:bodyPr/>
                    <a:lstStyle/>
                    <a:p>
                      <a:endParaRPr lang="en-ID"/>
                    </a:p>
                  </a:txBody>
                  <a:tcPr/>
                </a:tc>
                <a:tc>
                  <a:txBody>
                    <a:bodyPr/>
                    <a:lstStyle/>
                    <a:p>
                      <a:pPr algn="ctr"/>
                      <a:r>
                        <a:rPr lang="en-US" dirty="0"/>
                        <a:t>Casual Rider</a:t>
                      </a:r>
                      <a:endParaRPr lang="en-ID" dirty="0"/>
                    </a:p>
                  </a:txBody>
                  <a:tcPr/>
                </a:tc>
                <a:tc>
                  <a:txBody>
                    <a:bodyPr/>
                    <a:lstStyle/>
                    <a:p>
                      <a:pPr algn="ctr"/>
                      <a:r>
                        <a:rPr lang="en-US" dirty="0"/>
                        <a:t>Member Rider</a:t>
                      </a:r>
                      <a:endParaRPr lang="en-ID" dirty="0"/>
                    </a:p>
                  </a:txBody>
                  <a:tcPr/>
                </a:tc>
                <a:extLst>
                  <a:ext uri="{0D108BD9-81ED-4DB2-BD59-A6C34878D82A}">
                    <a16:rowId xmlns:a16="http://schemas.microsoft.com/office/drawing/2014/main" val="4231281725"/>
                  </a:ext>
                </a:extLst>
              </a:tr>
              <a:tr h="641669">
                <a:tc>
                  <a:txBody>
                    <a:bodyPr/>
                    <a:lstStyle/>
                    <a:p>
                      <a:r>
                        <a:rPr lang="en-US" sz="2000" dirty="0"/>
                        <a:t>Mean</a:t>
                      </a:r>
                      <a:endParaRPr lang="en-ID"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2.17 Kilometers</a:t>
                      </a:r>
                      <a:endParaRPr lang="en-ID"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2.07 Kilometers</a:t>
                      </a:r>
                      <a:endParaRPr lang="en-ID" sz="2000" dirty="0"/>
                    </a:p>
                  </a:txBody>
                  <a:tcPr/>
                </a:tc>
                <a:extLst>
                  <a:ext uri="{0D108BD9-81ED-4DB2-BD59-A6C34878D82A}">
                    <a16:rowId xmlns:a16="http://schemas.microsoft.com/office/drawing/2014/main" val="3822247100"/>
                  </a:ext>
                </a:extLst>
              </a:tr>
              <a:tr h="6301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Max</a:t>
                      </a:r>
                      <a:endParaRPr lang="en-ID"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1192.24 Kilometers</a:t>
                      </a:r>
                      <a:endParaRPr lang="en-ID" sz="2000" dirty="0"/>
                    </a:p>
                  </a:txBody>
                  <a:tcPr/>
                </a:tc>
                <a:tc>
                  <a:txBody>
                    <a:bodyPr/>
                    <a:lstStyle/>
                    <a:p>
                      <a:r>
                        <a:rPr lang="en-US" sz="2000" dirty="0"/>
                        <a:t>31.53 Kilometers</a:t>
                      </a:r>
                      <a:endParaRPr lang="en-ID" sz="2000" dirty="0"/>
                    </a:p>
                  </a:txBody>
                  <a:tcPr/>
                </a:tc>
                <a:extLst>
                  <a:ext uri="{0D108BD9-81ED-4DB2-BD59-A6C34878D82A}">
                    <a16:rowId xmlns:a16="http://schemas.microsoft.com/office/drawing/2014/main" val="2958214332"/>
                  </a:ext>
                </a:extLst>
              </a:tr>
              <a:tr h="641669">
                <a:tc>
                  <a:txBody>
                    <a:bodyPr/>
                    <a:lstStyle/>
                    <a:p>
                      <a:r>
                        <a:rPr lang="en-US" sz="2000" dirty="0"/>
                        <a:t>Min</a:t>
                      </a:r>
                      <a:endParaRPr lang="en-ID" sz="2000" dirty="0"/>
                    </a:p>
                  </a:txBody>
                  <a:tcPr/>
                </a:tc>
                <a:tc>
                  <a:txBody>
                    <a:bodyPr/>
                    <a:lstStyle/>
                    <a:p>
                      <a:r>
                        <a:rPr lang="en-US" sz="2000" dirty="0"/>
                        <a:t>0.00 Kilometers</a:t>
                      </a:r>
                      <a:endParaRPr lang="en-ID" sz="2000" dirty="0"/>
                    </a:p>
                  </a:txBody>
                  <a:tcPr/>
                </a:tc>
                <a:tc>
                  <a:txBody>
                    <a:bodyPr/>
                    <a:lstStyle/>
                    <a:p>
                      <a:r>
                        <a:rPr lang="en-US" sz="2000" dirty="0"/>
                        <a:t>0.00 Kilometers</a:t>
                      </a:r>
                      <a:endParaRPr lang="en-ID" sz="2000" dirty="0"/>
                    </a:p>
                  </a:txBody>
                  <a:tcPr/>
                </a:tc>
                <a:extLst>
                  <a:ext uri="{0D108BD9-81ED-4DB2-BD59-A6C34878D82A}">
                    <a16:rowId xmlns:a16="http://schemas.microsoft.com/office/drawing/2014/main" val="3946384675"/>
                  </a:ext>
                </a:extLst>
              </a:tr>
              <a:tr h="641669">
                <a:tc>
                  <a:txBody>
                    <a:bodyPr/>
                    <a:lstStyle/>
                    <a:p>
                      <a:r>
                        <a:rPr lang="en-US" sz="2000" dirty="0"/>
                        <a:t>Standard Deviation</a:t>
                      </a:r>
                      <a:endParaRPr lang="en-ID"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2.14 Kilometers</a:t>
                      </a:r>
                      <a:endParaRPr lang="en-ID" sz="2000" dirty="0"/>
                    </a:p>
                  </a:txBody>
                  <a:tcPr/>
                </a:tc>
                <a:tc>
                  <a:txBody>
                    <a:bodyPr/>
                    <a:lstStyle/>
                    <a:p>
                      <a:r>
                        <a:rPr lang="en-US" sz="2000" dirty="0"/>
                        <a:t>1.78 Kilometers</a:t>
                      </a:r>
                      <a:endParaRPr lang="en-ID" sz="2000" dirty="0"/>
                    </a:p>
                  </a:txBody>
                  <a:tcPr/>
                </a:tc>
                <a:extLst>
                  <a:ext uri="{0D108BD9-81ED-4DB2-BD59-A6C34878D82A}">
                    <a16:rowId xmlns:a16="http://schemas.microsoft.com/office/drawing/2014/main" val="350815643"/>
                  </a:ext>
                </a:extLst>
              </a:tr>
            </a:tbl>
          </a:graphicData>
        </a:graphic>
      </p:graphicFrame>
      <p:sp>
        <p:nvSpPr>
          <p:cNvPr id="12" name="TextBox 11">
            <a:extLst>
              <a:ext uri="{FF2B5EF4-FFF2-40B4-BE49-F238E27FC236}">
                <a16:creationId xmlns:a16="http://schemas.microsoft.com/office/drawing/2014/main" id="{07C74DF2-756E-4CEA-AFD0-4E37CB137684}"/>
              </a:ext>
            </a:extLst>
          </p:cNvPr>
          <p:cNvSpPr txBox="1"/>
          <p:nvPr/>
        </p:nvSpPr>
        <p:spPr>
          <a:xfrm>
            <a:off x="3049138" y="1023162"/>
            <a:ext cx="6093724" cy="646331"/>
          </a:xfrm>
          <a:prstGeom prst="rect">
            <a:avLst/>
          </a:prstGeom>
          <a:noFill/>
        </p:spPr>
        <p:txBody>
          <a:bodyPr wrap="square">
            <a:spAutoFit/>
          </a:bodyPr>
          <a:lstStyle/>
          <a:p>
            <a:pPr algn="ctr"/>
            <a:r>
              <a:rPr lang="en-US" sz="3600" dirty="0"/>
              <a:t>DISTANCE STATISTICS</a:t>
            </a:r>
            <a:endParaRPr lang="en-ID" sz="3600" dirty="0"/>
          </a:p>
        </p:txBody>
      </p:sp>
    </p:spTree>
    <p:extLst>
      <p:ext uri="{BB962C8B-B14F-4D97-AF65-F5344CB8AC3E}">
        <p14:creationId xmlns:p14="http://schemas.microsoft.com/office/powerpoint/2010/main" val="1398405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F86F2-699E-4D03-AB2E-06E7083028E7}"/>
              </a:ext>
            </a:extLst>
          </p:cNvPr>
          <p:cNvSpPr>
            <a:spLocks noGrp="1"/>
          </p:cNvSpPr>
          <p:nvPr>
            <p:ph idx="1"/>
          </p:nvPr>
        </p:nvSpPr>
        <p:spPr>
          <a:xfrm>
            <a:off x="871750" y="2327399"/>
            <a:ext cx="10448499" cy="2203202"/>
          </a:xfrm>
        </p:spPr>
        <p:txBody>
          <a:bodyPr>
            <a:normAutofit/>
          </a:bodyPr>
          <a:lstStyle/>
          <a:p>
            <a:pPr marL="0" indent="0">
              <a:buNone/>
            </a:pPr>
            <a:r>
              <a:rPr lang="en-ID" sz="3600" dirty="0"/>
              <a:t>Casual riders tend to ride </a:t>
            </a:r>
            <a:r>
              <a:rPr lang="en-ID" sz="3600" dirty="0">
                <a:solidFill>
                  <a:schemeClr val="accent1"/>
                </a:solidFill>
              </a:rPr>
              <a:t>longer</a:t>
            </a:r>
            <a:r>
              <a:rPr lang="en-ID" sz="3600" dirty="0"/>
              <a:t> and </a:t>
            </a:r>
            <a:r>
              <a:rPr lang="en-ID" sz="3600" dirty="0">
                <a:solidFill>
                  <a:schemeClr val="accent1"/>
                </a:solidFill>
              </a:rPr>
              <a:t>farther</a:t>
            </a:r>
            <a:r>
              <a:rPr lang="en-ID" sz="3600" dirty="0"/>
              <a:t> than member riders. So our focus should be on the casual riders that </a:t>
            </a:r>
            <a:r>
              <a:rPr lang="en-ID" sz="3600" dirty="0">
                <a:solidFill>
                  <a:schemeClr val="accent1"/>
                </a:solidFill>
              </a:rPr>
              <a:t>behave almost similarly</a:t>
            </a:r>
            <a:r>
              <a:rPr lang="en-ID" sz="3600" dirty="0"/>
              <a:t> with average member riders when using our ride service.</a:t>
            </a:r>
          </a:p>
        </p:txBody>
      </p:sp>
    </p:spTree>
    <p:extLst>
      <p:ext uri="{BB962C8B-B14F-4D97-AF65-F5344CB8AC3E}">
        <p14:creationId xmlns:p14="http://schemas.microsoft.com/office/powerpoint/2010/main" val="65596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F89D60-47C2-4BDA-80F3-3C3A6D29F7D9}"/>
              </a:ext>
            </a:extLst>
          </p:cNvPr>
          <p:cNvSpPr/>
          <p:nvPr/>
        </p:nvSpPr>
        <p:spPr>
          <a:xfrm>
            <a:off x="0" y="0"/>
            <a:ext cx="6096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Content Placeholder 2">
            <a:extLst>
              <a:ext uri="{FF2B5EF4-FFF2-40B4-BE49-F238E27FC236}">
                <a16:creationId xmlns:a16="http://schemas.microsoft.com/office/drawing/2014/main" id="{AD4CE35E-3CF9-44FA-8656-9273495B39ED}"/>
              </a:ext>
            </a:extLst>
          </p:cNvPr>
          <p:cNvSpPr>
            <a:spLocks noGrp="1"/>
          </p:cNvSpPr>
          <p:nvPr>
            <p:ph idx="1"/>
          </p:nvPr>
        </p:nvSpPr>
        <p:spPr>
          <a:xfrm>
            <a:off x="1508078" y="2671550"/>
            <a:ext cx="3079844" cy="1514900"/>
          </a:xfrm>
        </p:spPr>
        <p:txBody>
          <a:bodyPr>
            <a:normAutofit/>
          </a:bodyPr>
          <a:lstStyle/>
          <a:p>
            <a:pPr marL="0" indent="0">
              <a:buNone/>
            </a:pPr>
            <a:endParaRPr lang="en-US" sz="1100" b="1" dirty="0">
              <a:solidFill>
                <a:schemeClr val="bg1"/>
              </a:solidFill>
            </a:endParaRPr>
          </a:p>
          <a:p>
            <a:pPr marL="0" indent="0">
              <a:buNone/>
            </a:pPr>
            <a:r>
              <a:rPr lang="en-ID" sz="7200" b="1" dirty="0">
                <a:solidFill>
                  <a:schemeClr val="bg1"/>
                </a:solidFill>
              </a:rPr>
              <a:t>WHERE</a:t>
            </a:r>
          </a:p>
        </p:txBody>
      </p:sp>
      <p:sp>
        <p:nvSpPr>
          <p:cNvPr id="2" name="TextBox 1">
            <a:extLst>
              <a:ext uri="{FF2B5EF4-FFF2-40B4-BE49-F238E27FC236}">
                <a16:creationId xmlns:a16="http://schemas.microsoft.com/office/drawing/2014/main" id="{BF634FC4-CE45-4104-9DBF-389A8F660918}"/>
              </a:ext>
            </a:extLst>
          </p:cNvPr>
          <p:cNvSpPr txBox="1"/>
          <p:nvPr/>
        </p:nvSpPr>
        <p:spPr>
          <a:xfrm>
            <a:off x="6801138" y="2274838"/>
            <a:ext cx="4543567" cy="2308324"/>
          </a:xfrm>
          <a:prstGeom prst="rect">
            <a:avLst/>
          </a:prstGeom>
          <a:noFill/>
        </p:spPr>
        <p:txBody>
          <a:bodyPr wrap="square" rtlCol="0">
            <a:spAutoFit/>
          </a:bodyPr>
          <a:lstStyle/>
          <a:p>
            <a:pPr algn="ctr"/>
            <a:r>
              <a:rPr lang="en-ID" sz="3600" dirty="0">
                <a:solidFill>
                  <a:schemeClr val="accent1"/>
                </a:solidFill>
              </a:rPr>
              <a:t>Potential places where casual riders will most likely to convert to member riders</a:t>
            </a:r>
          </a:p>
        </p:txBody>
      </p:sp>
    </p:spTree>
    <p:extLst>
      <p:ext uri="{BB962C8B-B14F-4D97-AF65-F5344CB8AC3E}">
        <p14:creationId xmlns:p14="http://schemas.microsoft.com/office/powerpoint/2010/main" val="1339664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956</Words>
  <Application>Microsoft Office PowerPoint</Application>
  <PresentationFormat>Widescreen</PresentationFormat>
  <Paragraphs>141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Helvetica Neue</vt:lpstr>
      <vt:lpstr>Arial</vt:lpstr>
      <vt:lpstr>Calibri</vt:lpstr>
      <vt:lpstr>Calibri Light</vt:lpstr>
      <vt:lpstr>Office Theme</vt:lpstr>
      <vt:lpstr>Strategic Marketing Locations to Convert Casual Riders into Member</vt:lpstr>
      <vt:lpstr>PowerPoint Presentation</vt:lpstr>
      <vt:lpstr>PowerPoint Presentation</vt:lpstr>
      <vt:lpstr>PowerPoint Presentation</vt:lpstr>
      <vt:lpstr>RIDER’S BEHAVIOUR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KEEP IN MIND!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Marketing Locations to Convert Casual Riders into Member</dc:title>
  <dc:creator>gregorino.al@office.ui.ac.id</dc:creator>
  <cp:lastModifiedBy>gregorino.al@office.ui.ac.id</cp:lastModifiedBy>
  <cp:revision>161</cp:revision>
  <dcterms:created xsi:type="dcterms:W3CDTF">2022-03-07T12:14:35Z</dcterms:created>
  <dcterms:modified xsi:type="dcterms:W3CDTF">2022-06-28T13:03:30Z</dcterms:modified>
</cp:coreProperties>
</file>