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0bfc043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0bfc043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0bfc043c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0bfc043c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0bfc043c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0bfc043c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0bfc043c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0bfc043c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0bfc043c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0bfc043c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0bfc043c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0bfc043c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ata.mendeley.com/datasets/623sshkdrz/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unb.ca/cic/datasets/dns-2021.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sz="3600"/>
              <a:t>悪性ドメイン検知について</a:t>
            </a:r>
            <a:endParaRPr sz="36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ja" sz="2400"/>
              <a:t>2022/4/6</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悪性ドメイン検知（Malicious Domain Detection）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D2D2D"/>
              </a:buClr>
              <a:buSzPts val="1300"/>
              <a:buChar char="●"/>
            </a:pPr>
            <a:r>
              <a:rPr lang="ja" sz="1300">
                <a:solidFill>
                  <a:srgbClr val="2D2D2D"/>
                </a:solidFill>
              </a:rPr>
              <a:t>DNSを悪用して、ドライブバイダウンロードマルウェア、ボットネット、フィッシングサイト、スパムメッセージをホストする悪質なドメインにユーザーを誘い込む</a:t>
            </a:r>
            <a:endParaRPr sz="1300">
              <a:solidFill>
                <a:srgbClr val="2D2D2D"/>
              </a:solidFill>
            </a:endParaRPr>
          </a:p>
          <a:p>
            <a:pPr indent="-311150" lvl="0" marL="457200" rtl="0" algn="l">
              <a:spcBef>
                <a:spcPts val="0"/>
              </a:spcBef>
              <a:spcAft>
                <a:spcPts val="0"/>
              </a:spcAft>
              <a:buClr>
                <a:srgbClr val="2D2D2D"/>
              </a:buClr>
              <a:buSzPts val="1300"/>
              <a:buChar char="●"/>
            </a:pPr>
            <a:r>
              <a:rPr lang="ja" sz="1300">
                <a:solidFill>
                  <a:srgbClr val="2D2D2D"/>
                </a:solidFill>
              </a:rPr>
              <a:t>毎年、多くの大企業がこれらの脅威の影響を受けており、一度の攻撃で莫大な金銭的損失を被る状況</a:t>
            </a:r>
            <a:endParaRPr sz="1300">
              <a:solidFill>
                <a:srgbClr val="2D2D2D"/>
              </a:solidFill>
            </a:endParaRPr>
          </a:p>
          <a:p>
            <a:pPr indent="-311150" lvl="0" marL="457200" rtl="0" algn="l">
              <a:spcBef>
                <a:spcPts val="0"/>
              </a:spcBef>
              <a:spcAft>
                <a:spcPts val="0"/>
              </a:spcAft>
              <a:buClr>
                <a:srgbClr val="2D2D2D"/>
              </a:buClr>
              <a:buSzPts val="1300"/>
              <a:buChar char="●"/>
            </a:pPr>
            <a:r>
              <a:rPr lang="ja" sz="1300">
                <a:solidFill>
                  <a:srgbClr val="2D2D2D"/>
                </a:solidFill>
              </a:rPr>
              <a:t>悪意のあるドメインをタイムリーに検出し、分類することが不可欠</a:t>
            </a:r>
            <a:endParaRPr sz="1300">
              <a:solidFill>
                <a:srgbClr val="2D2D2D"/>
              </a:solidFill>
            </a:endParaRPr>
          </a:p>
          <a:p>
            <a:pPr indent="0" lvl="0" marL="457200" rtl="0" algn="l">
              <a:spcBef>
                <a:spcPts val="1200"/>
              </a:spcBef>
              <a:spcAft>
                <a:spcPts val="0"/>
              </a:spcAft>
              <a:buNone/>
            </a:pPr>
            <a:r>
              <a:t/>
            </a:r>
            <a:endParaRPr sz="1300">
              <a:solidFill>
                <a:srgbClr val="2D2D2D"/>
              </a:solidFill>
            </a:endParaRPr>
          </a:p>
          <a:p>
            <a:pPr indent="-311150" lvl="0" marL="457200" rtl="0" algn="l">
              <a:spcBef>
                <a:spcPts val="1200"/>
              </a:spcBef>
              <a:spcAft>
                <a:spcPts val="0"/>
              </a:spcAft>
              <a:buClr>
                <a:srgbClr val="2D2D2D"/>
              </a:buClr>
              <a:buSzPts val="1300"/>
              <a:buChar char="●"/>
            </a:pPr>
            <a:r>
              <a:rPr lang="ja" sz="1300">
                <a:solidFill>
                  <a:srgbClr val="2D2D2D"/>
                </a:solidFill>
              </a:rPr>
              <a:t>ブラックリストによるフィルタリングが主流だが、新しく生成された悪性ドメインを検出できない</a:t>
            </a:r>
            <a:endParaRPr sz="1300">
              <a:solidFill>
                <a:srgbClr val="2D2D2D"/>
              </a:solidFill>
            </a:endParaRPr>
          </a:p>
          <a:p>
            <a:pPr indent="-311150" lvl="0" marL="457200" rtl="0" algn="l">
              <a:spcBef>
                <a:spcPts val="0"/>
              </a:spcBef>
              <a:spcAft>
                <a:spcPts val="0"/>
              </a:spcAft>
              <a:buClr>
                <a:srgbClr val="2D2D2D"/>
              </a:buClr>
              <a:buSzPts val="1300"/>
              <a:buChar char="●"/>
            </a:pPr>
            <a:r>
              <a:rPr lang="ja" sz="1300">
                <a:solidFill>
                  <a:srgbClr val="2D2D2D"/>
                </a:solidFill>
              </a:rPr>
              <a:t>機械学習を用いた悪性ドメイン検知の研究・活用が増えてきているが、特徴量がハンドクラフト、ローカルである</a:t>
            </a:r>
            <a:endParaRPr sz="1300">
              <a:solidFill>
                <a:srgbClr val="2D2D2D"/>
              </a:solidFill>
            </a:endParaRPr>
          </a:p>
          <a:p>
            <a:pPr indent="-311150" lvl="1" marL="914400" rtl="0" algn="l">
              <a:spcBef>
                <a:spcPts val="0"/>
              </a:spcBef>
              <a:spcAft>
                <a:spcPts val="0"/>
              </a:spcAft>
              <a:buClr>
                <a:srgbClr val="2D2D2D"/>
              </a:buClr>
              <a:buSzPts val="1300"/>
              <a:buChar char="○"/>
            </a:pPr>
            <a:r>
              <a:rPr lang="ja" sz="1300">
                <a:solidFill>
                  <a:srgbClr val="2D2D2D"/>
                </a:solidFill>
              </a:rPr>
              <a:t>Domain-fluxやFast-fluxのような巧妙な回避手法がある（短時間でIPアドレスが変化）</a:t>
            </a:r>
            <a:endParaRPr sz="1300">
              <a:solidFill>
                <a:srgbClr val="2D2D2D"/>
              </a:solidFill>
            </a:endParaRPr>
          </a:p>
          <a:p>
            <a:pPr indent="-311150" lvl="1" marL="914400" rtl="0" algn="l">
              <a:spcBef>
                <a:spcPts val="0"/>
              </a:spcBef>
              <a:spcAft>
                <a:spcPts val="0"/>
              </a:spcAft>
              <a:buClr>
                <a:srgbClr val="2D2D2D"/>
              </a:buClr>
              <a:buSzPts val="1300"/>
              <a:buChar char="○"/>
            </a:pPr>
            <a:r>
              <a:rPr lang="ja" sz="1300">
                <a:solidFill>
                  <a:srgbClr val="2D2D2D"/>
                </a:solidFill>
              </a:rPr>
              <a:t>グローバルな特徴量作成にグラフベースの手法が有効</a:t>
            </a:r>
            <a:endParaRPr sz="1300">
              <a:solidFill>
                <a:srgbClr val="2D2D2D"/>
              </a:solidFill>
            </a:endParaRPr>
          </a:p>
          <a:p>
            <a:pPr indent="-311150" lvl="0" marL="457200" rtl="0" algn="l">
              <a:spcBef>
                <a:spcPts val="0"/>
              </a:spcBef>
              <a:spcAft>
                <a:spcPts val="0"/>
              </a:spcAft>
              <a:buClr>
                <a:srgbClr val="2D2D2D"/>
              </a:buClr>
              <a:buSzPts val="1300"/>
              <a:buChar char="●"/>
            </a:pPr>
            <a:r>
              <a:rPr lang="ja" sz="1300">
                <a:solidFill>
                  <a:srgbClr val="2D2D2D"/>
                </a:solidFill>
              </a:rPr>
              <a:t>トラフィックの約99%が良性ドメインで占められており、不均衡データへの対処が必要</a:t>
            </a:r>
            <a:endParaRPr sz="1300">
              <a:solidFill>
                <a:srgbClr val="2D2D2D"/>
              </a:solidFill>
            </a:endParaRPr>
          </a:p>
          <a:p>
            <a:pPr indent="0" lvl="0" marL="457200" rtl="0" algn="l">
              <a:spcBef>
                <a:spcPts val="1200"/>
              </a:spcBef>
              <a:spcAft>
                <a:spcPts val="1200"/>
              </a:spcAft>
              <a:buNone/>
            </a:pPr>
            <a:r>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DNS</a:t>
            </a:r>
            <a:r>
              <a:rPr lang="ja"/>
              <a:t>ログデータ (1)</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lang="ja" sz="1300">
                <a:solidFill>
                  <a:schemeClr val="dk1"/>
                </a:solidFill>
              </a:rPr>
              <a:t>Marques, Claudio (2021), “Benign and malicious domains based on DNS logs”, Mendeley Data, V5, doi: 10.17632/623sshkdrz.5</a:t>
            </a:r>
            <a:endParaRPr sz="1300">
              <a:solidFill>
                <a:schemeClr val="dk1"/>
              </a:solidFill>
            </a:endParaRPr>
          </a:p>
          <a:p>
            <a:pPr indent="-311150" lvl="1" marL="914400" rtl="0" algn="l">
              <a:spcBef>
                <a:spcPts val="0"/>
              </a:spcBef>
              <a:spcAft>
                <a:spcPts val="0"/>
              </a:spcAft>
              <a:buSzPts val="1300"/>
              <a:buChar char="○"/>
            </a:pPr>
            <a:r>
              <a:rPr lang="ja" sz="1300" u="sng">
                <a:solidFill>
                  <a:schemeClr val="hlink"/>
                </a:solidFill>
                <a:hlinkClick r:id="rId3"/>
              </a:rPr>
              <a:t>https://data.mendeley.com/datasets/623sshkdrz/5</a:t>
            </a:r>
            <a:endParaRPr sz="1300">
              <a:solidFill>
                <a:srgbClr val="2D2D2D"/>
              </a:solidFill>
              <a:highlight>
                <a:srgbClr val="FFFFFF"/>
              </a:highlight>
            </a:endParaRPr>
          </a:p>
          <a:p>
            <a:pPr indent="0" lvl="0" marL="457200" rtl="0" algn="l">
              <a:spcBef>
                <a:spcPts val="1200"/>
              </a:spcBef>
              <a:spcAft>
                <a:spcPts val="0"/>
              </a:spcAft>
              <a:buNone/>
            </a:pPr>
            <a:r>
              <a:t/>
            </a:r>
            <a:endParaRPr sz="1200">
              <a:solidFill>
                <a:srgbClr val="505050"/>
              </a:solidFill>
            </a:endParaRPr>
          </a:p>
          <a:p>
            <a:pPr indent="-311150" lvl="0" marL="457200" rtl="0" algn="l">
              <a:spcBef>
                <a:spcPts val="1200"/>
              </a:spcBef>
              <a:spcAft>
                <a:spcPts val="0"/>
              </a:spcAft>
              <a:buClr>
                <a:srgbClr val="000000"/>
              </a:buClr>
              <a:buSzPts val="1300"/>
              <a:buChar char="●"/>
            </a:pPr>
            <a:r>
              <a:rPr lang="ja" sz="1200">
                <a:solidFill>
                  <a:srgbClr val="000000"/>
                </a:solidFill>
              </a:rPr>
              <a:t>悪性ドメインと良性ドメインの2ラベル</a:t>
            </a:r>
            <a:endParaRPr sz="1200">
              <a:solidFill>
                <a:srgbClr val="000000"/>
              </a:solidFill>
            </a:endParaRPr>
          </a:p>
          <a:p>
            <a:pPr indent="-311150" lvl="0" marL="457200" rtl="0" algn="l">
              <a:spcBef>
                <a:spcPts val="0"/>
              </a:spcBef>
              <a:spcAft>
                <a:spcPts val="0"/>
              </a:spcAft>
              <a:buClr>
                <a:srgbClr val="000000"/>
              </a:buClr>
              <a:buSzPts val="1300"/>
              <a:buChar char="●"/>
            </a:pPr>
            <a:r>
              <a:rPr lang="ja" sz="1200">
                <a:solidFill>
                  <a:srgbClr val="000000"/>
                </a:solidFill>
              </a:rPr>
              <a:t>34の特徴量を作成</a:t>
            </a:r>
            <a:endParaRPr sz="1200">
              <a:solidFill>
                <a:srgbClr val="000000"/>
              </a:solidFill>
            </a:endParaRPr>
          </a:p>
          <a:p>
            <a:pPr indent="-311150" lvl="1" marL="914400" rtl="0" algn="l">
              <a:spcBef>
                <a:spcPts val="0"/>
              </a:spcBef>
              <a:spcAft>
                <a:spcPts val="0"/>
              </a:spcAft>
              <a:buClr>
                <a:srgbClr val="000000"/>
              </a:buClr>
              <a:buSzPts val="1300"/>
              <a:buChar char="○"/>
            </a:pPr>
            <a:r>
              <a:rPr lang="ja" sz="1200">
                <a:solidFill>
                  <a:srgbClr val="000000"/>
                </a:solidFill>
              </a:rPr>
              <a:t>ドメイン名から、ドメイン名自体、エントロピー、奇妙な文字の数、ドメイン名の長さなど</a:t>
            </a:r>
            <a:endParaRPr sz="1200">
              <a:solidFill>
                <a:srgbClr val="000000"/>
              </a:solidFill>
            </a:endParaRPr>
          </a:p>
          <a:p>
            <a:pPr indent="-311150" lvl="1" marL="914400" rtl="0" algn="l">
              <a:spcBef>
                <a:spcPts val="0"/>
              </a:spcBef>
              <a:spcAft>
                <a:spcPts val="0"/>
              </a:spcAft>
              <a:buClr>
                <a:srgbClr val="000000"/>
              </a:buClr>
              <a:buSzPts val="1300"/>
              <a:buChar char="○"/>
            </a:pPr>
            <a:r>
              <a:rPr lang="ja" sz="1200">
                <a:solidFill>
                  <a:srgbClr val="000000"/>
                </a:solidFill>
              </a:rPr>
              <a:t>OSINT（Open Source Intelligence</a:t>
            </a:r>
            <a:r>
              <a:rPr lang="ja" sz="1200">
                <a:solidFill>
                  <a:srgbClr val="000000"/>
                </a:solidFill>
              </a:rPr>
              <a:t>）などを使い、ドメイン名作成日、IP、オープンポート、位置情報など</a:t>
            </a:r>
            <a:endParaRPr sz="1200">
              <a:solidFill>
                <a:srgbClr val="000000"/>
              </a:solidFill>
            </a:endParaRPr>
          </a:p>
          <a:p>
            <a:pPr indent="-311150" lvl="1" marL="914400" rtl="0" algn="l">
              <a:spcBef>
                <a:spcPts val="0"/>
              </a:spcBef>
              <a:spcAft>
                <a:spcPts val="0"/>
              </a:spcAft>
              <a:buClr>
                <a:srgbClr val="000000"/>
              </a:buClr>
              <a:buSzPts val="1300"/>
              <a:buChar char="○"/>
            </a:pPr>
            <a:r>
              <a:rPr lang="ja" sz="1200">
                <a:solidFill>
                  <a:srgbClr val="000000"/>
                </a:solidFill>
              </a:rPr>
              <a:t>90,000のドメイン名を含み、良性と悪性はそれぞれ50%ずつになるように作成</a:t>
            </a:r>
            <a:endParaRPr sz="1300">
              <a:solidFill>
                <a:srgbClr val="000000"/>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DNS</a:t>
            </a:r>
            <a:r>
              <a:rPr lang="ja"/>
              <a:t>ログデータ (2)</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ja" sz="1300">
                <a:solidFill>
                  <a:srgbClr val="2D2D2D"/>
                </a:solidFill>
                <a:highlight>
                  <a:srgbClr val="FFFFFF"/>
                </a:highlight>
              </a:rPr>
              <a:t>Samaneh Mahdavifar, Nasim Maleki, Arash Habibi Lashkari, Matt Broda, Amir H. Razavi, “Classifying Malicious Domains using DNS Traffic Analysis”, The 19th IEEE International Conference on Dependable, Autonomic, and Secure Computing (DASC), Oct. 25-28, 2021, Calgary, Canada</a:t>
            </a:r>
            <a:endParaRPr sz="1300">
              <a:solidFill>
                <a:srgbClr val="2D2D2D"/>
              </a:solidFill>
              <a:highlight>
                <a:srgbClr val="FFFFFF"/>
              </a:highlight>
            </a:endParaRPr>
          </a:p>
          <a:p>
            <a:pPr indent="-311150" lvl="1" marL="914400" rtl="0" algn="l">
              <a:spcBef>
                <a:spcPts val="0"/>
              </a:spcBef>
              <a:spcAft>
                <a:spcPts val="0"/>
              </a:spcAft>
              <a:buClr>
                <a:srgbClr val="2D2D2D"/>
              </a:buClr>
              <a:buSzPts val="1300"/>
              <a:buChar char="○"/>
            </a:pPr>
            <a:r>
              <a:rPr lang="ja" sz="1300" u="sng">
                <a:solidFill>
                  <a:schemeClr val="hlink"/>
                </a:solidFill>
                <a:highlight>
                  <a:srgbClr val="FFFFFF"/>
                </a:highlight>
                <a:hlinkClick r:id="rId3"/>
              </a:rPr>
              <a:t>https://www.unb.ca/cic/datasets/dns-2021.html</a:t>
            </a:r>
            <a:endParaRPr sz="1300">
              <a:solidFill>
                <a:srgbClr val="2D2D2D"/>
              </a:solidFill>
              <a:highlight>
                <a:srgbClr val="FFFFFF"/>
              </a:highlight>
            </a:endParaRPr>
          </a:p>
          <a:p>
            <a:pPr indent="0" lvl="0" marL="914400" rtl="0" algn="l">
              <a:spcBef>
                <a:spcPts val="1200"/>
              </a:spcBef>
              <a:spcAft>
                <a:spcPts val="0"/>
              </a:spcAft>
              <a:buNone/>
            </a:pPr>
            <a:r>
              <a:t/>
            </a:r>
            <a:endParaRPr sz="1300">
              <a:solidFill>
                <a:srgbClr val="2D2D2D"/>
              </a:solidFill>
              <a:highlight>
                <a:srgbClr val="FFFFFF"/>
              </a:highlight>
            </a:endParaRPr>
          </a:p>
          <a:p>
            <a:pPr indent="-311150" lvl="0" marL="457200" rtl="0" algn="l">
              <a:spcBef>
                <a:spcPts val="1200"/>
              </a:spcBef>
              <a:spcAft>
                <a:spcPts val="0"/>
              </a:spcAft>
              <a:buClr>
                <a:srgbClr val="2D2D2D"/>
              </a:buClr>
              <a:buSzPts val="1300"/>
              <a:buChar char="●"/>
            </a:pPr>
            <a:r>
              <a:rPr lang="ja" sz="1300">
                <a:solidFill>
                  <a:srgbClr val="2D2D2D"/>
                </a:solidFill>
                <a:highlight>
                  <a:srgbClr val="FFFFFF"/>
                </a:highlight>
              </a:rPr>
              <a:t>Canadian Institute for Cybersecurity (CIC) とBell Canada (BC) の共同プロジェクトで作成</a:t>
            </a:r>
            <a:endParaRPr sz="1300">
              <a:solidFill>
                <a:srgbClr val="2D2D2D"/>
              </a:solidFill>
              <a:highlight>
                <a:srgbClr val="FFFFFF"/>
              </a:highlight>
            </a:endParaRPr>
          </a:p>
          <a:p>
            <a:pPr indent="-311150" lvl="0" marL="457200" rtl="0" algn="l">
              <a:spcBef>
                <a:spcPts val="0"/>
              </a:spcBef>
              <a:spcAft>
                <a:spcPts val="0"/>
              </a:spcAft>
              <a:buClr>
                <a:srgbClr val="2D2D2D"/>
              </a:buClr>
              <a:buSzPts val="1300"/>
              <a:buChar char="●"/>
            </a:pPr>
            <a:r>
              <a:rPr lang="ja" sz="1300">
                <a:solidFill>
                  <a:srgbClr val="2D2D2D"/>
                </a:solidFill>
                <a:highlight>
                  <a:srgbClr val="FFFFFF"/>
                </a:highlight>
              </a:rPr>
              <a:t>マルウェア、スパム、フィッシング、良性ドメインという4つの異なるカテゴリに分類</a:t>
            </a:r>
            <a:endParaRPr sz="1300">
              <a:solidFill>
                <a:srgbClr val="2D2D2D"/>
              </a:solidFill>
              <a:highlight>
                <a:srgbClr val="FFFFFF"/>
              </a:highlight>
            </a:endParaRPr>
          </a:p>
          <a:p>
            <a:pPr indent="-311150" lvl="0" marL="457200" rtl="0" algn="l">
              <a:spcBef>
                <a:spcPts val="0"/>
              </a:spcBef>
              <a:spcAft>
                <a:spcPts val="0"/>
              </a:spcAft>
              <a:buClr>
                <a:srgbClr val="2D2D2D"/>
              </a:buClr>
              <a:buSzPts val="1300"/>
              <a:buChar char="●"/>
            </a:pPr>
            <a:r>
              <a:rPr lang="ja" sz="1300">
                <a:solidFill>
                  <a:srgbClr val="2D2D2D"/>
                </a:solidFill>
                <a:highlight>
                  <a:srgbClr val="FFFFFF"/>
                </a:highlight>
              </a:rPr>
              <a:t>100万以上のドメインを様々なソースから収集</a:t>
            </a:r>
            <a:endParaRPr sz="1300">
              <a:solidFill>
                <a:srgbClr val="2D2D2D"/>
              </a:solidFill>
              <a:highlight>
                <a:srgbClr val="FFFFFF"/>
              </a:highlight>
            </a:endParaRPr>
          </a:p>
          <a:p>
            <a:pPr indent="-311150" lvl="0" marL="457200" rtl="0" algn="l">
              <a:spcBef>
                <a:spcPts val="0"/>
              </a:spcBef>
              <a:spcAft>
                <a:spcPts val="0"/>
              </a:spcAft>
              <a:buClr>
                <a:srgbClr val="2D2D2D"/>
              </a:buClr>
              <a:buSzPts val="1300"/>
              <a:buChar char="●"/>
            </a:pPr>
            <a:r>
              <a:rPr lang="ja" sz="1300">
                <a:solidFill>
                  <a:srgbClr val="2D2D2D"/>
                </a:solidFill>
                <a:highlight>
                  <a:srgbClr val="FFFFFF"/>
                </a:highlight>
              </a:rPr>
              <a:t>2019年5月から2019年6月の間に収集され、その後、2020年12月のドメインを更新</a:t>
            </a:r>
            <a:endParaRPr sz="1300">
              <a:solidFill>
                <a:srgbClr val="2D2D2D"/>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DNS</a:t>
            </a:r>
            <a:r>
              <a:rPr lang="ja"/>
              <a:t>グラフの作成</a:t>
            </a:r>
            <a:endParaRPr sz="1688"/>
          </a:p>
        </p:txBody>
      </p:sp>
      <p:pic>
        <p:nvPicPr>
          <p:cNvPr id="79" name="Google Shape;79;p17"/>
          <p:cNvPicPr preferRelativeResize="0"/>
          <p:nvPr/>
        </p:nvPicPr>
        <p:blipFill>
          <a:blip r:embed="rId3">
            <a:alphaModFix/>
          </a:blip>
          <a:stretch>
            <a:fillRect/>
          </a:stretch>
        </p:blipFill>
        <p:spPr>
          <a:xfrm>
            <a:off x="1410425" y="1017725"/>
            <a:ext cx="6323126"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Ringer: </a:t>
            </a:r>
            <a:r>
              <a:rPr lang="ja" sz="1688"/>
              <a:t>Systematic Mining of Malicious Domains by Dynamic Graph Convolutional Network</a:t>
            </a:r>
            <a:endParaRPr sz="1688"/>
          </a:p>
        </p:txBody>
      </p:sp>
      <p:pic>
        <p:nvPicPr>
          <p:cNvPr id="85" name="Google Shape;85;p18"/>
          <p:cNvPicPr preferRelativeResize="0"/>
          <p:nvPr/>
        </p:nvPicPr>
        <p:blipFill>
          <a:blip r:embed="rId3">
            <a:alphaModFix/>
          </a:blip>
          <a:stretch>
            <a:fillRect/>
          </a:stretch>
        </p:blipFill>
        <p:spPr>
          <a:xfrm>
            <a:off x="152400" y="1170125"/>
            <a:ext cx="8839199" cy="35767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参考文献</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358"/>
              <a:buNone/>
            </a:pPr>
            <a:r>
              <a:rPr lang="ja" sz="985"/>
              <a:t>Hajaj, Chen, Nitay Hason, and Amit Dvir. 2022. “Less Is More: Robust and Novel Features for Malicious Domain Detection.” Electronics 11 (6): 969.</a:t>
            </a:r>
            <a:endParaRPr sz="985"/>
          </a:p>
          <a:p>
            <a:pPr indent="0" lvl="0" marL="0" rtl="0" algn="l">
              <a:spcBef>
                <a:spcPts val="1200"/>
              </a:spcBef>
              <a:spcAft>
                <a:spcPts val="0"/>
              </a:spcAft>
              <a:buSzPts val="358"/>
              <a:buNone/>
            </a:pPr>
            <a:r>
              <a:rPr lang="ja" sz="985"/>
              <a:t>Liu, Zhicheng, Shuhao Li, Yongzheng Zhang, Xiaochun Yun, and Chengwei Peng. 2020. “Ringer: Systematic Mining of Malicious Domains by Dynamic Graph Convolutional Network.” In Computational Science – ICCS 2020, 379–98. Springer International Publishing.</a:t>
            </a:r>
            <a:endParaRPr sz="985"/>
          </a:p>
          <a:p>
            <a:pPr indent="0" lvl="0" marL="0" rtl="0" algn="l">
              <a:spcBef>
                <a:spcPts val="1200"/>
              </a:spcBef>
              <a:spcAft>
                <a:spcPts val="0"/>
              </a:spcAft>
              <a:buSzPts val="358"/>
              <a:buNone/>
            </a:pPr>
            <a:r>
              <a:rPr lang="ja" sz="985"/>
              <a:t>Manadhata, Pratyusa, Sandeep Yadav, Prasad Rao, and William Horne. 2014. “Detecting Malicious Domains via Graph Inference.” In Proceedings of the 2014 Workshop on Artificial Intelligent and Security Workshop - AISec ’14. New York, New York, USA: ACM Press. https://doi.org/10.1145/2666652.2666659.</a:t>
            </a:r>
            <a:endParaRPr sz="985"/>
          </a:p>
          <a:p>
            <a:pPr indent="0" lvl="0" marL="0" rtl="0" algn="l">
              <a:spcBef>
                <a:spcPts val="1200"/>
              </a:spcBef>
              <a:spcAft>
                <a:spcPts val="0"/>
              </a:spcAft>
              <a:buSzPts val="358"/>
              <a:buNone/>
            </a:pPr>
            <a:r>
              <a:rPr lang="ja" sz="985"/>
              <a:t>Marques, Cláudio, Silvestre Malta, and João Paulo Magalhães. 2021. “DNS Dataset for Malicious Domains Detection.” Data in Brief 38 (October): 107342.</a:t>
            </a:r>
            <a:endParaRPr sz="985"/>
          </a:p>
          <a:p>
            <a:pPr indent="0" lvl="0" marL="0" rtl="0" algn="l">
              <a:spcBef>
                <a:spcPts val="1200"/>
              </a:spcBef>
              <a:spcAft>
                <a:spcPts val="0"/>
              </a:spcAft>
              <a:buSzPts val="358"/>
              <a:buNone/>
            </a:pPr>
            <a:r>
              <a:rPr lang="ja" sz="985"/>
              <a:t>Shi, Yong, Gong Chen, and Juntao Li. 2018. “Malicious Domain Name Detection Based on Extreme Machine Learning.” Neural Processing Letters 48 (3): 1347–57.</a:t>
            </a:r>
            <a:endParaRPr sz="985"/>
          </a:p>
          <a:p>
            <a:pPr indent="0" lvl="0" marL="0" rtl="0" algn="l">
              <a:spcBef>
                <a:spcPts val="1200"/>
              </a:spcBef>
              <a:spcAft>
                <a:spcPts val="0"/>
              </a:spcAft>
              <a:buSzPts val="358"/>
              <a:buNone/>
            </a:pPr>
            <a:r>
              <a:rPr lang="ja" sz="985"/>
              <a:t>Tran, Hau, An Nguyen, Phuong Vo, and Tu Vu. 2017. “DNS Graph Mining for Malicious Domain Detection.” In 2017 IEEE International Conference on Big Data (Big Data), 4680–85.</a:t>
            </a:r>
            <a:endParaRPr sz="985"/>
          </a:p>
          <a:p>
            <a:pPr indent="0" lvl="0" marL="0" rtl="0" algn="l">
              <a:spcBef>
                <a:spcPts val="1200"/>
              </a:spcBef>
              <a:spcAft>
                <a:spcPts val="1200"/>
              </a:spcAft>
              <a:buSzPts val="358"/>
              <a:buNone/>
            </a:pPr>
            <a:r>
              <a:rPr lang="ja" sz="985"/>
              <a:t>Zhang, Shuai, Zhou Zhou, Da Li, Youbing Zhong, Qingyun Liu, Wei Yang, and Shu Li. 2021. “Attributed Heterogeneous Graph Neural Network for Malicious Domain Detection.” In 2021 IEEE 24th International Conference on Computer Supported Cooperative Work in Design (CSCWD), 397–403.</a:t>
            </a:r>
            <a:endParaRPr sz="985"/>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