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handoutMasterIdLst>
    <p:handoutMasterId r:id="rId109"/>
  </p:handoutMasterIdLst>
  <p:sldIdLst>
    <p:sldId id="285" r:id="rId5"/>
    <p:sldId id="257" r:id="rId6"/>
    <p:sldId id="261" r:id="rId7"/>
    <p:sldId id="262" r:id="rId8"/>
    <p:sldId id="258" r:id="rId9"/>
    <p:sldId id="263" r:id="rId10"/>
    <p:sldId id="264" r:id="rId11"/>
    <p:sldId id="266" r:id="rId12"/>
    <p:sldId id="267" r:id="rId13"/>
    <p:sldId id="265" r:id="rId14"/>
    <p:sldId id="268" r:id="rId15"/>
    <p:sldId id="365" r:id="rId16"/>
    <p:sldId id="354" r:id="rId17"/>
    <p:sldId id="363" r:id="rId18"/>
    <p:sldId id="367" r:id="rId19"/>
    <p:sldId id="368" r:id="rId20"/>
    <p:sldId id="369" r:id="rId21"/>
    <p:sldId id="370" r:id="rId22"/>
    <p:sldId id="359" r:id="rId23"/>
    <p:sldId id="361" r:id="rId24"/>
    <p:sldId id="284" r:id="rId25"/>
    <p:sldId id="290" r:id="rId26"/>
    <p:sldId id="289" r:id="rId27"/>
    <p:sldId id="291" r:id="rId28"/>
    <p:sldId id="294" r:id="rId29"/>
    <p:sldId id="296" r:id="rId30"/>
    <p:sldId id="295" r:id="rId31"/>
    <p:sldId id="272" r:id="rId32"/>
    <p:sldId id="277" r:id="rId33"/>
    <p:sldId id="293" r:id="rId34"/>
    <p:sldId id="346" r:id="rId35"/>
    <p:sldId id="282" r:id="rId36"/>
    <p:sldId id="269" r:id="rId37"/>
    <p:sldId id="273" r:id="rId38"/>
    <p:sldId id="388" r:id="rId39"/>
    <p:sldId id="297" r:id="rId40"/>
    <p:sldId id="310" r:id="rId41"/>
    <p:sldId id="387" r:id="rId42"/>
    <p:sldId id="344" r:id="rId43"/>
    <p:sldId id="345" r:id="rId44"/>
    <p:sldId id="309" r:id="rId45"/>
    <p:sldId id="339" r:id="rId46"/>
    <p:sldId id="340" r:id="rId47"/>
    <p:sldId id="347" r:id="rId48"/>
    <p:sldId id="302" r:id="rId49"/>
    <p:sldId id="376" r:id="rId50"/>
    <p:sldId id="300" r:id="rId51"/>
    <p:sldId id="342" r:id="rId52"/>
    <p:sldId id="335" r:id="rId53"/>
    <p:sldId id="333" r:id="rId54"/>
    <p:sldId id="334" r:id="rId55"/>
    <p:sldId id="332" r:id="rId56"/>
    <p:sldId id="389" r:id="rId57"/>
    <p:sldId id="301" r:id="rId58"/>
    <p:sldId id="352" r:id="rId59"/>
    <p:sldId id="343" r:id="rId60"/>
    <p:sldId id="349" r:id="rId61"/>
    <p:sldId id="351" r:id="rId62"/>
    <p:sldId id="390" r:id="rId63"/>
    <p:sldId id="373" r:id="rId64"/>
    <p:sldId id="391" r:id="rId65"/>
    <p:sldId id="306" r:id="rId66"/>
    <p:sldId id="353" r:id="rId67"/>
    <p:sldId id="311" r:id="rId68"/>
    <p:sldId id="362" r:id="rId69"/>
    <p:sldId id="305" r:id="rId70"/>
    <p:sldId id="392" r:id="rId71"/>
    <p:sldId id="385" r:id="rId72"/>
    <p:sldId id="384" r:id="rId73"/>
    <p:sldId id="314" r:id="rId74"/>
    <p:sldId id="270" r:id="rId75"/>
    <p:sldId id="271" r:id="rId76"/>
    <p:sldId id="275" r:id="rId77"/>
    <p:sldId id="281" r:id="rId78"/>
    <p:sldId id="371" r:id="rId79"/>
    <p:sldId id="372" r:id="rId80"/>
    <p:sldId id="280" r:id="rId81"/>
    <p:sldId id="307" r:id="rId82"/>
    <p:sldId id="374" r:id="rId83"/>
    <p:sldId id="308" r:id="rId84"/>
    <p:sldId id="316" r:id="rId85"/>
    <p:sldId id="325" r:id="rId86"/>
    <p:sldId id="377" r:id="rId87"/>
    <p:sldId id="328" r:id="rId88"/>
    <p:sldId id="327" r:id="rId89"/>
    <p:sldId id="386" r:id="rId90"/>
    <p:sldId id="330" r:id="rId91"/>
    <p:sldId id="317" r:id="rId92"/>
    <p:sldId id="393" r:id="rId93"/>
    <p:sldId id="318" r:id="rId94"/>
    <p:sldId id="320" r:id="rId95"/>
    <p:sldId id="321" r:id="rId96"/>
    <p:sldId id="322" r:id="rId97"/>
    <p:sldId id="324" r:id="rId98"/>
    <p:sldId id="378" r:id="rId99"/>
    <p:sldId id="394" r:id="rId100"/>
    <p:sldId id="319" r:id="rId101"/>
    <p:sldId id="380" r:id="rId102"/>
    <p:sldId id="381" r:id="rId103"/>
    <p:sldId id="382" r:id="rId104"/>
    <p:sldId id="383" r:id="rId105"/>
    <p:sldId id="375" r:id="rId106"/>
    <p:sldId id="37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9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4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02F6F-25F9-4025-9FCC-98ADA7393BE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6935-4F4F-4BAD-8B25-CB67D1F0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9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9CEB6-01B3-4BE5-8540-AA9117B4755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23EB-1215-4575-A325-6C7EF60E1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6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66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323EB-1215-4575-A325-6C7EF60E1B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0AE-58FA-4C40-9A94-3200C7F2C007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9792-3CF5-4F8C-90CD-5C416CEA2C29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1987-75EE-43C6-88BB-D53ED93D4637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2766218"/>
            <a:ext cx="10960100" cy="13255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6322-FD27-4646-8669-C0F18B9AE0BB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2766218"/>
            <a:ext cx="10960100" cy="13255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6322-FD27-4646-8669-C0F18B9AE0BB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152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2766218"/>
            <a:ext cx="10960100" cy="1325563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6322-FD27-4646-8669-C0F18B9AE0BB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8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6F4D-BCE6-4185-930C-5BDBCAD98588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1D19-10A2-4D12-A6B8-388EEE194A3B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4C97-493C-4246-9270-5E28E58E567C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40A1-FD5F-443B-8332-9864C88E41D5}" type="datetime1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4F1-5BCF-47EA-B54D-ED5FF77FBDE7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5D6B-2EB6-42EC-B0C3-D17A760980B1}" type="datetime1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412-6B81-4C0D-B9B9-1493B3AE3B64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44F6-E498-44D9-B147-02378C25BCAE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E12E-3438-4109-BBDB-23117E0EEFF9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BE6A-7C5E-46E3-A401-5AC6F27B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Python2orPython3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eintopython3.net/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" TargetMode="External"/><Relationship Id="rId5" Type="http://schemas.openxmlformats.org/officeDocument/2006/relationships/hyperlink" Target="https://docs.python.org/3/index.html" TargetMode="External"/><Relationship Id="rId4" Type="http://schemas.openxmlformats.org/officeDocument/2006/relationships/hyperlink" Target="https://pymotw.com/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functions.html#pow" TargetMode="External"/><Relationship Id="rId3" Type="http://schemas.openxmlformats.org/officeDocument/2006/relationships/hyperlink" Target="https://docs.python.org/3/library/functions.html#abs" TargetMode="External"/><Relationship Id="rId7" Type="http://schemas.openxmlformats.org/officeDocument/2006/relationships/hyperlink" Target="https://docs.python.org/3/library/functions.html#divmo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functions.html#complex" TargetMode="External"/><Relationship Id="rId5" Type="http://schemas.openxmlformats.org/officeDocument/2006/relationships/hyperlink" Target="https://docs.python.org/3/library/functions.html#float" TargetMode="External"/><Relationship Id="rId4" Type="http://schemas.openxmlformats.org/officeDocument/2006/relationships/hyperlink" Target="https://docs.python.org/3/library/functions.html#int" TargetMode="External"/><Relationship Id="rId9" Type="http://schemas.openxmlformats.org/officeDocument/2006/relationships/hyperlink" Target="https://docs.python.org/3/library/stdtypes.html#typesnumeric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common-sequence-oper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stdtypes.html#mutable-sequence-typ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ring.html#formatstr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ypesseq-rang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dic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functions.html#ope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boolean-operations-and-or-no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comparison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enumerate" TargetMode="External"/><Relationship Id="rId2" Type="http://schemas.openxmlformats.org/officeDocument/2006/relationships/hyperlink" Target="https://docs.python.org/3/library/stdtypes.html#typesseq-rang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excep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#match-objects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#re.compile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#csv.DictReader" TargetMode="External"/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csv.html#csv.DictWriter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path.html" TargetMode="External"/><Relationship Id="rId2" Type="http://schemas.openxmlformats.org/officeDocument/2006/relationships/hyperlink" Target="https://docs.python.org/3/library/os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sys.html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math.html" TargetMode="External"/><Relationship Id="rId3" Type="http://schemas.openxmlformats.org/officeDocument/2006/relationships/hyperlink" Target="https://docs.python.org/3/library/gzip.html" TargetMode="External"/><Relationship Id="rId7" Type="http://schemas.openxmlformats.org/officeDocument/2006/relationships/hyperlink" Target="https://docs.python.org/3/library/fractions.html" TargetMode="External"/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decimal.html" TargetMode="External"/><Relationship Id="rId5" Type="http://schemas.openxmlformats.org/officeDocument/2006/relationships/hyperlink" Target="https://docs.python.org/3/library/collections.html" TargetMode="External"/><Relationship Id="rId4" Type="http://schemas.openxmlformats.org/officeDocument/2006/relationships/hyperlink" Target="https://docs.python.org/3/library/bz2.html" TargetMode="External"/><Relationship Id="rId9" Type="http://schemas.openxmlformats.org/officeDocument/2006/relationships/hyperlink" Target="https://docs.python.org/3/library/index.html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20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training is for </a:t>
            </a:r>
            <a:r>
              <a:rPr lang="en-US" b="1" dirty="0" smtClean="0"/>
              <a:t>Python3</a:t>
            </a:r>
          </a:p>
          <a:p>
            <a:pPr lvl="1"/>
            <a:r>
              <a:rPr lang="en-US" dirty="0"/>
              <a:t>Latest Intel install (as of March 2017): /</a:t>
            </a:r>
            <a:r>
              <a:rPr lang="en-US" dirty="0" err="1" smtClean="0"/>
              <a:t>usr</a:t>
            </a:r>
            <a:r>
              <a:rPr lang="en-US" dirty="0" smtClean="0"/>
              <a:t>/intel/bin/python3.5.1</a:t>
            </a:r>
          </a:p>
          <a:p>
            <a:r>
              <a:rPr lang="en-US" dirty="0" smtClean="0"/>
              <a:t>In recent Python history there are two major versions that are similar, but not totally compatible</a:t>
            </a:r>
          </a:p>
          <a:p>
            <a:pPr lvl="1"/>
            <a:r>
              <a:rPr lang="en-US" dirty="0" smtClean="0"/>
              <a:t>Python2: Old Python</a:t>
            </a:r>
          </a:p>
          <a:p>
            <a:pPr lvl="1"/>
            <a:r>
              <a:rPr lang="en-US" dirty="0" smtClean="0"/>
              <a:t>Python3: Modern Python</a:t>
            </a:r>
          </a:p>
          <a:p>
            <a:r>
              <a:rPr lang="en-US" dirty="0" smtClean="0"/>
              <a:t>Python2 is now </a:t>
            </a:r>
            <a:r>
              <a:rPr lang="en-US" i="1" dirty="0"/>
              <a:t>m</a:t>
            </a:r>
            <a:r>
              <a:rPr lang="en-US" i="1" dirty="0" smtClean="0"/>
              <a:t>ostly</a:t>
            </a:r>
            <a:r>
              <a:rPr lang="en-US" dirty="0" smtClean="0"/>
              <a:t> for old projects and code that can’t be upgraded</a:t>
            </a:r>
          </a:p>
          <a:p>
            <a:r>
              <a:rPr lang="en-US" dirty="0" smtClean="0"/>
              <a:t>More on which version to use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Writing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apply_snr_mapping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List to store the modified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Read in the old file and replace text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in every line based on each entry in the mapping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Write out the new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Join the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''.join(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Write the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100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8268" y="4642339"/>
            <a:ext cx="3848519" cy="622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877908" y="3808327"/>
            <a:ext cx="4005113" cy="2308348"/>
            <a:chOff x="7877908" y="3868615"/>
            <a:chExt cx="4005113" cy="2308348"/>
          </a:xfrm>
        </p:grpSpPr>
        <p:sp>
          <p:nvSpPr>
            <p:cNvPr id="10" name="Rectangle 9"/>
            <p:cNvSpPr/>
            <p:nvPr/>
          </p:nvSpPr>
          <p:spPr>
            <a:xfrm>
              <a:off x="7877908" y="3868615"/>
              <a:ext cx="4005113" cy="2308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54060" y="4402827"/>
              <a:ext cx="379142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If you do have newlines in source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lines = ['line1\n', 'line2\n', 'line3\n']</a:t>
              </a:r>
            </a:p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''.join(lines)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'line1\nline2\nline3\n‘</a:t>
              </a:r>
            </a:p>
            <a:p>
              <a:endPara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If you don’t have newlines in source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lines = ['line1', 'line2', 'line3']</a:t>
              </a:r>
            </a:p>
            <a:p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'\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n'.join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(lines)</a:t>
              </a:r>
            </a:p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'line1\nline2\nline3'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54060" y="3965534"/>
              <a:ext cx="392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 a list of strings with the given string</a:t>
              </a:r>
            </a:p>
          </p:txBody>
        </p:sp>
      </p:grpSp>
      <p:cxnSp>
        <p:nvCxnSpPr>
          <p:cNvPr id="13" name="Straight Arrow Connector 12"/>
          <p:cNvCxnSpPr>
            <a:stCxn id="5" idx="3"/>
            <a:endCxn id="10" idx="1"/>
          </p:cNvCxnSpPr>
          <p:nvPr/>
        </p:nvCxnSpPr>
        <p:spPr>
          <a:xfrm>
            <a:off x="5566787" y="4953838"/>
            <a:ext cx="2311121" cy="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71021"/>
            <a:ext cx="5124450" cy="6119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/intel/bin/python3.5.1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read_snr_mapping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apply_snr_mapping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__name__ == "__main__":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# Usage: multi_snr.py &lt;mapping.csv&gt;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mapping_csv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Read and compile the mapping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read_snr_mapping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mapping_csv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# Apply the mapping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apply_snr_mapping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Tutorials: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Tutorial: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docs.python.org/3/tutorial/index.html</a:t>
            </a:r>
            <a:endParaRPr lang="en-US" dirty="0" smtClean="0"/>
          </a:p>
          <a:p>
            <a:pPr lvl="1"/>
            <a:r>
              <a:rPr lang="en-US" dirty="0" smtClean="0"/>
              <a:t>Dive Into Python3: </a:t>
            </a:r>
            <a:r>
              <a:rPr lang="en-US" dirty="0" smtClean="0">
                <a:hlinkClick r:id="rId3"/>
              </a:rPr>
              <a:t>http://www.diveintopython3.net/</a:t>
            </a:r>
            <a:endParaRPr lang="en-US" dirty="0" smtClean="0"/>
          </a:p>
          <a:p>
            <a:r>
              <a:rPr lang="en-US" dirty="0" smtClean="0"/>
              <a:t>Python Modules:</a:t>
            </a:r>
          </a:p>
          <a:p>
            <a:pPr lvl="1"/>
            <a:r>
              <a:rPr lang="en-US" dirty="0" smtClean="0"/>
              <a:t>Python3 Module of the Week: </a:t>
            </a:r>
            <a:r>
              <a:rPr lang="en-US" dirty="0" smtClean="0">
                <a:hlinkClick r:id="rId4"/>
              </a:rPr>
              <a:t>https://pymotw.com/3/</a:t>
            </a:r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/>
              <a:t>Python Documentation: </a:t>
            </a:r>
            <a:r>
              <a:rPr lang="en-US" dirty="0" smtClean="0">
                <a:hlinkClick r:id="rId5"/>
              </a:rPr>
              <a:t>https://docs.python.org/3/index.html</a:t>
            </a:r>
            <a:endParaRPr lang="en-US" dirty="0" smtClean="0"/>
          </a:p>
          <a:p>
            <a:pPr lvl="2"/>
            <a:r>
              <a:rPr lang="en-US" dirty="0" smtClean="0"/>
              <a:t>Always check if you’re reading the documentation for the right version of python</a:t>
            </a:r>
          </a:p>
          <a:p>
            <a:pPr lvl="1"/>
            <a:r>
              <a:rPr lang="en-US" dirty="0" smtClean="0"/>
              <a:t>PEP Archive: </a:t>
            </a:r>
            <a:r>
              <a:rPr lang="en-US" dirty="0" smtClean="0">
                <a:hlinkClick r:id="rId6"/>
              </a:rPr>
              <a:t>https://www.python.org/dev/peps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10 Minutes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can 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6155" y="3105834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Print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39825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has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2580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 some numbers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20.567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Do some math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quare_int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has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4360" y="1859339"/>
            <a:ext cx="54232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 some strings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‘a basic string’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Combine strings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‘ is now yours’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Index string,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‘basic’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hat_str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[2:7]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Simple search a 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Not a regular expression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ocation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(‘basic’)</a:t>
            </a:r>
          </a:p>
        </p:txBody>
      </p:sp>
    </p:spTree>
    <p:extLst>
      <p:ext uri="{BB962C8B-B14F-4D97-AF65-F5344CB8AC3E}">
        <p14:creationId xmlns:p14="http://schemas.microsoft.com/office/powerpoint/2010/main" val="37427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has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5903" y="1502688"/>
            <a:ext cx="40446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 a list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5, 6, 10, 100]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Add an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y_list.append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an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Replace an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526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Delete an element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Search a list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my_list.index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xists = 6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has Dictionaries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14470" y="1690688"/>
            <a:ext cx="45961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 a mapping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‘apple’: 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‘pear’: 10,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‘banana’: 64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Add an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[‘kiwi’] = 100000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an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banana_count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[‘banana’]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Search a dictionary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 = ‘apple’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can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7452" y="1690688"/>
            <a:ext cx="69397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Test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val1 = 1000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al2 = 1001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val1 &lt; val2: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print(“Value1 less than value2”)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print(“Value2 bigger than or equal to value1”)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Test existence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 = {‘a’: 5, ‘g’: 100, ‘f’: 1000}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‘f’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letters: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(“Found {0}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f”.format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(letters[‘f’])) </a:t>
            </a:r>
          </a:p>
        </p:txBody>
      </p:sp>
    </p:spTree>
    <p:extLst>
      <p:ext uri="{BB962C8B-B14F-4D97-AF65-F5344CB8AC3E}">
        <p14:creationId xmlns:p14="http://schemas.microsoft.com/office/powerpoint/2010/main" val="4612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3651" y="2690336"/>
            <a:ext cx="4044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Loop through a list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5, 6, 10, 100]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(element * 2)</a:t>
            </a:r>
          </a:p>
        </p:txBody>
      </p:sp>
    </p:spTree>
    <p:extLst>
      <p:ext uri="{BB962C8B-B14F-4D97-AF65-F5344CB8AC3E}">
        <p14:creationId xmlns:p14="http://schemas.microsoft.com/office/powerpoint/2010/main" val="27298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can Handle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7541" y="2136338"/>
            <a:ext cx="4436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Read a file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‘r’)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Write a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‘w’)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(‘some text’)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Python</a:t>
            </a:r>
          </a:p>
          <a:p>
            <a:r>
              <a:rPr lang="en-US" dirty="0" smtClean="0"/>
              <a:t>Python in 10 Minutes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Types, Operators, Comparisons </a:t>
            </a:r>
            <a:endParaRPr lang="en-US" dirty="0"/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8757" cy="4346575"/>
          </a:xfrm>
        </p:spPr>
        <p:txBody>
          <a:bodyPr>
            <a:normAutofit/>
          </a:bodyPr>
          <a:lstStyle/>
          <a:p>
            <a:r>
              <a:rPr lang="en-US" dirty="0" smtClean="0"/>
              <a:t>Write a grep-like tool in Python</a:t>
            </a:r>
          </a:p>
          <a:p>
            <a:pPr lvl="1"/>
            <a:r>
              <a:rPr lang="en-US" dirty="0" smtClean="0"/>
              <a:t>Read a set of files and look for a regular expression in each line</a:t>
            </a:r>
          </a:p>
          <a:p>
            <a:r>
              <a:rPr lang="en-US" dirty="0" smtClean="0"/>
              <a:t>Example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pygrep.py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943360" y="178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/intel/bin/python3.5.1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Usage: pygrep.py &lt;regex&gt; &lt;file0&gt; ...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Read the file and filter the 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open(path, 'r')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matched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(pattern, line)]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Print matched 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matched_line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matched: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("{0}:{1}".format(path,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matched_line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ygrep</a:t>
            </a:r>
            <a:r>
              <a:rPr lang="en-US" dirty="0" smtClean="0"/>
              <a:t> –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943360" y="178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/intel/bin/python3.5.1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Usage: pygrep.py &lt;regex&gt; &lt;file0&gt; ...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Read the file and filter the 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open(path, 'r')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matched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(pattern, line)]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Print matched 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matched_line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matched: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("{0}:{1}".format(path,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matched_line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ygrep</a:t>
            </a:r>
            <a:r>
              <a:rPr lang="en-US" dirty="0" smtClean="0"/>
              <a:t> – the code explained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47054" y="1713447"/>
            <a:ext cx="2692607" cy="261610"/>
            <a:chOff x="3396343" y="1780107"/>
            <a:chExt cx="2692607" cy="26161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69972" y="1780107"/>
              <a:ext cx="1418978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Run with python3.5.1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96719" y="2215797"/>
            <a:ext cx="2990766" cy="261610"/>
            <a:chOff x="3396343" y="1764716"/>
            <a:chExt cx="2990766" cy="26161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69972" y="1764716"/>
              <a:ext cx="1717137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Import regular expressions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6719" y="2477407"/>
            <a:ext cx="2900998" cy="261610"/>
            <a:chOff x="3396343" y="1780107"/>
            <a:chExt cx="2900998" cy="26161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69972" y="1780107"/>
              <a:ext cx="1627369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Import system functions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40124" y="3292622"/>
            <a:ext cx="3155876" cy="261610"/>
            <a:chOff x="3396343" y="1780107"/>
            <a:chExt cx="3155876" cy="261610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69972" y="1780107"/>
              <a:ext cx="1882247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Get command line arguments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78774" y="4278255"/>
            <a:ext cx="3805091" cy="769441"/>
            <a:chOff x="3396343" y="1533886"/>
            <a:chExt cx="3805091" cy="7694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69972" y="1533886"/>
              <a:ext cx="2531462" cy="76944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Open the file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Search for lines that matched pattern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Strip the newline from matched lines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Save the matches as a list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78665" y="3937469"/>
            <a:ext cx="3901271" cy="261610"/>
            <a:chOff x="3396343" y="1780107"/>
            <a:chExt cx="3901271" cy="261610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69972" y="1780107"/>
              <a:ext cx="2627642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Iterate through each path in the list of files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30172" y="5455089"/>
            <a:ext cx="4487970" cy="430887"/>
            <a:chOff x="3396343" y="1703163"/>
            <a:chExt cx="4487970" cy="430887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69972" y="1703163"/>
              <a:ext cx="3214341" cy="43088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Iterate through every matched line</a:t>
              </a:r>
            </a:p>
            <a:p>
              <a:pPr marL="228600" indent="-228600">
                <a:buAutoNum type="arabicPeriod"/>
              </a:pP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Print the file path and the matched line to </a:t>
              </a:r>
              <a:r>
                <a:rPr lang="en-US" sz="1100" dirty="0" err="1" smtClean="0">
                  <a:solidFill>
                    <a:schemeClr val="bg1">
                      <a:lumMod val="50000"/>
                    </a:schemeClr>
                  </a:solidFill>
                </a:rPr>
                <a:t>stdout</a:t>
              </a:r>
              <a:endParaRPr lang="en-US" sz="11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240545" y="2661681"/>
            <a:ext cx="3669594" cy="7694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ys.argv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is a list of the command line being executed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sys.argv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[0] = the program name (i.e. pygrep.py)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sys.argv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[1] = the regular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ys.argv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[2:] = files in position 2 until the end of arguments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stCxn id="40" idx="1"/>
            <a:endCxn id="22" idx="3"/>
          </p:cNvCxnSpPr>
          <p:nvPr/>
        </p:nvCxnSpPr>
        <p:spPr>
          <a:xfrm rot="10800000" flipV="1">
            <a:off x="6096001" y="3046401"/>
            <a:ext cx="2144545" cy="377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ygrep</a:t>
            </a:r>
            <a:r>
              <a:rPr lang="en-US" dirty="0" smtClean="0"/>
              <a:t> –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echo "some\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&gt; text1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echo "another\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text2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pygrep.py "[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]e" text1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text1:some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text1:lines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pygrep.py "e[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]" text1 text2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text1:lines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text1:text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text2:text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24</a:t>
            </a:fld>
            <a:endParaRPr lang="en-US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6494318" y="2358736"/>
            <a:ext cx="3818036" cy="106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12354" y="2885003"/>
            <a:ext cx="1048685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5115" y="739487"/>
            <a:ext cx="801823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 flipV="1">
            <a:off x="6487079" y="1278096"/>
            <a:ext cx="3818036" cy="7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smtClean="0"/>
              <a:t>Variables are plain names</a:t>
            </a:r>
          </a:p>
          <a:p>
            <a:r>
              <a:rPr lang="en-US" dirty="0" smtClean="0"/>
              <a:t>There is no </a:t>
            </a:r>
            <a:r>
              <a:rPr lang="en-US" i="1" dirty="0" smtClean="0"/>
              <a:t>required</a:t>
            </a:r>
            <a:r>
              <a:rPr lang="en-US" dirty="0" smtClean="0"/>
              <a:t> type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2218" y="3127949"/>
            <a:ext cx="51475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‘some string’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5.67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nother_var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[4, 5, 6, 9,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supports many built-in types of variables</a:t>
            </a:r>
          </a:p>
          <a:p>
            <a:pPr lvl="1"/>
            <a:r>
              <a:rPr lang="en-US" dirty="0" smtClean="0"/>
              <a:t>Numbers (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float</a:t>
            </a:r>
            <a:r>
              <a:rPr lang="en-US" dirty="0" smtClean="0"/>
              <a:t>, complex, decimals, fractions)</a:t>
            </a:r>
          </a:p>
          <a:p>
            <a:pPr lvl="1"/>
            <a:r>
              <a:rPr lang="en-US" dirty="0" smtClean="0"/>
              <a:t>Strings (</a:t>
            </a:r>
            <a:r>
              <a:rPr lang="en-US" b="1" dirty="0" smtClean="0"/>
              <a:t>text</a:t>
            </a:r>
            <a:r>
              <a:rPr lang="en-US" dirty="0" smtClean="0"/>
              <a:t> and binary)</a:t>
            </a:r>
          </a:p>
          <a:p>
            <a:pPr lvl="1"/>
            <a:r>
              <a:rPr lang="en-US" b="1" dirty="0" smtClean="0"/>
              <a:t>Booleans</a:t>
            </a:r>
          </a:p>
          <a:p>
            <a:pPr lvl="1"/>
            <a:r>
              <a:rPr lang="en-US" b="1" dirty="0" smtClean="0"/>
              <a:t>Lists</a:t>
            </a:r>
            <a:r>
              <a:rPr lang="en-US" dirty="0" smtClean="0"/>
              <a:t> and </a:t>
            </a:r>
            <a:r>
              <a:rPr lang="en-US" b="1" dirty="0" smtClean="0"/>
              <a:t>tuples</a:t>
            </a:r>
          </a:p>
          <a:p>
            <a:pPr lvl="1"/>
            <a:r>
              <a:rPr lang="en-US" b="1" dirty="0" smtClean="0"/>
              <a:t>Dictionaries</a:t>
            </a:r>
            <a:r>
              <a:rPr lang="en-US" dirty="0" smtClean="0"/>
              <a:t> (a Python hash table or 1:1 mapping)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b="1" dirty="0" smtClean="0"/>
              <a:t>Files</a:t>
            </a:r>
          </a:p>
          <a:p>
            <a:r>
              <a:rPr lang="en-US" dirty="0" smtClean="0"/>
              <a:t>Python is object-oriented, so you can create your own types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61817" y="5712659"/>
            <a:ext cx="209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 Bold covered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of code is something like an if statement, while loop, for loop, function, etc.</a:t>
            </a:r>
          </a:p>
          <a:p>
            <a:r>
              <a:rPr lang="en-US" dirty="0" smtClean="0"/>
              <a:t>Blocks of code are marked by </a:t>
            </a:r>
            <a:r>
              <a:rPr lang="en-US" b="1" dirty="0" smtClean="0"/>
              <a:t>indentation</a:t>
            </a:r>
            <a:r>
              <a:rPr lang="en-US" dirty="0" smtClean="0"/>
              <a:t> and a </a:t>
            </a:r>
            <a:r>
              <a:rPr lang="en-US" b="1" dirty="0" smtClean="0"/>
              <a:t>colon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5057" y="3678128"/>
            <a:ext cx="3631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In for loop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do_something_again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Not in for loop anymore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75580" y="3707466"/>
            <a:ext cx="1786911" cy="261610"/>
            <a:chOff x="3396343" y="1780107"/>
            <a:chExt cx="1786911" cy="26161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396343" y="1918607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69972" y="1780107"/>
              <a:ext cx="513282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Colon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2579984" y="4313811"/>
            <a:ext cx="2120170" cy="261610"/>
            <a:chOff x="3396343" y="1780107"/>
            <a:chExt cx="2257266" cy="261610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3396343" y="1910912"/>
              <a:ext cx="1316557" cy="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12900" y="1780107"/>
              <a:ext cx="940709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Indentation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4314621" y="3707466"/>
            <a:ext cx="0" cy="20393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48859" y="4032622"/>
            <a:ext cx="0" cy="8239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198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four</a:t>
            </a:r>
            <a:r>
              <a:rPr lang="en-US" dirty="0" smtClean="0"/>
              <a:t> </a:t>
            </a:r>
            <a:r>
              <a:rPr lang="en-US" b="1" dirty="0" smtClean="0"/>
              <a:t>spaces</a:t>
            </a:r>
            <a:r>
              <a:rPr lang="en-US" dirty="0" smtClean="0"/>
              <a:t> to indent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etup your text editor to do this automatically when you press ‘tab’</a:t>
            </a:r>
          </a:p>
          <a:p>
            <a:r>
              <a:rPr lang="en-US" dirty="0" smtClean="0"/>
              <a:t>Tabs are </a:t>
            </a:r>
            <a:r>
              <a:rPr lang="en-US" i="1" dirty="0" smtClean="0"/>
              <a:t>okay</a:t>
            </a:r>
            <a:r>
              <a:rPr lang="en-US" dirty="0" smtClean="0"/>
              <a:t>, but spaces are better since they display more consistently</a:t>
            </a:r>
          </a:p>
          <a:p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mix tabs and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4344592"/>
            <a:ext cx="2803973" cy="1351705"/>
            <a:chOff x="1537398" y="4344592"/>
            <a:chExt cx="2803973" cy="1351705"/>
          </a:xfrm>
        </p:grpSpPr>
        <p:sp>
          <p:nvSpPr>
            <p:cNvPr id="6" name="TextBox 5"/>
            <p:cNvSpPr txBox="1"/>
            <p:nvPr/>
          </p:nvSpPr>
          <p:spPr>
            <a:xfrm>
              <a:off x="1537398" y="4772967"/>
              <a:ext cx="28039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+ 1)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685925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12427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938929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65432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85925" y="5432322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12427" y="5432322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38929" y="5432322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065432" y="5432322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73034" y="4344592"/>
              <a:ext cx="21327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Four Spaces – Good!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94013" y="4353793"/>
            <a:ext cx="2803973" cy="1342504"/>
            <a:chOff x="4623498" y="4353793"/>
            <a:chExt cx="2803973" cy="1342504"/>
          </a:xfrm>
        </p:grpSpPr>
        <p:sp>
          <p:nvSpPr>
            <p:cNvPr id="16" name="TextBox 15"/>
            <p:cNvSpPr txBox="1"/>
            <p:nvPr/>
          </p:nvSpPr>
          <p:spPr>
            <a:xfrm>
              <a:off x="4623498" y="4772967"/>
              <a:ext cx="28039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+ 1)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42633" y="5167221"/>
              <a:ext cx="397678" cy="141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42633" y="5453817"/>
              <a:ext cx="397678" cy="141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90213" y="4353793"/>
              <a:ext cx="1270541" cy="369332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Tabs – Meh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549827" y="4353793"/>
            <a:ext cx="2803973" cy="1342504"/>
            <a:chOff x="7709598" y="4353793"/>
            <a:chExt cx="2803973" cy="1342504"/>
          </a:xfrm>
        </p:grpSpPr>
        <p:sp>
          <p:nvSpPr>
            <p:cNvPr id="17" name="TextBox 16"/>
            <p:cNvSpPr txBox="1"/>
            <p:nvPr/>
          </p:nvSpPr>
          <p:spPr>
            <a:xfrm>
              <a:off x="7709598" y="4772967"/>
              <a:ext cx="28039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+ 1)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864656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991158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17660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44163" y="5167221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64656" y="5432322"/>
              <a:ext cx="397678" cy="141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85982" y="4353793"/>
              <a:ext cx="205120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Spaces + Tabs – No!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1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 read and write a Python script after working through this</a:t>
            </a:r>
          </a:p>
          <a:p>
            <a:r>
              <a:rPr lang="en-US" dirty="0" smtClean="0"/>
              <a:t>What’s not covered?</a:t>
            </a:r>
          </a:p>
          <a:p>
            <a:pPr lvl="1"/>
            <a:r>
              <a:rPr lang="en-US" dirty="0" smtClean="0"/>
              <a:t>Higher level constructs (e.g. generators, object oriented programming)</a:t>
            </a:r>
          </a:p>
          <a:p>
            <a:pPr lvl="1"/>
            <a:r>
              <a:rPr lang="en-US" dirty="0" smtClean="0"/>
              <a:t>Larger programs, code organization, and writing your own modules</a:t>
            </a:r>
          </a:p>
          <a:p>
            <a:pPr lvl="1"/>
            <a:r>
              <a:rPr lang="en-US" dirty="0" smtClean="0"/>
              <a:t>More advanced features of the default modules (unit testing, logging, multiprocessing/multithreading/GIL, databases, networking,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/>
              <a:t>the official style guide called </a:t>
            </a:r>
            <a:r>
              <a:rPr lang="en-US" dirty="0" smtClean="0">
                <a:hlinkClick r:id="rId2"/>
              </a:rPr>
              <a:t>PEP8</a:t>
            </a:r>
            <a:endParaRPr lang="en-US" dirty="0" smtClean="0"/>
          </a:p>
          <a:p>
            <a:r>
              <a:rPr lang="en-US" dirty="0" smtClean="0"/>
              <a:t>Covers how to write “good” code:</a:t>
            </a:r>
          </a:p>
          <a:p>
            <a:pPr lvl="1"/>
            <a:r>
              <a:rPr lang="en-US" dirty="0" smtClean="0"/>
              <a:t>Indentation</a:t>
            </a:r>
          </a:p>
          <a:p>
            <a:pPr lvl="1"/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Code layout</a:t>
            </a:r>
          </a:p>
          <a:p>
            <a:pPr lvl="1"/>
            <a:r>
              <a:rPr lang="en-US" dirty="0" smtClean="0"/>
              <a:t>Commenting</a:t>
            </a:r>
          </a:p>
          <a:p>
            <a:r>
              <a:rPr lang="en-US" dirty="0" smtClean="0"/>
              <a:t>All convention, Python doesn’t really care about most of 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84230"/>
          </a:xfrm>
        </p:spPr>
        <p:txBody>
          <a:bodyPr>
            <a:normAutofit/>
          </a:bodyPr>
          <a:lstStyle/>
          <a:p>
            <a:r>
              <a:rPr lang="en-US" dirty="0" smtClean="0"/>
              <a:t>Python encourages semantically correct code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correct solution </a:t>
            </a:r>
            <a:r>
              <a:rPr lang="en-US" dirty="0" smtClean="0"/>
              <a:t>should have: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orrect constraints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orrect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68737" y="1198773"/>
            <a:ext cx="5618018" cy="2645824"/>
            <a:chOff x="6168737" y="697182"/>
            <a:chExt cx="5618018" cy="2645824"/>
          </a:xfrm>
        </p:grpSpPr>
        <p:sp>
          <p:nvSpPr>
            <p:cNvPr id="5" name="TextBox 4"/>
            <p:cNvSpPr txBox="1"/>
            <p:nvPr/>
          </p:nvSpPr>
          <p:spPr>
            <a:xfrm>
              <a:off x="6168737" y="697182"/>
              <a:ext cx="56180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list_as_set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for element in [1, 2, 3, 4, 4, 2, 1, 5]: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     if element not 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list_as_set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     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list_as_set.append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(element)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xsect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list_as_set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if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[10, 11, 4, 5]]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print(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xsect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[4, 5]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92015" y="2142677"/>
              <a:ext cx="3093283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Correct </a:t>
              </a:r>
              <a:r>
                <a:rPr lang="en-US" dirty="0" smtClean="0"/>
                <a:t>answer</a:t>
              </a:r>
              <a:r>
                <a:rPr lang="en-US" dirty="0"/>
                <a:t>, but: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Dirty, nested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Not clear what’s happening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Answer is a </a:t>
              </a:r>
              <a:r>
                <a:rPr lang="en-US" dirty="0" smtClean="0"/>
                <a:t>list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68737" y="4325024"/>
            <a:ext cx="4637808" cy="2031326"/>
            <a:chOff x="6511637" y="3774321"/>
            <a:chExt cx="4637808" cy="2031326"/>
          </a:xfrm>
        </p:grpSpPr>
        <p:sp>
          <p:nvSpPr>
            <p:cNvPr id="6" name="Rectangle 5"/>
            <p:cNvSpPr/>
            <p:nvPr/>
          </p:nvSpPr>
          <p:spPr>
            <a:xfrm>
              <a:off x="6511637" y="3774321"/>
              <a:ext cx="46378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set()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real_set.update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([1, 2, 3, 4, 4, 2, 1, 5])</a:t>
              </a:r>
            </a:p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&gt;&gt;&gt;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real_set.intersection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(set([10, 11, 4, 5]))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{4, 5}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9948" y="4605318"/>
              <a:ext cx="2175596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Correct </a:t>
              </a:r>
              <a:r>
                <a:rPr lang="en-US" dirty="0" smtClean="0"/>
                <a:t>answer</a:t>
              </a:r>
              <a:r>
                <a:rPr lang="en-US" dirty="0"/>
                <a:t>, </a:t>
              </a:r>
              <a:r>
                <a:rPr lang="en-US" dirty="0" smtClean="0"/>
                <a:t>and: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Clean code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Code is obvious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Answer is a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641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REPL: Read, Evaluate, Print Loop</a:t>
            </a:r>
          </a:p>
          <a:p>
            <a:r>
              <a:rPr lang="en-US" dirty="0" smtClean="0"/>
              <a:t>If you run python on it’s own, you’ll get an interactive python interpreter</a:t>
            </a:r>
          </a:p>
          <a:p>
            <a:r>
              <a:rPr lang="en-US" dirty="0" smtClean="0"/>
              <a:t>Useful for quickly testing a few lines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8471" y="4384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7300" y="3526535"/>
            <a:ext cx="10221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/intel/bin/python3.5.1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3.5.1 (default, Feb 15 2016, 22:41:10)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[GCC 4.7.2]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print("Hello World")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565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Types, Operators, Comparisons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things</a:t>
            </a:r>
          </a:p>
          <a:p>
            <a:pPr lvl="1"/>
            <a:r>
              <a:rPr lang="en-US" dirty="0" smtClean="0"/>
              <a:t>Numbers, strings, lists, functions, class instances, and even the code itself</a:t>
            </a:r>
          </a:p>
          <a:p>
            <a:r>
              <a:rPr lang="en-US" dirty="0" smtClean="0"/>
              <a:t>They know about themselves through 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They do things to themselves through </a:t>
            </a:r>
            <a:r>
              <a:rPr lang="en-US" b="1" dirty="0" smtClean="0"/>
              <a:t>methods</a:t>
            </a:r>
          </a:p>
          <a:p>
            <a:r>
              <a:rPr lang="en-US" dirty="0" smtClean="0"/>
              <a:t>Both are accessed with the dot ‘.’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3289" y="4881662"/>
            <a:ext cx="5285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my_attr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my_obj.my_attribute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my_obj.my_method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5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nts</a:t>
            </a:r>
            <a:r>
              <a:rPr lang="en-US" dirty="0" smtClean="0"/>
              <a:t> and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nts</a:t>
            </a:r>
            <a:r>
              <a:rPr lang="en-US" dirty="0" smtClean="0"/>
              <a:t> and floats behave about as expected</a:t>
            </a:r>
          </a:p>
          <a:p>
            <a:r>
              <a:rPr lang="en-US" dirty="0" smtClean="0"/>
              <a:t>Division of </a:t>
            </a:r>
            <a:r>
              <a:rPr lang="en-US" dirty="0" err="1" smtClean="0"/>
              <a:t>ints</a:t>
            </a:r>
            <a:r>
              <a:rPr lang="en-US" dirty="0" smtClean="0"/>
              <a:t> automatically yields a float</a:t>
            </a:r>
          </a:p>
          <a:p>
            <a:pPr lvl="1"/>
            <a:r>
              <a:rPr lang="en-US" dirty="0" smtClean="0"/>
              <a:t>If you need an ‘integer’ division use two slashes ‘//’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3082" y="1690688"/>
            <a:ext cx="30796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2.2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083"/>
              </p:ext>
            </p:extLst>
          </p:nvPr>
        </p:nvGraphicFramePr>
        <p:xfrm>
          <a:off x="2487677" y="1690688"/>
          <a:ext cx="7494523" cy="4149294"/>
        </p:xfrm>
        <a:graphic>
          <a:graphicData uri="http://schemas.openxmlformats.org/drawingml/2006/table">
            <a:tbl>
              <a:tblPr/>
              <a:tblGrid>
                <a:gridCol w="1775114"/>
                <a:gridCol w="3944295"/>
                <a:gridCol w="1775114"/>
              </a:tblGrid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Result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Full documentation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x +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sum of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i="1">
                          <a:effectLst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x -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difference of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i="1">
                          <a:effectLst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x *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product of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i="1">
                          <a:effectLst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x /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quotient of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i="1">
                          <a:effectLst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24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x //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floored quotient of </a:t>
                      </a:r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and </a:t>
                      </a:r>
                      <a:r>
                        <a:rPr lang="en-US" sz="1000" i="1">
                          <a:effectLst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x %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remainder of x /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-x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negated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+x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i="1" dirty="0">
                          <a:effectLst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unchanged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24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abs(x)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absolute value or magnitude of </a:t>
                      </a:r>
                      <a:r>
                        <a:rPr lang="en-US" sz="1000" i="1" dirty="0">
                          <a:effectLst/>
                        </a:rPr>
                        <a:t>x</a:t>
                      </a:r>
                      <a:endParaRPr lang="en-US" sz="10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rgbClr val="6363BB"/>
                          </a:solidFill>
                          <a:effectLst/>
                          <a:hlinkClick r:id="rId3" tooltip="abs"/>
                        </a:rPr>
                        <a:t>abs()</a:t>
                      </a:r>
                      <a:endParaRPr lang="en-US" sz="10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int(x)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converted to integer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rgbClr val="6363BB"/>
                          </a:solidFill>
                          <a:effectLst/>
                          <a:hlinkClick r:id="rId4" tooltip="int"/>
                        </a:rPr>
                        <a:t>int()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24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float(x)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converted to floating point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rgbClr val="6363BB"/>
                          </a:solidFill>
                          <a:effectLst/>
                          <a:hlinkClick r:id="rId5" tooltip="float"/>
                        </a:rPr>
                        <a:t>float()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83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complex(re, im)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a complex number with real part </a:t>
                      </a:r>
                      <a:r>
                        <a:rPr lang="en-US" sz="1000" i="1" dirty="0">
                          <a:effectLst/>
                        </a:rPr>
                        <a:t>re</a:t>
                      </a:r>
                      <a:r>
                        <a:rPr lang="en-US" sz="1000" dirty="0">
                          <a:effectLst/>
                        </a:rPr>
                        <a:t>, imaginary part </a:t>
                      </a:r>
                      <a:r>
                        <a:rPr lang="en-US" sz="1000" i="1" dirty="0">
                          <a:effectLst/>
                        </a:rPr>
                        <a:t>im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r>
                        <a:rPr lang="en-US" sz="1000" i="1" dirty="0">
                          <a:effectLst/>
                        </a:rPr>
                        <a:t>im</a:t>
                      </a:r>
                      <a:r>
                        <a:rPr lang="en-US" sz="1000" dirty="0">
                          <a:effectLst/>
                        </a:rPr>
                        <a:t> defaults to zero.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rgbClr val="6363BB"/>
                          </a:solidFill>
                          <a:effectLst/>
                          <a:hlinkClick r:id="rId6" tooltip="complex"/>
                        </a:rPr>
                        <a:t>complex()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24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c.conjugate()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conjugate of the complex number </a:t>
                      </a:r>
                      <a:r>
                        <a:rPr lang="en-US" sz="1000" i="1" dirty="0">
                          <a:effectLst/>
                        </a:rPr>
                        <a:t>c</a:t>
                      </a:r>
                      <a:endParaRPr lang="en-US" sz="10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divmod(x, y)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the pair (x // y, x % y)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rgbClr val="6363BB"/>
                          </a:solidFill>
                          <a:effectLst/>
                          <a:hlinkClick r:id="rId7" tooltip="divmod"/>
                        </a:rPr>
                        <a:t>divmod()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pow(x, y)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i="1">
                          <a:effectLst/>
                        </a:rPr>
                        <a:t>x</a:t>
                      </a:r>
                      <a:r>
                        <a:rPr lang="en-US" sz="1000">
                          <a:effectLst/>
                        </a:rPr>
                        <a:t> to the power </a:t>
                      </a:r>
                      <a:r>
                        <a:rPr lang="en-US" sz="1000" i="1">
                          <a:effectLst/>
                        </a:rPr>
                        <a:t>y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>
                          <a:solidFill>
                            <a:srgbClr val="6363BB"/>
                          </a:solidFill>
                          <a:effectLst/>
                          <a:hlinkClick r:id="rId8" tooltip="pow"/>
                        </a:rPr>
                        <a:t>pow()</a:t>
                      </a:r>
                      <a:endParaRPr lang="en-US" sz="10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6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x ** y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i="1" dirty="0">
                          <a:effectLst/>
                        </a:rPr>
                        <a:t>x</a:t>
                      </a:r>
                      <a:r>
                        <a:rPr lang="en-US" sz="1000" dirty="0">
                          <a:effectLst/>
                        </a:rPr>
                        <a:t> to the power </a:t>
                      </a:r>
                      <a:r>
                        <a:rPr lang="en-US" sz="1000" i="1" dirty="0">
                          <a:effectLst/>
                        </a:rPr>
                        <a:t>y</a:t>
                      </a:r>
                      <a:endParaRPr lang="en-US" sz="10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6201" y="5972176"/>
            <a:ext cx="4619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>
                <a:hlinkClick r:id="rId9"/>
              </a:rPr>
              <a:t>https://docs.python.org/3/library/stdtypes.html#typesnumeric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93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8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96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Sequences are ordered, </a:t>
            </a:r>
            <a:r>
              <a:rPr lang="en-US" dirty="0" err="1" smtClean="0"/>
              <a:t>iterable</a:t>
            </a:r>
            <a:r>
              <a:rPr lang="en-US" dirty="0" smtClean="0"/>
              <a:t> collections</a:t>
            </a:r>
          </a:p>
          <a:p>
            <a:r>
              <a:rPr lang="en-US" dirty="0" smtClean="0"/>
              <a:t>Python sequences include: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Strings (Text and Binary)</a:t>
            </a:r>
          </a:p>
          <a:p>
            <a:pPr lvl="1"/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Tuples</a:t>
            </a:r>
          </a:p>
          <a:p>
            <a:r>
              <a:rPr lang="en-US" dirty="0" smtClean="0"/>
              <a:t>Sequences are all manipulated similarly, i.e. they can be </a:t>
            </a:r>
            <a:r>
              <a:rPr lang="en-US" b="1" dirty="0" smtClean="0"/>
              <a:t>indexed, iterated, </a:t>
            </a:r>
            <a:r>
              <a:rPr lang="en-US" dirty="0" smtClean="0"/>
              <a:t>and </a:t>
            </a:r>
            <a:r>
              <a:rPr lang="en-US" b="1" dirty="0" smtClean="0"/>
              <a:t>membership tested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5245240"/>
            <a:ext cx="4031873" cy="799478"/>
            <a:chOff x="838200" y="5245240"/>
            <a:chExt cx="4031873" cy="799478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5245240"/>
              <a:ext cx="40318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my_list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[‘Adam’, ‘Robert’, ‘Tomasz’, ‘Patryk’]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38200" y="5521498"/>
              <a:ext cx="3961697" cy="523220"/>
              <a:chOff x="1313351" y="5539184"/>
              <a:chExt cx="3961697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142424" y="5539184"/>
                <a:ext cx="1043876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‘Robert’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313351" y="5539184"/>
                <a:ext cx="829073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‘Adam’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87296" y="5539184"/>
                <a:ext cx="1043876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‘Tomasz’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31172" y="5539184"/>
                <a:ext cx="1043876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[3]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‘Patryk’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927068" y="5199479"/>
            <a:ext cx="4293185" cy="841563"/>
            <a:chOff x="6927068" y="5199479"/>
            <a:chExt cx="4293185" cy="841563"/>
          </a:xfrm>
        </p:grpSpPr>
        <p:sp>
          <p:nvSpPr>
            <p:cNvPr id="6" name="TextBox 5"/>
            <p:cNvSpPr txBox="1"/>
            <p:nvPr/>
          </p:nvSpPr>
          <p:spPr>
            <a:xfrm>
              <a:off x="6927068" y="5199479"/>
              <a:ext cx="3667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my_str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“It comes from all we’re giving”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91273" y="5515650"/>
              <a:ext cx="4228980" cy="525392"/>
              <a:chOff x="7001472" y="5594866"/>
              <a:chExt cx="4228980" cy="52539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001472" y="5597038"/>
                <a:ext cx="506869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07241" y="5597038"/>
                <a:ext cx="506869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013085" y="5597038"/>
                <a:ext cx="506869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[2]</a:t>
                </a:r>
              </a:p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17829" y="5597038"/>
                <a:ext cx="506869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[3]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20448" y="5597038"/>
                <a:ext cx="506869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[4]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520942" y="5594866"/>
                <a:ext cx="506869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[5]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033086" y="5597038"/>
                <a:ext cx="506869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[6]</a:t>
                </a:r>
              </a:p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25" idx="3"/>
              </p:cNvCxnSpPr>
              <p:nvPr/>
            </p:nvCxnSpPr>
            <p:spPr>
              <a:xfrm>
                <a:off x="10539955" y="5858648"/>
                <a:ext cx="6904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Left-Right Arrow 33"/>
          <p:cNvSpPr/>
          <p:nvPr/>
        </p:nvSpPr>
        <p:spPr>
          <a:xfrm>
            <a:off x="5160768" y="5693742"/>
            <a:ext cx="1533525" cy="1670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21997" y="549915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imilar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Lists, strings, ranges, and tuples all support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08746"/>
              </p:ext>
            </p:extLst>
          </p:nvPr>
        </p:nvGraphicFramePr>
        <p:xfrm>
          <a:off x="2417778" y="2395698"/>
          <a:ext cx="7120601" cy="3407747"/>
        </p:xfrm>
        <a:graphic>
          <a:graphicData uri="http://schemas.openxmlformats.org/drawingml/2006/table">
            <a:tbl>
              <a:tblPr/>
              <a:tblGrid>
                <a:gridCol w="2382875"/>
                <a:gridCol w="4737726"/>
              </a:tblGrid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Operation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Result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117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x in s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True if an item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is equal to 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, else False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1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x not in s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False if an item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is equal to 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, else True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 + t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concatenation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and </a:t>
                      </a:r>
                      <a:r>
                        <a:rPr lang="en-US" sz="1200" i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s * n or n * s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equivalent to adding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to itself 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 times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s[i]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th item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, origin 0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s[i:j]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slice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from </a:t>
                      </a:r>
                      <a:r>
                        <a:rPr lang="en-US" sz="1200" i="1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 to </a:t>
                      </a:r>
                      <a:r>
                        <a:rPr lang="en-US" sz="1200" i="1">
                          <a:effectLst/>
                        </a:rPr>
                        <a:t>j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s[i:j:k]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slice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from </a:t>
                      </a:r>
                      <a:r>
                        <a:rPr lang="en-US" sz="1200" i="1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 to </a:t>
                      </a:r>
                      <a:r>
                        <a:rPr lang="en-US" sz="1200" i="1">
                          <a:effectLst/>
                        </a:rPr>
                        <a:t>j</a:t>
                      </a:r>
                      <a:r>
                        <a:rPr lang="en-US" sz="1200">
                          <a:effectLst/>
                        </a:rPr>
                        <a:t> with step </a:t>
                      </a:r>
                      <a:r>
                        <a:rPr lang="en-US" sz="1200" i="1">
                          <a:effectLst/>
                        </a:rPr>
                        <a:t>k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len(s)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length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min(s)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smallest item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max(s)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largest item of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55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s.index(x[, i[, j]])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index of the first occurrence of 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 in </a:t>
                      </a:r>
                      <a:r>
                        <a:rPr lang="en-US" sz="1200" i="1">
                          <a:effectLst/>
                        </a:rPr>
                        <a:t>s</a:t>
                      </a:r>
                      <a:r>
                        <a:rPr lang="en-US" sz="1200">
                          <a:effectLst/>
                        </a:rPr>
                        <a:t> (at or after index </a:t>
                      </a:r>
                      <a:r>
                        <a:rPr lang="en-US" sz="1200" i="1">
                          <a:effectLst/>
                        </a:rPr>
                        <a:t>i</a:t>
                      </a:r>
                      <a:r>
                        <a:rPr lang="en-US" sz="1200">
                          <a:effectLst/>
                        </a:rPr>
                        <a:t> and before index </a:t>
                      </a:r>
                      <a:r>
                        <a:rPr lang="en-US" sz="1200" i="1">
                          <a:effectLst/>
                        </a:rPr>
                        <a:t>j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773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s.count(x)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total number of occurrences of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in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8812" y="5902056"/>
            <a:ext cx="661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>
                <a:hlinkClick r:id="rId3"/>
              </a:rPr>
              <a:t>https://docs.python.org/3/library/stdtypes.html#common-sequence-operations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0134" y="2939143"/>
            <a:ext cx="1860199" cy="2580175"/>
            <a:chOff x="450134" y="2939143"/>
            <a:chExt cx="1860199" cy="2580175"/>
          </a:xfrm>
        </p:grpSpPr>
        <p:grpSp>
          <p:nvGrpSpPr>
            <p:cNvPr id="7" name="Group 6"/>
            <p:cNvGrpSpPr/>
            <p:nvPr/>
          </p:nvGrpSpPr>
          <p:grpSpPr>
            <a:xfrm>
              <a:off x="450134" y="2939143"/>
              <a:ext cx="1860199" cy="1062151"/>
              <a:chOff x="4669972" y="979566"/>
              <a:chExt cx="1860199" cy="1062151"/>
            </a:xfrm>
          </p:grpSpPr>
          <p:cxnSp>
            <p:nvCxnSpPr>
              <p:cNvPr id="8" name="Straight Arrow Connector 7"/>
              <p:cNvCxnSpPr>
                <a:stCxn id="9" idx="3"/>
                <a:endCxn id="21" idx="1"/>
              </p:cNvCxnSpPr>
              <p:nvPr/>
            </p:nvCxnSpPr>
            <p:spPr>
              <a:xfrm flipV="1">
                <a:off x="5585607" y="979566"/>
                <a:ext cx="944564" cy="931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69972" y="1780107"/>
                <a:ext cx="915635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50000"/>
                      </a:schemeClr>
                    </a:solidFill>
                  </a:rPr>
                  <a:t>Membership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2" name="Straight Arrow Connector 11"/>
            <p:cNvCxnSpPr>
              <a:stCxn id="9" idx="3"/>
              <a:endCxn id="20" idx="1"/>
            </p:cNvCxnSpPr>
            <p:nvPr/>
          </p:nvCxnSpPr>
          <p:spPr>
            <a:xfrm>
              <a:off x="1365769" y="3870489"/>
              <a:ext cx="925255" cy="1648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eft Brace 19"/>
          <p:cNvSpPr/>
          <p:nvPr/>
        </p:nvSpPr>
        <p:spPr>
          <a:xfrm>
            <a:off x="2291024" y="5235191"/>
            <a:ext cx="63377" cy="568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2310333" y="2655016"/>
            <a:ext cx="63377" cy="568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9538379" y="3739684"/>
            <a:ext cx="108039" cy="721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795110" y="3968766"/>
            <a:ext cx="1944005" cy="261610"/>
            <a:chOff x="3396343" y="1764716"/>
            <a:chExt cx="1944005" cy="261610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396343" y="1895521"/>
              <a:ext cx="1273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69972" y="1764716"/>
              <a:ext cx="670376" cy="261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Indexing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9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357"/>
            <a:ext cx="10515600" cy="3972606"/>
          </a:xfrm>
        </p:spPr>
        <p:txBody>
          <a:bodyPr>
            <a:normAutofit/>
          </a:bodyPr>
          <a:lstStyle/>
          <a:p>
            <a:r>
              <a:rPr lang="en-US" dirty="0" smtClean="0"/>
              <a:t>Positive indexes go from 0 to </a:t>
            </a:r>
            <a:r>
              <a:rPr lang="en-US" dirty="0" err="1" smtClean="0"/>
              <a:t>len</a:t>
            </a:r>
            <a:r>
              <a:rPr lang="en-US" dirty="0" smtClean="0"/>
              <a:t>(sequence)-1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41949" y="1563305"/>
            <a:ext cx="7908102" cy="461665"/>
            <a:chOff x="2378183" y="1412655"/>
            <a:chExt cx="7908102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2378183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animals[0]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‘cat’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83941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animals[1]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‘dog’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4024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animals[2]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‘pig’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4107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animals[3]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‘bird’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5571" y="1412655"/>
              <a:ext cx="1300357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animals[N-2]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‘lion’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85928" y="1412655"/>
              <a:ext cx="1300357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animals[N-1]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‘tiger’</a:t>
              </a:r>
            </a:p>
          </p:txBody>
        </p: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6818515" y="1643488"/>
              <a:ext cx="867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92676" y="2759741"/>
            <a:ext cx="41825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tiger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animals[5]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Good: dog becomes doggo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nimals[1] = ‘doggo’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Bad: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animals[6]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Bad: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use append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nimals[6] = ‘bear’</a:t>
            </a:r>
          </a:p>
        </p:txBody>
      </p:sp>
    </p:spTree>
    <p:extLst>
      <p:ext uri="{BB962C8B-B14F-4D97-AF65-F5344CB8AC3E}">
        <p14:creationId xmlns:p14="http://schemas.microsoft.com/office/powerpoint/2010/main" val="12638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357"/>
            <a:ext cx="10515600" cy="3972606"/>
          </a:xfrm>
        </p:spPr>
        <p:txBody>
          <a:bodyPr>
            <a:normAutofit/>
          </a:bodyPr>
          <a:lstStyle/>
          <a:p>
            <a:r>
              <a:rPr lang="en-US" dirty="0" smtClean="0"/>
              <a:t>Negative indexes go from -</a:t>
            </a:r>
            <a:r>
              <a:rPr lang="en-US" dirty="0" err="1" smtClean="0"/>
              <a:t>len</a:t>
            </a:r>
            <a:r>
              <a:rPr lang="en-US" dirty="0" smtClean="0"/>
              <a:t>(sequence) to 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31233" y="1563305"/>
            <a:ext cx="8929534" cy="461665"/>
            <a:chOff x="1767463" y="1489828"/>
            <a:chExt cx="8929534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767463" y="1489828"/>
              <a:ext cx="1207382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animals[-N]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‘cat’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74845" y="1489828"/>
              <a:ext cx="1393331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animals[-N+1]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‘dog’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7207" y="1489828"/>
              <a:ext cx="1393331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animals[-N+2]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‘pig’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60538" y="1489828"/>
              <a:ext cx="1393331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animals[-N+3]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‘bird’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82233" y="1489828"/>
              <a:ext cx="1207382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animals[-2]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‘lion’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89615" y="1489828"/>
              <a:ext cx="1207382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animals[-1]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‘tiger’</a:t>
              </a:r>
            </a:p>
          </p:txBody>
        </p: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7153869" y="1720661"/>
              <a:ext cx="1128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04722" y="2751157"/>
            <a:ext cx="39068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tiger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animals[-1]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cat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animals[-6]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Good: dog becomes doggo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nimals[-5] = ‘doggo’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Bad: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his_animal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animals[-7]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Bad: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animals[-7] = ‘bear’</a:t>
            </a:r>
          </a:p>
        </p:txBody>
      </p:sp>
    </p:spTree>
    <p:extLst>
      <p:ext uri="{BB962C8B-B14F-4D97-AF65-F5344CB8AC3E}">
        <p14:creationId xmlns:p14="http://schemas.microsoft.com/office/powerpoint/2010/main" val="26078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357"/>
            <a:ext cx="10515600" cy="7882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Slice notation allows partial and stepped indexing: 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start:end:step</a:t>
            </a:r>
            <a:r>
              <a:rPr lang="en-US" sz="2400" b="1" dirty="0" smtClean="0"/>
              <a:t>]</a:t>
            </a:r>
          </a:p>
          <a:p>
            <a:pPr lvl="1"/>
            <a:r>
              <a:rPr lang="en-US" sz="2000" dirty="0" smtClean="0"/>
              <a:t>Returns elements from start to end in steps of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41949" y="1563305"/>
            <a:ext cx="7908102" cy="461665"/>
            <a:chOff x="2378183" y="1412655"/>
            <a:chExt cx="7908102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2378183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animals[0]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‘cat’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83941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animals[1]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‘dog’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4024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animals[2]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‘pig’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4107" y="1412655"/>
              <a:ext cx="111440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animals[3]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‘bird’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5571" y="1412655"/>
              <a:ext cx="1300357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animals[N-2]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‘lion’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85928" y="1412655"/>
              <a:ext cx="1300357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animals[N-1]</a:t>
              </a:r>
            </a:p>
            <a:p>
              <a:pPr algn="ctr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‘tiger’</a:t>
              </a:r>
            </a:p>
          </p:txBody>
        </p: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6818515" y="1643488"/>
              <a:ext cx="867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843620" y="2992582"/>
            <a:ext cx="45047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these_animals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[cat, dog, pig]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these_animals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animals[0:3]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these_animals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[bird, lion]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hese_animals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animals[-3:-1]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animals[0] = ‘bear’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animals[1] = ‘chicken’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nimals[:2] = [‘bear’, ‘chicken’]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these_animals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[‘lion’, ‘tiger’]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these_animals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animals[-2:]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Reverse animals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everse_animals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animals[::-1]</a:t>
            </a:r>
          </a:p>
        </p:txBody>
      </p:sp>
    </p:spTree>
    <p:extLst>
      <p:ext uri="{BB962C8B-B14F-4D97-AF65-F5344CB8AC3E}">
        <p14:creationId xmlns:p14="http://schemas.microsoft.com/office/powerpoint/2010/main" val="600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Slices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997"/>
              </p:ext>
            </p:extLst>
          </p:nvPr>
        </p:nvGraphicFramePr>
        <p:xfrm>
          <a:off x="1887832" y="1690688"/>
          <a:ext cx="8416336" cy="3379488"/>
        </p:xfrm>
        <a:graphic>
          <a:graphicData uri="http://schemas.openxmlformats.org/drawingml/2006/table">
            <a:tbl>
              <a:tblPr/>
              <a:tblGrid>
                <a:gridCol w="1939599"/>
                <a:gridCol w="6476737"/>
              </a:tblGrid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Slice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Result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117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[:]</a:t>
                      </a: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 a </a:t>
                      </a:r>
                      <a:r>
                        <a:rPr lang="en-US" sz="1800" i="1" dirty="0" smtClean="0">
                          <a:effectLst/>
                        </a:rPr>
                        <a:t>copy</a:t>
                      </a:r>
                      <a:r>
                        <a:rPr lang="en-US" sz="1800" dirty="0" smtClean="0">
                          <a:effectLst/>
                        </a:rPr>
                        <a:t> of </a:t>
                      </a:r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1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[start]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 </a:t>
                      </a:r>
                      <a:r>
                        <a:rPr lang="en-US" sz="1800" b="1" dirty="0" smtClean="0">
                          <a:effectLst/>
                        </a:rPr>
                        <a:t>start</a:t>
                      </a:r>
                      <a:r>
                        <a:rPr lang="en-US" sz="1800" dirty="0" smtClean="0">
                          <a:effectLst/>
                        </a:rPr>
                        <a:t> element of </a:t>
                      </a:r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[start:]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 elements from </a:t>
                      </a:r>
                      <a:r>
                        <a:rPr lang="en-US" sz="1800" b="1" dirty="0" smtClean="0">
                          <a:effectLst/>
                        </a:rPr>
                        <a:t>start </a:t>
                      </a:r>
                      <a:r>
                        <a:rPr lang="en-US" sz="1800" dirty="0" smtClean="0">
                          <a:effectLst/>
                        </a:rPr>
                        <a:t>to</a:t>
                      </a:r>
                      <a:r>
                        <a:rPr lang="en-US" sz="1800" baseline="0" dirty="0" smtClean="0">
                          <a:effectLst/>
                        </a:rPr>
                        <a:t> the last element of </a:t>
                      </a:r>
                      <a:r>
                        <a:rPr lang="en-US" sz="1800" baseline="0" dirty="0" err="1" smtClean="0">
                          <a:effectLst/>
                        </a:rPr>
                        <a:t>seq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>
                          <a:effectLst/>
                        </a:rPr>
                        <a:t>seq[:end]</a:t>
                      </a:r>
                      <a:endParaRPr lang="pt-BR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 elements from the beginning of </a:t>
                      </a:r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 to </a:t>
                      </a:r>
                      <a:r>
                        <a:rPr lang="en-US" sz="1800" b="1" dirty="0" smtClean="0">
                          <a:effectLst/>
                        </a:rPr>
                        <a:t>end</a:t>
                      </a:r>
                      <a:endParaRPr lang="en-US" sz="1800" b="1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</a:t>
                      </a:r>
                      <a:r>
                        <a:rPr lang="en-US" sz="1800" dirty="0" err="1" smtClean="0">
                          <a:effectLst/>
                        </a:rPr>
                        <a:t>start:end</a:t>
                      </a:r>
                      <a:r>
                        <a:rPr lang="en-US" sz="1800" dirty="0" smtClean="0">
                          <a:effectLst/>
                        </a:rPr>
                        <a:t>]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0" dirty="0" smtClean="0">
                          <a:effectLst/>
                        </a:rPr>
                        <a:t>Return</a:t>
                      </a:r>
                      <a:r>
                        <a:rPr lang="en-US" sz="1800" i="0" baseline="0" dirty="0" smtClean="0">
                          <a:effectLst/>
                        </a:rPr>
                        <a:t> elements from </a:t>
                      </a:r>
                      <a:r>
                        <a:rPr lang="en-US" sz="1800" b="1" i="0" baseline="0" dirty="0" smtClean="0">
                          <a:effectLst/>
                        </a:rPr>
                        <a:t>start</a:t>
                      </a:r>
                      <a:r>
                        <a:rPr lang="en-US" sz="1800" i="0" baseline="0" dirty="0" smtClean="0">
                          <a:effectLst/>
                        </a:rPr>
                        <a:t> to </a:t>
                      </a:r>
                      <a:r>
                        <a:rPr lang="en-US" sz="1800" b="1" i="0" baseline="0" dirty="0" smtClean="0">
                          <a:effectLst/>
                        </a:rPr>
                        <a:t>end</a:t>
                      </a:r>
                      <a:endParaRPr lang="en-US" sz="1800" b="1" i="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</a:t>
                      </a:r>
                      <a:r>
                        <a:rPr lang="en-US" sz="1800" dirty="0" err="1" smtClean="0">
                          <a:effectLst/>
                        </a:rPr>
                        <a:t>start:end:step</a:t>
                      </a:r>
                      <a:r>
                        <a:rPr lang="en-US" sz="1800" dirty="0" smtClean="0">
                          <a:effectLst/>
                        </a:rPr>
                        <a:t>]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</a:t>
                      </a:r>
                      <a:r>
                        <a:rPr lang="en-US" sz="1800" baseline="0" dirty="0" smtClean="0">
                          <a:effectLst/>
                        </a:rPr>
                        <a:t> elements from </a:t>
                      </a:r>
                      <a:r>
                        <a:rPr lang="en-US" sz="1800" b="1" baseline="0" dirty="0" smtClean="0">
                          <a:effectLst/>
                        </a:rPr>
                        <a:t>start </a:t>
                      </a:r>
                      <a:r>
                        <a:rPr lang="en-US" sz="1800" baseline="0" dirty="0" smtClean="0">
                          <a:effectLst/>
                        </a:rPr>
                        <a:t>to </a:t>
                      </a:r>
                      <a:r>
                        <a:rPr lang="en-US" sz="1800" b="1" baseline="0" dirty="0" smtClean="0">
                          <a:effectLst/>
                        </a:rPr>
                        <a:t>end</a:t>
                      </a:r>
                      <a:r>
                        <a:rPr lang="en-US" sz="1800" baseline="0" dirty="0" smtClean="0">
                          <a:effectLst/>
                        </a:rPr>
                        <a:t> in steps of </a:t>
                      </a:r>
                      <a:r>
                        <a:rPr lang="en-US" sz="1800" b="1" baseline="0" dirty="0" smtClean="0">
                          <a:effectLst/>
                        </a:rPr>
                        <a:t>step</a:t>
                      </a:r>
                      <a:endParaRPr lang="en-US" sz="1800" b="1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[:</a:t>
                      </a:r>
                      <a:r>
                        <a:rPr lang="en-US" sz="1800" dirty="0" err="1" smtClean="0">
                          <a:effectLst/>
                        </a:rPr>
                        <a:t>end:step</a:t>
                      </a:r>
                      <a:r>
                        <a:rPr lang="en-US" sz="1800" dirty="0" smtClean="0">
                          <a:effectLst/>
                        </a:rPr>
                        <a:t>]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 elements from beginning</a:t>
                      </a:r>
                      <a:r>
                        <a:rPr lang="en-US" sz="1800" baseline="0" dirty="0" smtClean="0">
                          <a:effectLst/>
                        </a:rPr>
                        <a:t> of </a:t>
                      </a:r>
                      <a:r>
                        <a:rPr lang="en-US" sz="1800" baseline="0" dirty="0" err="1" smtClean="0">
                          <a:effectLst/>
                        </a:rPr>
                        <a:t>seq</a:t>
                      </a:r>
                      <a:r>
                        <a:rPr lang="en-US" sz="1800" baseline="0" dirty="0" smtClean="0">
                          <a:effectLst/>
                        </a:rPr>
                        <a:t> to </a:t>
                      </a:r>
                      <a:r>
                        <a:rPr lang="en-US" sz="1800" b="1" baseline="0" dirty="0" smtClean="0">
                          <a:effectLst/>
                        </a:rPr>
                        <a:t>end</a:t>
                      </a:r>
                      <a:r>
                        <a:rPr lang="en-US" sz="1800" baseline="0" dirty="0" smtClean="0">
                          <a:effectLst/>
                        </a:rPr>
                        <a:t> with steps of </a:t>
                      </a:r>
                      <a:r>
                        <a:rPr lang="en-US" sz="1800" b="1" baseline="0" dirty="0" smtClean="0">
                          <a:effectLst/>
                        </a:rPr>
                        <a:t>step</a:t>
                      </a:r>
                      <a:endParaRPr lang="en-US" sz="1800" b="1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[start::step]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 elements from </a:t>
                      </a:r>
                      <a:r>
                        <a:rPr lang="en-US" sz="1800" b="1" dirty="0" smtClean="0">
                          <a:effectLst/>
                        </a:rPr>
                        <a:t>start</a:t>
                      </a:r>
                      <a:r>
                        <a:rPr lang="en-US" sz="1800" dirty="0" smtClean="0">
                          <a:effectLst/>
                        </a:rPr>
                        <a:t> to last</a:t>
                      </a:r>
                      <a:r>
                        <a:rPr lang="en-US" sz="1800" baseline="0" dirty="0" smtClean="0">
                          <a:effectLst/>
                        </a:rPr>
                        <a:t> element of </a:t>
                      </a:r>
                      <a:r>
                        <a:rPr lang="en-US" sz="1800" baseline="0" dirty="0" err="1" smtClean="0">
                          <a:effectLst/>
                        </a:rPr>
                        <a:t>seq</a:t>
                      </a:r>
                      <a:r>
                        <a:rPr lang="en-US" sz="1800" baseline="0" dirty="0" smtClean="0">
                          <a:effectLst/>
                        </a:rPr>
                        <a:t> with steps of </a:t>
                      </a:r>
                      <a:r>
                        <a:rPr lang="en-US" sz="1800" b="1" baseline="0" dirty="0" smtClean="0">
                          <a:effectLst/>
                        </a:rPr>
                        <a:t>step</a:t>
                      </a:r>
                      <a:endParaRPr lang="en-US" sz="1800" b="1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864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effectLst/>
                        </a:rPr>
                        <a:t>seq</a:t>
                      </a:r>
                      <a:r>
                        <a:rPr lang="en-US" sz="1800" dirty="0" smtClean="0">
                          <a:effectLst/>
                        </a:rPr>
                        <a:t>[::step]</a:t>
                      </a:r>
                      <a:endParaRPr lang="en-US" sz="1800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Return all elements</a:t>
                      </a:r>
                      <a:r>
                        <a:rPr lang="en-US" sz="1800" baseline="0" dirty="0" smtClean="0">
                          <a:effectLst/>
                        </a:rPr>
                        <a:t> of </a:t>
                      </a:r>
                      <a:r>
                        <a:rPr lang="en-US" sz="1800" baseline="0" dirty="0" err="1" smtClean="0">
                          <a:effectLst/>
                        </a:rPr>
                        <a:t>seq</a:t>
                      </a:r>
                      <a:r>
                        <a:rPr lang="en-US" sz="1800" baseline="0" dirty="0" smtClean="0">
                          <a:effectLst/>
                        </a:rPr>
                        <a:t> with steps of </a:t>
                      </a:r>
                      <a:r>
                        <a:rPr lang="en-US" sz="1800" b="1" baseline="0" dirty="0" err="1" smtClean="0">
                          <a:effectLst/>
                        </a:rPr>
                        <a:t>seq</a:t>
                      </a:r>
                      <a:endParaRPr lang="en-US" sz="1800" b="1" dirty="0">
                        <a:effectLst/>
                      </a:endParaRPr>
                    </a:p>
                  </a:txBody>
                  <a:tcPr marL="62162" marR="62162" marT="31081" marB="310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6785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Lists are </a:t>
            </a:r>
            <a:r>
              <a:rPr lang="en-US" b="1" dirty="0" smtClean="0"/>
              <a:t>sequences</a:t>
            </a:r>
            <a:r>
              <a:rPr lang="en-US" dirty="0" smtClean="0"/>
              <a:t> of </a:t>
            </a:r>
            <a:r>
              <a:rPr lang="en-US" b="1" dirty="0" smtClean="0"/>
              <a:t>objects</a:t>
            </a:r>
            <a:r>
              <a:rPr lang="en-US" dirty="0" smtClean="0"/>
              <a:t> (strings, numbers,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690688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an empty list (two different ways)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a list with something in it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[‘something’, ‘in’, ‘my’, ‘list’]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the length of a list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Add an element to the end of list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(‘another string’)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an element from the list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Find an element in the list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my_list.index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(‘my’)</a:t>
            </a:r>
          </a:p>
        </p:txBody>
      </p:sp>
    </p:spTree>
    <p:extLst>
      <p:ext uri="{BB962C8B-B14F-4D97-AF65-F5344CB8AC3E}">
        <p14:creationId xmlns:p14="http://schemas.microsoft.com/office/powerpoint/2010/main" val="2246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Methods are (mostly) derived from the </a:t>
            </a:r>
            <a:r>
              <a:rPr lang="en-US" dirty="0" smtClean="0">
                <a:hlinkClick r:id="rId2"/>
              </a:rPr>
              <a:t>mutable sequence type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913984"/>
            <a:ext cx="4571999" cy="54476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Add an element to the end of list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Add an item before index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list.insert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(index,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Add list2 to the end of list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list.extend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(list2)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the index of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list or error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list.index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Remove first instance of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list or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raise an error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Delete an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at index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 list[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Remove and return the element at index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Sort the list in place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Reverse the list in place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list.reverse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6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Strings are </a:t>
            </a:r>
            <a:r>
              <a:rPr lang="en-US" b="1" dirty="0" smtClean="0"/>
              <a:t>sequences</a:t>
            </a:r>
            <a:r>
              <a:rPr lang="en-US" dirty="0" smtClean="0"/>
              <a:t> of characters</a:t>
            </a:r>
          </a:p>
          <a:p>
            <a:r>
              <a:rPr lang="en-US" dirty="0" smtClean="0"/>
              <a:t>Use or one or two quotes (no difference)</a:t>
            </a:r>
          </a:p>
          <a:p>
            <a:r>
              <a:rPr lang="en-US" dirty="0" smtClean="0"/>
              <a:t>Triple quote strings are also legal (multi-line or </a:t>
            </a:r>
            <a:r>
              <a:rPr lang="en-US" dirty="0" err="1" smtClean="0"/>
              <a:t>docstrings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5036" y="1098650"/>
            <a:ext cx="39068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Making a string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‘some string’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“some string”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Combine 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string1 = “text”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tring2 = “string”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tring3 = string1 + string2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Index strings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partial = ‘some’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[:4]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String length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Convert to a string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(501.235)</a:t>
            </a:r>
          </a:p>
        </p:txBody>
      </p:sp>
    </p:spTree>
    <p:extLst>
      <p:ext uri="{BB962C8B-B14F-4D97-AF65-F5344CB8AC3E}">
        <p14:creationId xmlns:p14="http://schemas.microsoft.com/office/powerpoint/2010/main" val="4606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Full list is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regular expressions are in a module, they are not built-in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719832"/>
            <a:ext cx="4554452" cy="600164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Count the occurrences of sub in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Test if a string ends with a certain sequence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tr.endswith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(suffix)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Find the first index of sub in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tr.find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Format a string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str.format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Like find, but gives an error if not found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str.index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  <a:endParaRPr lang="en-US" dirty="0" smtClean="0"/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Test if alphabetical or numeric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tr.isalpha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str.isnumeric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Join the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tr.join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Return a copy with case changed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tr.upper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tr.lower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Split a string 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tr.split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Strip whitespace and return a copy of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tr.strip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74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smtClean="0"/>
              <a:t>Python has multiple ways to </a:t>
            </a:r>
            <a:r>
              <a:rPr lang="en-US" dirty="0" smtClean="0">
                <a:hlinkClick r:id="rId2"/>
              </a:rPr>
              <a:t>format strings</a:t>
            </a:r>
            <a:endParaRPr lang="en-US" dirty="0" smtClean="0"/>
          </a:p>
          <a:p>
            <a:r>
              <a:rPr lang="en-US" dirty="0" smtClean="0"/>
              <a:t>Most common is the curly brace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4621" y="3083336"/>
            <a:ext cx="70775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'Show me a number: {0}'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'Show me a number: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1’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'Show me two numbers: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 {1}'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(4, 5)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'Show me two numbers: 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5’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'Show me two floats: {0:f} {1:f}'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format_str.format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'Show me two floats: 100.000000 200.000000'</a:t>
            </a:r>
          </a:p>
        </p:txBody>
      </p:sp>
    </p:spTree>
    <p:extLst>
      <p:ext uri="{BB962C8B-B14F-4D97-AF65-F5344CB8AC3E}">
        <p14:creationId xmlns:p14="http://schemas.microsoft.com/office/powerpoint/2010/main" val="3895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b="1" i="1" dirty="0"/>
              <a:t>Python is an easy to learn, powerful programming language</a:t>
            </a:r>
            <a:r>
              <a:rPr lang="en-US" i="1" dirty="0"/>
              <a:t>. It has efficient high-level data structures and a simple but effective approach to object-oriented programming. Python’s elegant syntax and dynamic typing, together with its interpreted nature, make it an ideal language for scripting and rapid application development in many areas on most platforms</a:t>
            </a:r>
            <a:r>
              <a:rPr lang="en-US" i="1" dirty="0" smtClean="0"/>
              <a:t>.” – The Python Tutorial @ python.org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regular expressions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/>
              <a:t>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re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“Perl compatible” regular expressions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 smtClean="0"/>
              <a:t> to search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 smtClean="0"/>
              <a:t> to 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397488"/>
            <a:ext cx="1060258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'Lorem ipsum dolor sit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eiusmod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('dolor',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print("Found dolor")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Found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('\s+(\S{1,3})\s+',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result.groups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('sit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('it', 'XX',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'Lorem ipsum dolor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elXX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eiusmod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324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range</a:t>
            </a:r>
            <a:r>
              <a:rPr lang="en-US" dirty="0" smtClean="0"/>
              <a:t> is a sequence of (integer)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518874"/>
            <a:ext cx="49984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0 to stop-1 in increments of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range(stop)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start to stop-1 in increments of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range(start, stop)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start to stop-1 in increments of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ange(start, stop, step)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725" y="2518874"/>
            <a:ext cx="401103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list(range(10))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list(range(3, 10))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 4, 5, 6, 7, 8, 9]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list(range(0, 10, 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[0, 2, 4, 6, 8]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100, 25):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range(4, 1000, 6)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grpSp>
        <p:nvGrpSpPr>
          <p:cNvPr id="9" name="Group 8"/>
          <p:cNvGrpSpPr/>
          <p:nvPr/>
        </p:nvGrpSpPr>
        <p:grpSpPr>
          <a:xfrm flipH="1">
            <a:off x="7453997" y="1472748"/>
            <a:ext cx="4652844" cy="1089795"/>
            <a:chOff x="2526680" y="1780107"/>
            <a:chExt cx="4953703" cy="1089795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>
              <a:off x="4090147" y="2210994"/>
              <a:ext cx="3390236" cy="65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26680" y="1780107"/>
              <a:ext cx="3126934" cy="43088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Conversion to list is only to display functionality.</a:t>
              </a:r>
            </a:p>
            <a:p>
              <a:r>
                <a:rPr lang="en-US" sz="1100" b="1" u="sng" dirty="0" smtClean="0">
                  <a:solidFill>
                    <a:schemeClr val="bg1">
                      <a:lumMod val="50000"/>
                    </a:schemeClr>
                  </a:solidFill>
                </a:rPr>
                <a:t>Don’t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 convert it to a list in practice.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7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Effectively an immutable (unchangeable) list</a:t>
            </a:r>
          </a:p>
          <a:p>
            <a:pPr lvl="1"/>
            <a:r>
              <a:rPr lang="en-US" dirty="0" smtClean="0"/>
              <a:t>Indexing is the same as a list, but we can’t change a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041770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1, 2, 3, 5, 8, 13]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041770"/>
            <a:ext cx="61991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tup1 = (1, 1, 2, 3, 5, 8, 13)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tup1[4]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tup2 = tup1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tup2 += (21,)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(1, 1, 2, 3, 5, 8, 13)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(1, 1, 2, 3, 5, 8, 13, 21)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tup1.append(21)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line 1, in &lt;module&gt;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'tuple' object has no attribute 'append'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tup1.index(3)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6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Dictionary</a:t>
            </a:r>
          </a:p>
          <a:p>
            <a:r>
              <a:rPr lang="en-US" dirty="0" smtClean="0"/>
              <a:t>Mapping of one thing to another</a:t>
            </a:r>
          </a:p>
          <a:p>
            <a:pPr lvl="1"/>
            <a:r>
              <a:rPr lang="en-US" dirty="0" smtClean="0"/>
              <a:t>AKA a hash table</a:t>
            </a:r>
          </a:p>
          <a:p>
            <a:r>
              <a:rPr lang="en-US" dirty="0" smtClean="0"/>
              <a:t>Made up of </a:t>
            </a:r>
            <a:r>
              <a:rPr lang="en-US" b="1" dirty="0" smtClean="0"/>
              <a:t>item</a:t>
            </a:r>
            <a:r>
              <a:rPr lang="en-US" dirty="0" smtClean="0"/>
              <a:t> pairs that have a </a:t>
            </a:r>
            <a:r>
              <a:rPr lang="en-US" b="1" dirty="0" smtClean="0"/>
              <a:t>key</a:t>
            </a:r>
            <a:r>
              <a:rPr lang="en-US" dirty="0" smtClean="0"/>
              <a:t> mapping to a </a:t>
            </a:r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889843"/>
            <a:ext cx="473398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Making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“chicken”: “bird”,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“rat”: “rodent”,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“apple”: “fruit”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Add an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[“carrot”] = “vegetable”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Index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[“chicken”]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[“rat”] = “fat mouse”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Size of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this_dict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documentation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1372" y="2732809"/>
            <a:ext cx="40446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Assign key/value pair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d[key] = value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Remove a key/value pair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d[key]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Test if key exists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 = key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Test if key does not exist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key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9241" y="2206645"/>
            <a:ext cx="5112297" cy="397031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Clear all keys in the dictionary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d.clear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Shallow copy of dictionary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d.copy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an item or return a default if it doesn’t exist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[default = None])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Update a dictionary with k/v pairs from another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d.update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(d2)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a key view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an value view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an item(key-value) view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4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dict.keys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4064" cy="4351338"/>
          </a:xfrm>
        </p:spPr>
        <p:txBody>
          <a:bodyPr/>
          <a:lstStyle/>
          <a:p>
            <a:r>
              <a:rPr lang="en-US" dirty="0" smtClean="0"/>
              <a:t>Returns an </a:t>
            </a:r>
            <a:r>
              <a:rPr lang="en-US" dirty="0" err="1" smtClean="0"/>
              <a:t>iterable</a:t>
            </a:r>
            <a:r>
              <a:rPr lang="en-US" dirty="0" smtClean="0"/>
              <a:t> view with the keys in a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Order isn’t guaranteed</a:t>
            </a:r>
          </a:p>
          <a:p>
            <a:pPr lvl="1"/>
            <a:r>
              <a:rPr lang="en-US" dirty="0" smtClean="0"/>
              <a:t>If you need an ordered dictionary see the </a:t>
            </a:r>
            <a:r>
              <a:rPr lang="en-US" dirty="0">
                <a:hlinkClick r:id="rId2"/>
              </a:rPr>
              <a:t>collections </a:t>
            </a:r>
            <a:r>
              <a:rPr lang="en-US" dirty="0" smtClean="0"/>
              <a:t>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1825625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**2)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([0, 1, 2, 3, 4, 5, 6, 7, 8, 9])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k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print(k)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98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dict.values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4064" cy="4351338"/>
          </a:xfrm>
        </p:spPr>
        <p:txBody>
          <a:bodyPr/>
          <a:lstStyle/>
          <a:p>
            <a:r>
              <a:rPr lang="en-US" dirty="0" smtClean="0"/>
              <a:t>Returns an </a:t>
            </a:r>
            <a:r>
              <a:rPr lang="en-US" dirty="0" err="1" smtClean="0"/>
              <a:t>iterable</a:t>
            </a:r>
            <a:r>
              <a:rPr lang="en-US" dirty="0" smtClean="0"/>
              <a:t> view with the values in a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</a:p>
          <a:p>
            <a:r>
              <a:rPr lang="en-US" dirty="0"/>
              <a:t>Order isn’t guaranteed</a:t>
            </a:r>
          </a:p>
          <a:p>
            <a:pPr lvl="1"/>
            <a:r>
              <a:rPr lang="en-US" dirty="0"/>
              <a:t>If you need an ordered dictionary see the </a:t>
            </a:r>
            <a:r>
              <a:rPr lang="en-US" dirty="0">
                <a:hlinkClick r:id="rId2"/>
              </a:rPr>
              <a:t>collections </a:t>
            </a:r>
            <a:r>
              <a:rPr lang="en-US" dirty="0"/>
              <a:t>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1825625"/>
            <a:ext cx="56110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**2)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([0, 1, 4, 9, 16, 25, 36, 49, 64, 81])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v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print(v)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20279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dict.items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4064" cy="4351338"/>
          </a:xfrm>
        </p:spPr>
        <p:txBody>
          <a:bodyPr/>
          <a:lstStyle/>
          <a:p>
            <a:r>
              <a:rPr lang="en-US" dirty="0" smtClean="0"/>
              <a:t>Returns an </a:t>
            </a:r>
            <a:r>
              <a:rPr lang="en-US" dirty="0" err="1" smtClean="0"/>
              <a:t>iterable</a:t>
            </a:r>
            <a:r>
              <a:rPr lang="en-US" dirty="0" smtClean="0"/>
              <a:t> view with tuples of the key, value pairs</a:t>
            </a:r>
          </a:p>
          <a:p>
            <a:r>
              <a:rPr lang="en-US" dirty="0"/>
              <a:t>Order isn’t guaranteed</a:t>
            </a:r>
          </a:p>
          <a:p>
            <a:pPr lvl="1"/>
            <a:r>
              <a:rPr lang="en-US" dirty="0"/>
              <a:t>If you need an ordered dictionary see the </a:t>
            </a:r>
            <a:r>
              <a:rPr lang="en-US" dirty="0">
                <a:hlinkClick r:id="rId2"/>
              </a:rPr>
              <a:t>collections </a:t>
            </a:r>
            <a:r>
              <a:rPr lang="en-US" dirty="0"/>
              <a:t>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1825625"/>
            <a:ext cx="561109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**2)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([(0, 0), (1, 1), (2, 4), (3, 9), (4, 16), (5, 25), (6, 36), (7, 49), (8, 64), (9, 81)])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(k, v)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print(k, v)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9 81</a:t>
            </a:r>
          </a:p>
        </p:txBody>
      </p:sp>
    </p:spTree>
    <p:extLst>
      <p:ext uri="{BB962C8B-B14F-4D97-AF65-F5344CB8AC3E}">
        <p14:creationId xmlns:p14="http://schemas.microsoft.com/office/powerpoint/2010/main" val="7157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2766218"/>
            <a:ext cx="5480050" cy="1325563"/>
          </a:xfrm>
        </p:spPr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628648"/>
            <a:ext cx="493395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34993" y="367038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https://xkcd.com/353/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41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705007"/>
          </a:xfrm>
        </p:spPr>
        <p:txBody>
          <a:bodyPr/>
          <a:lstStyle/>
          <a:p>
            <a:r>
              <a:rPr lang="en-US" dirty="0" smtClean="0"/>
              <a:t>File objects are created with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open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File objects are line by line </a:t>
            </a:r>
            <a:r>
              <a:rPr lang="en-US" dirty="0" err="1" smtClean="0"/>
              <a:t>iterable</a:t>
            </a:r>
            <a:endParaRPr lang="en-US" dirty="0" smtClean="0"/>
          </a:p>
          <a:p>
            <a:r>
              <a:rPr lang="en-US" dirty="0" smtClean="0"/>
              <a:t>Best to enter a context for better error handling</a:t>
            </a:r>
          </a:p>
          <a:p>
            <a:pPr lvl="1"/>
            <a:r>
              <a:rPr lang="en-US" dirty="0" smtClean="0"/>
              <a:t>No explicit handle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0455" y="5032911"/>
            <a:ext cx="2653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pen(path, mode=‘r’)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‘r’: Read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‘w’: Write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‘a’: Append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825625"/>
            <a:ext cx="57208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Open for reading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open(path, ‘r’)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Open for writing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rite_f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open(path, ‘w’)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Best to use a context ‘with’ (automatically calls close)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open(path, ‘r’)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open(path, ‘r’)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Writing to 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open(path, ‘w’)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(‘some text’)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Writing lines to a file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some_lines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[…]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open(path, ‘w’)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f.writelines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some_lines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63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and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smtClean="0"/>
              <a:t>Python supports Booleans (i.e. True and False)</a:t>
            </a:r>
          </a:p>
          <a:p>
            <a:pPr lvl="1"/>
            <a:r>
              <a:rPr lang="en-US" dirty="0" smtClean="0"/>
              <a:t>Always written with a capital first letter</a:t>
            </a:r>
          </a:p>
          <a:p>
            <a:pPr lvl="1"/>
            <a:r>
              <a:rPr lang="en-US" dirty="0" smtClean="0"/>
              <a:t>Try to avoid using 0 and 1 as false and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9368" y="3494028"/>
            <a:ext cx="3493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924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words to do logical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4789"/>
              </p:ext>
            </p:extLst>
          </p:nvPr>
        </p:nvGraphicFramePr>
        <p:xfrm>
          <a:off x="2590800" y="2538254"/>
          <a:ext cx="70104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 </a:t>
                      </a:r>
                      <a:r>
                        <a:rPr lang="en-US" b="1" dirty="0">
                          <a:effectLst/>
                        </a:rPr>
                        <a:t>or</a:t>
                      </a:r>
                      <a:r>
                        <a:rPr lang="en-US" dirty="0">
                          <a:effectLst/>
                        </a:rPr>
                        <a:t> 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is false, then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r>
                        <a:rPr lang="en-US">
                          <a:effectLst/>
                        </a:rPr>
                        <a:t>, else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 </a:t>
                      </a:r>
                      <a:r>
                        <a:rPr lang="en-US" b="1" dirty="0">
                          <a:effectLst/>
                        </a:rPr>
                        <a:t>and</a:t>
                      </a:r>
                      <a:r>
                        <a:rPr lang="en-US" dirty="0">
                          <a:effectLst/>
                        </a:rPr>
                        <a:t> 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is false, then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, else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not</a:t>
                      </a:r>
                      <a:r>
                        <a:rPr lang="en-US" dirty="0">
                          <a:effectLst/>
                        </a:rPr>
                        <a:t> 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if 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is false, then True, else False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8310" y="490931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1380" y="4909314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4450" y="4896047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8647" y="3997731"/>
            <a:ext cx="571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https://docs.python.org/3/library/stdtypes.html#boolean-operations-and-or-not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64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Comparisons return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46745"/>
              </p:ext>
            </p:extLst>
          </p:nvPr>
        </p:nvGraphicFramePr>
        <p:xfrm>
          <a:off x="838200" y="2791792"/>
          <a:ext cx="5756275" cy="3291840"/>
        </p:xfrm>
        <a:graphic>
          <a:graphicData uri="http://schemas.openxmlformats.org/drawingml/2006/table">
            <a:tbl>
              <a:tblPr/>
              <a:tblGrid>
                <a:gridCol w="3364992"/>
                <a:gridCol w="239128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strictly 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strictly 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greater than or equal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object identity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is 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negated object identity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72302" y="2782669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var1 less than var2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&lt; var2: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2" y="3885386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var1 not equal to var2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!= var2: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2" y="5006910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Result can be assigned to variable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var1 &lt; var2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6114880"/>
            <a:ext cx="456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https://docs.python.org/3/library/stdtypes.html#comparisons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28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6"/>
          </a:xfrm>
        </p:spPr>
        <p:txBody>
          <a:bodyPr>
            <a:normAutofit/>
          </a:bodyPr>
          <a:lstStyle/>
          <a:p>
            <a:r>
              <a:rPr lang="en-US" dirty="0" smtClean="0"/>
              <a:t>Used to check object identity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the same as equality (==)</a:t>
            </a:r>
          </a:p>
          <a:p>
            <a:pPr lvl="1"/>
            <a:r>
              <a:rPr lang="en-US" dirty="0" smtClean="0"/>
              <a:t>Two objects can be equal, but not be the same underlying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6195" y="3429000"/>
            <a:ext cx="3799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var1 = list(range(10))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var2 = list(range(10))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var1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var1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var1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797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055" cy="1603375"/>
          </a:xfrm>
        </p:spPr>
        <p:txBody>
          <a:bodyPr/>
          <a:lstStyle/>
          <a:p>
            <a:r>
              <a:rPr lang="en-US" dirty="0" smtClean="0"/>
              <a:t>Sentinel value with no special meaning</a:t>
            </a:r>
          </a:p>
          <a:p>
            <a:r>
              <a:rPr lang="en-US" dirty="0" smtClean="0"/>
              <a:t>Similar to ‘null’ in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04834" y="1690688"/>
            <a:ext cx="43312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list(range(10))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None is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None ==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None is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None ==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373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0795"/>
            <a:ext cx="10515600" cy="8828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Python only checks if an object can do something</a:t>
            </a:r>
          </a:p>
          <a:p>
            <a:r>
              <a:rPr lang="en-US" dirty="0" smtClean="0"/>
              <a:t>It doesn’t care what an object is or what else that object can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28081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1" i="1" dirty="0" smtClean="0"/>
              <a:t>The Duck Test: </a:t>
            </a:r>
            <a:r>
              <a:rPr lang="en-US" altLang="en-US" sz="1600" i="1" dirty="0" smtClean="0"/>
              <a:t>If </a:t>
            </a:r>
            <a:r>
              <a:rPr lang="en-US" altLang="en-US" sz="1600" i="1" dirty="0"/>
              <a:t>it looks like a duck, swims like a duck, and quacks like a duck, then it probably is a duck</a:t>
            </a:r>
            <a:r>
              <a:rPr lang="en-US" altLang="en-US" sz="1600" i="1" dirty="0" smtClean="0"/>
              <a:t>.</a:t>
            </a:r>
            <a:endParaRPr lang="en-US" alt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794773" y="3223836"/>
            <a:ext cx="9559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count_ducks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real_ducks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([duck for duck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duck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real_ducks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["mallard", "domestic", "swan", "flamingo"]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count_ducks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["mallard", "domestic"])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{"mallard": 25, "domestic": 30, "swan": 20, "flamingo": 0}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count_ducks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["mallard", "domestic"])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uses a memory management style called reference counting</a:t>
            </a:r>
          </a:p>
          <a:p>
            <a:r>
              <a:rPr lang="en-US" dirty="0" smtClean="0"/>
              <a:t>Variable names are labels (or </a:t>
            </a:r>
            <a:r>
              <a:rPr lang="en-US" i="1" u="sng" dirty="0" smtClean="0"/>
              <a:t>references</a:t>
            </a:r>
            <a:r>
              <a:rPr lang="en-US" dirty="0" smtClean="0"/>
              <a:t>) to objects</a:t>
            </a:r>
          </a:p>
          <a:p>
            <a:r>
              <a:rPr lang="en-US" dirty="0" smtClean="0"/>
              <a:t>If something changes through a variable, it changes the </a:t>
            </a:r>
            <a:r>
              <a:rPr lang="en-US" i="1" dirty="0" smtClean="0"/>
              <a:t>underlying object instance</a:t>
            </a:r>
          </a:p>
          <a:p>
            <a:pPr lvl="1"/>
            <a:r>
              <a:rPr lang="en-US" dirty="0" smtClean="0"/>
              <a:t>Every variable that has a reference to that instance is changed if the object is mutable!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7487" y="4528185"/>
            <a:ext cx="5974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['has'] = 'something for you'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{'has': 'something for you'}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Simpler…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9800" y="1690688"/>
            <a:ext cx="1041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“…Explicit is better than implicit. Simple is better than complex. Complex is better than complicated….”</a:t>
            </a:r>
          </a:p>
          <a:p>
            <a:pPr algn="r"/>
            <a:r>
              <a:rPr lang="en-US" sz="1400" i="1" dirty="0" smtClean="0"/>
              <a:t>--The Zen of Python (</a:t>
            </a:r>
            <a:r>
              <a:rPr lang="en-US" sz="1400" i="1" dirty="0" smtClean="0">
                <a:hlinkClick r:id="rId2"/>
              </a:rPr>
              <a:t>PEP 20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22300" y="2780816"/>
            <a:ext cx="5473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Print the index and the item in a list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['apple', 'banana', 'pear']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print("{0}. {1}".format(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fruit))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 apple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 banana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 pear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780816"/>
            <a:ext cx="553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Print the index and the item in a list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('apple', 'banana', 'pear');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(my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("%d. %s\n",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 apple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 banana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 pear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300" y="4905593"/>
            <a:ext cx="5017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Read a file and do something with each line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f: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490559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Read a file and do something with each line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open(my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"&lt;",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or die "Oops: $!\n";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my $line = &lt;$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($line);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lose($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2360" y="2346694"/>
            <a:ext cx="3657600" cy="3013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88200" y="2346694"/>
            <a:ext cx="3657600" cy="3013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437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objects are </a:t>
            </a:r>
            <a:r>
              <a:rPr lang="en-US" b="1" dirty="0" smtClean="0"/>
              <a:t>mutable</a:t>
            </a:r>
            <a:r>
              <a:rPr lang="en-US" dirty="0" smtClean="0"/>
              <a:t>, i.e. they can be changed after creation</a:t>
            </a:r>
          </a:p>
          <a:p>
            <a:pPr lvl="1"/>
            <a:r>
              <a:rPr lang="en-US" dirty="0" err="1" smtClean="0"/>
              <a:t>Dict</a:t>
            </a:r>
            <a:r>
              <a:rPr lang="en-US" dirty="0" smtClean="0"/>
              <a:t>, List, Set, etc.</a:t>
            </a:r>
          </a:p>
          <a:p>
            <a:r>
              <a:rPr lang="en-US" dirty="0" smtClean="0"/>
              <a:t>The variable is just a label for the object</a:t>
            </a:r>
          </a:p>
          <a:p>
            <a:r>
              <a:rPr lang="en-US" dirty="0" smtClean="0"/>
              <a:t>Copies must be made explicitly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437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objects are </a:t>
            </a:r>
            <a:r>
              <a:rPr lang="en-US" b="1" dirty="0" smtClean="0"/>
              <a:t>immutable</a:t>
            </a:r>
            <a:r>
              <a:rPr lang="en-US" dirty="0" smtClean="0"/>
              <a:t>, i.e. they cannot be changed after creation</a:t>
            </a:r>
          </a:p>
          <a:p>
            <a:pPr lvl="1"/>
            <a:r>
              <a:rPr lang="en-US" dirty="0" smtClean="0"/>
              <a:t>Numbers, strings, tuples, etc.</a:t>
            </a:r>
          </a:p>
          <a:p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mean the original object </a:t>
            </a:r>
            <a:r>
              <a:rPr lang="en-US" dirty="0" smtClean="0"/>
              <a:t>is copied and </a:t>
            </a:r>
            <a:r>
              <a:rPr lang="en-US" dirty="0"/>
              <a:t>replaced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19109" y="4235331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235331"/>
            <a:ext cx="50710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['has'] = 'something'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{'has': 'something'}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{'has': 'something'}</a:t>
            </a:r>
          </a:p>
        </p:txBody>
      </p:sp>
    </p:spTree>
    <p:extLst>
      <p:ext uri="{BB962C8B-B14F-4D97-AF65-F5344CB8AC3E}">
        <p14:creationId xmlns:p14="http://schemas.microsoft.com/office/powerpoint/2010/main" val="38673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</a:t>
            </a:r>
            <a:r>
              <a:rPr lang="en-US" dirty="0" err="1" smtClean="0"/>
              <a:t>elif</a:t>
            </a:r>
            <a:r>
              <a:rPr lang="en-US" dirty="0" smtClean="0"/>
              <a:t>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/>
              <a:t> statements are written: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4013" y="2551837"/>
            <a:ext cx="2803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conditional: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Block of code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conditional: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Block of code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Block of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does not support a conditional </a:t>
            </a:r>
            <a:r>
              <a:rPr lang="en-US" dirty="0"/>
              <a:t>for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In Python,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is really </a:t>
            </a:r>
            <a:r>
              <a:rPr lang="en-US" i="1" dirty="0" err="1" smtClean="0"/>
              <a:t>foreach</a:t>
            </a:r>
            <a:endParaRPr lang="en-US" i="1" dirty="0" smtClean="0"/>
          </a:p>
          <a:p>
            <a:pPr lvl="1"/>
            <a:r>
              <a:rPr lang="en-US" dirty="0" smtClean="0"/>
              <a:t>It’s used to loop through each element of a sequence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If you need indexes like in a traditional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range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enumerate</a:t>
            </a:r>
            <a:r>
              <a:rPr lang="en-US" dirty="0" smtClean="0"/>
              <a:t> sequence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3796" y="5005010"/>
            <a:ext cx="4695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Sequence of integers for indexing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[…]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)-1):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2687" y="5005010"/>
            <a:ext cx="40511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Iterating through a list in Python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[…]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0445" y="3319443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&lt;variable&gt;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&lt;sequence&gt;: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do something with &lt;variable&gt;    </a:t>
            </a:r>
          </a:p>
        </p:txBody>
      </p:sp>
    </p:spTree>
    <p:extLst>
      <p:ext uri="{BB962C8B-B14F-4D97-AF65-F5344CB8AC3E}">
        <p14:creationId xmlns:p14="http://schemas.microsoft.com/office/powerpoint/2010/main" val="1580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supports a feature called </a:t>
            </a:r>
            <a:r>
              <a:rPr lang="en-US" dirty="0" smtClean="0">
                <a:hlinkClick r:id="rId2"/>
              </a:rPr>
              <a:t>list comprehensions</a:t>
            </a:r>
            <a:endParaRPr lang="en-US" dirty="0" smtClean="0"/>
          </a:p>
          <a:p>
            <a:r>
              <a:rPr lang="en-US" dirty="0" smtClean="0"/>
              <a:t>Basically a one line “for…</a:t>
            </a:r>
            <a:r>
              <a:rPr lang="en-US" dirty="0" err="1" smtClean="0"/>
              <a:t>list.append</a:t>
            </a:r>
            <a:r>
              <a:rPr lang="en-US" dirty="0" smtClean="0"/>
              <a:t>” loop</a:t>
            </a:r>
          </a:p>
          <a:p>
            <a:r>
              <a:rPr lang="en-US" dirty="0" smtClean="0"/>
              <a:t>Useful for building a list without needing to write a lot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5099" y="3726576"/>
            <a:ext cx="4733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Long form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numbers = [0, 5, 6, 8, 7, 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evens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 in numbers: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if n % 2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print(evens)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6, 8, 12]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88" y="3726576"/>
            <a:ext cx="6526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List Comprehension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numbers = [0, 5, 6, 8, 7, 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evens = [n for n in numbers if n % 2 == 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print(evens)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6, 8, 12]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19600" y="4391025"/>
            <a:ext cx="142875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1"/>
            <a:endCxn id="7" idx="1"/>
          </p:cNvCxnSpPr>
          <p:nvPr/>
        </p:nvCxnSpPr>
        <p:spPr>
          <a:xfrm flipV="1">
            <a:off x="4562475" y="4465240"/>
            <a:ext cx="1009713" cy="57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 while the conditional is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4011" y="256944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conditional: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Block of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4013" y="3680704"/>
            <a:ext cx="28039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Block of 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…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584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statements to exit loops early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statements to loop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1839" y="3429000"/>
            <a:ext cx="4320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Print numbers 0-99 excluding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multiples of 4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% 4: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0566" y="3416093"/>
            <a:ext cx="4182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Print numbers up to a limit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imit = 80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range(100):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== limit: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17079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are defined with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Values are return with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Not required, functions return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Can support </a:t>
            </a:r>
            <a:r>
              <a:rPr lang="en-US" dirty="0" smtClean="0">
                <a:hlinkClick r:id="rId2"/>
              </a:rPr>
              <a:t>variable and keyword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9870" y="3560952"/>
            <a:ext cx="4596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add(n, m):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= n + 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add(1, 2)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add(‘apple’, ‘banana’)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add([0, 1, 2], [6, 7, 89])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9802" y="3560952"/>
            <a:ext cx="4044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(“It is ”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rint_it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 2, 3])</a:t>
            </a:r>
          </a:p>
        </p:txBody>
      </p:sp>
    </p:spTree>
    <p:extLst>
      <p:ext uri="{BB962C8B-B14F-4D97-AF65-F5344CB8AC3E}">
        <p14:creationId xmlns:p14="http://schemas.microsoft.com/office/powerpoint/2010/main" val="39553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ry/except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Python has native support for exceptions</a:t>
            </a:r>
          </a:p>
          <a:p>
            <a:r>
              <a:rPr lang="en-US" dirty="0" smtClean="0"/>
              <a:t>Sometimes we want to handle errors instead of letting them propagate up and halt the program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try-except</a:t>
            </a:r>
            <a:r>
              <a:rPr lang="en-US" dirty="0" smtClean="0"/>
              <a:t> construct lets us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3041" y="2690336"/>
            <a:ext cx="5836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Block of code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Block of code to handle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the error    </a:t>
            </a:r>
          </a:p>
        </p:txBody>
      </p:sp>
    </p:spTree>
    <p:extLst>
      <p:ext uri="{BB962C8B-B14F-4D97-AF65-F5344CB8AC3E}">
        <p14:creationId xmlns:p14="http://schemas.microsoft.com/office/powerpoint/2010/main" val="27669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2789392"/>
            <a:ext cx="5230091" cy="1558636"/>
          </a:xfrm>
          <a:prstGeom prst="rect">
            <a:avLst/>
          </a:prstGeom>
          <a:solidFill>
            <a:srgbClr val="FF33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4478337"/>
            <a:ext cx="5230091" cy="1558636"/>
          </a:xfrm>
          <a:prstGeom prst="rect">
            <a:avLst/>
          </a:prstGeom>
          <a:solidFill>
            <a:srgbClr val="33CC3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3709" y="625744"/>
            <a:ext cx="60682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Create a mapping of id to geometry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0: ‘cube’,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1: ‘sphere’,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2: ‘tetrahedron’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some ID we want to test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(“ENTER GEOMETRY ID: “))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Not so good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Swallows errors from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(“Could not find “ +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Better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Still propagates most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xcept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(“Could not find “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Error handled – program keeps running...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Best practice is to only handle errors we know might happen</a:t>
            </a:r>
          </a:p>
          <a:p>
            <a:r>
              <a:rPr lang="en-US" dirty="0" smtClean="0"/>
              <a:t>In other words, be as specific as possible when specifying the error type</a:t>
            </a:r>
          </a:p>
          <a:p>
            <a:r>
              <a:rPr lang="en-US" dirty="0" smtClean="0"/>
              <a:t>Exceptions can be from Python (</a:t>
            </a:r>
            <a:r>
              <a:rPr lang="en-US" dirty="0" smtClean="0">
                <a:hlinkClick r:id="rId2"/>
              </a:rPr>
              <a:t>built-in exceptions</a:t>
            </a:r>
            <a:r>
              <a:rPr lang="en-US" dirty="0" smtClean="0"/>
              <a:t>) or defined by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still full </a:t>
            </a:r>
            <a:r>
              <a:rPr lang="en-US" dirty="0"/>
              <a:t>f</a:t>
            </a:r>
            <a:r>
              <a:rPr lang="en-US" dirty="0" smtClean="0"/>
              <a:t>eatured…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3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i="1" dirty="0" smtClean="0"/>
              <a:t>“…In </a:t>
            </a:r>
            <a:r>
              <a:rPr lang="en-US" sz="1400" i="1" dirty="0"/>
              <a:t>the face of ambiguity, refuse the temptation to </a:t>
            </a:r>
            <a:r>
              <a:rPr lang="en-US" sz="1400" i="1" dirty="0" smtClean="0"/>
              <a:t>guess. There </a:t>
            </a:r>
            <a:r>
              <a:rPr lang="en-US" sz="1400" i="1" dirty="0"/>
              <a:t>should be </a:t>
            </a:r>
            <a:r>
              <a:rPr lang="en-US" sz="1400" i="1" dirty="0" smtClean="0"/>
              <a:t>one – and </a:t>
            </a:r>
            <a:r>
              <a:rPr lang="en-US" sz="1400" i="1" dirty="0"/>
              <a:t>preferably only </a:t>
            </a:r>
            <a:r>
              <a:rPr lang="en-US" sz="1400" i="1" dirty="0" smtClean="0"/>
              <a:t>one – obvious </a:t>
            </a:r>
            <a:r>
              <a:rPr lang="en-US" sz="1400" i="1" dirty="0"/>
              <a:t>way to do </a:t>
            </a:r>
            <a:r>
              <a:rPr lang="en-US" sz="1400" i="1" dirty="0" smtClean="0"/>
              <a:t>it….”</a:t>
            </a:r>
          </a:p>
          <a:p>
            <a:pPr marL="0" indent="0" algn="r">
              <a:buNone/>
            </a:pPr>
            <a:r>
              <a:rPr lang="en-US" sz="1400" i="1" dirty="0"/>
              <a:t>--The Zen of Python (</a:t>
            </a:r>
            <a:r>
              <a:rPr lang="en-US" sz="1400" i="1" dirty="0">
                <a:hlinkClick r:id="rId2"/>
              </a:rPr>
              <a:t>PEP 20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524991"/>
            <a:ext cx="10515600" cy="365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has a large number of built-in data types and functions</a:t>
            </a:r>
          </a:p>
          <a:p>
            <a:r>
              <a:rPr lang="en-US" dirty="0" smtClean="0"/>
              <a:t>Native exception handling</a:t>
            </a:r>
          </a:p>
          <a:p>
            <a:pPr lvl="1"/>
            <a:r>
              <a:rPr lang="en-US" dirty="0" smtClean="0"/>
              <a:t>‘Errors should never pass silently’</a:t>
            </a:r>
          </a:p>
          <a:p>
            <a:r>
              <a:rPr lang="en-US" dirty="0" smtClean="0"/>
              <a:t>An extensive, well-documented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1802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69282" cy="1603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to enter a </a:t>
            </a:r>
            <a:r>
              <a:rPr lang="en-US" b="1" dirty="0" smtClean="0"/>
              <a:t>context</a:t>
            </a:r>
          </a:p>
          <a:p>
            <a:r>
              <a:rPr lang="en-US" dirty="0" smtClean="0"/>
              <a:t>Often used for temporary resources (e.g. files)</a:t>
            </a:r>
          </a:p>
          <a:p>
            <a:pPr lvl="1"/>
            <a:r>
              <a:rPr lang="en-US" dirty="0" smtClean="0"/>
              <a:t>Encapsulates error handling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32211" y="1179294"/>
            <a:ext cx="335540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my_context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3817" y="3600746"/>
            <a:ext cx="5147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Reading a file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‘r’)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Some other temporary resource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create_my_resource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6857" y="2420465"/>
            <a:ext cx="266611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enter_my_context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1141" y="3442631"/>
            <a:ext cx="3217547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error_my_context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5786" y="5262739"/>
            <a:ext cx="252825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exit_my_context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9409914" y="3066796"/>
            <a:ext cx="1" cy="3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9409914" y="4919959"/>
            <a:ext cx="1" cy="34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9409914" y="5632071"/>
            <a:ext cx="0" cy="52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9409915" y="4727863"/>
            <a:ext cx="1479761" cy="1091045"/>
          </a:xfrm>
          <a:prstGeom prst="bentConnector3">
            <a:avLst>
              <a:gd name="adj1" fmla="val -24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32073" y="2009918"/>
            <a:ext cx="4790209" cy="415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Context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9276957" y="1867508"/>
            <a:ext cx="265914" cy="39803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libraries of code you can import</a:t>
            </a:r>
          </a:p>
          <a:p>
            <a:r>
              <a:rPr lang="en-US" dirty="0" smtClean="0"/>
              <a:t>Python comes with a number of standard modules and you can create your own</a:t>
            </a:r>
          </a:p>
          <a:p>
            <a:r>
              <a:rPr lang="en-US" dirty="0" smtClean="0"/>
              <a:t>Modules are loaded 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import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0816" y="3958333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#!python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Load module1 and module2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 the module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ome_var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module1.do_something()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958333"/>
            <a:ext cx="5698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#!python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Load something specific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function1, function2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module2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ThatClass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 the functions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function1()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var2 = function3()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Regular expressions library</a:t>
            </a:r>
          </a:p>
          <a:p>
            <a:r>
              <a:rPr lang="en-US" dirty="0"/>
              <a:t>Searches return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match</a:t>
            </a:r>
            <a:r>
              <a:rPr lang="en-US" dirty="0"/>
              <a:t> object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 on failure</a:t>
            </a:r>
          </a:p>
          <a:p>
            <a:r>
              <a:rPr lang="en-US" dirty="0"/>
              <a:t>Substitutions return a copy of the string with the replacements performed</a:t>
            </a:r>
          </a:p>
          <a:p>
            <a:r>
              <a:rPr lang="en-US" dirty="0"/>
              <a:t>If you have a lot (more than ~5) regular expressions it’s best to </a:t>
            </a:r>
            <a:r>
              <a:rPr lang="en-US" dirty="0">
                <a:hlinkClick r:id="rId4"/>
              </a:rPr>
              <a:t>compile</a:t>
            </a:r>
            <a:r>
              <a:rPr lang="en-US" dirty="0"/>
              <a:t>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5999" y="1825624"/>
            <a:ext cx="58238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"Isaac Newton,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physicist“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r'John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r'Isaac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sre.SRE_Match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object; span=(0, 5), match='Isaac'&gt;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match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(r'^(?P&lt;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&gt;\w+)',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Isaac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r'physicist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'dog walker',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'Isaac Newton, dog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walker‘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(r'(\w+)\s+(\w+),\s+(?P&lt;occupation&gt;\w+)')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match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rgx.search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search_str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('Isaac', 'Newton', 'physicist')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{'occupation': 'physicist'}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'Isaac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Built-in csv file reader/writer</a:t>
            </a:r>
          </a:p>
          <a:p>
            <a:r>
              <a:rPr lang="en-US" dirty="0" smtClean="0"/>
              <a:t>Handles multiple ‘dialects’</a:t>
            </a:r>
          </a:p>
          <a:p>
            <a:pPr lvl="1"/>
            <a:r>
              <a:rPr lang="en-US" dirty="0" smtClean="0"/>
              <a:t>Excel (default)</a:t>
            </a:r>
          </a:p>
          <a:p>
            <a:pPr lvl="1"/>
            <a:r>
              <a:rPr lang="en-US" dirty="0" smtClean="0"/>
              <a:t>Excel with ‘tab’ delimiters</a:t>
            </a:r>
          </a:p>
          <a:p>
            <a:pPr lvl="1"/>
            <a:r>
              <a:rPr lang="en-US" dirty="0" smtClean="0"/>
              <a:t>Unix</a:t>
            </a:r>
          </a:p>
          <a:p>
            <a:r>
              <a:rPr lang="en-US" dirty="0" err="1" smtClean="0">
                <a:hlinkClick r:id="rId3"/>
              </a:rPr>
              <a:t>DictReader</a:t>
            </a:r>
            <a:r>
              <a:rPr lang="en-US" dirty="0" smtClean="0"/>
              <a:t>/</a:t>
            </a:r>
            <a:r>
              <a:rPr lang="en-US" dirty="0" err="1" smtClean="0">
                <a:hlinkClick r:id="rId4"/>
              </a:rPr>
              <a:t>DictWriter</a:t>
            </a:r>
            <a:r>
              <a:rPr lang="en-US" dirty="0" smtClean="0"/>
              <a:t> objects allow</a:t>
            </a:r>
            <a:r>
              <a:rPr lang="en-US" dirty="0"/>
              <a:t> </a:t>
            </a:r>
            <a:r>
              <a:rPr lang="en-US" dirty="0" smtClean="0"/>
              <a:t>referencing to the column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5999" y="1825624"/>
            <a:ext cx="60960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 some test data (list of lists of numbers)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[list(range(i-5,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range(10, 100)]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Write the numbers to 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open(‘numbers.csv’, ‘w’)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writer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writer.writerows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Read the numbers back from the file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By default everything is a string, so change the quoting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open(‘numbers.csv’, ‘r’)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reader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(f, quoting=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csv.QUOTE_NONNUMERIC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read_nums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list(reader)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</a:t>
            </a:r>
            <a:r>
              <a:rPr lang="en-US" dirty="0" smtClean="0">
                <a:hlinkClick r:id="rId2"/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os.path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os</a:t>
            </a:r>
            <a:r>
              <a:rPr lang="en-US" dirty="0" smtClean="0"/>
              <a:t> module has operating system specific functions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File/directory traversal</a:t>
            </a:r>
          </a:p>
          <a:p>
            <a:pPr lvl="1"/>
            <a:r>
              <a:rPr lang="en-US" dirty="0" smtClean="0"/>
              <a:t>File/directory permissions</a:t>
            </a:r>
          </a:p>
          <a:p>
            <a:pPr lvl="1"/>
            <a:r>
              <a:rPr lang="en-US" dirty="0" smtClean="0"/>
              <a:t>File/directory creation/removal</a:t>
            </a:r>
          </a:p>
          <a:p>
            <a:r>
              <a:rPr lang="en-US" dirty="0" smtClean="0"/>
              <a:t>The submodule </a:t>
            </a:r>
            <a:r>
              <a:rPr lang="en-US" b="1" dirty="0" smtClean="0"/>
              <a:t>os.path</a:t>
            </a:r>
            <a:r>
              <a:rPr lang="en-US" dirty="0" smtClean="0"/>
              <a:t> contains useful path tools</a:t>
            </a:r>
          </a:p>
          <a:p>
            <a:pPr lvl="1"/>
            <a:r>
              <a:rPr lang="en-US" dirty="0" smtClean="0"/>
              <a:t>Automatic path joining/splitting</a:t>
            </a:r>
          </a:p>
          <a:p>
            <a:pPr lvl="1"/>
            <a:r>
              <a:rPr lang="en-US" dirty="0" smtClean="0"/>
              <a:t>Existence and type testing</a:t>
            </a:r>
          </a:p>
          <a:p>
            <a:pPr lvl="1"/>
            <a:r>
              <a:rPr lang="en-US" dirty="0" smtClean="0"/>
              <a:t>Path decoding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5999" y="1825624"/>
            <a:ext cx="60960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 a directory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os.mkdir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test_directory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Delete a file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(‘my_file.txt’)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Get/Set environment variables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s.getenv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s.putenv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env_variable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value)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Build a path to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test_directory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a content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est_path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test_directory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test_directory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‘f.txt’)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Test if content exists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xists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(content)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46576"/>
          </a:xfrm>
        </p:spPr>
        <p:txBody>
          <a:bodyPr/>
          <a:lstStyle/>
          <a:p>
            <a:r>
              <a:rPr lang="en-US" dirty="0" smtClean="0"/>
              <a:t>System specific parameters</a:t>
            </a:r>
          </a:p>
          <a:p>
            <a:pPr lvl="1"/>
            <a:r>
              <a:rPr lang="en-US" dirty="0" smtClean="0"/>
              <a:t>Command line arguments, exit, byte order, float information, etc.</a:t>
            </a:r>
          </a:p>
          <a:p>
            <a:r>
              <a:rPr lang="en-US" dirty="0" smtClean="0"/>
              <a:t>Command line arguments to a script are stored in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Exiting a script early can be done with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exit_code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999" y="1825624"/>
            <a:ext cx="5479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Command line list (with script name)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Command line list (no script name)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Exit 0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ys.exit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ys.exit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Exit 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ys.exit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Exit and print a message (non-zero exit)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ys.exit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(‘Exiting…’)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/>
              </a:rPr>
              <a:t>argparse</a:t>
            </a:r>
            <a:endParaRPr lang="en-US" dirty="0"/>
          </a:p>
          <a:p>
            <a:pPr lvl="1"/>
            <a:r>
              <a:rPr lang="en-US" dirty="0"/>
              <a:t>Command line argument parser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getopt</a:t>
            </a:r>
            <a:r>
              <a:rPr lang="en-US" dirty="0"/>
              <a:t> but much more </a:t>
            </a:r>
            <a:r>
              <a:rPr lang="en-US" dirty="0" smtClean="0"/>
              <a:t>powerful</a:t>
            </a:r>
          </a:p>
          <a:p>
            <a:r>
              <a:rPr lang="en-US" dirty="0" err="1">
                <a:hlinkClick r:id="rId3"/>
              </a:rPr>
              <a:t>gzip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bz2</a:t>
            </a:r>
            <a:endParaRPr lang="en-US" dirty="0"/>
          </a:p>
          <a:p>
            <a:pPr lvl="1"/>
            <a:r>
              <a:rPr lang="en-US" dirty="0"/>
              <a:t>Handle file decompression in the </a:t>
            </a:r>
            <a:r>
              <a:rPr lang="en-US" dirty="0" smtClean="0"/>
              <a:t>script</a:t>
            </a:r>
          </a:p>
          <a:p>
            <a:r>
              <a:rPr lang="en-US" dirty="0" smtClean="0">
                <a:hlinkClick r:id="rId5"/>
              </a:rPr>
              <a:t>collections</a:t>
            </a:r>
            <a:endParaRPr lang="en-US" dirty="0" smtClean="0"/>
          </a:p>
          <a:p>
            <a:pPr lvl="1"/>
            <a:r>
              <a:rPr lang="en-US" dirty="0" smtClean="0"/>
              <a:t>More advanced data types (</a:t>
            </a:r>
            <a:r>
              <a:rPr lang="en-US" dirty="0" err="1" smtClean="0"/>
              <a:t>defaultdict</a:t>
            </a:r>
            <a:r>
              <a:rPr lang="en-US" dirty="0" smtClean="0"/>
              <a:t>, </a:t>
            </a:r>
            <a:r>
              <a:rPr lang="en-US" dirty="0" err="1" smtClean="0"/>
              <a:t>OrderedDict</a:t>
            </a:r>
            <a:r>
              <a:rPr lang="en-US" dirty="0" smtClean="0"/>
              <a:t>, etc.)</a:t>
            </a:r>
          </a:p>
          <a:p>
            <a:r>
              <a:rPr lang="en-US" dirty="0" smtClean="0">
                <a:hlinkClick r:id="rId6"/>
              </a:rPr>
              <a:t>decimal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fraction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math</a:t>
            </a:r>
            <a:endParaRPr lang="en-US" dirty="0" smtClean="0"/>
          </a:p>
          <a:p>
            <a:pPr lvl="1"/>
            <a:r>
              <a:rPr lang="en-US" dirty="0" smtClean="0"/>
              <a:t>Modules to handle fixed point decimals, fractions, and other math functions</a:t>
            </a:r>
          </a:p>
          <a:p>
            <a:r>
              <a:rPr lang="en-US" dirty="0" smtClean="0"/>
              <a:t>Many, many more modules </a:t>
            </a:r>
            <a:r>
              <a:rPr lang="en-US" dirty="0" smtClean="0">
                <a:hlinkClick r:id="rId9"/>
              </a:rPr>
              <a:t>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It’s Pretty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4991"/>
            <a:ext cx="6757555" cy="3651972"/>
          </a:xfrm>
        </p:spPr>
        <p:txBody>
          <a:bodyPr/>
          <a:lstStyle/>
          <a:p>
            <a:r>
              <a:rPr lang="en-US" dirty="0" smtClean="0"/>
              <a:t>Python is </a:t>
            </a:r>
            <a:r>
              <a:rPr lang="en-US" b="1" dirty="0" smtClean="0"/>
              <a:t>whitespace sensitive</a:t>
            </a:r>
          </a:p>
          <a:p>
            <a:pPr lvl="1"/>
            <a:r>
              <a:rPr lang="en-US" dirty="0" smtClean="0"/>
              <a:t>Blocks of code are delineated with indents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Readability counts</a:t>
            </a:r>
          </a:p>
          <a:p>
            <a:pPr lvl="1"/>
            <a:r>
              <a:rPr lang="en-US" dirty="0" smtClean="0"/>
              <a:t>It encourages sparse, flat code</a:t>
            </a:r>
          </a:p>
          <a:p>
            <a:r>
              <a:rPr lang="en-US" dirty="0" smtClean="0"/>
              <a:t>There’s an official style guide called </a:t>
            </a:r>
            <a:r>
              <a:rPr lang="en-US" dirty="0" smtClean="0">
                <a:hlinkClick r:id="rId2"/>
              </a:rPr>
              <a:t>PEP8</a:t>
            </a:r>
            <a:endParaRPr lang="en-US" dirty="0" smtClean="0"/>
          </a:p>
          <a:p>
            <a:pPr lvl="1"/>
            <a:r>
              <a:rPr lang="en-US" dirty="0" smtClean="0"/>
              <a:t>Not enforced syntactically, but best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6757555" cy="699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i="1" dirty="0" smtClean="0"/>
              <a:t>“Beautiful </a:t>
            </a:r>
            <a:r>
              <a:rPr lang="en-US" sz="1400" i="1" dirty="0"/>
              <a:t>is better than </a:t>
            </a:r>
            <a:r>
              <a:rPr lang="en-US" sz="1400" i="1" dirty="0" smtClean="0"/>
              <a:t>ugly.”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400" i="1" dirty="0" smtClean="0"/>
              <a:t>--The Zen of Python (</a:t>
            </a:r>
            <a:r>
              <a:rPr lang="en-US" sz="1400" i="1" dirty="0" smtClean="0">
                <a:hlinkClick r:id="rId3"/>
              </a:rPr>
              <a:t>PEP 20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76" y="1027906"/>
            <a:ext cx="3881483" cy="48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Aggregating into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A directory full of thousands of netlists</a:t>
            </a:r>
          </a:p>
          <a:p>
            <a:pPr lvl="1"/>
            <a:r>
              <a:rPr lang="en-US" dirty="0" smtClean="0"/>
              <a:t>Write a CSV with the number of devices in every netlist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count_devices.py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5564" y="3748038"/>
            <a:ext cx="211468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etlists/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INV2X.sp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INV4X.sp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NAND22X.sp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NAND24X.sp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NAND44X.sp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DFF2X.sp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72" y="4721294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ount_devices.py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2897" y="3890298"/>
            <a:ext cx="156324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esult.csv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INV2X,2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INV4X,2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NAND22X,4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NAND24X,4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NAND44X,8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DFF2X,14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180245" y="4902200"/>
            <a:ext cx="666127" cy="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7236770" y="4905960"/>
            <a:ext cx="666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Netlist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US" dirty="0" smtClean="0"/>
              <a:t>Looks like a netlist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53493" y="2649537"/>
            <a:ext cx="52850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INV2X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 Description:</a:t>
            </a:r>
          </a:p>
          <a:p>
            <a:r>
              <a:rPr lang="en-US" dirty="0"/>
              <a:t>* A circuit that does something</a:t>
            </a:r>
          </a:p>
          <a:p>
            <a:r>
              <a:rPr lang="en-US" dirty="0"/>
              <a:t>*</a:t>
            </a:r>
          </a:p>
          <a:p>
            <a:r>
              <a:rPr lang="en-US" dirty="0"/>
              <a:t>********************************************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subckt</a:t>
            </a:r>
            <a:r>
              <a:rPr lang="en-US" dirty="0"/>
              <a:t> INV2X X Y VCC VSS</a:t>
            </a:r>
          </a:p>
          <a:p>
            <a:r>
              <a:rPr lang="en-US" dirty="0" err="1"/>
              <a:t>mn</a:t>
            </a:r>
            <a:r>
              <a:rPr lang="en-US" dirty="0"/>
              <a:t> Y X VSS </a:t>
            </a:r>
            <a:r>
              <a:rPr lang="en-US" dirty="0" err="1"/>
              <a:t>VSS</a:t>
            </a:r>
            <a:r>
              <a:rPr lang="en-US" dirty="0"/>
              <a:t> </a:t>
            </a:r>
            <a:r>
              <a:rPr lang="en-US" dirty="0" smtClean="0"/>
              <a:t>n w=100u </a:t>
            </a:r>
            <a:r>
              <a:rPr lang="en-US" dirty="0"/>
              <a:t>l=1u</a:t>
            </a:r>
          </a:p>
          <a:p>
            <a:r>
              <a:rPr lang="en-US" dirty="0" err="1"/>
              <a:t>mp</a:t>
            </a:r>
            <a:r>
              <a:rPr lang="en-US" dirty="0"/>
              <a:t> Y X VCC </a:t>
            </a:r>
            <a:r>
              <a:rPr lang="en-US" dirty="0" err="1"/>
              <a:t>VCC</a:t>
            </a:r>
            <a:r>
              <a:rPr lang="en-US" dirty="0"/>
              <a:t> </a:t>
            </a:r>
            <a:r>
              <a:rPr lang="en-US" dirty="0" smtClean="0"/>
              <a:t>p w=100u </a:t>
            </a:r>
            <a:r>
              <a:rPr lang="en-US" dirty="0"/>
              <a:t>l=1u</a:t>
            </a:r>
          </a:p>
          <a:p>
            <a:r>
              <a:rPr lang="en-US" dirty="0"/>
              <a:t>.ends</a:t>
            </a:r>
          </a:p>
        </p:txBody>
      </p:sp>
    </p:spTree>
    <p:extLst>
      <p:ext uri="{BB962C8B-B14F-4D97-AF65-F5344CB8AC3E}">
        <p14:creationId xmlns:p14="http://schemas.microsoft.com/office/powerpoint/2010/main" val="12245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Counting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"""Count the devices in 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subcircuit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open(path)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countable = [line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r'^m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line,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(countable)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Find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glob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find_netlists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"""Find all the spice files in a directory"""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globbed_path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(directory, '*.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globbed_path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Counting all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"""Count the devices in a directory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subcircuits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find_netlists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spice_files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Derive the circuit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os.path.basename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basename.replace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Count devices in the files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</a:t>
            </a:r>
            <a:r>
              <a:rPr lang="en-US" dirty="0" smtClean="0"/>
              <a:t>: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49477"/>
            <a:ext cx="5257800" cy="6159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/intel/bin/python3.5.1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glob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find_netlists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(directory):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(directory):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__name__ == "__main__":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 Usage: count_devices.py &lt;directory&gt; &lt;out.csv&gt;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 Count the files and write out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counts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'w')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writer.writerows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counts.items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29325" y="3620328"/>
            <a:ext cx="2451798" cy="389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799352"/>
            <a:ext cx="4545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Namespace Guard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i="1" dirty="0" smtClean="0"/>
              <a:t>strictly</a:t>
            </a:r>
            <a:r>
              <a:rPr lang="en-US" dirty="0" smtClean="0"/>
              <a:t> necessary for a one-file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i="1" u="sng" dirty="0" smtClean="0"/>
              <a:t>could</a:t>
            </a:r>
            <a:r>
              <a:rPr lang="en-US" dirty="0" smtClean="0"/>
              <a:t> omit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planned to use this file as a module elsewhere </a:t>
            </a:r>
            <a:r>
              <a:rPr lang="en-US" i="1" u="sng" dirty="0" smtClean="0"/>
              <a:t>and</a:t>
            </a:r>
            <a:r>
              <a:rPr lang="en-US" dirty="0" smtClean="0"/>
              <a:t> still be able to run this file it would be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practice to include it</a:t>
            </a: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5383993" y="3815015"/>
            <a:ext cx="64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09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Editing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Want to search and replace every occurrence of several different patterns in a file</a:t>
            </a:r>
          </a:p>
          <a:p>
            <a:pPr lvl="1"/>
            <a:r>
              <a:rPr lang="en-US" dirty="0" smtClean="0"/>
              <a:t>Search/replace pattern pairs are stored in a CSV file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multi_snr.py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8859" y="3678694"/>
            <a:ext cx="3412671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Input File</a:t>
            </a:r>
          </a:p>
          <a:p>
            <a:r>
              <a:rPr lang="en-US" sz="1200" dirty="0" smtClean="0"/>
              <a:t>Lorem </a:t>
            </a:r>
            <a:r>
              <a:rPr lang="en-US" sz="1200" dirty="0"/>
              <a:t>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 smtClean="0"/>
              <a:t>.</a:t>
            </a:r>
          </a:p>
          <a:p>
            <a:r>
              <a:rPr lang="pt-BR" sz="1200" dirty="0"/>
              <a:t>Nulla ut nunc quis lorem volutpat eleifend</a:t>
            </a:r>
            <a:r>
              <a:rPr lang="pt-BR" sz="1200" dirty="0" smtClean="0"/>
              <a:t>.</a:t>
            </a:r>
          </a:p>
          <a:p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 smtClean="0"/>
              <a:t>.</a:t>
            </a:r>
          </a:p>
          <a:p>
            <a:r>
              <a:rPr lang="fr-FR" sz="1200" dirty="0" err="1"/>
              <a:t>Cras</a:t>
            </a:r>
            <a:r>
              <a:rPr lang="fr-FR" sz="1200" dirty="0"/>
              <a:t> et magna in </a:t>
            </a:r>
            <a:r>
              <a:rPr lang="fr-FR" sz="1200" dirty="0" err="1"/>
              <a:t>mauris</a:t>
            </a:r>
            <a:r>
              <a:rPr lang="fr-FR" sz="1200" dirty="0"/>
              <a:t> </a:t>
            </a:r>
            <a:r>
              <a:rPr lang="fr-FR" sz="1200" dirty="0" err="1"/>
              <a:t>aliquam</a:t>
            </a:r>
            <a:r>
              <a:rPr lang="fr-FR" sz="1200" dirty="0"/>
              <a:t> </a:t>
            </a:r>
            <a:r>
              <a:rPr lang="fr-FR" sz="1200" dirty="0" err="1"/>
              <a:t>dignissim</a:t>
            </a:r>
            <a:r>
              <a:rPr lang="fr-FR" sz="1200" dirty="0" smtClean="0"/>
              <a:t>.</a:t>
            </a:r>
          </a:p>
          <a:p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, pharetra </a:t>
            </a:r>
            <a:r>
              <a:rPr lang="en-US" sz="1200" dirty="0" err="1"/>
              <a:t>eget</a:t>
            </a:r>
            <a:r>
              <a:rPr lang="en-US" sz="1200" dirty="0"/>
              <a:t> lacus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, in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et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Nam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id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. </a:t>
            </a:r>
            <a:endParaRPr lang="en-US" sz="1200" dirty="0" smtClean="0"/>
          </a:p>
          <a:p>
            <a:r>
              <a:rPr lang="it-IT" sz="1200" dirty="0"/>
              <a:t>Aenean lacinia non arcu a ullamcorper</a:t>
            </a:r>
            <a:r>
              <a:rPr lang="it-IT" sz="1200" dirty="0" smtClean="0"/>
              <a:t>.</a:t>
            </a:r>
          </a:p>
          <a:p>
            <a:r>
              <a:rPr lang="en-US" sz="1200" dirty="0" err="1" smtClean="0"/>
              <a:t>Fusce</a:t>
            </a:r>
            <a:r>
              <a:rPr lang="en-US" sz="1200" dirty="0" smtClean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dolor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id ligula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rutrum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lacus.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2480" y="3678694"/>
            <a:ext cx="3412671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Output File</a:t>
            </a:r>
          </a:p>
          <a:p>
            <a:r>
              <a:rPr lang="en-US" sz="1200" dirty="0" smtClean="0"/>
              <a:t>CAT ipsum </a:t>
            </a:r>
            <a:r>
              <a:rPr lang="en-US" sz="1200" dirty="0"/>
              <a:t>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 smtClean="0"/>
              <a:t>.</a:t>
            </a:r>
          </a:p>
          <a:p>
            <a:r>
              <a:rPr lang="pt-BR" sz="1200" dirty="0"/>
              <a:t>Nulla ut nunc quis lorem volutpat eleifend</a:t>
            </a:r>
            <a:r>
              <a:rPr lang="pt-BR" sz="1200" dirty="0" smtClean="0"/>
              <a:t>.</a:t>
            </a:r>
          </a:p>
          <a:p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 smtClean="0"/>
              <a:t>.</a:t>
            </a:r>
          </a:p>
          <a:p>
            <a:r>
              <a:rPr lang="fr-FR" sz="1200" dirty="0" err="1"/>
              <a:t>Cras</a:t>
            </a:r>
            <a:r>
              <a:rPr lang="fr-FR" sz="1200" dirty="0"/>
              <a:t> et </a:t>
            </a:r>
            <a:r>
              <a:rPr lang="fr-FR" sz="1200" dirty="0" smtClean="0"/>
              <a:t>BIG in </a:t>
            </a:r>
            <a:r>
              <a:rPr lang="fr-FR" sz="1200" dirty="0" err="1"/>
              <a:t>mauris</a:t>
            </a:r>
            <a:r>
              <a:rPr lang="fr-FR" sz="1200" dirty="0"/>
              <a:t> </a:t>
            </a:r>
            <a:r>
              <a:rPr lang="fr-FR" sz="1200" dirty="0" err="1"/>
              <a:t>aliquam</a:t>
            </a:r>
            <a:r>
              <a:rPr lang="fr-FR" sz="1200" dirty="0"/>
              <a:t> </a:t>
            </a:r>
            <a:r>
              <a:rPr lang="fr-FR" sz="1200" dirty="0" err="1"/>
              <a:t>dignissim</a:t>
            </a:r>
            <a:r>
              <a:rPr lang="fr-FR" sz="1200" dirty="0" smtClean="0"/>
              <a:t>.</a:t>
            </a:r>
          </a:p>
          <a:p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, pharetra </a:t>
            </a:r>
            <a:r>
              <a:rPr lang="en-US" sz="1200" dirty="0" err="1"/>
              <a:t>eget</a:t>
            </a:r>
            <a:r>
              <a:rPr lang="en-US" sz="1200" dirty="0"/>
              <a:t> lacus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felis</a:t>
            </a:r>
            <a:r>
              <a:rPr lang="en-US" sz="1200" dirty="0"/>
              <a:t> </a:t>
            </a:r>
            <a:r>
              <a:rPr lang="en-US" sz="1200" dirty="0" err="1"/>
              <a:t>risus</a:t>
            </a:r>
            <a:r>
              <a:rPr lang="en-US" sz="1200" dirty="0"/>
              <a:t>, in </a:t>
            </a:r>
            <a:r>
              <a:rPr lang="en-US" sz="1200" dirty="0" err="1"/>
              <a:t>tristique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et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HEYnec</a:t>
            </a:r>
            <a:r>
              <a:rPr lang="en-US" sz="1200" dirty="0" smtClean="0"/>
              <a:t> </a:t>
            </a:r>
            <a:r>
              <a:rPr lang="en-US" sz="1200" dirty="0" err="1"/>
              <a:t>nunc</a:t>
            </a:r>
            <a:r>
              <a:rPr lang="en-US" sz="1200" dirty="0"/>
              <a:t> id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. </a:t>
            </a:r>
            <a:endParaRPr lang="en-US" sz="1200" dirty="0" smtClean="0"/>
          </a:p>
          <a:p>
            <a:r>
              <a:rPr lang="it-IT" sz="1200" dirty="0"/>
              <a:t>Aenean lacinia non arcu a ullamcorper</a:t>
            </a:r>
            <a:r>
              <a:rPr lang="it-IT" sz="1200" dirty="0" smtClean="0"/>
              <a:t>.</a:t>
            </a:r>
          </a:p>
          <a:p>
            <a:r>
              <a:rPr lang="en-US" sz="1200" dirty="0" err="1" smtClean="0"/>
              <a:t>Fusce</a:t>
            </a:r>
            <a:r>
              <a:rPr lang="en-US" sz="1200" dirty="0" smtClean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dolor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id ligula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rutrum</a:t>
            </a:r>
            <a:r>
              <a:rPr lang="en-US" sz="1200" dirty="0"/>
              <a:t> </a:t>
            </a:r>
            <a:r>
              <a:rPr lang="en-US" sz="1200" dirty="0" err="1"/>
              <a:t>posuere</a:t>
            </a:r>
            <a:r>
              <a:rPr lang="en-US" sz="1200" dirty="0"/>
              <a:t> lacus.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9262" y="4417358"/>
            <a:ext cx="14534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Mapping CSV</a:t>
            </a:r>
          </a:p>
          <a:p>
            <a:pPr algn="ctr"/>
            <a:r>
              <a:rPr lang="en-US" dirty="0" err="1" smtClean="0"/>
              <a:t>Lorem,CAT</a:t>
            </a:r>
            <a:endParaRPr lang="en-US" dirty="0" smtClean="0"/>
          </a:p>
          <a:p>
            <a:pPr algn="ctr"/>
            <a:r>
              <a:rPr lang="en-US" dirty="0" err="1" smtClean="0"/>
              <a:t>magna,BIG</a:t>
            </a:r>
            <a:endParaRPr lang="en-US" dirty="0" smtClean="0"/>
          </a:p>
          <a:p>
            <a:pPr algn="ctr"/>
            <a:r>
              <a:rPr lang="en-US" dirty="0" smtClean="0"/>
              <a:t>Nam\</a:t>
            </a:r>
            <a:r>
              <a:rPr lang="en-US" dirty="0" err="1" smtClean="0"/>
              <a:t>s+,HEY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4871530" y="5017522"/>
            <a:ext cx="497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 flipV="1">
            <a:off x="6822737" y="5017522"/>
            <a:ext cx="489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Reading the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549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read_snr_mapping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"""Read a mapping CSV and compile regular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Returns a mapping of regular expressions to their replacement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""“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open(path)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reader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original = row[0]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replacement = row[1]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regex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(original)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mapping[regex] = replacement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037844" y="2328730"/>
            <a:ext cx="3315956" cy="3133315"/>
            <a:chOff x="7717134" y="3223034"/>
            <a:chExt cx="3315956" cy="3133315"/>
          </a:xfrm>
        </p:grpSpPr>
        <p:sp>
          <p:nvSpPr>
            <p:cNvPr id="26" name="Rectangle 25"/>
            <p:cNvSpPr/>
            <p:nvPr/>
          </p:nvSpPr>
          <p:spPr>
            <a:xfrm>
              <a:off x="7717134" y="3223034"/>
              <a:ext cx="3315956" cy="31333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18102" y="4708071"/>
              <a:ext cx="914400" cy="321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REGEX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18102" y="5103916"/>
              <a:ext cx="914400" cy="321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REGEX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18102" y="5479666"/>
              <a:ext cx="914400" cy="321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REGEX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18102" y="5855416"/>
              <a:ext cx="914400" cy="321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REGEX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85385" y="4708071"/>
              <a:ext cx="1693147" cy="3215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Replacement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85384" y="5103915"/>
              <a:ext cx="1693147" cy="3215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Replacement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85383" y="5479666"/>
              <a:ext cx="1693147" cy="3215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Replacement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85383" y="5855415"/>
              <a:ext cx="1693147" cy="3215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Replacement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3"/>
              <a:endCxn id="10" idx="1"/>
            </p:cNvCxnSpPr>
            <p:nvPr/>
          </p:nvCxnSpPr>
          <p:spPr>
            <a:xfrm>
              <a:off x="8832502" y="4868845"/>
              <a:ext cx="252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1" idx="1"/>
            </p:cNvCxnSpPr>
            <p:nvPr/>
          </p:nvCxnSpPr>
          <p:spPr>
            <a:xfrm flipV="1">
              <a:off x="8832502" y="5264689"/>
              <a:ext cx="2528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2" idx="1"/>
            </p:cNvCxnSpPr>
            <p:nvPr/>
          </p:nvCxnSpPr>
          <p:spPr>
            <a:xfrm>
              <a:off x="8832502" y="5640440"/>
              <a:ext cx="2528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13" idx="1"/>
            </p:cNvCxnSpPr>
            <p:nvPr/>
          </p:nvCxnSpPr>
          <p:spPr>
            <a:xfrm flipV="1">
              <a:off x="8832502" y="6016189"/>
              <a:ext cx="2528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63372" y="3223035"/>
              <a:ext cx="24845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Returns a dictionary mapping a regular expression object to the replacement text </a:t>
              </a:r>
              <a:endParaRPr lang="en-US" dirty="0"/>
            </a:p>
          </p:txBody>
        </p:sp>
      </p:grpSp>
      <p:cxnSp>
        <p:nvCxnSpPr>
          <p:cNvPr id="29" name="Elbow Connector 28"/>
          <p:cNvCxnSpPr>
            <a:endCxn id="26" idx="1"/>
          </p:cNvCxnSpPr>
          <p:nvPr/>
        </p:nvCxnSpPr>
        <p:spPr>
          <a:xfrm flipV="1">
            <a:off x="2713055" y="3895388"/>
            <a:ext cx="5324789" cy="2460962"/>
          </a:xfrm>
          <a:prstGeom prst="bentConnector3">
            <a:avLst>
              <a:gd name="adj1" fmla="val 92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Applying the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apply_snr_mapping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List to store the modified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Read in the old file and replace text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in every line based on each entry in the mapping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(regex,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mapping.items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out_content.append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out the new file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...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E6A-7C5E-46E3-A401-5AC6F27B5FB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BFF7890F416341AA702EF06C7E02B7" ma:contentTypeVersion="0" ma:contentTypeDescription="Create a new document." ma:contentTypeScope="" ma:versionID="d69620603e1dc622abbe7800f876dc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4DEDDF-55AE-475F-B467-A73AB1BA52C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73FB22-5899-4A32-8727-C7F4B101EE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BC86A4-9A68-4CAB-8100-A0CB0E56C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7462</Words>
  <Application>Microsoft Office PowerPoint</Application>
  <PresentationFormat>Widescreen</PresentationFormat>
  <Paragraphs>1722</Paragraphs>
  <Slides>103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Calibri Light</vt:lpstr>
      <vt:lpstr>Courier New</vt:lpstr>
      <vt:lpstr>Wingdings</vt:lpstr>
      <vt:lpstr>Office Theme</vt:lpstr>
      <vt:lpstr>Python Intro</vt:lpstr>
      <vt:lpstr>Contents</vt:lpstr>
      <vt:lpstr>What’s Covered</vt:lpstr>
      <vt:lpstr>Python</vt:lpstr>
      <vt:lpstr>What is Python?</vt:lpstr>
      <vt:lpstr>Why Python?</vt:lpstr>
      <vt:lpstr>It’s Simpler…</vt:lpstr>
      <vt:lpstr>But still full featured…</vt:lpstr>
      <vt:lpstr>And It’s Pretty</vt:lpstr>
      <vt:lpstr>Which Python?</vt:lpstr>
      <vt:lpstr>Python in 10 Minutes</vt:lpstr>
      <vt:lpstr>Python can Print</vt:lpstr>
      <vt:lpstr>Python has Numbers</vt:lpstr>
      <vt:lpstr>Python has Strings</vt:lpstr>
      <vt:lpstr>Python has Lists</vt:lpstr>
      <vt:lpstr>Python has Dictionaries</vt:lpstr>
      <vt:lpstr>Python can Test</vt:lpstr>
      <vt:lpstr>Python can Loop</vt:lpstr>
      <vt:lpstr>Python can Handle Files</vt:lpstr>
      <vt:lpstr>First Program</vt:lpstr>
      <vt:lpstr>pygrep</vt:lpstr>
      <vt:lpstr>pygrep – the code</vt:lpstr>
      <vt:lpstr>pygrep – the code explained</vt:lpstr>
      <vt:lpstr>pygrep – in action</vt:lpstr>
      <vt:lpstr>Basics</vt:lpstr>
      <vt:lpstr>Variables</vt:lpstr>
      <vt:lpstr>Types</vt:lpstr>
      <vt:lpstr>Code Blocks</vt:lpstr>
      <vt:lpstr>Indentation</vt:lpstr>
      <vt:lpstr>PEP8</vt:lpstr>
      <vt:lpstr>Semantics</vt:lpstr>
      <vt:lpstr>REPL</vt:lpstr>
      <vt:lpstr>Types, Operators, Comparisons</vt:lpstr>
      <vt:lpstr>Objects</vt:lpstr>
      <vt:lpstr>Numbers</vt:lpstr>
      <vt:lpstr>ints and floats</vt:lpstr>
      <vt:lpstr>Numeric Operators</vt:lpstr>
      <vt:lpstr>Sequences</vt:lpstr>
      <vt:lpstr>Sequences</vt:lpstr>
      <vt:lpstr>Sequence Operations</vt:lpstr>
      <vt:lpstr>Positive Indexing</vt:lpstr>
      <vt:lpstr>Negative Indexing</vt:lpstr>
      <vt:lpstr>Slices</vt:lpstr>
      <vt:lpstr>Example Slices</vt:lpstr>
      <vt:lpstr>list</vt:lpstr>
      <vt:lpstr>List Methods</vt:lpstr>
      <vt:lpstr>string</vt:lpstr>
      <vt:lpstr>String Methods</vt:lpstr>
      <vt:lpstr>String Formatting</vt:lpstr>
      <vt:lpstr>Regular Expressions</vt:lpstr>
      <vt:lpstr>range</vt:lpstr>
      <vt:lpstr>tuple</vt:lpstr>
      <vt:lpstr>Maps</vt:lpstr>
      <vt:lpstr>dict</vt:lpstr>
      <vt:lpstr>Using dicts</vt:lpstr>
      <vt:lpstr>dict.keys</vt:lpstr>
      <vt:lpstr>dict.values</vt:lpstr>
      <vt:lpstr>dict.items</vt:lpstr>
      <vt:lpstr>Files</vt:lpstr>
      <vt:lpstr>files</vt:lpstr>
      <vt:lpstr>Comparisons</vt:lpstr>
      <vt:lpstr>True and False</vt:lpstr>
      <vt:lpstr>Logical Operations</vt:lpstr>
      <vt:lpstr>Comparisons</vt:lpstr>
      <vt:lpstr>is</vt:lpstr>
      <vt:lpstr>None</vt:lpstr>
      <vt:lpstr>Good and Bad Gotchas</vt:lpstr>
      <vt:lpstr>Duck Typing</vt:lpstr>
      <vt:lpstr>Reference Counting</vt:lpstr>
      <vt:lpstr>Mutability</vt:lpstr>
      <vt:lpstr>Flow Control</vt:lpstr>
      <vt:lpstr>if…elif..else</vt:lpstr>
      <vt:lpstr>for</vt:lpstr>
      <vt:lpstr>List Comprehensions</vt:lpstr>
      <vt:lpstr>while</vt:lpstr>
      <vt:lpstr>Exiting Loops</vt:lpstr>
      <vt:lpstr>Functions</vt:lpstr>
      <vt:lpstr>try/except</vt:lpstr>
      <vt:lpstr>Error Handling</vt:lpstr>
      <vt:lpstr>with</vt:lpstr>
      <vt:lpstr>Modules</vt:lpstr>
      <vt:lpstr>Usage</vt:lpstr>
      <vt:lpstr>re</vt:lpstr>
      <vt:lpstr>csv</vt:lpstr>
      <vt:lpstr>os and os.path</vt:lpstr>
      <vt:lpstr>sys</vt:lpstr>
      <vt:lpstr>Others</vt:lpstr>
      <vt:lpstr>Examples</vt:lpstr>
      <vt:lpstr>Example 1</vt:lpstr>
      <vt:lpstr>Example 1: Aggregating into CSV Files</vt:lpstr>
      <vt:lpstr>Netlist Format</vt:lpstr>
      <vt:lpstr>Step 1: Counting Devices</vt:lpstr>
      <vt:lpstr>Step 2: Find the files</vt:lpstr>
      <vt:lpstr>Step 3: Counting all the files</vt:lpstr>
      <vt:lpstr>Example 1: Script</vt:lpstr>
      <vt:lpstr>Example 2</vt:lpstr>
      <vt:lpstr>Example 2: Editing Text Files</vt:lpstr>
      <vt:lpstr>Step 1: Reading the Mapping</vt:lpstr>
      <vt:lpstr>Step 2: Applying the Mapping</vt:lpstr>
      <vt:lpstr>Step 3: Writing the file</vt:lpstr>
      <vt:lpstr>Example 2: Script</vt:lpstr>
      <vt:lpstr>Resources</vt:lpstr>
      <vt:lpstr>Resources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Kevin</dc:creator>
  <cp:keywords>CTPClassification=CTP_IC:VisualMarkings=</cp:keywords>
  <cp:lastModifiedBy>Karim, Mir</cp:lastModifiedBy>
  <cp:revision>461</cp:revision>
  <dcterms:created xsi:type="dcterms:W3CDTF">2017-03-01T00:07:52Z</dcterms:created>
  <dcterms:modified xsi:type="dcterms:W3CDTF">2017-10-02T03:35:09Z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2b8a9923-d00a-480a-b99c-05c99c24629e</vt:lpwstr>
  </property>
  <property fmtid="{D5CDD505-2E9C-101B-9397-08002B2CF9AE}" pid="3" name="CTP_BU">
    <vt:lpwstr>TECHNOLOGY MANUFACTURING GROUP</vt:lpwstr>
  </property>
  <property fmtid="{D5CDD505-2E9C-101B-9397-08002B2CF9AE}" pid="4" name="CTP_TimeStamp">
    <vt:lpwstr>2017-04-21 17:42:12Z</vt:lpwstr>
  </property>
  <property fmtid="{D5CDD505-2E9C-101B-9397-08002B2CF9AE}" pid="5" name="CTPClassification">
    <vt:lpwstr>CTP_IC</vt:lpwstr>
  </property>
  <property fmtid="{D5CDD505-2E9C-101B-9397-08002B2CF9AE}" pid="6" name="ContentTypeId">
    <vt:lpwstr>0x01010016BFF7890F416341AA702EF06C7E02B7</vt:lpwstr>
  </property>
</Properties>
</file>