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77" r:id="rId5"/>
    <p:sldId id="279" r:id="rId6"/>
    <p:sldId id="281" r:id="rId7"/>
    <p:sldId id="260" r:id="rId8"/>
    <p:sldId id="278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69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4">
          <p15:clr>
            <a:srgbClr val="A4A3A4"/>
          </p15:clr>
        </p15:guide>
        <p15:guide id="2" orient="horz" pos="1006">
          <p15:clr>
            <a:srgbClr val="A4A3A4"/>
          </p15:clr>
        </p15:guide>
        <p15:guide id="3" orient="horz" pos="320">
          <p15:clr>
            <a:srgbClr val="A4A3A4"/>
          </p15:clr>
        </p15:guide>
        <p15:guide id="4" orient="horz" pos="1566">
          <p15:clr>
            <a:srgbClr val="A4A3A4"/>
          </p15:clr>
        </p15:guide>
        <p15:guide id="5" orient="horz" pos="3870">
          <p15:clr>
            <a:srgbClr val="A4A3A4"/>
          </p15:clr>
        </p15:guide>
        <p15:guide id="6" orient="horz" pos="511">
          <p15:clr>
            <a:srgbClr val="A4A3A4"/>
          </p15:clr>
        </p15:guide>
        <p15:guide id="7" orient="horz" pos="3498">
          <p15:clr>
            <a:srgbClr val="A4A3A4"/>
          </p15:clr>
        </p15:guide>
        <p15:guide id="8" orient="horz" pos="2158">
          <p15:clr>
            <a:srgbClr val="A4A3A4"/>
          </p15:clr>
        </p15:guide>
        <p15:guide id="9" orient="horz" pos="2515">
          <p15:clr>
            <a:srgbClr val="A4A3A4"/>
          </p15:clr>
        </p15:guide>
        <p15:guide id="10" orient="horz" pos="2262">
          <p15:clr>
            <a:srgbClr val="A4A3A4"/>
          </p15:clr>
        </p15:guide>
        <p15:guide id="11" pos="3838">
          <p15:clr>
            <a:srgbClr val="A4A3A4"/>
          </p15:clr>
        </p15:guide>
        <p15:guide id="12" pos="383">
          <p15:clr>
            <a:srgbClr val="A4A3A4"/>
          </p15:clr>
        </p15:guide>
        <p15:guide id="13" pos="7294">
          <p15:clr>
            <a:srgbClr val="A4A3A4"/>
          </p15:clr>
        </p15:guide>
        <p15:guide id="14" pos="3973">
          <p15:clr>
            <a:srgbClr val="A4A3A4"/>
          </p15:clr>
        </p15:guide>
        <p15:guide id="15" pos="505">
          <p15:clr>
            <a:srgbClr val="A4A3A4"/>
          </p15:clr>
        </p15:guide>
        <p15:guide id="16" pos="6718">
          <p15:clr>
            <a:srgbClr val="A4A3A4"/>
          </p15:clr>
        </p15:guide>
        <p15:guide id="17" pos="4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186" y="84"/>
      </p:cViewPr>
      <p:guideLst>
        <p:guide orient="horz" pos="1204"/>
        <p:guide orient="horz" pos="1006"/>
        <p:guide orient="horz" pos="320"/>
        <p:guide orient="horz" pos="1566"/>
        <p:guide orient="horz" pos="3870"/>
        <p:guide orient="horz" pos="511"/>
        <p:guide orient="horz" pos="3498"/>
        <p:guide orient="horz" pos="2158"/>
        <p:guide orient="horz" pos="2515"/>
        <p:guide orient="horz" pos="2262"/>
        <p:guide pos="3838"/>
        <p:guide pos="383"/>
        <p:guide pos="7294"/>
        <p:guide pos="3973"/>
        <p:guide pos="505"/>
        <p:guide pos="6718"/>
        <p:guide pos="489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ADD42-F051-BB48-8CA0-D782EDE5FA5D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B791-6D4D-8446-83F5-DC926254B6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7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B3924-F588-0345-A2F5-3BF0FA73E93A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8D681-7867-E949-A3D2-41DDE609BE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06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4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10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3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45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3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6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8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8D681-7867-E949-A3D2-41DDE609BE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473" y="-4858"/>
            <a:ext cx="12187878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594" y="1185905"/>
            <a:ext cx="9296400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594" y="5628836"/>
            <a:ext cx="480059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594" y="5374231"/>
            <a:ext cx="2581275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20829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B6A91-4500-4D10-B047-7F284C6726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6322" y="5986719"/>
            <a:ext cx="2560152" cy="9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A9703-F79C-493F-B002-7BFCD66308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6322" y="5986719"/>
            <a:ext cx="2560152" cy="9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277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04278" y="2116090"/>
            <a:ext cx="1627188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829792" y="2116090"/>
            <a:ext cx="1627188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3555306" y="2116090"/>
            <a:ext cx="1627188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5280820" y="2116090"/>
            <a:ext cx="1627188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006334" y="2116090"/>
            <a:ext cx="1627188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731848" y="2116090"/>
            <a:ext cx="1627188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10457360" y="2116090"/>
            <a:ext cx="1627188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829792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555306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280820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006334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8731848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0457360" y="3846465"/>
            <a:ext cx="1645920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0760D9-247C-4A05-85A1-3617788627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6322" y="5986719"/>
            <a:ext cx="2560152" cy="9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08" y="-4858"/>
            <a:ext cx="12207239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2362200"/>
            <a:ext cx="7149842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383" y="4631269"/>
            <a:ext cx="6568817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08" y="-4858"/>
            <a:ext cx="1220724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2256205"/>
            <a:ext cx="6568817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383" y="4631269"/>
            <a:ext cx="6568817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 – Dar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08" y="-4858"/>
            <a:ext cx="12207239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2253996"/>
            <a:ext cx="6568817" cy="2350008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383" y="4631269"/>
            <a:ext cx="6568817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&lt;2-column with Green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075" y="1853398"/>
            <a:ext cx="5264942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9383" y="1853398"/>
            <a:ext cx="5264942" cy="4290227"/>
          </a:xfrm>
        </p:spPr>
        <p:txBody>
          <a:bodyPr anchor="ctr" anchorCtr="0"/>
          <a:lstStyle>
            <a:lvl1pPr>
              <a:lnSpc>
                <a:spcPct val="85000"/>
              </a:lnSpc>
              <a:spcBef>
                <a:spcPts val="1600"/>
              </a:spcBef>
              <a:defRPr sz="32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&lt;Insert large type callout or image&gt;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D2D38-A6D1-4793-8974-212848446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075" y="1853398"/>
            <a:ext cx="5264942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383" y="1853398"/>
            <a:ext cx="5264942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B328F-4C01-432D-80F6-82F3E8B11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479" y="4555076"/>
            <a:ext cx="6239933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6480" y="1571359"/>
            <a:ext cx="1004993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58A935-FD7E-4969-8DD1-BA5399792B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&lt;2 stacked content / table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9"/>
            <a:ext cx="10960635" cy="28473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382" y="4896137"/>
            <a:ext cx="10960635" cy="1247487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180975" indent="-147638">
              <a:spcBef>
                <a:spcPts val="200"/>
              </a:spcBef>
              <a:defRPr sz="1800"/>
            </a:lvl2pPr>
            <a:lvl3pPr marL="368300" indent="-168275">
              <a:spcBef>
                <a:spcPts val="0"/>
              </a:spcBef>
              <a:defRPr sz="1700"/>
            </a:lvl3pPr>
            <a:lvl4pPr marL="501650" indent="-133350">
              <a:spcBef>
                <a:spcPts val="0"/>
              </a:spcBef>
              <a:buNone/>
              <a:defRPr sz="16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AFBC5F-66D5-464A-8987-89794295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&lt;Agenda / TOC&gt;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3" y="1853398"/>
            <a:ext cx="10959842" cy="4290227"/>
          </a:xfrm>
        </p:spPr>
        <p:txBody>
          <a:bodyPr numCol="2" spcCol="731520"/>
          <a:lstStyle>
            <a:lvl1pPr marL="368300" indent="-3683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49313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55688" indent="-171450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79525" indent="-182563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8B972-EF8F-4B46-B8DF-F4376BEB6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6322" y="5986719"/>
            <a:ext cx="2560152" cy="9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412" y="1853398"/>
            <a:ext cx="700960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383" y="1853398"/>
            <a:ext cx="353011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00DAB-8B6C-4A9F-AF41-BD0836FD3E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08" y="-4858"/>
            <a:ext cx="1220724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594" y="1913098"/>
            <a:ext cx="7248939" cy="1608668"/>
          </a:xfrm>
        </p:spPr>
        <p:txBody>
          <a:bodyPr/>
          <a:lstStyle>
            <a:lvl1pPr>
              <a:lnSpc>
                <a:spcPct val="78000"/>
              </a:lnSpc>
              <a:defRPr sz="58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thank you&gt;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594" y="3970911"/>
            <a:ext cx="5269856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&lt;Optional Subtitle&gt;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595" y="5483546"/>
            <a:ext cx="5269856" cy="739456"/>
          </a:xfrm>
        </p:spPr>
        <p:txBody>
          <a:bodyPr/>
          <a:lstStyle>
            <a:lvl1pPr>
              <a:defRPr sz="55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Proprietary / Legal Language Here</a:t>
            </a:r>
          </a:p>
        </p:txBody>
      </p:sp>
    </p:spTree>
    <p:extLst>
      <p:ext uri="{BB962C8B-B14F-4D97-AF65-F5344CB8AC3E}">
        <p14:creationId xmlns:p14="http://schemas.microsoft.com/office/powerpoint/2010/main" val="20829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s #1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&lt;Objectives&gt;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40700"/>
            <a:ext cx="10045443" cy="4302926"/>
          </a:xfrm>
        </p:spPr>
        <p:txBody>
          <a:bodyPr/>
          <a:lstStyle>
            <a:lvl1pPr marL="207963" indent="-207963">
              <a:spcBef>
                <a:spcPts val="1400"/>
              </a:spcBef>
              <a:buSzPct val="95000"/>
              <a:buFont typeface="Arial"/>
              <a:buChar char="•"/>
              <a:defRPr sz="2400">
                <a:solidFill>
                  <a:schemeClr val="tx1"/>
                </a:solidFill>
              </a:defRPr>
            </a:lvl1pPr>
            <a:lvl2pPr marL="450850" indent="-228600">
              <a:spcBef>
                <a:spcPts val="400"/>
              </a:spcBef>
              <a:buFont typeface="Lucida Grande"/>
              <a:buChar char="–"/>
              <a:defRPr sz="2300">
                <a:solidFill>
                  <a:schemeClr val="tx1"/>
                </a:solidFill>
              </a:defRPr>
            </a:lvl2pPr>
            <a:lvl3pPr marL="666750" indent="-171450">
              <a:spcBef>
                <a:spcPts val="0"/>
              </a:spcBef>
              <a:buSzPct val="95000"/>
              <a:buFont typeface="Arial"/>
              <a:buChar char="•"/>
              <a:defRPr sz="2200">
                <a:solidFill>
                  <a:schemeClr val="tx1"/>
                </a:solidFill>
              </a:defRPr>
            </a:lvl3pPr>
            <a:lvl4pPr marL="882650" indent="-215900">
              <a:spcBef>
                <a:spcPts val="0"/>
              </a:spcBef>
              <a:buFont typeface="Lucida Grande"/>
              <a:buChar char="–"/>
              <a:defRPr sz="2100">
                <a:solidFill>
                  <a:schemeClr val="tx1"/>
                </a:solidFill>
              </a:defRPr>
            </a:lvl4pPr>
            <a:lvl5pPr marL="1098550" indent="-177800">
              <a:spcBef>
                <a:spcPts val="0"/>
              </a:spcBef>
              <a:buSzPct val="95000"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5D1DA-FF67-44F2-A60F-B2B67E29C3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6322" y="5986719"/>
            <a:ext cx="2560152" cy="9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8"/>
            <a:ext cx="109606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B4663-78A1-43B6-A31E-F78F71BCE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8"/>
            <a:ext cx="109606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3082F-0262-4CFF-99B3-1E61FF5EA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8"/>
            <a:ext cx="10960635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0FF02-198C-41D1-9655-F9B065942D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6322" y="5986719"/>
            <a:ext cx="2560152" cy="9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82" y="1853398"/>
            <a:ext cx="109606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3A97D-8E6A-48CF-9F28-206FC7FE1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6322" y="5986719"/>
            <a:ext cx="2560152" cy="9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18A24-292D-412F-96A7-9FCCD67B4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383" y="446258"/>
            <a:ext cx="10959841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5B8B0-80A8-4ACA-93F3-3848039F71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0523" y="5962330"/>
            <a:ext cx="2640219" cy="10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382" y="446259"/>
            <a:ext cx="10959899" cy="10777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382" y="1853398"/>
            <a:ext cx="10960635" cy="42902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383" y="6433581"/>
            <a:ext cx="3859795" cy="27202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kern="600" spc="30">
                <a:solidFill>
                  <a:schemeClr val="tx1"/>
                </a:solidFill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9879" y="6433580"/>
            <a:ext cx="372443" cy="2892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kern="600" spc="10">
                <a:solidFill>
                  <a:schemeClr val="tx1"/>
                </a:solidFill>
                <a:latin typeface="Arial Narrow"/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4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62" r:id="rId12"/>
    <p:sldLayoutId id="2147483651" r:id="rId13"/>
    <p:sldLayoutId id="2147483663" r:id="rId14"/>
    <p:sldLayoutId id="2147483679" r:id="rId15"/>
    <p:sldLayoutId id="2147483665" r:id="rId16"/>
    <p:sldLayoutId id="2147483666" r:id="rId17"/>
    <p:sldLayoutId id="2147483667" r:id="rId18"/>
    <p:sldLayoutId id="2147483671" r:id="rId19"/>
    <p:sldLayoutId id="2147483668" r:id="rId20"/>
    <p:sldLayoutId id="2147483669" r:id="rId21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600" spc="50">
          <a:solidFill>
            <a:schemeClr val="tx1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457200" rtl="0" eaLnBrk="1" latinLnBrk="0" hangingPunct="1">
        <a:lnSpc>
          <a:spcPct val="97000"/>
        </a:lnSpc>
        <a:spcBef>
          <a:spcPts val="1000"/>
        </a:spcBef>
        <a:buFont typeface="Arial"/>
        <a:buNone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1pPr>
      <a:lvl2pPr marL="193675" indent="-165100" algn="l" defTabSz="457200" rtl="0" eaLnBrk="1" latinLnBrk="0" hangingPunct="1">
        <a:lnSpc>
          <a:spcPct val="97000"/>
        </a:lnSpc>
        <a:spcBef>
          <a:spcPts val="300"/>
        </a:spcBef>
        <a:buSzPct val="95000"/>
        <a:buFont typeface="Arial"/>
        <a:buChar char="•"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2pPr>
      <a:lvl3pPr marL="401638" indent="-174625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+mn-ea"/>
          <a:cs typeface="Arial Narrow"/>
        </a:defRPr>
      </a:lvl3pPr>
      <a:lvl4pPr marL="584200" indent="-168275" algn="l" defTabSz="457200" rtl="0" eaLnBrk="1" latinLnBrk="0" hangingPunct="1">
        <a:lnSpc>
          <a:spcPct val="97000"/>
        </a:lnSpc>
        <a:spcBef>
          <a:spcPts val="0"/>
        </a:spcBef>
        <a:buSzPct val="95000"/>
        <a:buFont typeface="Arial"/>
        <a:buChar char="•"/>
        <a:defRPr sz="1800" kern="600" spc="30">
          <a:solidFill>
            <a:schemeClr val="tx1"/>
          </a:solidFill>
          <a:latin typeface="Arial Narrow"/>
          <a:ea typeface="+mn-ea"/>
          <a:cs typeface="Arial Narrow"/>
        </a:defRPr>
      </a:lvl4pPr>
      <a:lvl5pPr marL="773113" indent="-182563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sdesign.shinyapps.io/pro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rumresearchgroup.github.io/sin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kgdown.r-lib.org/articles/pkgdow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aven.github.io/gsDesig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ven/gsDesig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Teaching an old dog new tricks: modernizing gsDesign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Keaven M. Anderson</a:t>
            </a:r>
          </a:p>
          <a:p>
            <a:r>
              <a:rPr lang="en-US" dirty="0"/>
              <a:t>R in </a:t>
            </a:r>
            <a:r>
              <a:rPr lang="en-US" dirty="0" err="1"/>
              <a:t>PhRMA,Cambride</a:t>
            </a:r>
            <a:r>
              <a:rPr lang="en-US" dirty="0"/>
              <a:t>, 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August 22, 2019</a:t>
            </a:r>
          </a:p>
        </p:txBody>
      </p:sp>
    </p:spTree>
    <p:extLst>
      <p:ext uri="{BB962C8B-B14F-4D97-AF65-F5344CB8AC3E}">
        <p14:creationId xmlns:p14="http://schemas.microsoft.com/office/powerpoint/2010/main" val="174336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7AE1-F945-47FA-9E93-838043BC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“Regulatory R”: Package libraries under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868A-64C3-463F-8358-C80A6B01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risk</a:t>
            </a:r>
          </a:p>
          <a:p>
            <a:pPr lvl="1"/>
            <a:r>
              <a:rPr lang="en-US" dirty="0"/>
              <a:t>R Foundation, tidy</a:t>
            </a:r>
          </a:p>
          <a:p>
            <a:r>
              <a:rPr lang="en-US" dirty="0"/>
              <a:t>Intermediate risk</a:t>
            </a:r>
          </a:p>
          <a:p>
            <a:pPr lvl="1"/>
            <a:r>
              <a:rPr lang="en-US" dirty="0"/>
              <a:t>gsDesign may fall here?</a:t>
            </a:r>
          </a:p>
          <a:p>
            <a:pPr lvl="1"/>
            <a:r>
              <a:rPr lang="en-US" dirty="0"/>
              <a:t>Extra validation may be required for output</a:t>
            </a:r>
          </a:p>
          <a:p>
            <a:r>
              <a:rPr lang="en-US" dirty="0"/>
              <a:t>Open risk</a:t>
            </a:r>
          </a:p>
          <a:p>
            <a:pPr lvl="1"/>
            <a:r>
              <a:rPr lang="en-US" dirty="0"/>
              <a:t>For primarily for non-regulatory use</a:t>
            </a:r>
          </a:p>
          <a:p>
            <a:pPr lvl="2"/>
            <a:r>
              <a:rPr lang="en-US" dirty="0"/>
              <a:t>enables access to a controlled CRAN library for innovation</a:t>
            </a:r>
          </a:p>
          <a:p>
            <a:pPr lvl="1"/>
            <a:r>
              <a:rPr lang="en-US" dirty="0"/>
              <a:t>Used under exception for regulatory purposes?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EB3A0-BE0D-4651-86EE-D669268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1EA4B-E1A4-46E1-AE3C-C877D7C8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7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802C-7529-4058-975E-E8F44A7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gsDesign use: group sequential design with graphical multiplicity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FADB3-D8E6-4D8E-BF24-A9393F4E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462-ADD6-4A2D-8CE0-CC95E055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AA5FA-F1BF-47E4-9ACA-13A03848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76" y="1323060"/>
            <a:ext cx="8647619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5BE3-DA6C-40A8-9303-DE93F0DF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sequential design with graphical multiplicity methods</a:t>
            </a:r>
            <a:br>
              <a:rPr lang="en-US" dirty="0"/>
            </a:br>
            <a:r>
              <a:rPr lang="en-US" dirty="0"/>
              <a:t>Need for automated evaluation in pre-written R Markdown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16BF-E694-46FB-896E-B4D77BB6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  <a:p>
            <a:pPr lvl="1"/>
            <a:r>
              <a:rPr lang="en-US" dirty="0"/>
              <a:t>Specify group sequential designs (gsDesign)</a:t>
            </a:r>
          </a:p>
          <a:p>
            <a:pPr lvl="1"/>
            <a:r>
              <a:rPr lang="en-US" dirty="0"/>
              <a:t>Specify multiplicity graph (gMCP)</a:t>
            </a:r>
          </a:p>
          <a:p>
            <a:pPr lvl="1"/>
            <a:r>
              <a:rPr lang="en-US" dirty="0"/>
              <a:t>Input interim or final results</a:t>
            </a:r>
          </a:p>
          <a:p>
            <a:pPr lvl="2"/>
            <a:r>
              <a:rPr lang="en-US" dirty="0"/>
              <a:t>Could be simple outputs from SAS or compute tests in R</a:t>
            </a:r>
          </a:p>
          <a:p>
            <a:r>
              <a:rPr lang="en-US" dirty="0"/>
              <a:t>Initial evaluation</a:t>
            </a:r>
          </a:p>
          <a:p>
            <a:pPr lvl="1"/>
            <a:r>
              <a:rPr lang="en-US" dirty="0"/>
              <a:t>Compute sequential p-value for each hypothesis (gsDesign)</a:t>
            </a:r>
          </a:p>
          <a:p>
            <a:pPr lvl="1"/>
            <a:r>
              <a:rPr lang="en-US" dirty="0"/>
              <a:t>Plug sequential p-values into graph (gMCP)</a:t>
            </a:r>
          </a:p>
          <a:p>
            <a:pPr lvl="1"/>
            <a:r>
              <a:rPr lang="en-US" dirty="0"/>
              <a:t>Report out rejected hypotheses (gMCP)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Confirmation of hypothesis rejection</a:t>
            </a:r>
          </a:p>
          <a:p>
            <a:pPr lvl="1"/>
            <a:r>
              <a:rPr lang="en-US" dirty="0"/>
              <a:t>Report out sequence of rejections (gMCP)</a:t>
            </a:r>
          </a:p>
          <a:p>
            <a:pPr lvl="1"/>
            <a:r>
              <a:rPr lang="en-US" dirty="0"/>
              <a:t>Report max alpha allocated to each hypothesis (gMCP)</a:t>
            </a:r>
          </a:p>
          <a:p>
            <a:pPr lvl="1"/>
            <a:r>
              <a:rPr lang="en-US" dirty="0"/>
              <a:t>Compute group sequential bounds for max allocated alpha for each hypothesis (gsDesign)</a:t>
            </a:r>
          </a:p>
          <a:p>
            <a:pPr lvl="1"/>
            <a:r>
              <a:rPr lang="en-US" dirty="0"/>
              <a:t>Confirm hypotheses rejected and not rejected vs results</a:t>
            </a:r>
          </a:p>
          <a:p>
            <a:r>
              <a:rPr lang="en-US" dirty="0"/>
              <a:t>Produce summary table of conclusions for Data Monitoring Committee (R Markdown)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8DD92-A9CA-4D44-B08C-511BD80F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479EC-852E-4503-8977-FE052289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513F-AE80-4925-9B10-7C038356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sequential design with graphical multiplicity methods</a:t>
            </a:r>
            <a:br>
              <a:rPr lang="en-US" dirty="0"/>
            </a:br>
            <a:r>
              <a:rPr lang="en-US" dirty="0"/>
              <a:t>Regulatory 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5858-77A9-401E-8E3C-07557F94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R</a:t>
            </a:r>
          </a:p>
          <a:p>
            <a:r>
              <a:rPr lang="en-US" dirty="0"/>
              <a:t>tidy R</a:t>
            </a:r>
          </a:p>
          <a:p>
            <a:r>
              <a:rPr lang="en-US" dirty="0"/>
              <a:t>gsDesign</a:t>
            </a:r>
          </a:p>
          <a:p>
            <a:r>
              <a:rPr lang="en-US" dirty="0"/>
              <a:t>gMCP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3BF8F-C2DA-4C5C-A122-000AB278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2FD8D-1741-4601-945F-8DDB24B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9B77-64AE-4C91-9510-CC10DE34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F517-A0CB-4606-AC58-CD0F7731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gsDesign can enable innovation in clinical trial design and analysis</a:t>
            </a:r>
          </a:p>
          <a:p>
            <a:r>
              <a:rPr lang="en-US" dirty="0"/>
              <a:t>Value in having a ‘regulatory ready’ version of package</a:t>
            </a:r>
          </a:p>
          <a:p>
            <a:r>
              <a:rPr lang="en-US" dirty="0"/>
              <a:t>Depending on requirements, this can be a non-trivial investment!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DEAC4-6F66-4A23-9289-8F4B8A08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804FC-3FFD-4D44-85EF-E36E3B5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Abstract/Overview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619382" y="1022549"/>
            <a:ext cx="10045443" cy="4302926"/>
          </a:xfrm>
        </p:spPr>
        <p:txBody>
          <a:bodyPr/>
          <a:lstStyle/>
          <a:p>
            <a:r>
              <a:rPr lang="en-US" dirty="0"/>
              <a:t>The gsDesign package for group sequential design is widely used with &gt;30k downloads. </a:t>
            </a:r>
          </a:p>
          <a:p>
            <a:r>
              <a:rPr lang="en-US" dirty="0"/>
              <a:t>The package was originally written in 2007 with substantial documentation and Runit testing created before 2010. </a:t>
            </a:r>
          </a:p>
          <a:p>
            <a:r>
              <a:rPr lang="en-US" dirty="0"/>
              <a:t>A Shiny interface was created to make the package more approachable in about 2015. </a:t>
            </a:r>
          </a:p>
          <a:p>
            <a:r>
              <a:rPr lang="en-US" dirty="0"/>
              <a:t>Recent efforts have focused on updating package to use Roxygen2, pkgdown, covr/covrpage and testthat as well as changing vignettes from Sweave to R Markdown. </a:t>
            </a:r>
          </a:p>
          <a:p>
            <a:r>
              <a:rPr lang="en-US" dirty="0"/>
              <a:t>The learning curve for this modernization will be discussed as well as usage in a regulated environment.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D25E-FA86-4A01-BFE1-999EFA7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94" y="345590"/>
            <a:ext cx="10959841" cy="1076155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912F-535C-4F6E-9C2B-C2C90A56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886650"/>
            <a:ext cx="10045443" cy="4302926"/>
          </a:xfrm>
        </p:spPr>
        <p:txBody>
          <a:bodyPr/>
          <a:lstStyle/>
          <a:p>
            <a:r>
              <a:rPr lang="en-US" sz="2000" dirty="0"/>
              <a:t>Metrum Research Group</a:t>
            </a:r>
          </a:p>
          <a:p>
            <a:pPr lvl="1"/>
            <a:r>
              <a:rPr lang="en-US" sz="2000" dirty="0"/>
              <a:t>Devin Pastoor (presenting at 2pm)</a:t>
            </a:r>
          </a:p>
          <a:p>
            <a:pPr lvl="1"/>
            <a:r>
              <a:rPr lang="en-US" sz="2000" dirty="0"/>
              <a:t>Harsh Baid</a:t>
            </a:r>
          </a:p>
          <a:p>
            <a:pPr lvl="1"/>
            <a:r>
              <a:rPr lang="en-US" sz="2000" dirty="0"/>
              <a:t>Jonathon Sidi</a:t>
            </a:r>
          </a:p>
          <a:p>
            <a:r>
              <a:rPr lang="en-US" sz="2000" dirty="0"/>
              <a:t>Shiny interface: John Lueders</a:t>
            </a:r>
          </a:p>
          <a:p>
            <a:r>
              <a:rPr lang="en-US" sz="2000" dirty="0"/>
              <a:t>Revolution Computing (now part of Microsoft) – 2008-09</a:t>
            </a:r>
          </a:p>
          <a:p>
            <a:pPr lvl="1"/>
            <a:r>
              <a:rPr lang="en-US" sz="2000" dirty="0"/>
              <a:t>William Constantine (code review and adds)</a:t>
            </a:r>
          </a:p>
          <a:p>
            <a:pPr lvl="1"/>
            <a:r>
              <a:rPr lang="en-US" sz="2000" dirty="0"/>
              <a:t>Rich Calaway (documentation updates)</a:t>
            </a:r>
          </a:p>
          <a:p>
            <a:r>
              <a:rPr lang="en-US" sz="2000" dirty="0"/>
              <a:t>Merck</a:t>
            </a:r>
          </a:p>
          <a:p>
            <a:pPr lvl="1"/>
            <a:r>
              <a:rPr lang="en-US" sz="2000" dirty="0"/>
              <a:t>Yilong Zhang (Regulatory R preparations)</a:t>
            </a:r>
          </a:p>
          <a:p>
            <a:pPr lvl="1"/>
            <a:r>
              <a:rPr lang="en-US" sz="2000" dirty="0"/>
              <a:t>Many other gsDesign users</a:t>
            </a:r>
          </a:p>
          <a:p>
            <a:r>
              <a:rPr lang="en-US" sz="2000" dirty="0"/>
              <a:t>Testers of gsDesign vs other group sequential software</a:t>
            </a:r>
          </a:p>
          <a:p>
            <a:pPr lvl="1"/>
            <a:r>
              <a:rPr lang="en-US" sz="2000" dirty="0"/>
              <a:t>Scott Emerson</a:t>
            </a:r>
          </a:p>
          <a:p>
            <a:pPr lvl="1"/>
            <a:r>
              <a:rPr lang="en-US" sz="2000" dirty="0"/>
              <a:t>Gernot Wassmer</a:t>
            </a:r>
          </a:p>
          <a:p>
            <a:pPr lvl="1"/>
            <a:r>
              <a:rPr lang="en-US" sz="2000" dirty="0"/>
              <a:t>Vlad </a:t>
            </a:r>
            <a:r>
              <a:rPr lang="en-US" sz="2000" dirty="0" err="1"/>
              <a:t>Dragalin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88DD-7511-43FE-B278-142F7698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BB929-C8E8-45A6-ACF1-94E58F94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0096-33A2-4193-9DA8-CEB17E71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user interface at </a:t>
            </a:r>
            <a:r>
              <a:rPr lang="en-US" dirty="0">
                <a:hlinkClick r:id="rId3"/>
              </a:rPr>
              <a:t>https://gsdesign.shinyapps.io/prod/</a:t>
            </a:r>
            <a:br>
              <a:rPr lang="en-US" dirty="0">
                <a:hlinkClick r:id="rId3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A43D-77D1-4AD5-AD11-E95A5093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Exposes primary uses of design of clinical trials</a:t>
            </a:r>
          </a:p>
          <a:p>
            <a:pPr lvl="1"/>
            <a:r>
              <a:rPr lang="en-US" dirty="0"/>
              <a:t>Often easier to use than wading through help files</a:t>
            </a:r>
          </a:p>
          <a:p>
            <a:r>
              <a:rPr lang="en-US" dirty="0"/>
              <a:t>Generates code</a:t>
            </a:r>
          </a:p>
          <a:p>
            <a:pPr lvl="1"/>
            <a:r>
              <a:rPr lang="en-US" dirty="0"/>
              <a:t>Easy to document/save/reproduce designs</a:t>
            </a:r>
          </a:p>
          <a:p>
            <a:r>
              <a:rPr lang="en-US" dirty="0"/>
              <a:t>Biggest current shortfall: updating designs at time of analysis (2019 challenge!)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E38D3-51A7-4A1C-84A9-C70A0F1B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737E-35C0-4636-9E1C-58B2438E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CEF9-1170-4B2B-87B7-F877D320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 conversion: .</a:t>
            </a:r>
            <a:r>
              <a:rPr lang="en-US" dirty="0" err="1"/>
              <a:t>rd</a:t>
            </a:r>
            <a:r>
              <a:rPr lang="en-US" dirty="0"/>
              <a:t> to Roxygen2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1687-3E3B-4AA2-9D55-A3A0FF40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help files written prior to Roxygen2, R Markdown</a:t>
            </a:r>
          </a:p>
          <a:p>
            <a:r>
              <a:rPr lang="en-US" dirty="0"/>
              <a:t>Metrum: hard work + automation</a:t>
            </a:r>
          </a:p>
          <a:p>
            <a:pPr lvl="1"/>
            <a:r>
              <a:rPr lang="en-US" dirty="0"/>
              <a:t>I am very happy I didn’t have to do it!</a:t>
            </a:r>
          </a:p>
          <a:p>
            <a:pPr lvl="1"/>
            <a:r>
              <a:rPr lang="en-US" dirty="0"/>
              <a:t>sinew package </a:t>
            </a:r>
          </a:p>
          <a:p>
            <a:pPr lvl="2"/>
            <a:r>
              <a:rPr lang="en-US" dirty="0">
                <a:hlinkClick r:id="rId3"/>
              </a:rPr>
              <a:t>https://metrumresearchgroup.github.io/sinew/</a:t>
            </a:r>
            <a:endParaRPr lang="en-US" dirty="0"/>
          </a:p>
          <a:p>
            <a:pPr lvl="2"/>
            <a:r>
              <a:rPr lang="en-US" dirty="0"/>
              <a:t>“Sinew is a R package that generates a roxygen2 skeleton populated with information scraped from the function script”</a:t>
            </a:r>
          </a:p>
          <a:p>
            <a:pPr lvl="2"/>
            <a:r>
              <a:rPr lang="en-US" dirty="0"/>
              <a:t>“automate nearly all of the manual tasks needed to document functions”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enables construction of webpages using pkgdown</a:t>
            </a:r>
          </a:p>
          <a:p>
            <a:pPr lvl="1"/>
            <a:r>
              <a:rPr lang="en-US" dirty="0">
                <a:hlinkClick r:id="rId4"/>
              </a:rPr>
              <a:t>https://pkgdown.r-lib.org/articles/pkgdown.html</a:t>
            </a:r>
            <a:endParaRPr lang="en-US" dirty="0"/>
          </a:p>
          <a:p>
            <a:pPr lvl="1"/>
            <a:r>
              <a:rPr lang="en-US" dirty="0"/>
              <a:t>“The goal of pkgdown is to make it easy for package developers to make elegant and useful package websites”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9B2A9-0381-4202-ADCC-0FF38C28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7E425-5AB8-4A80-9A9F-D05F88E7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iopages</a:t>
            </a:r>
            <a:r>
              <a:rPr lang="en-US" dirty="0"/>
              <a:t>: Documentation website built by pkgdown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now available through browser: </a:t>
            </a:r>
            <a:r>
              <a:rPr lang="en-US" dirty="0">
                <a:hlinkClick r:id="rId3"/>
              </a:rPr>
              <a:t>https://keaven.github.io/gsDesign/</a:t>
            </a:r>
            <a:endParaRPr lang="en-US" dirty="0"/>
          </a:p>
          <a:p>
            <a:r>
              <a:rPr lang="en-US" dirty="0"/>
              <a:t>Help files organized by topic area</a:t>
            </a:r>
          </a:p>
          <a:p>
            <a:pPr lvl="1"/>
            <a:r>
              <a:rPr lang="en-US" dirty="0"/>
              <a:t>Navigation through help information vastly improved</a:t>
            </a:r>
          </a:p>
          <a:p>
            <a:r>
              <a:rPr lang="en-US" dirty="0"/>
              <a:t>Vignettes: </a:t>
            </a:r>
          </a:p>
          <a:p>
            <a:pPr lvl="1"/>
            <a:r>
              <a:rPr lang="en-US" dirty="0"/>
              <a:t>Updates in progress</a:t>
            </a:r>
          </a:p>
          <a:p>
            <a:r>
              <a:rPr lang="en-US" dirty="0"/>
              <a:t>Test coverage using covrpage (in vignettes)</a:t>
            </a:r>
          </a:p>
          <a:p>
            <a:r>
              <a:rPr lang="en-US" dirty="0"/>
              <a:t>Badging</a:t>
            </a:r>
          </a:p>
          <a:p>
            <a:pPr lvl="1"/>
            <a:r>
              <a:rPr lang="en-US" dirty="0"/>
              <a:t>Builds (Travis-CI, </a:t>
            </a:r>
            <a:r>
              <a:rPr lang="en-US" dirty="0" err="1"/>
              <a:t>Appveyor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AEC5-7814-490F-892F-59F9C595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testing/coverage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D6A9F-CE0A-4586-9825-A27789B7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from </a:t>
            </a:r>
            <a:r>
              <a:rPr lang="en-US" dirty="0" err="1"/>
              <a:t>RUnit</a:t>
            </a:r>
            <a:r>
              <a:rPr lang="en-US" dirty="0"/>
              <a:t> to testthat</a:t>
            </a:r>
          </a:p>
          <a:p>
            <a:r>
              <a:rPr lang="en-US" dirty="0"/>
              <a:t>Use of covrpage to document coverage</a:t>
            </a:r>
          </a:p>
          <a:p>
            <a:pPr lvl="1"/>
            <a:r>
              <a:rPr lang="en-US" dirty="0"/>
              <a:t>803 tests</a:t>
            </a:r>
          </a:p>
          <a:p>
            <a:pPr lvl="2"/>
            <a:r>
              <a:rPr lang="en-US" dirty="0"/>
              <a:t>Inputs</a:t>
            </a:r>
          </a:p>
          <a:p>
            <a:pPr lvl="2"/>
            <a:r>
              <a:rPr lang="en-US" dirty="0"/>
              <a:t>Stress tests</a:t>
            </a:r>
          </a:p>
          <a:p>
            <a:pPr lvl="1"/>
            <a:r>
              <a:rPr lang="en-US" dirty="0"/>
              <a:t>Overall coverage low</a:t>
            </a:r>
          </a:p>
          <a:p>
            <a:r>
              <a:rPr lang="en-US" dirty="0"/>
              <a:t>Group sequential bounds and crossing probabilities are key calculations</a:t>
            </a:r>
          </a:p>
          <a:p>
            <a:pPr lvl="1"/>
            <a:r>
              <a:rPr lang="en-US" dirty="0"/>
              <a:t>Testing many known published results</a:t>
            </a:r>
          </a:p>
          <a:p>
            <a:pPr lvl="1"/>
            <a:r>
              <a:rPr lang="en-US" dirty="0"/>
              <a:t>Testing vs. expected results for other cases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Little unit testing coverage for time-to-event sample size</a:t>
            </a:r>
          </a:p>
          <a:p>
            <a:pPr lvl="1"/>
            <a:r>
              <a:rPr lang="en-US" dirty="0"/>
              <a:t>However, nSurvival() and nSurv() programmed independently; results have also been checked vs independently programmed SAS macro</a:t>
            </a:r>
          </a:p>
          <a:p>
            <a:r>
              <a:rPr lang="en-US" dirty="0"/>
              <a:t>Recent addition</a:t>
            </a:r>
          </a:p>
          <a:p>
            <a:pPr lvl="1"/>
            <a:r>
              <a:rPr lang="en-US" dirty="0"/>
              <a:t>Sequential p-values – coverage &gt; 90%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EF12D-C5BD-4A0F-AAEA-E9858E12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1D6AB-EF96-49C0-804F-E7FF4309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E5A-A493-4CEA-8B19-8A83ECC4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5F7B-6AF0-4013-BD44-A7A444B6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https://github.com/keaven/gsDesign</a:t>
            </a:r>
            <a:endParaRPr lang="en-US" dirty="0"/>
          </a:p>
          <a:p>
            <a:pPr lvl="1"/>
            <a:r>
              <a:rPr lang="en-US" dirty="0"/>
              <a:t>v 3.0-5 is latest release</a:t>
            </a:r>
          </a:p>
          <a:p>
            <a:pPr lvl="2"/>
            <a:r>
              <a:rPr lang="en-US" dirty="0"/>
              <a:t>Minor update from CRAN 3.0-4 release</a:t>
            </a:r>
          </a:p>
          <a:p>
            <a:pPr lvl="3"/>
            <a:r>
              <a:rPr lang="en-US" dirty="0"/>
              <a:t>Sequential p-values</a:t>
            </a:r>
          </a:p>
          <a:p>
            <a:pPr lvl="3"/>
            <a:r>
              <a:rPr lang="en-US" dirty="0"/>
              <a:t>Spending time vs information time</a:t>
            </a:r>
          </a:p>
          <a:p>
            <a:pPr lvl="2"/>
            <a:r>
              <a:rPr lang="en-US" dirty="0"/>
              <a:t>Major update in terms of continuous integration</a:t>
            </a:r>
          </a:p>
          <a:p>
            <a:r>
              <a:rPr lang="en-US" dirty="0"/>
              <a:t>Build checking</a:t>
            </a:r>
          </a:p>
          <a:p>
            <a:pPr lvl="1"/>
            <a:r>
              <a:rPr lang="en-US" dirty="0"/>
              <a:t>Travis-CI (most OS)</a:t>
            </a:r>
          </a:p>
          <a:p>
            <a:pPr lvl="1"/>
            <a:r>
              <a:rPr lang="en-US" dirty="0" err="1"/>
              <a:t>Appveyor</a:t>
            </a:r>
            <a:r>
              <a:rPr lang="en-US" dirty="0"/>
              <a:t> (Windows)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7FE22-1947-4AA4-ACB2-CA4BADB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6A6E7-D69C-4A1C-9213-28F32A88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5229-65A7-46E4-855E-EC57C847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“Regulatory 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AAD6-7ABA-4E3F-958C-5877528A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environment</a:t>
            </a:r>
          </a:p>
          <a:p>
            <a:pPr lvl="1"/>
            <a:r>
              <a:rPr lang="en-US" dirty="0"/>
              <a:t>Controlled software access</a:t>
            </a:r>
          </a:p>
          <a:p>
            <a:pPr lvl="2"/>
            <a:r>
              <a:rPr lang="en-US" dirty="0"/>
              <a:t>All users on a project are using a common software environment</a:t>
            </a:r>
          </a:p>
          <a:p>
            <a:pPr lvl="1"/>
            <a:r>
              <a:rPr lang="en-US" dirty="0"/>
              <a:t>Controlled data access</a:t>
            </a:r>
          </a:p>
          <a:p>
            <a:r>
              <a:rPr lang="en-US" dirty="0"/>
              <a:t>General system components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RStudio </a:t>
            </a:r>
          </a:p>
          <a:p>
            <a:pPr lvl="2"/>
            <a:r>
              <a:rPr lang="en-US" dirty="0"/>
              <a:t>Pro</a:t>
            </a:r>
          </a:p>
          <a:p>
            <a:pPr lvl="2"/>
            <a:r>
              <a:rPr lang="en-US" dirty="0"/>
              <a:t>Package Manager</a:t>
            </a:r>
          </a:p>
          <a:p>
            <a:pPr lvl="2"/>
            <a:r>
              <a:rPr lang="en-US" dirty="0"/>
              <a:t>Connect</a:t>
            </a:r>
          </a:p>
          <a:p>
            <a:endParaRPr lang="en-US" dirty="0"/>
          </a:p>
          <a:p>
            <a:r>
              <a:rPr lang="en-US" dirty="0"/>
              <a:t>Key requirements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Reliability</a:t>
            </a:r>
          </a:p>
          <a:p>
            <a:pPr lvl="2"/>
            <a:r>
              <a:rPr lang="en-US" dirty="0"/>
              <a:t>Trusted packages</a:t>
            </a:r>
          </a:p>
          <a:p>
            <a:pPr lvl="2"/>
            <a:r>
              <a:rPr lang="en-US" dirty="0"/>
              <a:t>Output validation</a:t>
            </a:r>
          </a:p>
          <a:p>
            <a:pPr lvl="1"/>
            <a:r>
              <a:rPr lang="en-US" dirty="0"/>
              <a:t>Enable innovation!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AF5B5-3E13-46F7-A535-DC361E69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16AFD-3285-4960-A6C2-459531F0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52920"/>
      </p:ext>
    </p:extLst>
  </p:cSld>
  <p:clrMapOvr>
    <a:masterClrMapping/>
  </p:clrMapOvr>
</p:sld>
</file>

<file path=ppt/theme/theme1.xml><?xml version="1.0" encoding="utf-8"?>
<a:theme xmlns:a="http://schemas.openxmlformats.org/drawingml/2006/main" name="Merck 16.9 Template v5">
  <a:themeElements>
    <a:clrScheme name="Merck Color Theme #1">
      <a:dk1>
        <a:srgbClr val="37424A"/>
      </a:dk1>
      <a:lt1>
        <a:sysClr val="window" lastClr="FFFFFF"/>
      </a:lt1>
      <a:dk2>
        <a:srgbClr val="005E5D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FBE122"/>
      </a:accent5>
      <a:accent6>
        <a:srgbClr val="BFB8AF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erck IFL PPT Template No Images" id="{2E09E8F0-B0AC-41A2-B926-A986B79A9BE9}" vid="{4A459860-FE20-4EB6-910B-837B60057C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Props1.xml><?xml version="1.0" encoding="utf-8"?>
<ds:datastoreItem xmlns:ds="http://schemas.openxmlformats.org/officeDocument/2006/customXml" ds:itemID="{AB978F49-9BA0-4AB3-86B8-19C521DD955F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IFL PPT Template No Images (1)</Template>
  <TotalTime>3514</TotalTime>
  <Words>856</Words>
  <Application>Microsoft Office PowerPoint</Application>
  <PresentationFormat>Custom</PresentationFormat>
  <Paragraphs>166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Lucida Grande</vt:lpstr>
      <vt:lpstr>Merck 16.9 Template v5</vt:lpstr>
      <vt:lpstr>Teaching an old dog new tricks: modernizing gsDesign</vt:lpstr>
      <vt:lpstr>Abstract/Overview</vt:lpstr>
      <vt:lpstr>Acknowledgements</vt:lpstr>
      <vt:lpstr>Shiny user interface at https://gsdesign.shinyapps.io/prod/ </vt:lpstr>
      <vt:lpstr>Help file conversion: .rd to Roxygen2 </vt:lpstr>
      <vt:lpstr>iopages: Documentation website built by pkgdown</vt:lpstr>
      <vt:lpstr>Unit testing/coverage</vt:lpstr>
      <vt:lpstr>github continuous integration</vt:lpstr>
      <vt:lpstr>“Regulatory R”</vt:lpstr>
      <vt:lpstr>“Regulatory R”: Package libraries under consideration</vt:lpstr>
      <vt:lpstr>Example gsDesign use: group sequential design with graphical multiplicity methods</vt:lpstr>
      <vt:lpstr>Group sequential design with graphical multiplicity methods Need for automated evaluation in pre-written R Markdown doc</vt:lpstr>
      <vt:lpstr>Group sequential design with graphical multiplicity methods Regulatory R needs</vt:lpstr>
      <vt:lpstr>Summary</vt:lpstr>
      <vt:lpstr>Thank you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an old dog new tricks: modernizing gsDesign</dc:title>
  <dc:creator>Anderson, Keaven</dc:creator>
  <cp:lastModifiedBy>Anderson, Keaven</cp:lastModifiedBy>
  <cp:revision>25</cp:revision>
  <dcterms:created xsi:type="dcterms:W3CDTF">2019-08-14T00:36:31Z</dcterms:created>
  <dcterms:modified xsi:type="dcterms:W3CDTF">2019-08-20T15:02:00Z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b68c2588-3293-4235-84f6-84c4ea19750d</vt:lpwstr>
  </property>
  <property fmtid="{D5CDD505-2E9C-101B-9397-08002B2CF9AE}" pid="3" name="bjSaver">
    <vt:lpwstr>slfv77k7UZgz3rv52Stv4da5BehuBdJk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  <property fmtid="{D5CDD505-2E9C-101B-9397-08002B2CF9AE}" pid="7" name="_AdHocReviewCycleID">
    <vt:i4>912983797</vt:i4>
  </property>
  <property fmtid="{D5CDD505-2E9C-101B-9397-08002B2CF9AE}" pid="8" name="_NewReviewCycle">
    <vt:lpwstr/>
  </property>
  <property fmtid="{D5CDD505-2E9C-101B-9397-08002B2CF9AE}" pid="9" name="_EmailSubject">
    <vt:lpwstr>My presentation</vt:lpwstr>
  </property>
  <property fmtid="{D5CDD505-2E9C-101B-9397-08002B2CF9AE}" pid="10" name="_AuthorEmail">
    <vt:lpwstr>keaven_anderson@merck.com</vt:lpwstr>
  </property>
  <property fmtid="{D5CDD505-2E9C-101B-9397-08002B2CF9AE}" pid="11" name="_AuthorEmailDisplayName">
    <vt:lpwstr>Anderson, Keaven</vt:lpwstr>
  </property>
</Properties>
</file>