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60" r:id="rId1"/>
  </p:sldMasterIdLst>
  <p:notesMasterIdLst>
    <p:notesMasterId r:id="rId12"/>
  </p:notesMasterIdLst>
  <p:sldIdLst>
    <p:sldId id="353" r:id="rId2"/>
    <p:sldId id="1752" r:id="rId3"/>
    <p:sldId id="767" r:id="rId4"/>
    <p:sldId id="1753" r:id="rId5"/>
    <p:sldId id="273" r:id="rId6"/>
    <p:sldId id="1747" r:id="rId7"/>
    <p:sldId id="1746" r:id="rId8"/>
    <p:sldId id="1748" r:id="rId9"/>
    <p:sldId id="1744" r:id="rId10"/>
    <p:sldId id="175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4A89"/>
    <a:srgbClr val="FFD869"/>
    <a:srgbClr val="37B158"/>
    <a:srgbClr val="E9754B"/>
    <a:srgbClr val="BFBFBF"/>
    <a:srgbClr val="2781C2"/>
    <a:srgbClr val="37B159"/>
    <a:srgbClr val="FFFFFF"/>
    <a:srgbClr val="6189BE"/>
    <a:srgbClr val="E976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45" autoAdjust="0"/>
    <p:restoredTop sz="98556" autoAdjust="0"/>
  </p:normalViewPr>
  <p:slideViewPr>
    <p:cSldViewPr snapToGrid="0" snapToObjects="1">
      <p:cViewPr varScale="1">
        <p:scale>
          <a:sx n="93" d="100"/>
          <a:sy n="93" d="100"/>
        </p:scale>
        <p:origin x="824"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24" d="100"/>
        <a:sy n="124" d="100"/>
      </p:scale>
      <p:origin x="0" y="0"/>
    </p:cViewPr>
  </p:sorterViewPr>
  <p:notesViewPr>
    <p:cSldViewPr snapToGrid="0" snapToObjects="1">
      <p:cViewPr varScale="1">
        <p:scale>
          <a:sx n="99" d="100"/>
          <a:sy n="99" d="100"/>
        </p:scale>
        <p:origin x="306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ranklin Gothic Book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ranklin Gothic Book Regular" charset="0"/>
              </a:defRPr>
            </a:lvl1pPr>
          </a:lstStyle>
          <a:p>
            <a:fld id="{F86CB952-0058-404E-8AFA-CEC6D36A53EE}" type="datetimeFigureOut">
              <a:rPr lang="en-US" smtClean="0"/>
              <a:pPr/>
              <a:t>8/23/19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ranklin Gothic Book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ranklin Gothic Book Regular" charset="0"/>
              </a:defRPr>
            </a:lvl1pPr>
          </a:lstStyle>
          <a:p>
            <a:fld id="{1A79FC39-1414-F049-85FA-6783B423267F}" type="slidenum">
              <a:rPr lang="en-US" smtClean="0"/>
              <a:pPr/>
              <a:t>‹#›</a:t>
            </a:fld>
            <a:endParaRPr lang="en-US" dirty="0"/>
          </a:p>
        </p:txBody>
      </p:sp>
    </p:spTree>
    <p:extLst>
      <p:ext uri="{BB962C8B-B14F-4D97-AF65-F5344CB8AC3E}">
        <p14:creationId xmlns:p14="http://schemas.microsoft.com/office/powerpoint/2010/main" val="873366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ranklin Gothic Book Regular" charset="0"/>
        <a:ea typeface="+mn-ea"/>
        <a:cs typeface="+mn-cs"/>
      </a:defRPr>
    </a:lvl1pPr>
    <a:lvl2pPr marL="457200" algn="l" defTabSz="914400" rtl="0" eaLnBrk="1" latinLnBrk="0" hangingPunct="1">
      <a:defRPr sz="1200" b="0" i="0" kern="1200">
        <a:solidFill>
          <a:schemeClr val="tx1"/>
        </a:solidFill>
        <a:latin typeface="Franklin Gothic Book Regular" charset="0"/>
        <a:ea typeface="+mn-ea"/>
        <a:cs typeface="+mn-cs"/>
      </a:defRPr>
    </a:lvl2pPr>
    <a:lvl3pPr marL="914400" algn="l" defTabSz="914400" rtl="0" eaLnBrk="1" latinLnBrk="0" hangingPunct="1">
      <a:defRPr sz="1200" b="0" i="0" kern="1200">
        <a:solidFill>
          <a:schemeClr val="tx1"/>
        </a:solidFill>
        <a:latin typeface="Franklin Gothic Book Regular" charset="0"/>
        <a:ea typeface="+mn-ea"/>
        <a:cs typeface="+mn-cs"/>
      </a:defRPr>
    </a:lvl3pPr>
    <a:lvl4pPr marL="1371600" algn="l" defTabSz="914400" rtl="0" eaLnBrk="1" latinLnBrk="0" hangingPunct="1">
      <a:defRPr sz="1200" b="0" i="0" kern="1200">
        <a:solidFill>
          <a:schemeClr val="tx1"/>
        </a:solidFill>
        <a:latin typeface="Franklin Gothic Book Regular" charset="0"/>
        <a:ea typeface="+mn-ea"/>
        <a:cs typeface="+mn-cs"/>
      </a:defRPr>
    </a:lvl4pPr>
    <a:lvl5pPr marL="1828800" algn="l" defTabSz="914400" rtl="0" eaLnBrk="1" latinLnBrk="0" hangingPunct="1">
      <a:defRPr sz="1200" b="0" i="0" kern="1200">
        <a:solidFill>
          <a:schemeClr val="tx1"/>
        </a:solidFill>
        <a:latin typeface="Franklin Gothic Book Regular"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9D5509-7647-B544-A548-0AD4FD19E413}" type="slidenum">
              <a:rPr lang="en-US" smtClean="0"/>
              <a:t>1</a:t>
            </a:fld>
            <a:endParaRPr lang="en-US"/>
          </a:p>
        </p:txBody>
      </p:sp>
    </p:spTree>
    <p:extLst>
      <p:ext uri="{BB962C8B-B14F-4D97-AF65-F5344CB8AC3E}">
        <p14:creationId xmlns:p14="http://schemas.microsoft.com/office/powerpoint/2010/main" val="1769989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79FC39-1414-F049-85FA-6783B423267F}" type="slidenum">
              <a:rPr lang="en-US" smtClean="0"/>
              <a:pPr/>
              <a:t>9</a:t>
            </a:fld>
            <a:endParaRPr lang="en-US" dirty="0"/>
          </a:p>
        </p:txBody>
      </p:sp>
    </p:spTree>
    <p:extLst>
      <p:ext uri="{BB962C8B-B14F-4D97-AF65-F5344CB8AC3E}">
        <p14:creationId xmlns:p14="http://schemas.microsoft.com/office/powerpoint/2010/main" val="2065816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658335" y="0"/>
            <a:ext cx="11533665"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85066" y="2160560"/>
            <a:ext cx="10559234" cy="3429356"/>
          </a:xfrm>
        </p:spPr>
        <p:txBody>
          <a:bodyPr anchor="t">
            <a:noAutofit/>
          </a:bodyPr>
          <a:lstStyle>
            <a:lvl1pPr algn="l">
              <a:defRPr sz="3600">
                <a:solidFill>
                  <a:schemeClr val="tx1"/>
                </a:solidFill>
              </a:defRPr>
            </a:lvl1pPr>
          </a:lstStyle>
          <a:p>
            <a:endParaRPr lang="en-US" dirty="0"/>
          </a:p>
        </p:txBody>
      </p:sp>
      <p:sp>
        <p:nvSpPr>
          <p:cNvPr id="8" name="Footer Placeholder 7"/>
          <p:cNvSpPr>
            <a:spLocks noGrp="1"/>
          </p:cNvSpPr>
          <p:nvPr>
            <p:ph type="ftr" sz="quarter" idx="3"/>
          </p:nvPr>
        </p:nvSpPr>
        <p:spPr>
          <a:xfrm>
            <a:off x="985064" y="6372103"/>
            <a:ext cx="7516679" cy="365125"/>
          </a:xfrm>
          <a:prstGeom prst="rect">
            <a:avLst/>
          </a:prstGeom>
        </p:spPr>
        <p:txBody>
          <a:bodyPr/>
          <a:lstStyle>
            <a:lvl1pPr algn="l">
              <a:defRPr sz="1600">
                <a:solidFill>
                  <a:srgbClr val="000000"/>
                </a:solidFill>
              </a:defRPr>
            </a:lvl1pPr>
          </a:lstStyle>
          <a:p>
            <a:r>
              <a:rPr lang="en-US" dirty="0"/>
              <a:t>Harvard / Brigham Division of Pharmacoepidemiology and Pharmacoeconomics</a:t>
            </a:r>
          </a:p>
        </p:txBody>
      </p:sp>
      <p:sp>
        <p:nvSpPr>
          <p:cNvPr id="9" name="Slide Number Placeholder 8"/>
          <p:cNvSpPr>
            <a:spLocks noGrp="1"/>
          </p:cNvSpPr>
          <p:nvPr>
            <p:ph type="sldNum" sz="quarter" idx="12"/>
          </p:nvPr>
        </p:nvSpPr>
        <p:spPr>
          <a:xfrm>
            <a:off x="25399" y="6126164"/>
            <a:ext cx="632936" cy="731836"/>
          </a:xfrm>
        </p:spPr>
        <p:txBody>
          <a:bodyPr/>
          <a:lstStyle/>
          <a:p>
            <a:fld id="{57AD1378-C67B-DD49-8FA7-DF409B33835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5565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42900" indent="-342900">
              <a:buClr>
                <a:schemeClr val="tx1"/>
              </a:buClr>
              <a:buSzPct val="100000"/>
              <a:buFont typeface="Arial" charset="0"/>
              <a:buChar char="•"/>
              <a:defRPr/>
            </a:lvl1pPr>
            <a:lvl2pPr marL="477440" indent="-342900">
              <a:buClr>
                <a:schemeClr val="tx1"/>
              </a:buClr>
              <a:buSzPct val="100000"/>
              <a:buFont typeface="Arial" charset="0"/>
              <a:buChar char="•"/>
              <a:defRPr/>
            </a:lvl2pPr>
            <a:lvl3pPr marL="678656" indent="-342900">
              <a:buClr>
                <a:schemeClr val="tx1"/>
              </a:buClr>
              <a:buSzPct val="100000"/>
              <a:buFont typeface="Arial" charset="0"/>
              <a:buChar char="•"/>
              <a:defRPr/>
            </a:lvl3pPr>
            <a:lvl4pPr marL="879873" indent="-342900">
              <a:buClr>
                <a:schemeClr val="tx1"/>
              </a:buClr>
              <a:buSzPct val="100000"/>
              <a:buFont typeface="Arial" charset="0"/>
              <a:buChar char="•"/>
              <a:defRPr/>
            </a:lvl4pPr>
            <a:lvl5pPr marL="1148953" indent="-342900">
              <a:buClr>
                <a:schemeClr val="tx1"/>
              </a:buClr>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57AD1378-C67B-DD49-8FA7-DF409B338356}" type="slidenum">
              <a:rPr lang="en-US" smtClean="0">
                <a:solidFill>
                  <a:prstClr val="black">
                    <a:tint val="75000"/>
                  </a:prstClr>
                </a:solidFill>
              </a:rPr>
              <a:pPr/>
              <a:t>‹#›</a:t>
            </a:fld>
            <a:endParaRPr lang="en-US" dirty="0">
              <a:solidFill>
                <a:prstClr val="black">
                  <a:tint val="75000"/>
                </a:prstClr>
              </a:solidFill>
            </a:endParaRPr>
          </a:p>
        </p:txBody>
      </p:sp>
      <p:sp>
        <p:nvSpPr>
          <p:cNvPr id="5" name="Footer Placeholder 4"/>
          <p:cNvSpPr>
            <a:spLocks noGrp="1"/>
          </p:cNvSpPr>
          <p:nvPr>
            <p:ph type="ftr" sz="quarter" idx="13"/>
          </p:nvPr>
        </p:nvSpPr>
        <p:spPr/>
        <p:txBody>
          <a:bodyPr/>
          <a:lstStyle>
            <a:lvl1pPr>
              <a:defRPr/>
            </a:lvl1pPr>
          </a:lstStyle>
          <a:p>
            <a:pPr algn="r"/>
            <a:r>
              <a:rPr lang="en-US" dirty="0"/>
              <a:t>Harvard / Brigham Division of Pharmacoepidemiology and Pharmacoeconomics</a:t>
            </a:r>
          </a:p>
        </p:txBody>
      </p:sp>
    </p:spTree>
    <p:extLst>
      <p:ext uri="{BB962C8B-B14F-4D97-AF65-F5344CB8AC3E}">
        <p14:creationId xmlns:p14="http://schemas.microsoft.com/office/powerpoint/2010/main" val="34841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09649" y="1449605"/>
            <a:ext cx="5218623" cy="4676561"/>
          </a:xfrm>
        </p:spPr>
        <p:txBody>
          <a:bodyPr/>
          <a:lstStyle>
            <a:lvl1pPr marL="134541" indent="-134541">
              <a:buFont typeface="Arial" charset="0"/>
              <a:buChar char="•"/>
              <a:defRPr sz="1800"/>
            </a:lvl1pPr>
            <a:lvl2pPr marL="335756" indent="-201216">
              <a:buFont typeface="Arial" charset="0"/>
              <a:buChar char="•"/>
              <a:defRPr sz="1800"/>
            </a:lvl2pPr>
            <a:lvl3pPr marL="536972" indent="-201216">
              <a:buFont typeface="Arial" charset="0"/>
              <a:buChar char="•"/>
              <a:defRPr sz="1800"/>
            </a:lvl3pPr>
            <a:lvl4pPr marL="806054" indent="-269081">
              <a:buSzPct val="100000"/>
              <a:buFont typeface="Arial" charset="0"/>
              <a:buChar char="•"/>
              <a:defRPr sz="1800"/>
            </a:lvl4pPr>
            <a:lvl5pPr marL="1007269" indent="-201216">
              <a:buFont typeface="Arial" charset="0"/>
              <a:buChar char="•"/>
              <a:defRPr sz="18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12"/>
          </p:nvPr>
        </p:nvSpPr>
        <p:spPr/>
        <p:txBody>
          <a:bodyPr/>
          <a:lstStyle/>
          <a:p>
            <a:fld id="{57AD1378-C67B-DD49-8FA7-DF409B338356}" type="slidenum">
              <a:rPr lang="en-US" smtClean="0">
                <a:solidFill>
                  <a:prstClr val="black">
                    <a:tint val="75000"/>
                  </a:prstClr>
                </a:solidFill>
              </a:rPr>
              <a:pPr/>
              <a:t>‹#›</a:t>
            </a:fld>
            <a:endParaRPr lang="en-US" dirty="0">
              <a:solidFill>
                <a:prstClr val="black">
                  <a:tint val="75000"/>
                </a:prstClr>
              </a:solidFill>
            </a:endParaRPr>
          </a:p>
        </p:txBody>
      </p:sp>
      <p:sp>
        <p:nvSpPr>
          <p:cNvPr id="7" name="Content Placeholder 2"/>
          <p:cNvSpPr>
            <a:spLocks noGrp="1"/>
          </p:cNvSpPr>
          <p:nvPr>
            <p:ph sz="half" idx="13"/>
          </p:nvPr>
        </p:nvSpPr>
        <p:spPr>
          <a:xfrm>
            <a:off x="6521571" y="1449603"/>
            <a:ext cx="5215450" cy="4676561"/>
          </a:xfrm>
        </p:spPr>
        <p:txBody>
          <a:bodyPr/>
          <a:lstStyle>
            <a:lvl1pPr marL="134541" indent="-134541">
              <a:buFont typeface="Arial" charset="0"/>
              <a:buChar char="•"/>
              <a:defRPr sz="1800"/>
            </a:lvl1pPr>
            <a:lvl2pPr marL="335756" indent="-201216">
              <a:buFont typeface="Arial" charset="0"/>
              <a:buChar char="•"/>
              <a:defRPr sz="1800"/>
            </a:lvl2pPr>
            <a:lvl3pPr marL="536972" indent="-201216">
              <a:buFont typeface="Arial" charset="0"/>
              <a:buChar char="•"/>
              <a:defRPr sz="1800"/>
            </a:lvl3pPr>
            <a:lvl4pPr marL="806054" indent="-269081">
              <a:buSzPct val="100000"/>
              <a:buFont typeface="Arial" charset="0"/>
              <a:buChar char="•"/>
              <a:defRPr sz="1800"/>
            </a:lvl4pPr>
            <a:lvl5pPr marL="1007269" indent="-201216">
              <a:buFont typeface="Arial" charset="0"/>
              <a:buChar char="•"/>
              <a:defRPr sz="18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4"/>
          </p:nvPr>
        </p:nvSpPr>
        <p:spPr/>
        <p:txBody>
          <a:bodyPr/>
          <a:lstStyle>
            <a:lvl1pPr>
              <a:defRPr/>
            </a:lvl1pPr>
          </a:lstStyle>
          <a:p>
            <a:pPr algn="r"/>
            <a:r>
              <a:rPr lang="en-US" dirty="0"/>
              <a:t>Harvard / Brigham Division of Pharmacoepidemiology and Pharmacoeconomics</a:t>
            </a:r>
          </a:p>
        </p:txBody>
      </p:sp>
    </p:spTree>
    <p:extLst>
      <p:ext uri="{BB962C8B-B14F-4D97-AF65-F5344CB8AC3E}">
        <p14:creationId xmlns:p14="http://schemas.microsoft.com/office/powerpoint/2010/main" val="1810875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Slide Number Placeholder 7"/>
          <p:cNvSpPr>
            <a:spLocks noGrp="1"/>
          </p:cNvSpPr>
          <p:nvPr>
            <p:ph type="sldNum" sz="quarter" idx="12"/>
          </p:nvPr>
        </p:nvSpPr>
        <p:spPr/>
        <p:txBody>
          <a:bodyPr/>
          <a:lstStyle/>
          <a:p>
            <a:fld id="{57AD1378-C67B-DD49-8FA7-DF409B338356}" type="slidenum">
              <a:rPr lang="en-US" smtClean="0">
                <a:solidFill>
                  <a:prstClr val="black">
                    <a:tint val="75000"/>
                  </a:prstClr>
                </a:solidFill>
              </a:rPr>
              <a:pPr/>
              <a:t>‹#›</a:t>
            </a:fld>
            <a:endParaRPr lang="en-US" dirty="0">
              <a:solidFill>
                <a:prstClr val="black">
                  <a:tint val="75000"/>
                </a:prstClr>
              </a:solidFill>
            </a:endParaRPr>
          </a:p>
        </p:txBody>
      </p:sp>
      <p:sp>
        <p:nvSpPr>
          <p:cNvPr id="3" name="Footer Placeholder 2"/>
          <p:cNvSpPr>
            <a:spLocks noGrp="1"/>
          </p:cNvSpPr>
          <p:nvPr>
            <p:ph type="ftr" sz="quarter" idx="13"/>
          </p:nvPr>
        </p:nvSpPr>
        <p:spPr/>
        <p:txBody>
          <a:bodyPr/>
          <a:lstStyle>
            <a:lvl1pPr>
              <a:defRPr/>
            </a:lvl1pPr>
          </a:lstStyle>
          <a:p>
            <a:pPr algn="r"/>
            <a:r>
              <a:rPr lang="en-US" dirty="0"/>
              <a:t>Harvard / Brigham Division of Pharmacoepidemiology and Pharmacoeconomics</a:t>
            </a:r>
          </a:p>
        </p:txBody>
      </p:sp>
    </p:spTree>
    <p:extLst>
      <p:ext uri="{BB962C8B-B14F-4D97-AF65-F5344CB8AC3E}">
        <p14:creationId xmlns:p14="http://schemas.microsoft.com/office/powerpoint/2010/main" val="89303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7AD1378-C67B-DD49-8FA7-DF409B338356}" type="slidenum">
              <a:rPr lang="en-US" smtClean="0">
                <a:solidFill>
                  <a:prstClr val="black">
                    <a:tint val="75000"/>
                  </a:prstClr>
                </a:solidFill>
              </a:rPr>
              <a:pPr/>
              <a:t>‹#›</a:t>
            </a:fld>
            <a:endParaRPr lang="en-US" dirty="0">
              <a:solidFill>
                <a:prstClr val="black">
                  <a:tint val="75000"/>
                </a:prstClr>
              </a:solidFill>
            </a:endParaRPr>
          </a:p>
        </p:txBody>
      </p:sp>
      <p:sp>
        <p:nvSpPr>
          <p:cNvPr id="2" name="Footer Placeholder 1"/>
          <p:cNvSpPr>
            <a:spLocks noGrp="1"/>
          </p:cNvSpPr>
          <p:nvPr>
            <p:ph type="ftr" sz="quarter" idx="13"/>
          </p:nvPr>
        </p:nvSpPr>
        <p:spPr/>
        <p:txBody>
          <a:bodyPr/>
          <a:lstStyle>
            <a:lvl1pPr>
              <a:defRPr/>
            </a:lvl1pPr>
          </a:lstStyle>
          <a:p>
            <a:pPr algn="r"/>
            <a:r>
              <a:rPr lang="en-US" dirty="0"/>
              <a:t>Harvard / Brigham Division of Pharmacoepidemiology and Pharmacoeconomics</a:t>
            </a:r>
          </a:p>
        </p:txBody>
      </p:sp>
    </p:spTree>
    <p:extLst>
      <p:ext uri="{BB962C8B-B14F-4D97-AF65-F5344CB8AC3E}">
        <p14:creationId xmlns:p14="http://schemas.microsoft.com/office/powerpoint/2010/main" val="1829578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8"/>
            </p:custData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spid="_x0000_s3943"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2119" y="1591"/>
                        <a:ext cx="2116" cy="1587"/>
                      </a:xfrm>
                      <a:prstGeom prst="rect">
                        <a:avLst/>
                      </a:prstGeom>
                    </p:spPr>
                  </p:pic>
                </p:oleObj>
              </mc:Fallback>
            </mc:AlternateContent>
          </a:graphicData>
        </a:graphic>
      </p:graphicFrame>
      <p:sp>
        <p:nvSpPr>
          <p:cNvPr id="3" name="Text Placeholder 2"/>
          <p:cNvSpPr>
            <a:spLocks noGrp="1"/>
          </p:cNvSpPr>
          <p:nvPr>
            <p:ph type="body" idx="1"/>
          </p:nvPr>
        </p:nvSpPr>
        <p:spPr>
          <a:xfrm>
            <a:off x="1009651" y="1363114"/>
            <a:ext cx="10727370" cy="4901162"/>
          </a:xfrm>
          <a:prstGeom prst="rect">
            <a:avLst/>
          </a:prstGeom>
          <a:ln>
            <a:noFill/>
          </a:ln>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1009650" y="141837"/>
            <a:ext cx="10727370" cy="1049826"/>
          </a:xfrm>
          <a:prstGeom prst="rect">
            <a:avLst/>
          </a:prstGeom>
        </p:spPr>
        <p:txBody>
          <a:bodyPr vert="horz" lIns="91440" tIns="45720" rIns="91440" bIns="45720" rtlCol="0" anchor="t">
            <a:noAutofit/>
          </a:bodyPr>
          <a:lstStyle/>
          <a:p>
            <a:r>
              <a:rPr lang="en-US" dirty="0"/>
              <a:t>Click to edit Master title style</a:t>
            </a:r>
          </a:p>
        </p:txBody>
      </p:sp>
      <p:sp>
        <p:nvSpPr>
          <p:cNvPr id="18" name="Rectangle 17"/>
          <p:cNvSpPr/>
          <p:nvPr userDrawn="1"/>
        </p:nvSpPr>
        <p:spPr>
          <a:xfrm>
            <a:off x="0" y="0"/>
            <a:ext cx="645635" cy="6858000"/>
          </a:xfrm>
          <a:prstGeom prst="rect">
            <a:avLst/>
          </a:prstGeom>
          <a:gradFill flip="none" rotWithShape="1">
            <a:gsLst>
              <a:gs pos="0">
                <a:schemeClr val="accent1">
                  <a:lumMod val="40000"/>
                  <a:lumOff val="60000"/>
                </a:schemeClr>
              </a:gs>
              <a:gs pos="77000">
                <a:srgbClr val="FFFFFF"/>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25399" y="6126164"/>
            <a:ext cx="632936" cy="731836"/>
          </a:xfrm>
          <a:prstGeom prst="rect">
            <a:avLst/>
          </a:prstGeom>
          <a:noFill/>
          <a:ln>
            <a:noFill/>
          </a:ln>
        </p:spPr>
        <p:txBody>
          <a:bodyPr vert="horz" lIns="91440" tIns="45720" rIns="91440" bIns="45720" rtlCol="0" anchor="ctr"/>
          <a:lstStyle>
            <a:lvl1pPr algn="ctr">
              <a:defRPr sz="1400">
                <a:solidFill>
                  <a:schemeClr val="bg1">
                    <a:lumMod val="75000"/>
                  </a:schemeClr>
                </a:solidFill>
                <a:latin typeface="Franklin Gothic Book" charset="0"/>
                <a:ea typeface="Franklin Gothic Book" charset="0"/>
                <a:cs typeface="Franklin Gothic Book" charset="0"/>
              </a:defRPr>
            </a:lvl1pPr>
          </a:lstStyle>
          <a:p>
            <a:pPr defTabSz="342900"/>
            <a:fld id="{57AD1378-C67B-DD49-8FA7-DF409B338356}" type="slidenum">
              <a:rPr lang="en-US" smtClean="0"/>
              <a:pPr defTabSz="342900"/>
              <a:t>‹#›</a:t>
            </a:fld>
            <a:endParaRPr lang="en-US" dirty="0"/>
          </a:p>
        </p:txBody>
      </p:sp>
      <p:sp>
        <p:nvSpPr>
          <p:cNvPr id="21" name="Footer Placeholder 20"/>
          <p:cNvSpPr>
            <a:spLocks noGrp="1"/>
          </p:cNvSpPr>
          <p:nvPr>
            <p:ph type="ftr" sz="quarter" idx="3"/>
          </p:nvPr>
        </p:nvSpPr>
        <p:spPr>
          <a:xfrm>
            <a:off x="6335487" y="6390857"/>
            <a:ext cx="5401534" cy="365125"/>
          </a:xfrm>
          <a:prstGeom prst="rect">
            <a:avLst/>
          </a:prstGeom>
        </p:spPr>
        <p:txBody>
          <a:bodyPr vert="horz" lIns="91440" tIns="45720" rIns="91440" bIns="45720" rtlCol="0" anchor="ctr"/>
          <a:lstStyle>
            <a:lvl1pPr algn="ctr">
              <a:defRPr sz="1200">
                <a:solidFill>
                  <a:schemeClr val="bg1">
                    <a:lumMod val="50000"/>
                  </a:schemeClr>
                </a:solidFill>
              </a:defRPr>
            </a:lvl1pPr>
          </a:lstStyle>
          <a:p>
            <a:pPr algn="r"/>
            <a:r>
              <a:rPr lang="en-US" dirty="0"/>
              <a:t>Harvard / Brigham Division of Pharmacoepidemiology and Pharmacoeconomics</a:t>
            </a:r>
          </a:p>
        </p:txBody>
      </p:sp>
      <p:pic>
        <p:nvPicPr>
          <p:cNvPr id="5" name="Picture 4"/>
          <p:cNvPicPr>
            <a:picLocks noChangeAspect="1"/>
          </p:cNvPicPr>
          <p:nvPr userDrawn="1"/>
        </p:nvPicPr>
        <p:blipFill>
          <a:blip r:embed="rId11"/>
          <a:stretch>
            <a:fillRect/>
          </a:stretch>
        </p:blipFill>
        <p:spPr>
          <a:xfrm>
            <a:off x="72936" y="141836"/>
            <a:ext cx="527965" cy="614267"/>
          </a:xfrm>
          <a:prstGeom prst="rect">
            <a:avLst/>
          </a:prstGeom>
        </p:spPr>
      </p:pic>
      <p:pic>
        <p:nvPicPr>
          <p:cNvPr id="7" name="Picture 6"/>
          <p:cNvPicPr>
            <a:picLocks noChangeAspect="1"/>
          </p:cNvPicPr>
          <p:nvPr userDrawn="1"/>
        </p:nvPicPr>
        <p:blipFill>
          <a:blip r:embed="rId12"/>
          <a:stretch>
            <a:fillRect/>
          </a:stretch>
        </p:blipFill>
        <p:spPr>
          <a:xfrm>
            <a:off x="74087" y="840882"/>
            <a:ext cx="526813" cy="637857"/>
          </a:xfrm>
          <a:prstGeom prst="rect">
            <a:avLst/>
          </a:prstGeom>
        </p:spPr>
      </p:pic>
    </p:spTree>
    <p:extLst>
      <p:ext uri="{BB962C8B-B14F-4D97-AF65-F5344CB8AC3E}">
        <p14:creationId xmlns:p14="http://schemas.microsoft.com/office/powerpoint/2010/main" val="2041351071"/>
      </p:ext>
    </p:extLst>
  </p:cSld>
  <p:clrMap bg1="lt1" tx1="dk1" bg2="lt2" tx2="dk2" accent1="accent1" accent2="accent2" accent3="accent3" accent4="accent4" accent5="accent5" accent6="accent6" hlink="hlink" folHlink="folHlink"/>
  <p:sldLayoutIdLst>
    <p:sldLayoutId id="2147483671" r:id="rId1"/>
    <p:sldLayoutId id="2147483662" r:id="rId2"/>
    <p:sldLayoutId id="2147483664" r:id="rId3"/>
    <p:sldLayoutId id="2147483666" r:id="rId4"/>
    <p:sldLayoutId id="2147483667" r:id="rId5"/>
  </p:sldLayoutIdLst>
  <p:hf hdr="0" dt="0"/>
  <p:txStyles>
    <p:titleStyle>
      <a:lvl1pPr algn="l" defTabSz="342900" rtl="0" eaLnBrk="1" latinLnBrk="0" hangingPunct="1">
        <a:spcBef>
          <a:spcPct val="0"/>
        </a:spcBef>
        <a:buNone/>
        <a:defRPr sz="3000" b="0" kern="1200" cap="none" spc="0">
          <a:solidFill>
            <a:srgbClr val="000000"/>
          </a:solidFill>
          <a:latin typeface="Franklin Gothic Book" charset="0"/>
          <a:ea typeface="Franklin Gothic Book" charset="0"/>
          <a:cs typeface="Franklin Gothic Book" charset="0"/>
        </a:defRPr>
      </a:lvl1pPr>
    </p:titleStyle>
    <p:bodyStyle>
      <a:lvl1pPr marL="134541" indent="-134541" algn="l" defTabSz="342900" rtl="0" eaLnBrk="1" latinLnBrk="0" hangingPunct="1">
        <a:spcBef>
          <a:spcPts val="450"/>
        </a:spcBef>
        <a:spcAft>
          <a:spcPts val="450"/>
        </a:spcAft>
        <a:buFont typeface="Arial" charset="0"/>
        <a:buChar char="•"/>
        <a:defRPr sz="2400" kern="1200">
          <a:solidFill>
            <a:schemeClr val="tx1"/>
          </a:solidFill>
          <a:latin typeface="Franklin Gothic Book" charset="0"/>
          <a:ea typeface="Franklin Gothic Book" charset="0"/>
          <a:cs typeface="Franklin Gothic Book" charset="0"/>
        </a:defRPr>
      </a:lvl1pPr>
      <a:lvl2pPr marL="335756" indent="-201216" algn="l" defTabSz="342900" rtl="0" eaLnBrk="1" latinLnBrk="0" hangingPunct="1">
        <a:spcBef>
          <a:spcPts val="450"/>
        </a:spcBef>
        <a:spcAft>
          <a:spcPts val="450"/>
        </a:spcAft>
        <a:buFont typeface="Arial" charset="0"/>
        <a:buChar char="•"/>
        <a:defRPr sz="2400" kern="1200">
          <a:solidFill>
            <a:schemeClr val="tx1"/>
          </a:solidFill>
          <a:latin typeface="Franklin Gothic Book" charset="0"/>
          <a:ea typeface="Franklin Gothic Book" charset="0"/>
          <a:cs typeface="Franklin Gothic Book" charset="0"/>
        </a:defRPr>
      </a:lvl2pPr>
      <a:lvl3pPr marL="536972" indent="-201216" algn="l" defTabSz="342900" rtl="0" eaLnBrk="1" latinLnBrk="0" hangingPunct="1">
        <a:spcBef>
          <a:spcPts val="450"/>
        </a:spcBef>
        <a:spcAft>
          <a:spcPts val="450"/>
        </a:spcAft>
        <a:buFont typeface="Arial" charset="0"/>
        <a:buChar char="•"/>
        <a:defRPr sz="2400" kern="1200">
          <a:solidFill>
            <a:schemeClr val="tx1"/>
          </a:solidFill>
          <a:latin typeface="Franklin Gothic Book" charset="0"/>
          <a:ea typeface="Franklin Gothic Book" charset="0"/>
          <a:cs typeface="Franklin Gothic Book" charset="0"/>
        </a:defRPr>
      </a:lvl3pPr>
      <a:lvl4pPr marL="806054" indent="-269081" algn="l" defTabSz="342900" rtl="0" eaLnBrk="1" latinLnBrk="0" hangingPunct="1">
        <a:spcBef>
          <a:spcPts val="450"/>
        </a:spcBef>
        <a:spcAft>
          <a:spcPts val="450"/>
        </a:spcAft>
        <a:buSzPct val="100000"/>
        <a:buFont typeface="Arial" charset="0"/>
        <a:buChar char="•"/>
        <a:defRPr sz="2400" kern="1200">
          <a:solidFill>
            <a:schemeClr val="tx1"/>
          </a:solidFill>
          <a:latin typeface="Franklin Gothic Book" charset="0"/>
          <a:ea typeface="Franklin Gothic Book" charset="0"/>
          <a:cs typeface="Franklin Gothic Book" charset="0"/>
        </a:defRPr>
      </a:lvl4pPr>
      <a:lvl5pPr marL="1007269" indent="-201216" algn="l" defTabSz="342900" rtl="0" eaLnBrk="1" latinLnBrk="0" hangingPunct="1">
        <a:spcBef>
          <a:spcPts val="450"/>
        </a:spcBef>
        <a:spcAft>
          <a:spcPts val="450"/>
        </a:spcAft>
        <a:buFont typeface="Arial" charset="0"/>
        <a:buChar char="•"/>
        <a:tabLst/>
        <a:defRPr sz="2400" kern="1200">
          <a:solidFill>
            <a:schemeClr val="tx1"/>
          </a:solidFill>
          <a:latin typeface="Franklin Gothic Book" charset="0"/>
          <a:ea typeface="Franklin Gothic Book" charset="0"/>
          <a:cs typeface="Franklin Gothic Book"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drugepi.org/faculty-staff-trainees/faculty/jessica-franklin/" TargetMode="External"/><Relationship Id="rId2" Type="http://schemas.openxmlformats.org/officeDocument/2006/relationships/hyperlink" Target="mailto:jmfranklin@BWH.Harvard.edu"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7AD1378-C67B-DD49-8FA7-DF409B338356}" type="slidenum">
              <a:rPr lang="en-US" smtClean="0">
                <a:solidFill>
                  <a:prstClr val="black">
                    <a:tint val="75000"/>
                  </a:prstClr>
                </a:solidFill>
              </a:rPr>
              <a:pPr/>
              <a:t>1</a:t>
            </a:fld>
            <a:endParaRPr lang="en-US" dirty="0">
              <a:solidFill>
                <a:prstClr val="black">
                  <a:tint val="75000"/>
                </a:prstClr>
              </a:solidFill>
            </a:endParaRPr>
          </a:p>
        </p:txBody>
      </p:sp>
      <p:sp>
        <p:nvSpPr>
          <p:cNvPr id="8" name="Title 6"/>
          <p:cNvSpPr>
            <a:spLocks noGrp="1"/>
          </p:cNvSpPr>
          <p:nvPr>
            <p:ph type="ctrTitle"/>
          </p:nvPr>
        </p:nvSpPr>
        <p:spPr>
          <a:xfrm>
            <a:off x="1404823" y="1571233"/>
            <a:ext cx="10327043" cy="4018683"/>
          </a:xfrm>
        </p:spPr>
        <p:txBody>
          <a:bodyPr/>
          <a:lstStyle/>
          <a:p>
            <a:r>
              <a:rPr lang="en-US" dirty="0"/>
              <a:t>Evaluating the performance of advanced causal inference methods applied to healthcare claims data</a:t>
            </a:r>
            <a:r>
              <a:rPr lang="en-US" sz="4000" dirty="0"/>
              <a:t> </a:t>
            </a:r>
            <a:br>
              <a:rPr lang="en-US" dirty="0"/>
            </a:br>
            <a:r>
              <a:rPr lang="en-US" dirty="0"/>
              <a:t>   </a:t>
            </a:r>
            <a:br>
              <a:rPr lang="en-US" dirty="0"/>
            </a:br>
            <a:r>
              <a:rPr lang="en-US" dirty="0"/>
              <a:t>Jessica Franklin</a:t>
            </a:r>
            <a:br>
              <a:rPr lang="en-US" dirty="0"/>
            </a:br>
            <a:br>
              <a:rPr lang="en-US" dirty="0"/>
            </a:br>
            <a:r>
              <a:rPr lang="en-US" sz="2000" dirty="0"/>
              <a:t>Division of Pharmacoepidemiology and Pharmacoeconomics, Department of Medicine</a:t>
            </a:r>
            <a:br>
              <a:rPr lang="en-US" sz="2000" dirty="0"/>
            </a:br>
            <a:r>
              <a:rPr lang="en-US" sz="2000" dirty="0"/>
              <a:t>Brigham and Women’s Hospital, Harvard Medical School, Boston</a:t>
            </a:r>
            <a:br>
              <a:rPr lang="en-US" sz="2000" dirty="0"/>
            </a:br>
            <a:br>
              <a:rPr lang="en-US" sz="2000" dirty="0"/>
            </a:br>
            <a:r>
              <a:rPr lang="en-US" sz="2000"/>
              <a:t>August 23, 2019</a:t>
            </a:r>
            <a:endParaRPr lang="en-US" sz="2000" dirty="0"/>
          </a:p>
        </p:txBody>
      </p:sp>
    </p:spTree>
    <p:extLst>
      <p:ext uri="{BB962C8B-B14F-4D97-AF65-F5344CB8AC3E}">
        <p14:creationId xmlns:p14="http://schemas.microsoft.com/office/powerpoint/2010/main" val="4113173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B2FB-62BA-BD4B-AF12-DCFFA567B52B}"/>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2A9B1D8E-3230-7849-ABB5-E465698AE4C8}"/>
              </a:ext>
            </a:extLst>
          </p:cNvPr>
          <p:cNvSpPr>
            <a:spLocks noGrp="1"/>
          </p:cNvSpPr>
          <p:nvPr>
            <p:ph sz="half" idx="1"/>
          </p:nvPr>
        </p:nvSpPr>
        <p:spPr>
          <a:xfrm>
            <a:off x="1009649" y="3429000"/>
            <a:ext cx="5218623" cy="2697166"/>
          </a:xfrm>
        </p:spPr>
        <p:txBody>
          <a:bodyPr/>
          <a:lstStyle/>
          <a:p>
            <a:pPr marL="0" indent="0">
              <a:buNone/>
            </a:pPr>
            <a:r>
              <a:rPr lang="en-US" sz="2000" u="sng" dirty="0"/>
              <a:t>BWH/HMS</a:t>
            </a:r>
          </a:p>
          <a:p>
            <a:r>
              <a:rPr lang="en-US" sz="2000" dirty="0"/>
              <a:t>Sebastian </a:t>
            </a:r>
            <a:r>
              <a:rPr lang="en-US" sz="2000" dirty="0" err="1"/>
              <a:t>Schneeweiss</a:t>
            </a:r>
            <a:endParaRPr lang="en-US" sz="2000" dirty="0"/>
          </a:p>
          <a:p>
            <a:r>
              <a:rPr lang="en-US" sz="2000" dirty="0"/>
              <a:t>Richie Wyss</a:t>
            </a:r>
          </a:p>
          <a:p>
            <a:r>
              <a:rPr lang="en-US" sz="2000" dirty="0"/>
              <a:t>Shirley Wang</a:t>
            </a:r>
          </a:p>
        </p:txBody>
      </p:sp>
      <p:sp>
        <p:nvSpPr>
          <p:cNvPr id="4" name="Slide Number Placeholder 3">
            <a:extLst>
              <a:ext uri="{FF2B5EF4-FFF2-40B4-BE49-F238E27FC236}">
                <a16:creationId xmlns:a16="http://schemas.microsoft.com/office/drawing/2014/main" id="{129FB905-09F4-A646-9745-2FA36A78CE20}"/>
              </a:ext>
            </a:extLst>
          </p:cNvPr>
          <p:cNvSpPr>
            <a:spLocks noGrp="1"/>
          </p:cNvSpPr>
          <p:nvPr>
            <p:ph type="sldNum" sz="quarter" idx="12"/>
          </p:nvPr>
        </p:nvSpPr>
        <p:spPr/>
        <p:txBody>
          <a:bodyPr/>
          <a:lstStyle/>
          <a:p>
            <a:fld id="{57AD1378-C67B-DD49-8FA7-DF409B338356}" type="slidenum">
              <a:rPr lang="en-US" smtClean="0">
                <a:solidFill>
                  <a:prstClr val="black">
                    <a:tint val="75000"/>
                  </a:prstClr>
                </a:solidFill>
              </a:rPr>
              <a:pPr/>
              <a:t>10</a:t>
            </a:fld>
            <a:endParaRPr lang="en-US" dirty="0">
              <a:solidFill>
                <a:prstClr val="black">
                  <a:tint val="75000"/>
                </a:prstClr>
              </a:solidFill>
            </a:endParaRPr>
          </a:p>
        </p:txBody>
      </p:sp>
      <p:sp>
        <p:nvSpPr>
          <p:cNvPr id="5" name="Content Placeholder 4">
            <a:extLst>
              <a:ext uri="{FF2B5EF4-FFF2-40B4-BE49-F238E27FC236}">
                <a16:creationId xmlns:a16="http://schemas.microsoft.com/office/drawing/2014/main" id="{868D3BBD-6919-A049-BDA9-391BBA35C33F}"/>
              </a:ext>
            </a:extLst>
          </p:cNvPr>
          <p:cNvSpPr>
            <a:spLocks noGrp="1"/>
          </p:cNvSpPr>
          <p:nvPr>
            <p:ph sz="half" idx="13"/>
          </p:nvPr>
        </p:nvSpPr>
        <p:spPr>
          <a:xfrm>
            <a:off x="6521571" y="3428996"/>
            <a:ext cx="5215450" cy="2697167"/>
          </a:xfrm>
        </p:spPr>
        <p:txBody>
          <a:bodyPr/>
          <a:lstStyle/>
          <a:p>
            <a:pPr marL="0" indent="0">
              <a:buNone/>
            </a:pPr>
            <a:r>
              <a:rPr lang="en-US" sz="2000" u="sng" dirty="0"/>
              <a:t>Berkley</a:t>
            </a:r>
          </a:p>
          <a:p>
            <a:r>
              <a:rPr lang="en-US" sz="2000" dirty="0"/>
              <a:t>Mark van der </a:t>
            </a:r>
            <a:r>
              <a:rPr lang="en-US" sz="2000" dirty="0" err="1"/>
              <a:t>Laan</a:t>
            </a:r>
            <a:endParaRPr lang="en-US" sz="2000" dirty="0"/>
          </a:p>
          <a:p>
            <a:r>
              <a:rPr lang="en-US" sz="2000" dirty="0"/>
              <a:t>Samuel </a:t>
            </a:r>
            <a:r>
              <a:rPr lang="en-US" sz="2000" dirty="0" err="1"/>
              <a:t>Lendle</a:t>
            </a:r>
            <a:endParaRPr lang="en-US" sz="2000" dirty="0"/>
          </a:p>
          <a:p>
            <a:r>
              <a:rPr lang="en-US" sz="2000" dirty="0"/>
              <a:t>Cheng Ju</a:t>
            </a:r>
          </a:p>
        </p:txBody>
      </p:sp>
      <p:sp>
        <p:nvSpPr>
          <p:cNvPr id="6" name="Footer Placeholder 5">
            <a:extLst>
              <a:ext uri="{FF2B5EF4-FFF2-40B4-BE49-F238E27FC236}">
                <a16:creationId xmlns:a16="http://schemas.microsoft.com/office/drawing/2014/main" id="{D7961665-66F0-1D49-AE15-D4E5879091C6}"/>
              </a:ext>
            </a:extLst>
          </p:cNvPr>
          <p:cNvSpPr>
            <a:spLocks noGrp="1"/>
          </p:cNvSpPr>
          <p:nvPr>
            <p:ph type="ftr" sz="quarter" idx="14"/>
          </p:nvPr>
        </p:nvSpPr>
        <p:spPr/>
        <p:txBody>
          <a:bodyPr/>
          <a:lstStyle/>
          <a:p>
            <a:pPr algn="r"/>
            <a:r>
              <a:rPr lang="en-US"/>
              <a:t>Harvard / Brigham Division of Pharmacoepidemiology and Pharmacoeconomics</a:t>
            </a:r>
            <a:endParaRPr lang="en-US" dirty="0"/>
          </a:p>
        </p:txBody>
      </p:sp>
      <p:sp>
        <p:nvSpPr>
          <p:cNvPr id="7" name="Content Placeholder 2">
            <a:extLst>
              <a:ext uri="{FF2B5EF4-FFF2-40B4-BE49-F238E27FC236}">
                <a16:creationId xmlns:a16="http://schemas.microsoft.com/office/drawing/2014/main" id="{D919933B-4B7B-5C42-8F43-3428FE30E457}"/>
              </a:ext>
            </a:extLst>
          </p:cNvPr>
          <p:cNvSpPr txBox="1">
            <a:spLocks/>
          </p:cNvSpPr>
          <p:nvPr/>
        </p:nvSpPr>
        <p:spPr>
          <a:xfrm>
            <a:off x="1009651" y="1363114"/>
            <a:ext cx="10727370" cy="2065886"/>
          </a:xfrm>
          <a:prstGeom prst="rect">
            <a:avLst/>
          </a:prstGeom>
          <a:ln>
            <a:noFill/>
          </a:ln>
        </p:spPr>
        <p:txBody>
          <a:bodyPr vert="horz" lIns="91440" tIns="45720" rIns="91440" bIns="45720" rtlCol="0">
            <a:noAutofit/>
          </a:bodyPr>
          <a:lstStyle>
            <a:lvl1pPr marL="134541" indent="-134541" algn="l" defTabSz="342900" rtl="0" eaLnBrk="1" latinLnBrk="0" hangingPunct="1">
              <a:spcBef>
                <a:spcPts val="450"/>
              </a:spcBef>
              <a:spcAft>
                <a:spcPts val="450"/>
              </a:spcAft>
              <a:buFont typeface="Arial" charset="0"/>
              <a:buChar char="•"/>
              <a:defRPr sz="1800" kern="1200">
                <a:solidFill>
                  <a:schemeClr val="tx1"/>
                </a:solidFill>
                <a:latin typeface="Franklin Gothic Book" charset="0"/>
                <a:ea typeface="Franklin Gothic Book" charset="0"/>
                <a:cs typeface="Franklin Gothic Book" charset="0"/>
              </a:defRPr>
            </a:lvl1pPr>
            <a:lvl2pPr marL="335756" indent="-201216" algn="l" defTabSz="342900" rtl="0" eaLnBrk="1" latinLnBrk="0" hangingPunct="1">
              <a:spcBef>
                <a:spcPts val="450"/>
              </a:spcBef>
              <a:spcAft>
                <a:spcPts val="450"/>
              </a:spcAft>
              <a:buFont typeface="Arial" charset="0"/>
              <a:buChar char="•"/>
              <a:defRPr sz="1800" kern="1200">
                <a:solidFill>
                  <a:schemeClr val="tx1"/>
                </a:solidFill>
                <a:latin typeface="Franklin Gothic Book" charset="0"/>
                <a:ea typeface="Franklin Gothic Book" charset="0"/>
                <a:cs typeface="Franklin Gothic Book" charset="0"/>
              </a:defRPr>
            </a:lvl2pPr>
            <a:lvl3pPr marL="536972" indent="-201216" algn="l" defTabSz="342900" rtl="0" eaLnBrk="1" latinLnBrk="0" hangingPunct="1">
              <a:spcBef>
                <a:spcPts val="450"/>
              </a:spcBef>
              <a:spcAft>
                <a:spcPts val="450"/>
              </a:spcAft>
              <a:buFont typeface="Arial" charset="0"/>
              <a:buChar char="•"/>
              <a:defRPr sz="1800" kern="1200">
                <a:solidFill>
                  <a:schemeClr val="tx1"/>
                </a:solidFill>
                <a:latin typeface="Franklin Gothic Book" charset="0"/>
                <a:ea typeface="Franklin Gothic Book" charset="0"/>
                <a:cs typeface="Franklin Gothic Book" charset="0"/>
              </a:defRPr>
            </a:lvl3pPr>
            <a:lvl4pPr marL="806054" indent="-269081" algn="l" defTabSz="342900" rtl="0" eaLnBrk="1" latinLnBrk="0" hangingPunct="1">
              <a:spcBef>
                <a:spcPts val="450"/>
              </a:spcBef>
              <a:spcAft>
                <a:spcPts val="450"/>
              </a:spcAft>
              <a:buSzPct val="100000"/>
              <a:buFont typeface="Arial" charset="0"/>
              <a:buChar char="•"/>
              <a:defRPr sz="1800" kern="1200">
                <a:solidFill>
                  <a:schemeClr val="tx1"/>
                </a:solidFill>
                <a:latin typeface="Franklin Gothic Book" charset="0"/>
                <a:ea typeface="Franklin Gothic Book" charset="0"/>
                <a:cs typeface="Franklin Gothic Book" charset="0"/>
              </a:defRPr>
            </a:lvl4pPr>
            <a:lvl5pPr marL="1007269" indent="-201216" algn="l" defTabSz="342900" rtl="0" eaLnBrk="1" latinLnBrk="0" hangingPunct="1">
              <a:spcBef>
                <a:spcPts val="450"/>
              </a:spcBef>
              <a:spcAft>
                <a:spcPts val="450"/>
              </a:spcAft>
              <a:buFont typeface="Arial" charset="0"/>
              <a:buChar char="•"/>
              <a:tabLst/>
              <a:defRPr sz="1800" kern="1200">
                <a:solidFill>
                  <a:schemeClr val="tx1"/>
                </a:solidFill>
                <a:latin typeface="Franklin Gothic Book" charset="0"/>
                <a:ea typeface="Franklin Gothic Book" charset="0"/>
                <a:cs typeface="Franklin Gothic Book" charset="0"/>
              </a:defRPr>
            </a:lvl5pPr>
            <a:lvl6pPr marL="1885950" indent="-171450" algn="l" defTabSz="342900" rtl="0" eaLnBrk="1" latinLnBrk="0" hangingPunct="1">
              <a:spcBef>
                <a:spcPct val="20000"/>
              </a:spcBef>
              <a:buFont typeface="Arial"/>
              <a:buChar char="•"/>
              <a:defRPr sz="135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35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35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350" kern="1200">
                <a:solidFill>
                  <a:schemeClr val="tx1"/>
                </a:solidFill>
                <a:latin typeface="+mn-lt"/>
                <a:ea typeface="+mn-ea"/>
                <a:cs typeface="+mn-cs"/>
              </a:defRPr>
            </a:lvl9pPr>
          </a:lstStyle>
          <a:p>
            <a:r>
              <a:rPr lang="en-US" sz="2400" dirty="0">
                <a:hlinkClick r:id="rId2"/>
              </a:rPr>
              <a:t>JMFranklin@BWH.Harvard.edu</a:t>
            </a:r>
            <a:endParaRPr lang="en-US" sz="2400" dirty="0"/>
          </a:p>
          <a:p>
            <a:r>
              <a:rPr lang="en-US" sz="2400" dirty="0">
                <a:hlinkClick r:id="rId3"/>
              </a:rPr>
              <a:t>http://www.drugepi.org/faculty-staff-trainees/faculty/jessica-franklin/</a:t>
            </a:r>
            <a:endParaRPr lang="en-US" sz="2400" dirty="0"/>
          </a:p>
          <a:p>
            <a:endParaRPr lang="en-US" sz="2400" dirty="0"/>
          </a:p>
          <a:p>
            <a:pPr marL="0" indent="0">
              <a:buNone/>
            </a:pPr>
            <a:r>
              <a:rPr lang="en-US" sz="2400" b="1" dirty="0">
                <a:solidFill>
                  <a:srgbClr val="C00000"/>
                </a:solidFill>
              </a:rPr>
              <a:t>Collaborators</a:t>
            </a:r>
          </a:p>
        </p:txBody>
      </p:sp>
    </p:spTree>
    <p:extLst>
      <p:ext uri="{BB962C8B-B14F-4D97-AF65-F5344CB8AC3E}">
        <p14:creationId xmlns:p14="http://schemas.microsoft.com/office/powerpoint/2010/main" val="392409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insurance claims (“Real World Data”)</a:t>
            </a:r>
          </a:p>
        </p:txBody>
      </p:sp>
      <p:sp>
        <p:nvSpPr>
          <p:cNvPr id="3" name="Content Placeholder 2"/>
          <p:cNvSpPr>
            <a:spLocks noGrp="1"/>
          </p:cNvSpPr>
          <p:nvPr>
            <p:ph idx="1"/>
          </p:nvPr>
        </p:nvSpPr>
        <p:spPr>
          <a:xfrm>
            <a:off x="1141136" y="1371601"/>
            <a:ext cx="10436971" cy="4720105"/>
          </a:xfrm>
        </p:spPr>
        <p:txBody>
          <a:bodyPr>
            <a:normAutofit fontScale="85000" lnSpcReduction="10000"/>
          </a:bodyPr>
          <a:lstStyle/>
          <a:p>
            <a:r>
              <a:rPr lang="en-US" sz="3600" dirty="0"/>
              <a:t>Claims for </a:t>
            </a:r>
          </a:p>
          <a:p>
            <a:pPr lvl="2"/>
            <a:r>
              <a:rPr lang="en-US" sz="2800" dirty="0"/>
              <a:t>Medical visits</a:t>
            </a:r>
          </a:p>
          <a:p>
            <a:pPr lvl="2"/>
            <a:r>
              <a:rPr lang="en-US" sz="2800" dirty="0"/>
              <a:t>Hospitalizations</a:t>
            </a:r>
          </a:p>
          <a:p>
            <a:pPr lvl="2"/>
            <a:r>
              <a:rPr lang="en-US" sz="2800" dirty="0"/>
              <a:t>ER visits</a:t>
            </a:r>
          </a:p>
          <a:p>
            <a:pPr lvl="2"/>
            <a:r>
              <a:rPr lang="en-US" sz="2800" dirty="0"/>
              <a:t>Nursing home stays</a:t>
            </a:r>
          </a:p>
          <a:p>
            <a:pPr lvl="2"/>
            <a:r>
              <a:rPr lang="en-US" sz="2800" dirty="0"/>
              <a:t>Prescription medications</a:t>
            </a:r>
          </a:p>
          <a:p>
            <a:pPr lvl="2"/>
            <a:endParaRPr lang="en-US" sz="2800" dirty="0"/>
          </a:p>
          <a:p>
            <a:r>
              <a:rPr lang="en-US" sz="3300" dirty="0"/>
              <a:t>Diagnoses and procedures related to each healthcare contact.</a:t>
            </a:r>
          </a:p>
          <a:p>
            <a:r>
              <a:rPr lang="en-US" sz="3300" dirty="0"/>
              <a:t>For completely insured patients, contains every healthcare contact with dates.</a:t>
            </a:r>
          </a:p>
        </p:txBody>
      </p:sp>
      <p:grpSp>
        <p:nvGrpSpPr>
          <p:cNvPr id="4" name="Group 3"/>
          <p:cNvGrpSpPr/>
          <p:nvPr/>
        </p:nvGrpSpPr>
        <p:grpSpPr>
          <a:xfrm>
            <a:off x="5869123" y="1371601"/>
            <a:ext cx="5574827" cy="2068753"/>
            <a:chOff x="900112" y="3961299"/>
            <a:chExt cx="7345363" cy="2068753"/>
          </a:xfrm>
        </p:grpSpPr>
        <p:cxnSp>
          <p:nvCxnSpPr>
            <p:cNvPr id="5" name="Straight Arrow Connector 4"/>
            <p:cNvCxnSpPr/>
            <p:nvPr/>
          </p:nvCxnSpPr>
          <p:spPr>
            <a:xfrm>
              <a:off x="900112" y="5394363"/>
              <a:ext cx="734536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Left Brace 5"/>
            <p:cNvSpPr/>
            <p:nvPr/>
          </p:nvSpPr>
          <p:spPr>
            <a:xfrm rot="5400000">
              <a:off x="1972212" y="4267117"/>
              <a:ext cx="244676" cy="2009825"/>
            </a:xfrm>
            <a:prstGeom prst="leftBrace">
              <a:avLst>
                <a:gd name="adj1" fmla="val 5672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ectangle 8"/>
            <p:cNvSpPr/>
            <p:nvPr/>
          </p:nvSpPr>
          <p:spPr>
            <a:xfrm>
              <a:off x="2374261" y="4136066"/>
              <a:ext cx="1450387" cy="734006"/>
            </a:xfrm>
            <a:prstGeom prst="rect">
              <a:avLst/>
            </a:prstGeom>
            <a:noFill/>
            <a:ln>
              <a:solidFill>
                <a:srgbClr val="9C523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Exposure initiation</a:t>
              </a:r>
            </a:p>
          </p:txBody>
        </p:sp>
        <p:sp>
          <p:nvSpPr>
            <p:cNvPr id="12" name="Rectangle 11"/>
            <p:cNvSpPr/>
            <p:nvPr/>
          </p:nvSpPr>
          <p:spPr>
            <a:xfrm>
              <a:off x="1004982" y="5475925"/>
              <a:ext cx="2094482" cy="55412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Covariates assessed</a:t>
              </a:r>
            </a:p>
          </p:txBody>
        </p:sp>
        <p:sp>
          <p:nvSpPr>
            <p:cNvPr id="13" name="Left Brace 12"/>
            <p:cNvSpPr/>
            <p:nvPr/>
          </p:nvSpPr>
          <p:spPr>
            <a:xfrm rot="5400000">
              <a:off x="5051202" y="3163933"/>
              <a:ext cx="244678" cy="4148153"/>
            </a:xfrm>
            <a:prstGeom prst="leftBrace">
              <a:avLst>
                <a:gd name="adj1" fmla="val 5672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 name="Straight Arrow Connector 7"/>
            <p:cNvCxnSpPr>
              <a:stCxn id="9" idx="2"/>
              <a:endCxn id="6" idx="0"/>
            </p:cNvCxnSpPr>
            <p:nvPr/>
          </p:nvCxnSpPr>
          <p:spPr>
            <a:xfrm>
              <a:off x="3099454" y="4870072"/>
              <a:ext cx="8" cy="524295"/>
            </a:xfrm>
            <a:prstGeom prst="straightConnector1">
              <a:avLst/>
            </a:prstGeom>
            <a:ln>
              <a:solidFill>
                <a:srgbClr val="9C5238"/>
              </a:solidFill>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243112" y="5465223"/>
              <a:ext cx="3911289" cy="564829"/>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Follow-up for outcome events</a:t>
              </a:r>
            </a:p>
          </p:txBody>
        </p:sp>
        <p:sp>
          <p:nvSpPr>
            <p:cNvPr id="15" name="Rectangle 14"/>
            <p:cNvSpPr/>
            <p:nvPr/>
          </p:nvSpPr>
          <p:spPr>
            <a:xfrm>
              <a:off x="5904673" y="3961299"/>
              <a:ext cx="2170246" cy="908773"/>
            </a:xfrm>
            <a:prstGeom prst="rect">
              <a:avLst/>
            </a:prstGeom>
            <a:noFill/>
            <a:ln>
              <a:solidFill>
                <a:srgbClr val="9C5238"/>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rgbClr val="000000"/>
                  </a:solidFill>
                </a:rPr>
                <a:t>End of:</a:t>
              </a:r>
            </a:p>
            <a:p>
              <a:pPr marL="285750" indent="-285750">
                <a:buFont typeface="Arial"/>
                <a:buChar char="•"/>
              </a:pPr>
              <a:r>
                <a:rPr lang="en-US" dirty="0">
                  <a:solidFill>
                    <a:srgbClr val="000000"/>
                  </a:solidFill>
                </a:rPr>
                <a:t>Data</a:t>
              </a:r>
            </a:p>
            <a:p>
              <a:pPr marL="285750" indent="-285750">
                <a:buFont typeface="Arial"/>
                <a:buChar char="•"/>
              </a:pPr>
              <a:r>
                <a:rPr lang="en-US" dirty="0">
                  <a:solidFill>
                    <a:srgbClr val="000000"/>
                  </a:solidFill>
                </a:rPr>
                <a:t>Enrollment</a:t>
              </a:r>
            </a:p>
          </p:txBody>
        </p:sp>
        <p:cxnSp>
          <p:nvCxnSpPr>
            <p:cNvPr id="16" name="Straight Arrow Connector 15"/>
            <p:cNvCxnSpPr/>
            <p:nvPr/>
          </p:nvCxnSpPr>
          <p:spPr>
            <a:xfrm>
              <a:off x="7247620" y="4870072"/>
              <a:ext cx="0" cy="524296"/>
            </a:xfrm>
            <a:prstGeom prst="straightConnector1">
              <a:avLst/>
            </a:prstGeom>
            <a:ln>
              <a:solidFill>
                <a:srgbClr val="9C5238"/>
              </a:solidFill>
              <a:tailEnd type="arrow"/>
            </a:ln>
          </p:spPr>
          <p:style>
            <a:lnRef idx="2">
              <a:schemeClr val="accent1"/>
            </a:lnRef>
            <a:fillRef idx="0">
              <a:schemeClr val="accent1"/>
            </a:fillRef>
            <a:effectRef idx="1">
              <a:schemeClr val="accent1"/>
            </a:effectRef>
            <a:fontRef idx="minor">
              <a:schemeClr val="tx1"/>
            </a:fontRef>
          </p:style>
        </p:cxnSp>
      </p:grpSp>
      <p:sp>
        <p:nvSpPr>
          <p:cNvPr id="17" name="Footer Placeholder 4">
            <a:extLst>
              <a:ext uri="{FF2B5EF4-FFF2-40B4-BE49-F238E27FC236}">
                <a16:creationId xmlns:a16="http://schemas.microsoft.com/office/drawing/2014/main" id="{7203679B-B645-AA49-9775-D9B94F0D04B9}"/>
              </a:ext>
            </a:extLst>
          </p:cNvPr>
          <p:cNvSpPr>
            <a:spLocks noGrp="1"/>
          </p:cNvSpPr>
          <p:nvPr>
            <p:ph type="ftr" sz="quarter" idx="13"/>
          </p:nvPr>
        </p:nvSpPr>
        <p:spPr>
          <a:xfrm>
            <a:off x="6335487" y="6390857"/>
            <a:ext cx="5401534" cy="365125"/>
          </a:xfrm>
        </p:spPr>
        <p:txBody>
          <a:bodyPr/>
          <a:lstStyle/>
          <a:p>
            <a:pPr algn="r"/>
            <a:r>
              <a:rPr lang="en-US" dirty="0"/>
              <a:t>Harvard / Brigham Division of Pharmacoepidemiology and Pharmacoeconomics</a:t>
            </a:r>
          </a:p>
        </p:txBody>
      </p:sp>
      <p:sp>
        <p:nvSpPr>
          <p:cNvPr id="10" name="Oval 9">
            <a:extLst>
              <a:ext uri="{FF2B5EF4-FFF2-40B4-BE49-F238E27FC236}">
                <a16:creationId xmlns:a16="http://schemas.microsoft.com/office/drawing/2014/main" id="{2EAB7FAE-815C-504B-B4A5-21097DFCD611}"/>
              </a:ext>
            </a:extLst>
          </p:cNvPr>
          <p:cNvSpPr/>
          <p:nvPr/>
        </p:nvSpPr>
        <p:spPr>
          <a:xfrm>
            <a:off x="5869123" y="2382592"/>
            <a:ext cx="1871080" cy="1493949"/>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5495B21-703B-AC4B-B7FB-3E40502098D7}"/>
              </a:ext>
            </a:extLst>
          </p:cNvPr>
          <p:cNvSpPr txBox="1"/>
          <p:nvPr/>
        </p:nvSpPr>
        <p:spPr>
          <a:xfrm>
            <a:off x="3381098" y="2682331"/>
            <a:ext cx="5464673"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600" dirty="0"/>
              <a:t>Can machine learning help us better utilize the wealth of information measured in claims?</a:t>
            </a:r>
          </a:p>
        </p:txBody>
      </p:sp>
    </p:spTree>
    <p:extLst>
      <p:ext uri="{BB962C8B-B14F-4D97-AF65-F5344CB8AC3E}">
        <p14:creationId xmlns:p14="http://schemas.microsoft.com/office/powerpoint/2010/main" val="329242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16140C9-FD8F-AD40-A8AD-F7ACC92A47AC}"/>
              </a:ext>
            </a:extLst>
          </p:cNvPr>
          <p:cNvPicPr>
            <a:picLocks noChangeAspect="1"/>
          </p:cNvPicPr>
          <p:nvPr/>
        </p:nvPicPr>
        <p:blipFill>
          <a:blip r:embed="rId2"/>
          <a:stretch>
            <a:fillRect/>
          </a:stretch>
        </p:blipFill>
        <p:spPr>
          <a:xfrm>
            <a:off x="6934200" y="4714457"/>
            <a:ext cx="5257800" cy="1676400"/>
          </a:xfrm>
          <a:prstGeom prst="rect">
            <a:avLst/>
          </a:prstGeom>
        </p:spPr>
      </p:pic>
      <p:sp>
        <p:nvSpPr>
          <p:cNvPr id="12" name="Rectangle 11">
            <a:extLst>
              <a:ext uri="{FF2B5EF4-FFF2-40B4-BE49-F238E27FC236}">
                <a16:creationId xmlns:a16="http://schemas.microsoft.com/office/drawing/2014/main" id="{8CE7219A-E3EF-814A-B209-0253A531A673}"/>
              </a:ext>
            </a:extLst>
          </p:cNvPr>
          <p:cNvSpPr/>
          <p:nvPr/>
        </p:nvSpPr>
        <p:spPr>
          <a:xfrm>
            <a:off x="658336" y="1838406"/>
            <a:ext cx="6141710" cy="16036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B49BF-E34F-9A4D-9CBF-ED3153304A4A}"/>
              </a:ext>
            </a:extLst>
          </p:cNvPr>
          <p:cNvSpPr>
            <a:spLocks noGrp="1"/>
          </p:cNvSpPr>
          <p:nvPr>
            <p:ph type="title"/>
          </p:nvPr>
        </p:nvSpPr>
        <p:spPr>
          <a:xfrm>
            <a:off x="1009650" y="141837"/>
            <a:ext cx="4554571" cy="1049826"/>
          </a:xfrm>
        </p:spPr>
        <p:txBody>
          <a:bodyPr/>
          <a:lstStyle/>
          <a:p>
            <a:r>
              <a:rPr lang="en-US" dirty="0"/>
              <a:t>Machine learning + causal inference</a:t>
            </a:r>
          </a:p>
        </p:txBody>
      </p:sp>
      <p:sp>
        <p:nvSpPr>
          <p:cNvPr id="4" name="Slide Number Placeholder 3">
            <a:extLst>
              <a:ext uri="{FF2B5EF4-FFF2-40B4-BE49-F238E27FC236}">
                <a16:creationId xmlns:a16="http://schemas.microsoft.com/office/drawing/2014/main" id="{2400E3D7-681C-D146-89C6-1C828BE793DC}"/>
              </a:ext>
            </a:extLst>
          </p:cNvPr>
          <p:cNvSpPr>
            <a:spLocks noGrp="1"/>
          </p:cNvSpPr>
          <p:nvPr>
            <p:ph type="sldNum" sz="quarter" idx="12"/>
          </p:nvPr>
        </p:nvSpPr>
        <p:spPr/>
        <p:txBody>
          <a:bodyPr/>
          <a:lstStyle/>
          <a:p>
            <a:fld id="{57AD1378-C67B-DD49-8FA7-DF409B338356}" type="slidenum">
              <a:rPr lang="en-US" smtClean="0">
                <a:solidFill>
                  <a:prstClr val="black">
                    <a:tint val="75000"/>
                  </a:prstClr>
                </a:solidFill>
              </a:rPr>
              <a:pPr/>
              <a:t>3</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26EFCD4B-3D01-6C4C-9295-CAE5AE0BE497}"/>
              </a:ext>
            </a:extLst>
          </p:cNvPr>
          <p:cNvSpPr>
            <a:spLocks noGrp="1"/>
          </p:cNvSpPr>
          <p:nvPr>
            <p:ph type="ftr" sz="quarter" idx="13"/>
          </p:nvPr>
        </p:nvSpPr>
        <p:spPr/>
        <p:txBody>
          <a:bodyPr/>
          <a:lstStyle/>
          <a:p>
            <a:pPr algn="r"/>
            <a:r>
              <a:rPr lang="en-US" dirty="0"/>
              <a:t>Harvard / Brigham Division of Pharmacoepidemiology and Pharmacoeconomics</a:t>
            </a:r>
          </a:p>
        </p:txBody>
      </p:sp>
      <p:pic>
        <p:nvPicPr>
          <p:cNvPr id="9" name="Picture 8">
            <a:extLst>
              <a:ext uri="{FF2B5EF4-FFF2-40B4-BE49-F238E27FC236}">
                <a16:creationId xmlns:a16="http://schemas.microsoft.com/office/drawing/2014/main" id="{7BE4C616-1507-0146-8B4E-8C5D01A38905}"/>
              </a:ext>
            </a:extLst>
          </p:cNvPr>
          <p:cNvPicPr>
            <a:picLocks noChangeAspect="1"/>
          </p:cNvPicPr>
          <p:nvPr/>
        </p:nvPicPr>
        <p:blipFill>
          <a:blip r:embed="rId3"/>
          <a:stretch>
            <a:fillRect/>
          </a:stretch>
        </p:blipFill>
        <p:spPr>
          <a:xfrm>
            <a:off x="624280" y="3271940"/>
            <a:ext cx="6045200" cy="1536700"/>
          </a:xfrm>
          <a:prstGeom prst="rect">
            <a:avLst/>
          </a:prstGeom>
        </p:spPr>
      </p:pic>
      <p:pic>
        <p:nvPicPr>
          <p:cNvPr id="10" name="Picture 9">
            <a:extLst>
              <a:ext uri="{FF2B5EF4-FFF2-40B4-BE49-F238E27FC236}">
                <a16:creationId xmlns:a16="http://schemas.microsoft.com/office/drawing/2014/main" id="{B42E5694-6AF4-8F4B-8826-7B5DF867E40C}"/>
              </a:ext>
            </a:extLst>
          </p:cNvPr>
          <p:cNvPicPr>
            <a:picLocks noChangeAspect="1"/>
          </p:cNvPicPr>
          <p:nvPr/>
        </p:nvPicPr>
        <p:blipFill>
          <a:blip r:embed="rId4"/>
          <a:stretch>
            <a:fillRect/>
          </a:stretch>
        </p:blipFill>
        <p:spPr>
          <a:xfrm>
            <a:off x="560780" y="1959728"/>
            <a:ext cx="6172200" cy="1219200"/>
          </a:xfrm>
          <a:prstGeom prst="rect">
            <a:avLst/>
          </a:prstGeom>
        </p:spPr>
      </p:pic>
      <p:pic>
        <p:nvPicPr>
          <p:cNvPr id="13" name="Picture 12">
            <a:extLst>
              <a:ext uri="{FF2B5EF4-FFF2-40B4-BE49-F238E27FC236}">
                <a16:creationId xmlns:a16="http://schemas.microsoft.com/office/drawing/2014/main" id="{FAC796AA-1B04-604A-A9AE-E2EE27A2DDC2}"/>
              </a:ext>
            </a:extLst>
          </p:cNvPr>
          <p:cNvPicPr>
            <a:picLocks noChangeAspect="1"/>
          </p:cNvPicPr>
          <p:nvPr/>
        </p:nvPicPr>
        <p:blipFill>
          <a:blip r:embed="rId5"/>
          <a:stretch>
            <a:fillRect/>
          </a:stretch>
        </p:blipFill>
        <p:spPr>
          <a:xfrm>
            <a:off x="6767036" y="2273659"/>
            <a:ext cx="5422900" cy="2336800"/>
          </a:xfrm>
          <a:prstGeom prst="rect">
            <a:avLst/>
          </a:prstGeom>
        </p:spPr>
      </p:pic>
      <p:pic>
        <p:nvPicPr>
          <p:cNvPr id="14" name="Picture 13">
            <a:extLst>
              <a:ext uri="{FF2B5EF4-FFF2-40B4-BE49-F238E27FC236}">
                <a16:creationId xmlns:a16="http://schemas.microsoft.com/office/drawing/2014/main" id="{F131B320-2965-124F-8B0D-899B398A6FFD}"/>
              </a:ext>
            </a:extLst>
          </p:cNvPr>
          <p:cNvPicPr>
            <a:picLocks noChangeAspect="1"/>
          </p:cNvPicPr>
          <p:nvPr/>
        </p:nvPicPr>
        <p:blipFill>
          <a:blip r:embed="rId6"/>
          <a:stretch>
            <a:fillRect/>
          </a:stretch>
        </p:blipFill>
        <p:spPr>
          <a:xfrm>
            <a:off x="579591" y="4646599"/>
            <a:ext cx="6299200" cy="2184400"/>
          </a:xfrm>
          <a:prstGeom prst="rect">
            <a:avLst/>
          </a:prstGeom>
        </p:spPr>
      </p:pic>
      <p:pic>
        <p:nvPicPr>
          <p:cNvPr id="15" name="Picture 14">
            <a:extLst>
              <a:ext uri="{FF2B5EF4-FFF2-40B4-BE49-F238E27FC236}">
                <a16:creationId xmlns:a16="http://schemas.microsoft.com/office/drawing/2014/main" id="{E328A3D4-B76A-EE46-ACEC-1151D1BDA4FB}"/>
              </a:ext>
            </a:extLst>
          </p:cNvPr>
          <p:cNvPicPr>
            <a:picLocks noChangeAspect="1"/>
          </p:cNvPicPr>
          <p:nvPr/>
        </p:nvPicPr>
        <p:blipFill>
          <a:blip r:embed="rId7"/>
          <a:stretch>
            <a:fillRect/>
          </a:stretch>
        </p:blipFill>
        <p:spPr>
          <a:xfrm>
            <a:off x="5943600" y="0"/>
            <a:ext cx="6248400" cy="2082800"/>
          </a:xfrm>
          <a:prstGeom prst="rect">
            <a:avLst/>
          </a:prstGeom>
        </p:spPr>
      </p:pic>
    </p:spTree>
    <p:extLst>
      <p:ext uri="{BB962C8B-B14F-4D97-AF65-F5344CB8AC3E}">
        <p14:creationId xmlns:p14="http://schemas.microsoft.com/office/powerpoint/2010/main" val="66672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1DE9-8EE6-864E-81ED-319086B62794}"/>
              </a:ext>
            </a:extLst>
          </p:cNvPr>
          <p:cNvSpPr>
            <a:spLocks noGrp="1"/>
          </p:cNvSpPr>
          <p:nvPr>
            <p:ph type="title"/>
          </p:nvPr>
        </p:nvSpPr>
        <p:spPr/>
        <p:txBody>
          <a:bodyPr/>
          <a:lstStyle/>
          <a:p>
            <a:r>
              <a:rPr lang="en-US" dirty="0" err="1"/>
              <a:t>Plasmode</a:t>
            </a:r>
            <a:r>
              <a:rPr lang="en-US" dirty="0"/>
              <a:t> simulation</a:t>
            </a:r>
          </a:p>
        </p:txBody>
      </p:sp>
      <p:sp>
        <p:nvSpPr>
          <p:cNvPr id="3" name="Content Placeholder 2">
            <a:extLst>
              <a:ext uri="{FF2B5EF4-FFF2-40B4-BE49-F238E27FC236}">
                <a16:creationId xmlns:a16="http://schemas.microsoft.com/office/drawing/2014/main" id="{268BFEB9-DE9F-6746-8A01-B4D857BBBE53}"/>
              </a:ext>
            </a:extLst>
          </p:cNvPr>
          <p:cNvSpPr>
            <a:spLocks noGrp="1"/>
          </p:cNvSpPr>
          <p:nvPr>
            <p:ph idx="1"/>
          </p:nvPr>
        </p:nvSpPr>
        <p:spPr>
          <a:xfrm>
            <a:off x="1009651" y="1363114"/>
            <a:ext cx="4322203" cy="4901162"/>
          </a:xfrm>
        </p:spPr>
        <p:txBody>
          <a:bodyPr/>
          <a:lstStyle/>
          <a:p>
            <a:r>
              <a:rPr lang="en-US" dirty="0"/>
              <a:t>Start with a real cohort study</a:t>
            </a:r>
          </a:p>
        </p:txBody>
      </p:sp>
      <p:sp>
        <p:nvSpPr>
          <p:cNvPr id="4" name="Slide Number Placeholder 3">
            <a:extLst>
              <a:ext uri="{FF2B5EF4-FFF2-40B4-BE49-F238E27FC236}">
                <a16:creationId xmlns:a16="http://schemas.microsoft.com/office/drawing/2014/main" id="{490A12A3-E562-4840-B897-D04B6C00309A}"/>
              </a:ext>
            </a:extLst>
          </p:cNvPr>
          <p:cNvSpPr>
            <a:spLocks noGrp="1"/>
          </p:cNvSpPr>
          <p:nvPr>
            <p:ph type="sldNum" sz="quarter" idx="12"/>
          </p:nvPr>
        </p:nvSpPr>
        <p:spPr/>
        <p:txBody>
          <a:bodyPr/>
          <a:lstStyle/>
          <a:p>
            <a:fld id="{57AD1378-C67B-DD49-8FA7-DF409B338356}" type="slidenum">
              <a:rPr lang="en-US" smtClean="0">
                <a:solidFill>
                  <a:prstClr val="black">
                    <a:tint val="75000"/>
                  </a:prstClr>
                </a:solidFill>
              </a:rPr>
              <a:pPr/>
              <a:t>4</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1B65E909-1F62-1441-A429-F37F3FA2EB88}"/>
              </a:ext>
            </a:extLst>
          </p:cNvPr>
          <p:cNvSpPr>
            <a:spLocks noGrp="1"/>
          </p:cNvSpPr>
          <p:nvPr>
            <p:ph type="ftr" sz="quarter" idx="13"/>
          </p:nvPr>
        </p:nvSpPr>
        <p:spPr/>
        <p:txBody>
          <a:bodyPr/>
          <a:lstStyle/>
          <a:p>
            <a:pPr algn="r"/>
            <a:r>
              <a:rPr lang="en-US"/>
              <a:t>Harvard / Brigham Division of Pharmacoepidemiology and Pharmacoeconomics</a:t>
            </a:r>
            <a:endParaRPr lang="en-US" dirty="0"/>
          </a:p>
        </p:txBody>
      </p:sp>
      <p:graphicFrame>
        <p:nvGraphicFramePr>
          <p:cNvPr id="6" name="Table 5">
            <a:extLst>
              <a:ext uri="{FF2B5EF4-FFF2-40B4-BE49-F238E27FC236}">
                <a16:creationId xmlns:a16="http://schemas.microsoft.com/office/drawing/2014/main" id="{E7D11717-7353-5D43-8BC8-E72AE9EB6324}"/>
              </a:ext>
            </a:extLst>
          </p:cNvPr>
          <p:cNvGraphicFramePr>
            <a:graphicFrameLocks noGrp="1"/>
          </p:cNvGraphicFramePr>
          <p:nvPr/>
        </p:nvGraphicFramePr>
        <p:xfrm>
          <a:off x="908254" y="1994675"/>
          <a:ext cx="2672075" cy="3337560"/>
        </p:xfrm>
        <a:graphic>
          <a:graphicData uri="http://schemas.openxmlformats.org/drawingml/2006/table">
            <a:tbl>
              <a:tblPr firstRow="1" bandRow="1">
                <a:tableStyleId>{5C22544A-7EE6-4342-B048-85BDC9FD1C3A}</a:tableStyleId>
              </a:tblPr>
              <a:tblGrid>
                <a:gridCol w="534415">
                  <a:extLst>
                    <a:ext uri="{9D8B030D-6E8A-4147-A177-3AD203B41FA5}">
                      <a16:colId xmlns:a16="http://schemas.microsoft.com/office/drawing/2014/main" val="1416424656"/>
                    </a:ext>
                  </a:extLst>
                </a:gridCol>
                <a:gridCol w="534415">
                  <a:extLst>
                    <a:ext uri="{9D8B030D-6E8A-4147-A177-3AD203B41FA5}">
                      <a16:colId xmlns:a16="http://schemas.microsoft.com/office/drawing/2014/main" val="964453948"/>
                    </a:ext>
                  </a:extLst>
                </a:gridCol>
                <a:gridCol w="534415">
                  <a:extLst>
                    <a:ext uri="{9D8B030D-6E8A-4147-A177-3AD203B41FA5}">
                      <a16:colId xmlns:a16="http://schemas.microsoft.com/office/drawing/2014/main" val="2477119696"/>
                    </a:ext>
                  </a:extLst>
                </a:gridCol>
                <a:gridCol w="534415">
                  <a:extLst>
                    <a:ext uri="{9D8B030D-6E8A-4147-A177-3AD203B41FA5}">
                      <a16:colId xmlns:a16="http://schemas.microsoft.com/office/drawing/2014/main" val="2781976796"/>
                    </a:ext>
                  </a:extLst>
                </a:gridCol>
                <a:gridCol w="534415">
                  <a:extLst>
                    <a:ext uri="{9D8B030D-6E8A-4147-A177-3AD203B41FA5}">
                      <a16:colId xmlns:a16="http://schemas.microsoft.com/office/drawing/2014/main" val="2042724643"/>
                    </a:ext>
                  </a:extLst>
                </a:gridCol>
              </a:tblGrid>
              <a:tr h="370840">
                <a:tc>
                  <a:txBody>
                    <a:bodyPr/>
                    <a:lstStyle/>
                    <a:p>
                      <a:r>
                        <a:rPr lang="en-US" sz="1400" dirty="0"/>
                        <a:t>ID</a:t>
                      </a:r>
                    </a:p>
                  </a:txBody>
                  <a:tcPr/>
                </a:tc>
                <a:tc>
                  <a:txBody>
                    <a:bodyPr/>
                    <a:lstStyle/>
                    <a:p>
                      <a:r>
                        <a:rPr lang="en-US" sz="1400" dirty="0"/>
                        <a:t>Y</a:t>
                      </a:r>
                    </a:p>
                  </a:txBody>
                  <a:tcPr/>
                </a:tc>
                <a:tc>
                  <a:txBody>
                    <a:bodyPr/>
                    <a:lstStyle/>
                    <a:p>
                      <a:r>
                        <a:rPr lang="en-US" sz="1400" dirty="0"/>
                        <a:t>X</a:t>
                      </a:r>
                    </a:p>
                  </a:txBody>
                  <a:tcPr/>
                </a:tc>
                <a:tc>
                  <a:txBody>
                    <a:bodyPr/>
                    <a:lstStyle/>
                    <a:p>
                      <a:r>
                        <a:rPr lang="en-US" sz="1400" dirty="0"/>
                        <a:t>C1</a:t>
                      </a:r>
                    </a:p>
                  </a:txBody>
                  <a:tcPr/>
                </a:tc>
                <a:tc>
                  <a:txBody>
                    <a:bodyPr/>
                    <a:lstStyle/>
                    <a:p>
                      <a:r>
                        <a:rPr lang="en-US" sz="1400" dirty="0"/>
                        <a:t>C2</a:t>
                      </a:r>
                    </a:p>
                  </a:txBody>
                  <a:tcPr/>
                </a:tc>
                <a:extLst>
                  <a:ext uri="{0D108BD9-81ED-4DB2-BD59-A6C34878D82A}">
                    <a16:rowId xmlns:a16="http://schemas.microsoft.com/office/drawing/2014/main" val="2819257341"/>
                  </a:ext>
                </a:extLst>
              </a:tr>
              <a:tr h="370840">
                <a:tc>
                  <a:txBody>
                    <a:bodyPr/>
                    <a:lstStyle/>
                    <a:p>
                      <a:r>
                        <a:rPr lang="en-US" sz="1400" dirty="0"/>
                        <a:t>1</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536830887"/>
                  </a:ext>
                </a:extLst>
              </a:tr>
              <a:tr h="370840">
                <a:tc>
                  <a:txBody>
                    <a:bodyPr/>
                    <a:lstStyle/>
                    <a:p>
                      <a:r>
                        <a:rPr lang="en-US" sz="1400" dirty="0"/>
                        <a:t>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201231066"/>
                  </a:ext>
                </a:extLst>
              </a:tr>
              <a:tr h="370840">
                <a:tc>
                  <a:txBody>
                    <a:bodyPr/>
                    <a:lstStyle/>
                    <a:p>
                      <a:r>
                        <a:rPr lang="en-US" sz="1400" dirty="0"/>
                        <a:t>3</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563953361"/>
                  </a:ext>
                </a:extLst>
              </a:tr>
              <a:tr h="370840">
                <a:tc>
                  <a:txBody>
                    <a:bodyPr/>
                    <a:lstStyle/>
                    <a:p>
                      <a:r>
                        <a:rPr lang="en-US" sz="1400" dirty="0"/>
                        <a:t>4</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884895184"/>
                  </a:ext>
                </a:extLst>
              </a:tr>
              <a:tr h="370840">
                <a:tc>
                  <a:txBody>
                    <a:bodyPr/>
                    <a:lstStyle/>
                    <a:p>
                      <a:r>
                        <a:rPr lang="en-US" sz="1400" dirty="0"/>
                        <a:t>5</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413675852"/>
                  </a:ext>
                </a:extLst>
              </a:tr>
              <a:tr h="370840">
                <a:tc>
                  <a:txBody>
                    <a:bodyPr/>
                    <a:lstStyle/>
                    <a:p>
                      <a:r>
                        <a:rPr lang="en-US" sz="1400" dirty="0"/>
                        <a:t>6</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753196678"/>
                  </a:ext>
                </a:extLst>
              </a:tr>
              <a:tr h="370840">
                <a:tc>
                  <a:txBody>
                    <a:bodyPr/>
                    <a:lstStyle/>
                    <a:p>
                      <a:r>
                        <a:rPr lang="en-US" sz="1400" dirty="0"/>
                        <a:t>7</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308842180"/>
                  </a:ext>
                </a:extLst>
              </a:tr>
              <a:tr h="370840">
                <a:tc>
                  <a:txBody>
                    <a:bodyPr/>
                    <a:lstStyle/>
                    <a:p>
                      <a:r>
                        <a:rPr lang="en-US" sz="1400" dirty="0"/>
                        <a:t>8</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4210838590"/>
                  </a:ext>
                </a:extLst>
              </a:tr>
            </a:tbl>
          </a:graphicData>
        </a:graphic>
      </p:graphicFrame>
      <p:cxnSp>
        <p:nvCxnSpPr>
          <p:cNvPr id="9" name="Straight Arrow Connector 8">
            <a:extLst>
              <a:ext uri="{FF2B5EF4-FFF2-40B4-BE49-F238E27FC236}">
                <a16:creationId xmlns:a16="http://schemas.microsoft.com/office/drawing/2014/main" id="{B71FAC50-7452-D64C-A503-BFF7BABB16C3}"/>
              </a:ext>
            </a:extLst>
          </p:cNvPr>
          <p:cNvCxnSpPr>
            <a:cxnSpLocks/>
            <a:stCxn id="6" idx="3"/>
            <a:endCxn id="14" idx="1"/>
          </p:cNvCxnSpPr>
          <p:nvPr/>
        </p:nvCxnSpPr>
        <p:spPr>
          <a:xfrm flipV="1">
            <a:off x="3580329" y="1056854"/>
            <a:ext cx="1846044" cy="26066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9" name="Group 18">
            <a:extLst>
              <a:ext uri="{FF2B5EF4-FFF2-40B4-BE49-F238E27FC236}">
                <a16:creationId xmlns:a16="http://schemas.microsoft.com/office/drawing/2014/main" id="{11962113-EA5D-094C-9395-8B85FBE57DC4}"/>
              </a:ext>
            </a:extLst>
          </p:cNvPr>
          <p:cNvGrpSpPr/>
          <p:nvPr/>
        </p:nvGrpSpPr>
        <p:grpSpPr>
          <a:xfrm>
            <a:off x="5331854" y="260385"/>
            <a:ext cx="6405166" cy="1037689"/>
            <a:chOff x="5331854" y="1363114"/>
            <a:chExt cx="6405166" cy="1037689"/>
          </a:xfrm>
        </p:grpSpPr>
        <p:sp>
          <p:nvSpPr>
            <p:cNvPr id="12" name="Content Placeholder 2">
              <a:extLst>
                <a:ext uri="{FF2B5EF4-FFF2-40B4-BE49-F238E27FC236}">
                  <a16:creationId xmlns:a16="http://schemas.microsoft.com/office/drawing/2014/main" id="{CE8D60BC-0C30-904D-8756-B74ADB8B72A1}"/>
                </a:ext>
              </a:extLst>
            </p:cNvPr>
            <p:cNvSpPr txBox="1">
              <a:spLocks/>
            </p:cNvSpPr>
            <p:nvPr/>
          </p:nvSpPr>
          <p:spPr>
            <a:xfrm>
              <a:off x="5331854" y="1363114"/>
              <a:ext cx="6405166" cy="625018"/>
            </a:xfrm>
            <a:prstGeom prst="rect">
              <a:avLst/>
            </a:prstGeom>
            <a:ln>
              <a:noFill/>
            </a:ln>
          </p:spPr>
          <p:txBody>
            <a:bodyPr vert="horz" lIns="91440" tIns="45720" rIns="91440" bIns="45720" rtlCol="0">
              <a:noAutofit/>
            </a:bodyPr>
            <a:lstStyle>
              <a:lvl1pPr marL="342900" indent="-342900" algn="l" defTabSz="342900" rtl="0" eaLnBrk="1" latinLnBrk="0" hangingPunct="1">
                <a:spcBef>
                  <a:spcPts val="450"/>
                </a:spcBef>
                <a:spcAft>
                  <a:spcPts val="450"/>
                </a:spcAft>
                <a:buClr>
                  <a:schemeClr val="tx1"/>
                </a:buClr>
                <a:buSzPct val="100000"/>
                <a:buFont typeface="Arial" charset="0"/>
                <a:buChar char="•"/>
                <a:defRPr sz="2400" kern="1200">
                  <a:solidFill>
                    <a:schemeClr val="tx1"/>
                  </a:solidFill>
                  <a:latin typeface="Franklin Gothic Book" charset="0"/>
                  <a:ea typeface="Franklin Gothic Book" charset="0"/>
                  <a:cs typeface="Franklin Gothic Book" charset="0"/>
                </a:defRPr>
              </a:lvl1pPr>
              <a:lvl2pPr marL="477440" indent="-342900" algn="l" defTabSz="342900" rtl="0" eaLnBrk="1" latinLnBrk="0" hangingPunct="1">
                <a:spcBef>
                  <a:spcPts val="450"/>
                </a:spcBef>
                <a:spcAft>
                  <a:spcPts val="450"/>
                </a:spcAft>
                <a:buClr>
                  <a:schemeClr val="tx1"/>
                </a:buClr>
                <a:buSzPct val="100000"/>
                <a:buFont typeface="Arial" charset="0"/>
                <a:buChar char="•"/>
                <a:defRPr sz="2400" kern="1200">
                  <a:solidFill>
                    <a:schemeClr val="tx1"/>
                  </a:solidFill>
                  <a:latin typeface="Franklin Gothic Book" charset="0"/>
                  <a:ea typeface="Franklin Gothic Book" charset="0"/>
                  <a:cs typeface="Franklin Gothic Book" charset="0"/>
                </a:defRPr>
              </a:lvl2pPr>
              <a:lvl3pPr marL="678656" indent="-342900" algn="l" defTabSz="342900" rtl="0" eaLnBrk="1" latinLnBrk="0" hangingPunct="1">
                <a:spcBef>
                  <a:spcPts val="450"/>
                </a:spcBef>
                <a:spcAft>
                  <a:spcPts val="450"/>
                </a:spcAft>
                <a:buClr>
                  <a:schemeClr val="tx1"/>
                </a:buClr>
                <a:buSzPct val="100000"/>
                <a:buFont typeface="Arial" charset="0"/>
                <a:buChar char="•"/>
                <a:defRPr sz="2400" kern="1200">
                  <a:solidFill>
                    <a:schemeClr val="tx1"/>
                  </a:solidFill>
                  <a:latin typeface="Franklin Gothic Book" charset="0"/>
                  <a:ea typeface="Franklin Gothic Book" charset="0"/>
                  <a:cs typeface="Franklin Gothic Book" charset="0"/>
                </a:defRPr>
              </a:lvl3pPr>
              <a:lvl4pPr marL="879873" indent="-342900" algn="l" defTabSz="342900" rtl="0" eaLnBrk="1" latinLnBrk="0" hangingPunct="1">
                <a:spcBef>
                  <a:spcPts val="450"/>
                </a:spcBef>
                <a:spcAft>
                  <a:spcPts val="450"/>
                </a:spcAft>
                <a:buClr>
                  <a:schemeClr val="tx1"/>
                </a:buClr>
                <a:buSzPct val="100000"/>
                <a:buFont typeface="Arial" charset="0"/>
                <a:buChar char="•"/>
                <a:defRPr sz="2400" kern="1200">
                  <a:solidFill>
                    <a:schemeClr val="tx1"/>
                  </a:solidFill>
                  <a:latin typeface="Franklin Gothic Book" charset="0"/>
                  <a:ea typeface="Franklin Gothic Book" charset="0"/>
                  <a:cs typeface="Franklin Gothic Book" charset="0"/>
                </a:defRPr>
              </a:lvl4pPr>
              <a:lvl5pPr marL="1148953" indent="-342900" algn="l" defTabSz="342900" rtl="0" eaLnBrk="1" latinLnBrk="0" hangingPunct="1">
                <a:spcBef>
                  <a:spcPts val="450"/>
                </a:spcBef>
                <a:spcAft>
                  <a:spcPts val="450"/>
                </a:spcAft>
                <a:buClr>
                  <a:schemeClr val="tx1"/>
                </a:buClr>
                <a:buFont typeface="Arial" charset="0"/>
                <a:buChar char="•"/>
                <a:tabLst/>
                <a:defRPr sz="2400" kern="1200">
                  <a:solidFill>
                    <a:schemeClr val="tx1"/>
                  </a:solidFill>
                  <a:latin typeface="Franklin Gothic Book" charset="0"/>
                  <a:ea typeface="Franklin Gothic Book" charset="0"/>
                  <a:cs typeface="Franklin Gothic Book"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a:t>Estimate variable associations with outcome</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E9B0CC3D-2FF9-5E4D-81F6-767BD718D20C}"/>
                    </a:ext>
                  </a:extLst>
                </p:cNvPr>
                <p:cNvSpPr/>
                <p:nvPr/>
              </p:nvSpPr>
              <p:spPr>
                <a:xfrm>
                  <a:off x="5426373" y="1918363"/>
                  <a:ext cx="6310647" cy="4824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2400" smtClean="0">
                            <a:latin typeface="Cambria Math" panose="02040503050406030204" pitchFamily="18" charset="0"/>
                          </a:rPr>
                          <m:t>logit</m:t>
                        </m:r>
                        <m:d>
                          <m:dPr>
                            <m:begChr m:val="{"/>
                            <m:endChr m:val="}"/>
                            <m:ctrlPr>
                              <a:rPr lang="en-US" sz="2400" i="1">
                                <a:latin typeface="Cambria Math" panose="02040503050406030204" pitchFamily="18" charset="0"/>
                              </a:rPr>
                            </m:ctrlPr>
                          </m:dPr>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Pr</m:t>
                                </m:r>
                              </m:fName>
                              <m:e>
                                <m:d>
                                  <m:dPr>
                                    <m:ctrlPr>
                                      <a:rPr lang="en-US" sz="2400" i="1">
                                        <a:latin typeface="Cambria Math" panose="02040503050406030204" pitchFamily="18" charset="0"/>
                                      </a:rPr>
                                    </m:ctrlPr>
                                  </m:dPr>
                                  <m:e>
                                    <m:r>
                                      <a:rPr lang="en-US" sz="2400" i="1">
                                        <a:latin typeface="Cambria Math" panose="02040503050406030204" pitchFamily="18" charset="0"/>
                                      </a:rPr>
                                      <m:t>𝑌</m:t>
                                    </m:r>
                                    <m:r>
                                      <a:rPr lang="en-US" sz="2400" i="1">
                                        <a:latin typeface="Cambria Math" panose="02040503050406030204" pitchFamily="18" charset="0"/>
                                      </a:rPr>
                                      <m:t>=1</m:t>
                                    </m:r>
                                  </m:e>
                                </m:d>
                              </m:e>
                            </m:func>
                          </m:e>
                        </m:d>
                        <m:r>
                          <a:rPr lang="en-US" sz="2400" i="1">
                            <a:latin typeface="Cambria Math" panose="02040503050406030204" pitchFamily="18" charset="0"/>
                          </a:rPr>
                          <m:t>=</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𝑓</m:t>
                            </m:r>
                          </m:e>
                        </m:acc>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1" i="1" smtClean="0">
                            <a:latin typeface="Cambria Math" panose="02040503050406030204" pitchFamily="18" charset="0"/>
                          </a:rPr>
                          <m:t>𝑪</m:t>
                        </m:r>
                        <m:r>
                          <a:rPr lang="en-US" sz="2400" b="0" i="1" smtClean="0">
                            <a:latin typeface="Cambria Math" panose="02040503050406030204" pitchFamily="18" charset="0"/>
                          </a:rPr>
                          <m:t>)</m:t>
                        </m:r>
                      </m:oMath>
                    </m:oMathPara>
                  </a14:m>
                  <a:endParaRPr lang="en-US" sz="2400" dirty="0"/>
                </a:p>
              </p:txBody>
            </p:sp>
          </mc:Choice>
          <mc:Fallback xmlns="">
            <p:sp>
              <p:nvSpPr>
                <p:cNvPr id="14" name="Rectangle 13">
                  <a:extLst>
                    <a:ext uri="{FF2B5EF4-FFF2-40B4-BE49-F238E27FC236}">
                      <a16:creationId xmlns:a16="http://schemas.microsoft.com/office/drawing/2014/main" id="{E9B0CC3D-2FF9-5E4D-81F6-767BD718D20C}"/>
                    </a:ext>
                  </a:extLst>
                </p:cNvPr>
                <p:cNvSpPr>
                  <a:spLocks noRot="1" noChangeAspect="1" noMove="1" noResize="1" noEditPoints="1" noAdjustHandles="1" noChangeArrowheads="1" noChangeShapeType="1" noTextEdit="1"/>
                </p:cNvSpPr>
                <p:nvPr/>
              </p:nvSpPr>
              <p:spPr>
                <a:xfrm>
                  <a:off x="5426373" y="1918363"/>
                  <a:ext cx="6310647" cy="482440"/>
                </a:xfrm>
                <a:prstGeom prst="rect">
                  <a:avLst/>
                </a:prstGeom>
                <a:blipFill>
                  <a:blip r:embed="rId2"/>
                  <a:stretch>
                    <a:fillRect t="-7692" b="-15385"/>
                  </a:stretch>
                </a:blipFill>
              </p:spPr>
              <p:txBody>
                <a:bodyPr/>
                <a:lstStyle/>
                <a:p>
                  <a:r>
                    <a:rPr lang="en-US">
                      <a:noFill/>
                    </a:rPr>
                    <a:t> </a:t>
                  </a:r>
                </a:p>
              </p:txBody>
            </p:sp>
          </mc:Fallback>
        </mc:AlternateContent>
      </p:grpSp>
      <p:grpSp>
        <p:nvGrpSpPr>
          <p:cNvPr id="22" name="Group 21">
            <a:extLst>
              <a:ext uri="{FF2B5EF4-FFF2-40B4-BE49-F238E27FC236}">
                <a16:creationId xmlns:a16="http://schemas.microsoft.com/office/drawing/2014/main" id="{0F1D20AE-631E-F840-81A0-968A670B08EB}"/>
              </a:ext>
            </a:extLst>
          </p:cNvPr>
          <p:cNvGrpSpPr/>
          <p:nvPr/>
        </p:nvGrpSpPr>
        <p:grpSpPr>
          <a:xfrm>
            <a:off x="5331854" y="1351480"/>
            <a:ext cx="6405166" cy="1327903"/>
            <a:chOff x="5433251" y="2881654"/>
            <a:chExt cx="6405166" cy="1327903"/>
          </a:xfrm>
        </p:grpSpPr>
        <p:sp>
          <p:nvSpPr>
            <p:cNvPr id="16" name="Content Placeholder 2">
              <a:extLst>
                <a:ext uri="{FF2B5EF4-FFF2-40B4-BE49-F238E27FC236}">
                  <a16:creationId xmlns:a16="http://schemas.microsoft.com/office/drawing/2014/main" id="{0033C87A-B352-D44A-819C-AD189B2E45D0}"/>
                </a:ext>
              </a:extLst>
            </p:cNvPr>
            <p:cNvSpPr txBox="1">
              <a:spLocks/>
            </p:cNvSpPr>
            <p:nvPr/>
          </p:nvSpPr>
          <p:spPr>
            <a:xfrm>
              <a:off x="5433251" y="2881654"/>
              <a:ext cx="6405166" cy="866238"/>
            </a:xfrm>
            <a:prstGeom prst="rect">
              <a:avLst/>
            </a:prstGeom>
            <a:ln>
              <a:noFill/>
            </a:ln>
          </p:spPr>
          <p:txBody>
            <a:bodyPr vert="horz" lIns="91440" tIns="45720" rIns="91440" bIns="45720" rtlCol="0">
              <a:noAutofit/>
            </a:bodyPr>
            <a:lstStyle>
              <a:lvl1pPr marL="342900" indent="-342900" algn="l" defTabSz="342900" rtl="0" eaLnBrk="1" latinLnBrk="0" hangingPunct="1">
                <a:spcBef>
                  <a:spcPts val="450"/>
                </a:spcBef>
                <a:spcAft>
                  <a:spcPts val="450"/>
                </a:spcAft>
                <a:buClr>
                  <a:schemeClr val="tx1"/>
                </a:buClr>
                <a:buSzPct val="100000"/>
                <a:buFont typeface="Arial" charset="0"/>
                <a:buChar char="•"/>
                <a:defRPr sz="2400" kern="1200">
                  <a:solidFill>
                    <a:schemeClr val="tx1"/>
                  </a:solidFill>
                  <a:latin typeface="Franklin Gothic Book" charset="0"/>
                  <a:ea typeface="Franklin Gothic Book" charset="0"/>
                  <a:cs typeface="Franklin Gothic Book" charset="0"/>
                </a:defRPr>
              </a:lvl1pPr>
              <a:lvl2pPr marL="477440" indent="-342900" algn="l" defTabSz="342900" rtl="0" eaLnBrk="1" latinLnBrk="0" hangingPunct="1">
                <a:spcBef>
                  <a:spcPts val="450"/>
                </a:spcBef>
                <a:spcAft>
                  <a:spcPts val="450"/>
                </a:spcAft>
                <a:buClr>
                  <a:schemeClr val="tx1"/>
                </a:buClr>
                <a:buSzPct val="100000"/>
                <a:buFont typeface="Arial" charset="0"/>
                <a:buChar char="•"/>
                <a:defRPr sz="2400" kern="1200">
                  <a:solidFill>
                    <a:schemeClr val="tx1"/>
                  </a:solidFill>
                  <a:latin typeface="Franklin Gothic Book" charset="0"/>
                  <a:ea typeface="Franklin Gothic Book" charset="0"/>
                  <a:cs typeface="Franklin Gothic Book" charset="0"/>
                </a:defRPr>
              </a:lvl2pPr>
              <a:lvl3pPr marL="678656" indent="-342900" algn="l" defTabSz="342900" rtl="0" eaLnBrk="1" latinLnBrk="0" hangingPunct="1">
                <a:spcBef>
                  <a:spcPts val="450"/>
                </a:spcBef>
                <a:spcAft>
                  <a:spcPts val="450"/>
                </a:spcAft>
                <a:buClr>
                  <a:schemeClr val="tx1"/>
                </a:buClr>
                <a:buSzPct val="100000"/>
                <a:buFont typeface="Arial" charset="0"/>
                <a:buChar char="•"/>
                <a:defRPr sz="2400" kern="1200">
                  <a:solidFill>
                    <a:schemeClr val="tx1"/>
                  </a:solidFill>
                  <a:latin typeface="Franklin Gothic Book" charset="0"/>
                  <a:ea typeface="Franklin Gothic Book" charset="0"/>
                  <a:cs typeface="Franklin Gothic Book" charset="0"/>
                </a:defRPr>
              </a:lvl3pPr>
              <a:lvl4pPr marL="879873" indent="-342900" algn="l" defTabSz="342900" rtl="0" eaLnBrk="1" latinLnBrk="0" hangingPunct="1">
                <a:spcBef>
                  <a:spcPts val="450"/>
                </a:spcBef>
                <a:spcAft>
                  <a:spcPts val="450"/>
                </a:spcAft>
                <a:buClr>
                  <a:schemeClr val="tx1"/>
                </a:buClr>
                <a:buSzPct val="100000"/>
                <a:buFont typeface="Arial" charset="0"/>
                <a:buChar char="•"/>
                <a:defRPr sz="2400" kern="1200">
                  <a:solidFill>
                    <a:schemeClr val="tx1"/>
                  </a:solidFill>
                  <a:latin typeface="Franklin Gothic Book" charset="0"/>
                  <a:ea typeface="Franklin Gothic Book" charset="0"/>
                  <a:cs typeface="Franklin Gothic Book" charset="0"/>
                </a:defRPr>
              </a:lvl4pPr>
              <a:lvl5pPr marL="1148953" indent="-342900" algn="l" defTabSz="342900" rtl="0" eaLnBrk="1" latinLnBrk="0" hangingPunct="1">
                <a:spcBef>
                  <a:spcPts val="450"/>
                </a:spcBef>
                <a:spcAft>
                  <a:spcPts val="450"/>
                </a:spcAft>
                <a:buClr>
                  <a:schemeClr val="tx1"/>
                </a:buClr>
                <a:buFont typeface="Arial" charset="0"/>
                <a:buChar char="•"/>
                <a:tabLst/>
                <a:defRPr sz="2400" kern="1200">
                  <a:solidFill>
                    <a:schemeClr val="tx1"/>
                  </a:solidFill>
                  <a:latin typeface="Franklin Gothic Book" charset="0"/>
                  <a:ea typeface="Franklin Gothic Book" charset="0"/>
                  <a:cs typeface="Franklin Gothic Book"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a:t>Tinker with formula to create desired data-generation structure. </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E0F976D-6824-5B4B-9985-BC65EE1DD7AA}"/>
                    </a:ext>
                  </a:extLst>
                </p:cNvPr>
                <p:cNvSpPr/>
                <p:nvPr/>
              </p:nvSpPr>
              <p:spPr>
                <a:xfrm>
                  <a:off x="5477071" y="3747892"/>
                  <a:ext cx="631064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2400" smtClean="0">
                            <a:latin typeface="Cambria Math" panose="02040503050406030204" pitchFamily="18" charset="0"/>
                          </a:rPr>
                          <m:t>logit</m:t>
                        </m:r>
                        <m:d>
                          <m:dPr>
                            <m:begChr m:val="{"/>
                            <m:endChr m:val="}"/>
                            <m:ctrlPr>
                              <a:rPr lang="en-US" sz="2400" i="1">
                                <a:latin typeface="Cambria Math" panose="02040503050406030204" pitchFamily="18" charset="0"/>
                              </a:rPr>
                            </m:ctrlPr>
                          </m:dPr>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Pr</m:t>
                                </m:r>
                              </m:fName>
                              <m:e>
                                <m:d>
                                  <m:dPr>
                                    <m:ctrlPr>
                                      <a:rPr lang="en-US" sz="2400" i="1">
                                        <a:latin typeface="Cambria Math" panose="02040503050406030204" pitchFamily="18" charset="0"/>
                                      </a:rPr>
                                    </m:ctrlPr>
                                  </m:dPr>
                                  <m:e>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m:t>
                                        </m:r>
                                      </m:sup>
                                    </m:sSup>
                                    <m:r>
                                      <a:rPr lang="en-US" sz="2400" i="1">
                                        <a:latin typeface="Cambria Math" panose="02040503050406030204" pitchFamily="18" charset="0"/>
                                      </a:rPr>
                                      <m:t>=1</m:t>
                                    </m:r>
                                  </m:e>
                                </m:d>
                              </m:e>
                            </m:func>
                          </m:e>
                        </m:d>
                        <m:r>
                          <a:rPr lang="en-US" sz="2400" i="1">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1" i="1" smtClean="0">
                            <a:latin typeface="Cambria Math" panose="02040503050406030204" pitchFamily="18" charset="0"/>
                          </a:rPr>
                          <m:t>𝑪</m:t>
                        </m:r>
                        <m:r>
                          <a:rPr lang="en-US" sz="2400" b="0" i="1" smtClean="0">
                            <a:latin typeface="Cambria Math" panose="02040503050406030204" pitchFamily="18" charset="0"/>
                          </a:rPr>
                          <m:t>)</m:t>
                        </m:r>
                      </m:oMath>
                    </m:oMathPara>
                  </a14:m>
                  <a:endParaRPr lang="en-US" sz="2400" dirty="0"/>
                </a:p>
              </p:txBody>
            </p:sp>
          </mc:Choice>
          <mc:Fallback xmlns="">
            <p:sp>
              <p:nvSpPr>
                <p:cNvPr id="18" name="Rectangle 17">
                  <a:extLst>
                    <a:ext uri="{FF2B5EF4-FFF2-40B4-BE49-F238E27FC236}">
                      <a16:creationId xmlns:a16="http://schemas.microsoft.com/office/drawing/2014/main" id="{7E0F976D-6824-5B4B-9985-BC65EE1DD7AA}"/>
                    </a:ext>
                  </a:extLst>
                </p:cNvPr>
                <p:cNvSpPr>
                  <a:spLocks noRot="1" noChangeAspect="1" noMove="1" noResize="1" noEditPoints="1" noAdjustHandles="1" noChangeArrowheads="1" noChangeShapeType="1" noTextEdit="1"/>
                </p:cNvSpPr>
                <p:nvPr/>
              </p:nvSpPr>
              <p:spPr>
                <a:xfrm>
                  <a:off x="5477071" y="3747892"/>
                  <a:ext cx="6310647" cy="461665"/>
                </a:xfrm>
                <a:prstGeom prst="rect">
                  <a:avLst/>
                </a:prstGeom>
                <a:blipFill>
                  <a:blip r:embed="rId3"/>
                  <a:stretch>
                    <a:fillRect b="-16216"/>
                  </a:stretch>
                </a:blipFill>
              </p:spPr>
              <p:txBody>
                <a:bodyPr/>
                <a:lstStyle/>
                <a:p>
                  <a:r>
                    <a:rPr lang="en-US">
                      <a:noFill/>
                    </a:rPr>
                    <a:t> </a:t>
                  </a:r>
                </a:p>
              </p:txBody>
            </p:sp>
          </mc:Fallback>
        </mc:AlternateContent>
      </p:grpSp>
      <p:sp>
        <p:nvSpPr>
          <p:cNvPr id="23" name="Content Placeholder 2">
            <a:extLst>
              <a:ext uri="{FF2B5EF4-FFF2-40B4-BE49-F238E27FC236}">
                <a16:creationId xmlns:a16="http://schemas.microsoft.com/office/drawing/2014/main" id="{2A5124BD-1E53-5B40-AF04-59CDE4B01D46}"/>
              </a:ext>
            </a:extLst>
          </p:cNvPr>
          <p:cNvSpPr txBox="1">
            <a:spLocks/>
          </p:cNvSpPr>
          <p:nvPr/>
        </p:nvSpPr>
        <p:spPr>
          <a:xfrm>
            <a:off x="5331854" y="2694158"/>
            <a:ext cx="6354467" cy="859526"/>
          </a:xfrm>
          <a:prstGeom prst="rect">
            <a:avLst/>
          </a:prstGeom>
          <a:ln>
            <a:noFill/>
          </a:ln>
        </p:spPr>
        <p:txBody>
          <a:bodyPr vert="horz" lIns="91440" tIns="45720" rIns="91440" bIns="45720" rtlCol="0">
            <a:noAutofit/>
          </a:bodyPr>
          <a:lstStyle>
            <a:lvl1pPr marL="342900" indent="-342900" algn="l" defTabSz="342900" rtl="0" eaLnBrk="1" latinLnBrk="0" hangingPunct="1">
              <a:spcBef>
                <a:spcPts val="450"/>
              </a:spcBef>
              <a:spcAft>
                <a:spcPts val="450"/>
              </a:spcAft>
              <a:buClr>
                <a:schemeClr val="tx1"/>
              </a:buClr>
              <a:buSzPct val="100000"/>
              <a:buFont typeface="Arial" charset="0"/>
              <a:buChar char="•"/>
              <a:defRPr sz="2400" kern="1200">
                <a:solidFill>
                  <a:schemeClr val="tx1"/>
                </a:solidFill>
                <a:latin typeface="Franklin Gothic Book" charset="0"/>
                <a:ea typeface="Franklin Gothic Book" charset="0"/>
                <a:cs typeface="Franklin Gothic Book" charset="0"/>
              </a:defRPr>
            </a:lvl1pPr>
            <a:lvl2pPr marL="477440" indent="-342900" algn="l" defTabSz="342900" rtl="0" eaLnBrk="1" latinLnBrk="0" hangingPunct="1">
              <a:spcBef>
                <a:spcPts val="450"/>
              </a:spcBef>
              <a:spcAft>
                <a:spcPts val="450"/>
              </a:spcAft>
              <a:buClr>
                <a:schemeClr val="tx1"/>
              </a:buClr>
              <a:buSzPct val="100000"/>
              <a:buFont typeface="Arial" charset="0"/>
              <a:buChar char="•"/>
              <a:defRPr sz="2400" kern="1200">
                <a:solidFill>
                  <a:schemeClr val="tx1"/>
                </a:solidFill>
                <a:latin typeface="Franklin Gothic Book" charset="0"/>
                <a:ea typeface="Franklin Gothic Book" charset="0"/>
                <a:cs typeface="Franklin Gothic Book" charset="0"/>
              </a:defRPr>
            </a:lvl2pPr>
            <a:lvl3pPr marL="678656" indent="-342900" algn="l" defTabSz="342900" rtl="0" eaLnBrk="1" latinLnBrk="0" hangingPunct="1">
              <a:spcBef>
                <a:spcPts val="450"/>
              </a:spcBef>
              <a:spcAft>
                <a:spcPts val="450"/>
              </a:spcAft>
              <a:buClr>
                <a:schemeClr val="tx1"/>
              </a:buClr>
              <a:buSzPct val="100000"/>
              <a:buFont typeface="Arial" charset="0"/>
              <a:buChar char="•"/>
              <a:defRPr sz="2400" kern="1200">
                <a:solidFill>
                  <a:schemeClr val="tx1"/>
                </a:solidFill>
                <a:latin typeface="Franklin Gothic Book" charset="0"/>
                <a:ea typeface="Franklin Gothic Book" charset="0"/>
                <a:cs typeface="Franklin Gothic Book" charset="0"/>
              </a:defRPr>
            </a:lvl3pPr>
            <a:lvl4pPr marL="879873" indent="-342900" algn="l" defTabSz="342900" rtl="0" eaLnBrk="1" latinLnBrk="0" hangingPunct="1">
              <a:spcBef>
                <a:spcPts val="450"/>
              </a:spcBef>
              <a:spcAft>
                <a:spcPts val="450"/>
              </a:spcAft>
              <a:buClr>
                <a:schemeClr val="tx1"/>
              </a:buClr>
              <a:buSzPct val="100000"/>
              <a:buFont typeface="Arial" charset="0"/>
              <a:buChar char="•"/>
              <a:defRPr sz="2400" kern="1200">
                <a:solidFill>
                  <a:schemeClr val="tx1"/>
                </a:solidFill>
                <a:latin typeface="Franklin Gothic Book" charset="0"/>
                <a:ea typeface="Franklin Gothic Book" charset="0"/>
                <a:cs typeface="Franklin Gothic Book" charset="0"/>
              </a:defRPr>
            </a:lvl4pPr>
            <a:lvl5pPr marL="1148953" indent="-342900" algn="l" defTabSz="342900" rtl="0" eaLnBrk="1" latinLnBrk="0" hangingPunct="1">
              <a:spcBef>
                <a:spcPts val="450"/>
              </a:spcBef>
              <a:spcAft>
                <a:spcPts val="450"/>
              </a:spcAft>
              <a:buClr>
                <a:schemeClr val="tx1"/>
              </a:buClr>
              <a:buFont typeface="Arial" charset="0"/>
              <a:buChar char="•"/>
              <a:tabLst/>
              <a:defRPr sz="2400" kern="1200">
                <a:solidFill>
                  <a:schemeClr val="tx1"/>
                </a:solidFill>
                <a:latin typeface="Franklin Gothic Book" charset="0"/>
                <a:ea typeface="Franklin Gothic Book" charset="0"/>
                <a:cs typeface="Franklin Gothic Book"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a:t>Sample with replacement to get desired study size and exposure prevalence.</a:t>
            </a:r>
          </a:p>
        </p:txBody>
      </p:sp>
      <p:graphicFrame>
        <p:nvGraphicFramePr>
          <p:cNvPr id="24" name="Table 23">
            <a:extLst>
              <a:ext uri="{FF2B5EF4-FFF2-40B4-BE49-F238E27FC236}">
                <a16:creationId xmlns:a16="http://schemas.microsoft.com/office/drawing/2014/main" id="{2F0CAC1B-AACB-C240-8AA4-836A23516AE4}"/>
              </a:ext>
            </a:extLst>
          </p:cNvPr>
          <p:cNvGraphicFramePr>
            <a:graphicFrameLocks noGrp="1"/>
          </p:cNvGraphicFramePr>
          <p:nvPr/>
        </p:nvGraphicFramePr>
        <p:xfrm>
          <a:off x="5909621" y="3478221"/>
          <a:ext cx="2137660" cy="3337560"/>
        </p:xfrm>
        <a:graphic>
          <a:graphicData uri="http://schemas.openxmlformats.org/drawingml/2006/table">
            <a:tbl>
              <a:tblPr firstRow="1" bandRow="1">
                <a:tableStyleId>{5C22544A-7EE6-4342-B048-85BDC9FD1C3A}</a:tableStyleId>
              </a:tblPr>
              <a:tblGrid>
                <a:gridCol w="534415">
                  <a:extLst>
                    <a:ext uri="{9D8B030D-6E8A-4147-A177-3AD203B41FA5}">
                      <a16:colId xmlns:a16="http://schemas.microsoft.com/office/drawing/2014/main" val="1416424656"/>
                    </a:ext>
                  </a:extLst>
                </a:gridCol>
                <a:gridCol w="534415">
                  <a:extLst>
                    <a:ext uri="{9D8B030D-6E8A-4147-A177-3AD203B41FA5}">
                      <a16:colId xmlns:a16="http://schemas.microsoft.com/office/drawing/2014/main" val="2477119696"/>
                    </a:ext>
                  </a:extLst>
                </a:gridCol>
                <a:gridCol w="534415">
                  <a:extLst>
                    <a:ext uri="{9D8B030D-6E8A-4147-A177-3AD203B41FA5}">
                      <a16:colId xmlns:a16="http://schemas.microsoft.com/office/drawing/2014/main" val="2781976796"/>
                    </a:ext>
                  </a:extLst>
                </a:gridCol>
                <a:gridCol w="534415">
                  <a:extLst>
                    <a:ext uri="{9D8B030D-6E8A-4147-A177-3AD203B41FA5}">
                      <a16:colId xmlns:a16="http://schemas.microsoft.com/office/drawing/2014/main" val="2042724643"/>
                    </a:ext>
                  </a:extLst>
                </a:gridCol>
              </a:tblGrid>
              <a:tr h="370840">
                <a:tc>
                  <a:txBody>
                    <a:bodyPr/>
                    <a:lstStyle/>
                    <a:p>
                      <a:r>
                        <a:rPr lang="en-US" sz="1400" dirty="0"/>
                        <a:t>ID</a:t>
                      </a:r>
                    </a:p>
                  </a:txBody>
                  <a:tcPr/>
                </a:tc>
                <a:tc>
                  <a:txBody>
                    <a:bodyPr/>
                    <a:lstStyle/>
                    <a:p>
                      <a:r>
                        <a:rPr lang="en-US" sz="1400" dirty="0"/>
                        <a:t>X</a:t>
                      </a:r>
                    </a:p>
                  </a:txBody>
                  <a:tcPr/>
                </a:tc>
                <a:tc>
                  <a:txBody>
                    <a:bodyPr/>
                    <a:lstStyle/>
                    <a:p>
                      <a:r>
                        <a:rPr lang="en-US" sz="1400" dirty="0"/>
                        <a:t>C1</a:t>
                      </a:r>
                    </a:p>
                  </a:txBody>
                  <a:tcPr/>
                </a:tc>
                <a:tc>
                  <a:txBody>
                    <a:bodyPr/>
                    <a:lstStyle/>
                    <a:p>
                      <a:r>
                        <a:rPr lang="en-US" sz="1400" dirty="0"/>
                        <a:t>C2</a:t>
                      </a:r>
                    </a:p>
                  </a:txBody>
                  <a:tcPr/>
                </a:tc>
                <a:extLst>
                  <a:ext uri="{0D108BD9-81ED-4DB2-BD59-A6C34878D82A}">
                    <a16:rowId xmlns:a16="http://schemas.microsoft.com/office/drawing/2014/main" val="2819257341"/>
                  </a:ext>
                </a:extLst>
              </a:tr>
              <a:tr h="370840">
                <a:tc>
                  <a:txBody>
                    <a:bodyPr/>
                    <a:lstStyle/>
                    <a:p>
                      <a:r>
                        <a:rPr lang="en-US" sz="1400" dirty="0"/>
                        <a:t>1</a:t>
                      </a:r>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536830887"/>
                  </a:ext>
                </a:extLst>
              </a:tr>
              <a:tr h="370840">
                <a:tc>
                  <a:txBody>
                    <a:bodyPr/>
                    <a:lstStyle/>
                    <a:p>
                      <a:r>
                        <a:rPr lang="en-US" sz="1400" dirty="0"/>
                        <a:t>1</a:t>
                      </a:r>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201231066"/>
                  </a:ext>
                </a:extLst>
              </a:tr>
              <a:tr h="370840">
                <a:tc>
                  <a:txBody>
                    <a:bodyPr/>
                    <a:lstStyle/>
                    <a:p>
                      <a:r>
                        <a:rPr lang="en-US" sz="1400" dirty="0"/>
                        <a:t>2</a:t>
                      </a:r>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563953361"/>
                  </a:ext>
                </a:extLst>
              </a:tr>
              <a:tr h="370840">
                <a:tc>
                  <a:txBody>
                    <a:bodyPr/>
                    <a:lstStyle/>
                    <a:p>
                      <a:r>
                        <a:rPr lang="en-US" sz="1400" dirty="0"/>
                        <a:t>3</a:t>
                      </a:r>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884895184"/>
                  </a:ext>
                </a:extLst>
              </a:tr>
              <a:tr h="370840">
                <a:tc>
                  <a:txBody>
                    <a:bodyPr/>
                    <a:lstStyle/>
                    <a:p>
                      <a:r>
                        <a:rPr lang="en-US" sz="1400" dirty="0"/>
                        <a:t>5</a:t>
                      </a:r>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413675852"/>
                  </a:ext>
                </a:extLst>
              </a:tr>
              <a:tr h="370840">
                <a:tc>
                  <a:txBody>
                    <a:bodyPr/>
                    <a:lstStyle/>
                    <a:p>
                      <a:r>
                        <a:rPr lang="en-US" sz="1400" dirty="0"/>
                        <a:t>5</a:t>
                      </a:r>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753196678"/>
                  </a:ext>
                </a:extLst>
              </a:tr>
              <a:tr h="370840">
                <a:tc>
                  <a:txBody>
                    <a:bodyPr/>
                    <a:lstStyle/>
                    <a:p>
                      <a:r>
                        <a:rPr lang="en-US" sz="1400" dirty="0"/>
                        <a:t>7</a:t>
                      </a:r>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308842180"/>
                  </a:ext>
                </a:extLst>
              </a:tr>
              <a:tr h="370840">
                <a:tc>
                  <a:txBody>
                    <a:bodyPr/>
                    <a:lstStyle/>
                    <a:p>
                      <a:r>
                        <a:rPr lang="en-US" sz="1400" dirty="0"/>
                        <a:t>8</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78196007"/>
                  </a:ext>
                </a:extLst>
              </a:tr>
            </a:tbl>
          </a:graphicData>
        </a:graphic>
      </p:graphicFrame>
      <p:cxnSp>
        <p:nvCxnSpPr>
          <p:cNvPr id="25" name="Straight Arrow Connector 24">
            <a:extLst>
              <a:ext uri="{FF2B5EF4-FFF2-40B4-BE49-F238E27FC236}">
                <a16:creationId xmlns:a16="http://schemas.microsoft.com/office/drawing/2014/main" id="{5276F9A8-C9C1-C741-8C1B-7A43F3B57FB2}"/>
              </a:ext>
            </a:extLst>
          </p:cNvPr>
          <p:cNvCxnSpPr>
            <a:cxnSpLocks/>
            <a:stCxn id="6" idx="3"/>
            <a:endCxn id="24" idx="1"/>
          </p:cNvCxnSpPr>
          <p:nvPr/>
        </p:nvCxnSpPr>
        <p:spPr>
          <a:xfrm>
            <a:off x="3580329" y="3663455"/>
            <a:ext cx="2329292" cy="14835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7" name="Table 6">
            <a:extLst>
              <a:ext uri="{FF2B5EF4-FFF2-40B4-BE49-F238E27FC236}">
                <a16:creationId xmlns:a16="http://schemas.microsoft.com/office/drawing/2014/main" id="{7B38F707-34E8-9D4F-BC97-3B955C340E5C}"/>
              </a:ext>
            </a:extLst>
          </p:cNvPr>
          <p:cNvGraphicFramePr>
            <a:graphicFrameLocks noGrp="1"/>
          </p:cNvGraphicFramePr>
          <p:nvPr>
            <p:extLst>
              <p:ext uri="{D42A27DB-BD31-4B8C-83A1-F6EECF244321}">
                <p14:modId xmlns:p14="http://schemas.microsoft.com/office/powerpoint/2010/main" val="228326101"/>
              </p:ext>
            </p:extLst>
          </p:nvPr>
        </p:nvGraphicFramePr>
        <p:xfrm>
          <a:off x="9036254" y="3478221"/>
          <a:ext cx="506353" cy="3337560"/>
        </p:xfrm>
        <a:graphic>
          <a:graphicData uri="http://schemas.openxmlformats.org/drawingml/2006/table">
            <a:tbl>
              <a:tblPr firstRow="1" bandRow="1">
                <a:tableStyleId>{5C22544A-7EE6-4342-B048-85BDC9FD1C3A}</a:tableStyleId>
              </a:tblPr>
              <a:tblGrid>
                <a:gridCol w="506353">
                  <a:extLst>
                    <a:ext uri="{9D8B030D-6E8A-4147-A177-3AD203B41FA5}">
                      <a16:colId xmlns:a16="http://schemas.microsoft.com/office/drawing/2014/main" val="1089122165"/>
                    </a:ext>
                  </a:extLst>
                </a:gridCol>
              </a:tblGrid>
              <a:tr h="370840">
                <a:tc>
                  <a:txBody>
                    <a:bodyPr/>
                    <a:lstStyle/>
                    <a:p>
                      <a:r>
                        <a:rPr lang="en-US" sz="1400" dirty="0"/>
                        <a:t>Y</a:t>
                      </a:r>
                      <a:r>
                        <a:rPr lang="en-US" sz="1400" baseline="30000" dirty="0"/>
                        <a:t>*</a:t>
                      </a:r>
                    </a:p>
                  </a:txBody>
                  <a:tcPr/>
                </a:tc>
                <a:extLst>
                  <a:ext uri="{0D108BD9-81ED-4DB2-BD59-A6C34878D82A}">
                    <a16:rowId xmlns:a16="http://schemas.microsoft.com/office/drawing/2014/main" val="2273643483"/>
                  </a:ext>
                </a:extLst>
              </a:tr>
              <a:tr h="370840">
                <a:tc>
                  <a:txBody>
                    <a:bodyPr/>
                    <a:lstStyle/>
                    <a:p>
                      <a:endParaRPr lang="en-US" sz="1400" dirty="0"/>
                    </a:p>
                  </a:txBody>
                  <a:tcPr/>
                </a:tc>
                <a:extLst>
                  <a:ext uri="{0D108BD9-81ED-4DB2-BD59-A6C34878D82A}">
                    <a16:rowId xmlns:a16="http://schemas.microsoft.com/office/drawing/2014/main" val="1260495931"/>
                  </a:ext>
                </a:extLst>
              </a:tr>
              <a:tr h="370840">
                <a:tc>
                  <a:txBody>
                    <a:bodyPr/>
                    <a:lstStyle/>
                    <a:p>
                      <a:endParaRPr lang="en-US" sz="1400" dirty="0"/>
                    </a:p>
                  </a:txBody>
                  <a:tcPr/>
                </a:tc>
                <a:extLst>
                  <a:ext uri="{0D108BD9-81ED-4DB2-BD59-A6C34878D82A}">
                    <a16:rowId xmlns:a16="http://schemas.microsoft.com/office/drawing/2014/main" val="23330532"/>
                  </a:ext>
                </a:extLst>
              </a:tr>
              <a:tr h="370840">
                <a:tc>
                  <a:txBody>
                    <a:bodyPr/>
                    <a:lstStyle/>
                    <a:p>
                      <a:endParaRPr lang="en-US" sz="1400" dirty="0"/>
                    </a:p>
                  </a:txBody>
                  <a:tcPr/>
                </a:tc>
                <a:extLst>
                  <a:ext uri="{0D108BD9-81ED-4DB2-BD59-A6C34878D82A}">
                    <a16:rowId xmlns:a16="http://schemas.microsoft.com/office/drawing/2014/main" val="3903782370"/>
                  </a:ext>
                </a:extLst>
              </a:tr>
              <a:tr h="370840">
                <a:tc>
                  <a:txBody>
                    <a:bodyPr/>
                    <a:lstStyle/>
                    <a:p>
                      <a:endParaRPr lang="en-US" sz="1400"/>
                    </a:p>
                  </a:txBody>
                  <a:tcPr/>
                </a:tc>
                <a:extLst>
                  <a:ext uri="{0D108BD9-81ED-4DB2-BD59-A6C34878D82A}">
                    <a16:rowId xmlns:a16="http://schemas.microsoft.com/office/drawing/2014/main" val="1071992823"/>
                  </a:ext>
                </a:extLst>
              </a:tr>
              <a:tr h="370840">
                <a:tc>
                  <a:txBody>
                    <a:bodyPr/>
                    <a:lstStyle/>
                    <a:p>
                      <a:endParaRPr lang="en-US" sz="1400" dirty="0"/>
                    </a:p>
                  </a:txBody>
                  <a:tcPr/>
                </a:tc>
                <a:extLst>
                  <a:ext uri="{0D108BD9-81ED-4DB2-BD59-A6C34878D82A}">
                    <a16:rowId xmlns:a16="http://schemas.microsoft.com/office/drawing/2014/main" val="1030232626"/>
                  </a:ext>
                </a:extLst>
              </a:tr>
              <a:tr h="370840">
                <a:tc>
                  <a:txBody>
                    <a:bodyPr/>
                    <a:lstStyle/>
                    <a:p>
                      <a:endParaRPr lang="en-US" sz="1400" dirty="0"/>
                    </a:p>
                  </a:txBody>
                  <a:tcPr/>
                </a:tc>
                <a:extLst>
                  <a:ext uri="{0D108BD9-81ED-4DB2-BD59-A6C34878D82A}">
                    <a16:rowId xmlns:a16="http://schemas.microsoft.com/office/drawing/2014/main" val="2282841290"/>
                  </a:ext>
                </a:extLst>
              </a:tr>
              <a:tr h="370840">
                <a:tc>
                  <a:txBody>
                    <a:bodyPr/>
                    <a:lstStyle/>
                    <a:p>
                      <a:endParaRPr lang="en-US" sz="1400" dirty="0"/>
                    </a:p>
                  </a:txBody>
                  <a:tcPr/>
                </a:tc>
                <a:extLst>
                  <a:ext uri="{0D108BD9-81ED-4DB2-BD59-A6C34878D82A}">
                    <a16:rowId xmlns:a16="http://schemas.microsoft.com/office/drawing/2014/main" val="1771727956"/>
                  </a:ext>
                </a:extLst>
              </a:tr>
              <a:tr h="370840">
                <a:tc>
                  <a:txBody>
                    <a:bodyPr/>
                    <a:lstStyle/>
                    <a:p>
                      <a:endParaRPr lang="en-US" sz="1400" dirty="0"/>
                    </a:p>
                  </a:txBody>
                  <a:tcPr/>
                </a:tc>
                <a:extLst>
                  <a:ext uri="{0D108BD9-81ED-4DB2-BD59-A6C34878D82A}">
                    <a16:rowId xmlns:a16="http://schemas.microsoft.com/office/drawing/2014/main" val="2230661549"/>
                  </a:ext>
                </a:extLst>
              </a:tr>
            </a:tbl>
          </a:graphicData>
        </a:graphic>
      </p:graphicFrame>
      <p:sp>
        <p:nvSpPr>
          <p:cNvPr id="33" name="Circular Arrow 32">
            <a:extLst>
              <a:ext uri="{FF2B5EF4-FFF2-40B4-BE49-F238E27FC236}">
                <a16:creationId xmlns:a16="http://schemas.microsoft.com/office/drawing/2014/main" id="{BD3C9C51-B6BC-B14C-8F88-318D4DA0B1C2}"/>
              </a:ext>
            </a:extLst>
          </p:cNvPr>
          <p:cNvSpPr/>
          <p:nvPr/>
        </p:nvSpPr>
        <p:spPr>
          <a:xfrm rot="5400000">
            <a:off x="8733243" y="1804444"/>
            <a:ext cx="2538839" cy="3311086"/>
          </a:xfrm>
          <a:prstGeom prst="circularArrow">
            <a:avLst>
              <a:gd name="adj1" fmla="val 1759"/>
              <a:gd name="adj2" fmla="val 1142319"/>
              <a:gd name="adj3" fmla="val 20417520"/>
              <a:gd name="adj4" fmla="val 12973840"/>
              <a:gd name="adj5" fmla="val 756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37" name="Straight Arrow Connector 36">
            <a:extLst>
              <a:ext uri="{FF2B5EF4-FFF2-40B4-BE49-F238E27FC236}">
                <a16:creationId xmlns:a16="http://schemas.microsoft.com/office/drawing/2014/main" id="{FBE0780B-8990-2D4B-AF19-0CB61EED9138}"/>
              </a:ext>
            </a:extLst>
          </p:cNvPr>
          <p:cNvCxnSpPr>
            <a:cxnSpLocks/>
            <a:stCxn id="24" idx="3"/>
            <a:endCxn id="7" idx="1"/>
          </p:cNvCxnSpPr>
          <p:nvPr/>
        </p:nvCxnSpPr>
        <p:spPr>
          <a:xfrm>
            <a:off x="8047281" y="5147001"/>
            <a:ext cx="9889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090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Causal diagram of simulated datasets</a:t>
            </a:r>
          </a:p>
        </p:txBody>
      </p:sp>
      <p:sp>
        <p:nvSpPr>
          <p:cNvPr id="19" name="TextBox 18"/>
          <p:cNvSpPr txBox="1"/>
          <p:nvPr/>
        </p:nvSpPr>
        <p:spPr>
          <a:xfrm>
            <a:off x="2718388" y="2717559"/>
            <a:ext cx="1936649" cy="1938992"/>
          </a:xfrm>
          <a:prstGeom prst="rect">
            <a:avLst/>
          </a:prstGeom>
          <a:noFill/>
          <a:ln w="19050" cmpd="sng">
            <a:solidFill>
              <a:schemeClr val="accent6"/>
            </a:solidFill>
          </a:ln>
        </p:spPr>
        <p:txBody>
          <a:bodyPr wrap="square" rtlCol="0">
            <a:spAutoFit/>
          </a:bodyPr>
          <a:lstStyle/>
          <a:p>
            <a:r>
              <a:rPr lang="en-US" sz="2000" dirty="0"/>
              <a:t>Any variables associated with exposure remain associated with exposure.</a:t>
            </a:r>
          </a:p>
        </p:txBody>
      </p:sp>
      <p:sp>
        <p:nvSpPr>
          <p:cNvPr id="20" name="TextBox 19"/>
          <p:cNvSpPr txBox="1"/>
          <p:nvPr/>
        </p:nvSpPr>
        <p:spPr>
          <a:xfrm>
            <a:off x="8128254" y="780162"/>
            <a:ext cx="1936649" cy="1323439"/>
          </a:xfrm>
          <a:prstGeom prst="rect">
            <a:avLst/>
          </a:prstGeom>
          <a:noFill/>
          <a:ln w="19050" cmpd="sng">
            <a:solidFill>
              <a:srgbClr val="BAD6AD"/>
            </a:solidFill>
          </a:ln>
        </p:spPr>
        <p:txBody>
          <a:bodyPr wrap="square" rtlCol="0">
            <a:spAutoFit/>
          </a:bodyPr>
          <a:lstStyle/>
          <a:p>
            <a:r>
              <a:rPr lang="en-US" sz="2000" dirty="0"/>
              <a:t>Any correlations among covariates remain intact.</a:t>
            </a:r>
          </a:p>
        </p:txBody>
      </p:sp>
      <p:grpSp>
        <p:nvGrpSpPr>
          <p:cNvPr id="3" name="Group 2">
            <a:extLst>
              <a:ext uri="{FF2B5EF4-FFF2-40B4-BE49-F238E27FC236}">
                <a16:creationId xmlns:a16="http://schemas.microsoft.com/office/drawing/2014/main" id="{9F53E2A8-7B26-844B-8690-FC5B21479BA6}"/>
              </a:ext>
            </a:extLst>
          </p:cNvPr>
          <p:cNvGrpSpPr>
            <a:grpSpLocks noChangeAspect="1"/>
          </p:cNvGrpSpPr>
          <p:nvPr/>
        </p:nvGrpSpPr>
        <p:grpSpPr>
          <a:xfrm>
            <a:off x="4122776" y="1051538"/>
            <a:ext cx="5228700" cy="5029200"/>
            <a:chOff x="4122781" y="2134191"/>
            <a:chExt cx="3232347" cy="3109016"/>
          </a:xfrm>
        </p:grpSpPr>
        <p:sp>
          <p:nvSpPr>
            <p:cNvPr id="4" name="Oval 3"/>
            <p:cNvSpPr/>
            <p:nvPr/>
          </p:nvSpPr>
          <p:spPr>
            <a:xfrm>
              <a:off x="5375749" y="2904576"/>
              <a:ext cx="593378" cy="56197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C</a:t>
              </a:r>
              <a:r>
                <a:rPr lang="en-US" sz="2000" baseline="-25000" dirty="0">
                  <a:solidFill>
                    <a:schemeClr val="tx1"/>
                  </a:solidFill>
                </a:rPr>
                <a:t>1</a:t>
              </a:r>
            </a:p>
          </p:txBody>
        </p:sp>
        <p:sp>
          <p:nvSpPr>
            <p:cNvPr id="5" name="Oval 4"/>
            <p:cNvSpPr/>
            <p:nvPr/>
          </p:nvSpPr>
          <p:spPr>
            <a:xfrm>
              <a:off x="4122781" y="4681033"/>
              <a:ext cx="593378" cy="562174"/>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X</a:t>
              </a:r>
              <a:endParaRPr lang="en-US" sz="2000" baseline="-25000" dirty="0">
                <a:solidFill>
                  <a:schemeClr val="tx1"/>
                </a:solidFill>
              </a:endParaRPr>
            </a:p>
          </p:txBody>
        </p:sp>
        <p:sp>
          <p:nvSpPr>
            <p:cNvPr id="6" name="Oval 5"/>
            <p:cNvSpPr/>
            <p:nvPr/>
          </p:nvSpPr>
          <p:spPr>
            <a:xfrm>
              <a:off x="6761750" y="4681033"/>
              <a:ext cx="593378" cy="562174"/>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Y</a:t>
              </a:r>
              <a:endParaRPr lang="en-US" sz="2000" baseline="-25000" dirty="0">
                <a:solidFill>
                  <a:schemeClr val="tx1"/>
                </a:solidFill>
              </a:endParaRPr>
            </a:p>
          </p:txBody>
        </p:sp>
        <p:sp>
          <p:nvSpPr>
            <p:cNvPr id="7" name="Oval 6"/>
            <p:cNvSpPr/>
            <p:nvPr/>
          </p:nvSpPr>
          <p:spPr>
            <a:xfrm>
              <a:off x="5011395" y="2134191"/>
              <a:ext cx="1301267" cy="133256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000" dirty="0">
                  <a:solidFill>
                    <a:schemeClr val="tx1"/>
                  </a:solidFill>
                </a:rPr>
                <a:t>C</a:t>
              </a:r>
            </a:p>
          </p:txBody>
        </p:sp>
        <p:cxnSp>
          <p:nvCxnSpPr>
            <p:cNvPr id="9" name="Straight Arrow Connector 8"/>
            <p:cNvCxnSpPr>
              <a:stCxn id="7" idx="4"/>
              <a:endCxn id="5" idx="0"/>
            </p:cNvCxnSpPr>
            <p:nvPr/>
          </p:nvCxnSpPr>
          <p:spPr>
            <a:xfrm flipH="1">
              <a:off x="4419470" y="3466751"/>
              <a:ext cx="1242558" cy="12142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4"/>
              <a:endCxn id="6" idx="0"/>
            </p:cNvCxnSpPr>
            <p:nvPr/>
          </p:nvCxnSpPr>
          <p:spPr>
            <a:xfrm>
              <a:off x="5662029" y="3466751"/>
              <a:ext cx="1396411" cy="121428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2"/>
            </p:cNvCxnSpPr>
            <p:nvPr/>
          </p:nvCxnSpPr>
          <p:spPr>
            <a:xfrm flipH="1">
              <a:off x="4419470" y="2800471"/>
              <a:ext cx="591924" cy="1880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7" idx="0"/>
              <a:endCxn id="4" idx="6"/>
            </p:cNvCxnSpPr>
            <p:nvPr/>
          </p:nvCxnSpPr>
          <p:spPr>
            <a:xfrm rot="16200000" flipH="1">
              <a:off x="5289892" y="2506327"/>
              <a:ext cx="1051371" cy="307099"/>
            </a:xfrm>
            <a:prstGeom prst="curvedConnector4">
              <a:avLst>
                <a:gd name="adj1" fmla="val -12606"/>
                <a:gd name="adj2" fmla="val 255023"/>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5" idx="6"/>
              <a:endCxn id="6" idx="2"/>
            </p:cNvCxnSpPr>
            <p:nvPr/>
          </p:nvCxnSpPr>
          <p:spPr>
            <a:xfrm>
              <a:off x="4716160" y="4962120"/>
              <a:ext cx="2045591"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1948764" y="1051538"/>
            <a:ext cx="3475896" cy="1015663"/>
          </a:xfrm>
          <a:prstGeom prst="rect">
            <a:avLst/>
          </a:prstGeom>
          <a:noFill/>
          <a:ln w="19050" cmpd="sng">
            <a:solidFill>
              <a:schemeClr val="accent6"/>
            </a:solidFill>
          </a:ln>
        </p:spPr>
        <p:txBody>
          <a:bodyPr wrap="square" rtlCol="0">
            <a:spAutoFit/>
          </a:bodyPr>
          <a:lstStyle/>
          <a:p>
            <a:r>
              <a:rPr lang="en-US" sz="2000" dirty="0"/>
              <a:t>C</a:t>
            </a:r>
            <a:r>
              <a:rPr lang="en-US" sz="2000" baseline="-25000" dirty="0"/>
              <a:t>1</a:t>
            </a:r>
            <a:r>
              <a:rPr lang="en-US" sz="2000" dirty="0"/>
              <a:t> = True confounders, a subset of C = all measured covariates.</a:t>
            </a:r>
          </a:p>
        </p:txBody>
      </p:sp>
      <p:sp>
        <p:nvSpPr>
          <p:cNvPr id="24" name="TextBox 23"/>
          <p:cNvSpPr txBox="1"/>
          <p:nvPr/>
        </p:nvSpPr>
        <p:spPr>
          <a:xfrm>
            <a:off x="8391618" y="3701000"/>
            <a:ext cx="3475896" cy="1015663"/>
          </a:xfrm>
          <a:prstGeom prst="rect">
            <a:avLst/>
          </a:prstGeom>
          <a:noFill/>
          <a:ln w="19050" cmpd="sng">
            <a:solidFill>
              <a:schemeClr val="accent6"/>
            </a:solidFill>
          </a:ln>
        </p:spPr>
        <p:txBody>
          <a:bodyPr wrap="square" rtlCol="0">
            <a:spAutoFit/>
          </a:bodyPr>
          <a:lstStyle/>
          <a:p>
            <a:r>
              <a:rPr lang="en-US" sz="2000" dirty="0"/>
              <a:t>Associations with outcome are determined by chosen simulation model.</a:t>
            </a:r>
          </a:p>
        </p:txBody>
      </p:sp>
    </p:spTree>
    <p:extLst>
      <p:ext uri="{BB962C8B-B14F-4D97-AF65-F5344CB8AC3E}">
        <p14:creationId xmlns:p14="http://schemas.microsoft.com/office/powerpoint/2010/main" val="294826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Variations implemented in </a:t>
            </a:r>
            <a:r>
              <a:rPr lang="en-US" dirty="0" err="1">
                <a:latin typeface="Courier New" panose="02070309020205020404" pitchFamily="49" charset="0"/>
                <a:cs typeface="Courier New" panose="02070309020205020404" pitchFamily="49" charset="0"/>
              </a:rPr>
              <a:t>plasmode</a:t>
            </a:r>
            <a:r>
              <a:rPr lang="en-US" dirty="0"/>
              <a:t> package in R </a:t>
            </a:r>
          </a:p>
        </p:txBody>
      </p:sp>
      <p:grpSp>
        <p:nvGrpSpPr>
          <p:cNvPr id="3" name="Group 2">
            <a:extLst>
              <a:ext uri="{FF2B5EF4-FFF2-40B4-BE49-F238E27FC236}">
                <a16:creationId xmlns:a16="http://schemas.microsoft.com/office/drawing/2014/main" id="{9F53E2A8-7B26-844B-8690-FC5B21479BA6}"/>
              </a:ext>
            </a:extLst>
          </p:cNvPr>
          <p:cNvGrpSpPr>
            <a:grpSpLocks noChangeAspect="1"/>
          </p:cNvGrpSpPr>
          <p:nvPr/>
        </p:nvGrpSpPr>
        <p:grpSpPr>
          <a:xfrm>
            <a:off x="4122776" y="1051538"/>
            <a:ext cx="5228700" cy="5029200"/>
            <a:chOff x="4122781" y="2134191"/>
            <a:chExt cx="3232347" cy="3109016"/>
          </a:xfrm>
        </p:grpSpPr>
        <p:sp>
          <p:nvSpPr>
            <p:cNvPr id="4" name="Oval 3"/>
            <p:cNvSpPr/>
            <p:nvPr/>
          </p:nvSpPr>
          <p:spPr>
            <a:xfrm>
              <a:off x="5375749" y="2904576"/>
              <a:ext cx="593378" cy="56197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C</a:t>
              </a:r>
              <a:r>
                <a:rPr lang="en-US" sz="2000" baseline="-25000" dirty="0">
                  <a:solidFill>
                    <a:schemeClr val="tx1"/>
                  </a:solidFill>
                </a:rPr>
                <a:t>1</a:t>
              </a:r>
            </a:p>
          </p:txBody>
        </p:sp>
        <p:sp>
          <p:nvSpPr>
            <p:cNvPr id="5" name="Oval 4"/>
            <p:cNvSpPr/>
            <p:nvPr/>
          </p:nvSpPr>
          <p:spPr>
            <a:xfrm>
              <a:off x="4122781" y="4681033"/>
              <a:ext cx="593378" cy="562174"/>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X</a:t>
              </a:r>
              <a:endParaRPr lang="en-US" sz="2000" baseline="-25000" dirty="0">
                <a:solidFill>
                  <a:schemeClr val="tx1"/>
                </a:solidFill>
              </a:endParaRPr>
            </a:p>
          </p:txBody>
        </p:sp>
        <p:sp>
          <p:nvSpPr>
            <p:cNvPr id="6" name="Oval 5"/>
            <p:cNvSpPr/>
            <p:nvPr/>
          </p:nvSpPr>
          <p:spPr>
            <a:xfrm>
              <a:off x="6761750" y="4681033"/>
              <a:ext cx="593378" cy="562174"/>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Y</a:t>
              </a:r>
              <a:endParaRPr lang="en-US" sz="2000" baseline="-25000" dirty="0">
                <a:solidFill>
                  <a:schemeClr val="tx1"/>
                </a:solidFill>
              </a:endParaRPr>
            </a:p>
          </p:txBody>
        </p:sp>
        <p:sp>
          <p:nvSpPr>
            <p:cNvPr id="7" name="Oval 6"/>
            <p:cNvSpPr/>
            <p:nvPr/>
          </p:nvSpPr>
          <p:spPr>
            <a:xfrm>
              <a:off x="5011395" y="2134191"/>
              <a:ext cx="1301267" cy="133256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000" dirty="0">
                  <a:solidFill>
                    <a:schemeClr val="tx1"/>
                  </a:solidFill>
                </a:rPr>
                <a:t>C</a:t>
              </a:r>
            </a:p>
          </p:txBody>
        </p:sp>
        <p:cxnSp>
          <p:nvCxnSpPr>
            <p:cNvPr id="9" name="Straight Arrow Connector 8"/>
            <p:cNvCxnSpPr>
              <a:stCxn id="7" idx="4"/>
              <a:endCxn id="5" idx="0"/>
            </p:cNvCxnSpPr>
            <p:nvPr/>
          </p:nvCxnSpPr>
          <p:spPr>
            <a:xfrm flipH="1">
              <a:off x="4419470" y="3466751"/>
              <a:ext cx="1242558" cy="12142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4"/>
              <a:endCxn id="6" idx="0"/>
            </p:cNvCxnSpPr>
            <p:nvPr/>
          </p:nvCxnSpPr>
          <p:spPr>
            <a:xfrm>
              <a:off x="5662029" y="3466751"/>
              <a:ext cx="1396411" cy="121428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2"/>
            </p:cNvCxnSpPr>
            <p:nvPr/>
          </p:nvCxnSpPr>
          <p:spPr>
            <a:xfrm flipH="1">
              <a:off x="4419470" y="2800471"/>
              <a:ext cx="591924" cy="1880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7" idx="0"/>
              <a:endCxn id="4" idx="6"/>
            </p:cNvCxnSpPr>
            <p:nvPr/>
          </p:nvCxnSpPr>
          <p:spPr>
            <a:xfrm rot="16200000" flipH="1">
              <a:off x="5289892" y="2506327"/>
              <a:ext cx="1051371" cy="307099"/>
            </a:xfrm>
            <a:prstGeom prst="curvedConnector4">
              <a:avLst>
                <a:gd name="adj1" fmla="val -12606"/>
                <a:gd name="adj2" fmla="val 255023"/>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5" idx="6"/>
              <a:endCxn id="6" idx="2"/>
            </p:cNvCxnSpPr>
            <p:nvPr/>
          </p:nvCxnSpPr>
          <p:spPr>
            <a:xfrm>
              <a:off x="4716160" y="4962120"/>
              <a:ext cx="2045591"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1948764" y="1051538"/>
            <a:ext cx="3475896" cy="1015663"/>
          </a:xfrm>
          <a:prstGeom prst="rect">
            <a:avLst/>
          </a:prstGeom>
          <a:noFill/>
          <a:ln w="19050" cmpd="sng">
            <a:solidFill>
              <a:schemeClr val="accent6"/>
            </a:solidFill>
          </a:ln>
        </p:spPr>
        <p:txBody>
          <a:bodyPr wrap="square" rtlCol="0">
            <a:spAutoFit/>
          </a:bodyPr>
          <a:lstStyle/>
          <a:p>
            <a:r>
              <a:rPr lang="en-US" sz="2000" dirty="0"/>
              <a:t>C</a:t>
            </a:r>
            <a:r>
              <a:rPr lang="en-US" sz="2000" baseline="-25000" dirty="0"/>
              <a:t>1</a:t>
            </a:r>
            <a:r>
              <a:rPr lang="en-US" sz="2000" dirty="0"/>
              <a:t> = True confounders, a subset of C = all measured covariates.</a:t>
            </a:r>
          </a:p>
        </p:txBody>
      </p:sp>
    </p:spTree>
    <p:extLst>
      <p:ext uri="{BB962C8B-B14F-4D97-AF65-F5344CB8AC3E}">
        <p14:creationId xmlns:p14="http://schemas.microsoft.com/office/powerpoint/2010/main" val="3017002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Variations implemented in </a:t>
            </a:r>
            <a:r>
              <a:rPr lang="en-US" dirty="0" err="1">
                <a:latin typeface="Courier New" panose="02070309020205020404" pitchFamily="49" charset="0"/>
                <a:cs typeface="Courier New" panose="02070309020205020404" pitchFamily="49" charset="0"/>
              </a:rPr>
              <a:t>plasmode</a:t>
            </a:r>
            <a:r>
              <a:rPr lang="en-US" dirty="0"/>
              <a:t> package in R</a:t>
            </a:r>
          </a:p>
        </p:txBody>
      </p:sp>
      <p:grpSp>
        <p:nvGrpSpPr>
          <p:cNvPr id="3" name="Group 2">
            <a:extLst>
              <a:ext uri="{FF2B5EF4-FFF2-40B4-BE49-F238E27FC236}">
                <a16:creationId xmlns:a16="http://schemas.microsoft.com/office/drawing/2014/main" id="{9F53E2A8-7B26-844B-8690-FC5B21479BA6}"/>
              </a:ext>
            </a:extLst>
          </p:cNvPr>
          <p:cNvGrpSpPr>
            <a:grpSpLocks noChangeAspect="1"/>
          </p:cNvGrpSpPr>
          <p:nvPr/>
        </p:nvGrpSpPr>
        <p:grpSpPr>
          <a:xfrm>
            <a:off x="4122776" y="1051538"/>
            <a:ext cx="5228700" cy="5029200"/>
            <a:chOff x="4122781" y="2134191"/>
            <a:chExt cx="3232347" cy="3109016"/>
          </a:xfrm>
        </p:grpSpPr>
        <p:sp>
          <p:nvSpPr>
            <p:cNvPr id="4" name="Oval 3"/>
            <p:cNvSpPr/>
            <p:nvPr/>
          </p:nvSpPr>
          <p:spPr>
            <a:xfrm>
              <a:off x="5375749" y="2904576"/>
              <a:ext cx="593378" cy="56197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C</a:t>
              </a:r>
              <a:r>
                <a:rPr lang="en-US" sz="2000" baseline="-25000" dirty="0">
                  <a:solidFill>
                    <a:schemeClr val="tx1"/>
                  </a:solidFill>
                </a:rPr>
                <a:t>1</a:t>
              </a:r>
            </a:p>
          </p:txBody>
        </p:sp>
        <p:sp>
          <p:nvSpPr>
            <p:cNvPr id="5" name="Oval 4"/>
            <p:cNvSpPr/>
            <p:nvPr/>
          </p:nvSpPr>
          <p:spPr>
            <a:xfrm>
              <a:off x="4122781" y="4681033"/>
              <a:ext cx="593378" cy="562174"/>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X</a:t>
              </a:r>
              <a:endParaRPr lang="en-US" sz="2000" baseline="-25000" dirty="0">
                <a:solidFill>
                  <a:schemeClr val="tx1"/>
                </a:solidFill>
              </a:endParaRPr>
            </a:p>
          </p:txBody>
        </p:sp>
        <p:sp>
          <p:nvSpPr>
            <p:cNvPr id="6" name="Oval 5"/>
            <p:cNvSpPr/>
            <p:nvPr/>
          </p:nvSpPr>
          <p:spPr>
            <a:xfrm>
              <a:off x="6761750" y="4681033"/>
              <a:ext cx="593378" cy="562174"/>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Y</a:t>
              </a:r>
              <a:endParaRPr lang="en-US" sz="2000" baseline="-25000" dirty="0">
                <a:solidFill>
                  <a:schemeClr val="tx1"/>
                </a:solidFill>
              </a:endParaRPr>
            </a:p>
          </p:txBody>
        </p:sp>
        <p:sp>
          <p:nvSpPr>
            <p:cNvPr id="7" name="Oval 6"/>
            <p:cNvSpPr/>
            <p:nvPr/>
          </p:nvSpPr>
          <p:spPr>
            <a:xfrm>
              <a:off x="5011395" y="2134191"/>
              <a:ext cx="1301267" cy="133256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000" dirty="0">
                  <a:solidFill>
                    <a:schemeClr val="tx1"/>
                  </a:solidFill>
                </a:rPr>
                <a:t>C</a:t>
              </a:r>
            </a:p>
          </p:txBody>
        </p:sp>
        <p:cxnSp>
          <p:nvCxnSpPr>
            <p:cNvPr id="9" name="Straight Arrow Connector 8"/>
            <p:cNvCxnSpPr>
              <a:stCxn id="7" idx="4"/>
              <a:endCxn id="5" idx="0"/>
            </p:cNvCxnSpPr>
            <p:nvPr/>
          </p:nvCxnSpPr>
          <p:spPr>
            <a:xfrm flipH="1">
              <a:off x="4419470" y="3466751"/>
              <a:ext cx="1242558" cy="121428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4"/>
              <a:endCxn id="6" idx="0"/>
            </p:cNvCxnSpPr>
            <p:nvPr/>
          </p:nvCxnSpPr>
          <p:spPr>
            <a:xfrm>
              <a:off x="5662029" y="3466751"/>
              <a:ext cx="1396411" cy="1214282"/>
            </a:xfrm>
            <a:prstGeom prst="straightConnector1">
              <a:avLst/>
            </a:prstGeom>
            <a:ln>
              <a:prstDash val="solid"/>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cxnSpLocks/>
              <a:stCxn id="7" idx="6"/>
              <a:endCxn id="6" idx="0"/>
            </p:cNvCxnSpPr>
            <p:nvPr/>
          </p:nvCxnSpPr>
          <p:spPr>
            <a:xfrm>
              <a:off x="6312662" y="2800471"/>
              <a:ext cx="745777" cy="1880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7" idx="0"/>
              <a:endCxn id="4" idx="6"/>
            </p:cNvCxnSpPr>
            <p:nvPr/>
          </p:nvCxnSpPr>
          <p:spPr>
            <a:xfrm rot="16200000" flipH="1">
              <a:off x="5289892" y="2506327"/>
              <a:ext cx="1051371" cy="307099"/>
            </a:xfrm>
            <a:prstGeom prst="curvedConnector4">
              <a:avLst>
                <a:gd name="adj1" fmla="val -12606"/>
                <a:gd name="adj2" fmla="val 255023"/>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cxnSpLocks/>
              <a:stCxn id="5" idx="6"/>
              <a:endCxn id="6" idx="2"/>
            </p:cNvCxnSpPr>
            <p:nvPr/>
          </p:nvCxnSpPr>
          <p:spPr>
            <a:xfrm>
              <a:off x="4716160" y="4962120"/>
              <a:ext cx="2045591"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1948764" y="1051538"/>
            <a:ext cx="3475896" cy="1015663"/>
          </a:xfrm>
          <a:prstGeom prst="rect">
            <a:avLst/>
          </a:prstGeom>
          <a:noFill/>
          <a:ln w="19050" cmpd="sng">
            <a:solidFill>
              <a:schemeClr val="accent6"/>
            </a:solidFill>
          </a:ln>
        </p:spPr>
        <p:txBody>
          <a:bodyPr wrap="square" rtlCol="0">
            <a:spAutoFit/>
          </a:bodyPr>
          <a:lstStyle/>
          <a:p>
            <a:r>
              <a:rPr lang="en-US" sz="2000" dirty="0"/>
              <a:t>C</a:t>
            </a:r>
            <a:r>
              <a:rPr lang="en-US" sz="2000" baseline="-25000" dirty="0"/>
              <a:t>1</a:t>
            </a:r>
            <a:r>
              <a:rPr lang="en-US" sz="2000" dirty="0"/>
              <a:t> = True confounders, a subset of C = all measured covariates.</a:t>
            </a:r>
          </a:p>
        </p:txBody>
      </p:sp>
    </p:spTree>
    <p:extLst>
      <p:ext uri="{BB962C8B-B14F-4D97-AF65-F5344CB8AC3E}">
        <p14:creationId xmlns:p14="http://schemas.microsoft.com/office/powerpoint/2010/main" val="149599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Variations implemented in </a:t>
            </a:r>
            <a:r>
              <a:rPr lang="en-US" dirty="0" err="1">
                <a:latin typeface="Courier New" panose="02070309020205020404" pitchFamily="49" charset="0"/>
                <a:cs typeface="Courier New" panose="02070309020205020404" pitchFamily="49" charset="0"/>
              </a:rPr>
              <a:t>plasmode</a:t>
            </a:r>
            <a:r>
              <a:rPr lang="en-US" dirty="0"/>
              <a:t> package in R</a:t>
            </a:r>
          </a:p>
        </p:txBody>
      </p:sp>
      <p:grpSp>
        <p:nvGrpSpPr>
          <p:cNvPr id="3" name="Group 2">
            <a:extLst>
              <a:ext uri="{FF2B5EF4-FFF2-40B4-BE49-F238E27FC236}">
                <a16:creationId xmlns:a16="http://schemas.microsoft.com/office/drawing/2014/main" id="{9F53E2A8-7B26-844B-8690-FC5B21479BA6}"/>
              </a:ext>
            </a:extLst>
          </p:cNvPr>
          <p:cNvGrpSpPr>
            <a:grpSpLocks noChangeAspect="1"/>
          </p:cNvGrpSpPr>
          <p:nvPr/>
        </p:nvGrpSpPr>
        <p:grpSpPr>
          <a:xfrm>
            <a:off x="4122776" y="1051538"/>
            <a:ext cx="5228700" cy="5029200"/>
            <a:chOff x="4122781" y="2134191"/>
            <a:chExt cx="3232347" cy="3109016"/>
          </a:xfrm>
        </p:grpSpPr>
        <p:sp>
          <p:nvSpPr>
            <p:cNvPr id="4" name="Oval 3"/>
            <p:cNvSpPr/>
            <p:nvPr/>
          </p:nvSpPr>
          <p:spPr>
            <a:xfrm>
              <a:off x="5375749" y="2904576"/>
              <a:ext cx="593378" cy="56197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C</a:t>
              </a:r>
              <a:r>
                <a:rPr lang="en-US" sz="2000" baseline="-25000" dirty="0">
                  <a:solidFill>
                    <a:schemeClr val="tx1"/>
                  </a:solidFill>
                </a:rPr>
                <a:t>1</a:t>
              </a:r>
            </a:p>
          </p:txBody>
        </p:sp>
        <p:sp>
          <p:nvSpPr>
            <p:cNvPr id="5" name="Oval 4"/>
            <p:cNvSpPr/>
            <p:nvPr/>
          </p:nvSpPr>
          <p:spPr>
            <a:xfrm>
              <a:off x="4122781" y="4681033"/>
              <a:ext cx="593378" cy="562174"/>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X</a:t>
              </a:r>
              <a:endParaRPr lang="en-US" sz="2000" baseline="-25000" dirty="0">
                <a:solidFill>
                  <a:schemeClr val="tx1"/>
                </a:solidFill>
              </a:endParaRPr>
            </a:p>
          </p:txBody>
        </p:sp>
        <p:sp>
          <p:nvSpPr>
            <p:cNvPr id="6" name="Oval 5"/>
            <p:cNvSpPr/>
            <p:nvPr/>
          </p:nvSpPr>
          <p:spPr>
            <a:xfrm>
              <a:off x="6761750" y="4681033"/>
              <a:ext cx="593378" cy="562174"/>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Y</a:t>
              </a:r>
              <a:endParaRPr lang="en-US" sz="2000" baseline="-25000" dirty="0">
                <a:solidFill>
                  <a:schemeClr val="tx1"/>
                </a:solidFill>
              </a:endParaRPr>
            </a:p>
          </p:txBody>
        </p:sp>
        <p:sp>
          <p:nvSpPr>
            <p:cNvPr id="7" name="Oval 6"/>
            <p:cNvSpPr/>
            <p:nvPr/>
          </p:nvSpPr>
          <p:spPr>
            <a:xfrm>
              <a:off x="5011395" y="2134191"/>
              <a:ext cx="1301267" cy="133256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000" dirty="0">
                  <a:solidFill>
                    <a:schemeClr val="tx1"/>
                  </a:solidFill>
                </a:rPr>
                <a:t>C</a:t>
              </a:r>
            </a:p>
          </p:txBody>
        </p:sp>
        <p:cxnSp>
          <p:nvCxnSpPr>
            <p:cNvPr id="9" name="Straight Arrow Connector 8"/>
            <p:cNvCxnSpPr>
              <a:stCxn id="7" idx="4"/>
              <a:endCxn id="5" idx="0"/>
            </p:cNvCxnSpPr>
            <p:nvPr/>
          </p:nvCxnSpPr>
          <p:spPr>
            <a:xfrm flipH="1">
              <a:off x="4419470" y="3466751"/>
              <a:ext cx="1242558" cy="121428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4"/>
              <a:endCxn id="6" idx="0"/>
            </p:cNvCxnSpPr>
            <p:nvPr/>
          </p:nvCxnSpPr>
          <p:spPr>
            <a:xfrm>
              <a:off x="5662029" y="3466751"/>
              <a:ext cx="1396411" cy="121428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7" idx="0"/>
              <a:endCxn id="4" idx="6"/>
            </p:cNvCxnSpPr>
            <p:nvPr/>
          </p:nvCxnSpPr>
          <p:spPr>
            <a:xfrm rot="16200000" flipH="1">
              <a:off x="5289892" y="2506327"/>
              <a:ext cx="1051371" cy="307099"/>
            </a:xfrm>
            <a:prstGeom prst="curvedConnector4">
              <a:avLst>
                <a:gd name="adj1" fmla="val -12606"/>
                <a:gd name="adj2" fmla="val 255023"/>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cxnSpLocks/>
              <a:stCxn id="5" idx="6"/>
              <a:endCxn id="6" idx="2"/>
            </p:cNvCxnSpPr>
            <p:nvPr/>
          </p:nvCxnSpPr>
          <p:spPr>
            <a:xfrm>
              <a:off x="4716160" y="4962120"/>
              <a:ext cx="2045591"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1948764" y="1051538"/>
            <a:ext cx="3475896" cy="1015663"/>
          </a:xfrm>
          <a:prstGeom prst="rect">
            <a:avLst/>
          </a:prstGeom>
          <a:noFill/>
          <a:ln w="19050" cmpd="sng">
            <a:solidFill>
              <a:schemeClr val="accent6"/>
            </a:solidFill>
          </a:ln>
        </p:spPr>
        <p:txBody>
          <a:bodyPr wrap="square" rtlCol="0">
            <a:spAutoFit/>
          </a:bodyPr>
          <a:lstStyle/>
          <a:p>
            <a:r>
              <a:rPr lang="en-US" sz="2000" dirty="0"/>
              <a:t>C</a:t>
            </a:r>
            <a:r>
              <a:rPr lang="en-US" sz="2000" baseline="-25000" dirty="0"/>
              <a:t>1</a:t>
            </a:r>
            <a:r>
              <a:rPr lang="en-US" sz="2000" dirty="0"/>
              <a:t> = True confounders, a subset of C = all measured covariates.</a:t>
            </a:r>
          </a:p>
        </p:txBody>
      </p:sp>
    </p:spTree>
    <p:extLst>
      <p:ext uri="{BB962C8B-B14F-4D97-AF65-F5344CB8AC3E}">
        <p14:creationId xmlns:p14="http://schemas.microsoft.com/office/powerpoint/2010/main" val="3366097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1DE9-8EE6-864E-81ED-319086B62794}"/>
              </a:ext>
            </a:extLst>
          </p:cNvPr>
          <p:cNvSpPr>
            <a:spLocks noGrp="1"/>
          </p:cNvSpPr>
          <p:nvPr>
            <p:ph type="title"/>
          </p:nvPr>
        </p:nvSpPr>
        <p:spPr/>
        <p:txBody>
          <a:bodyPr/>
          <a:lstStyle/>
          <a:p>
            <a:r>
              <a:rPr lang="en-US" dirty="0"/>
              <a:t>The future</a:t>
            </a:r>
          </a:p>
        </p:txBody>
      </p:sp>
      <p:sp>
        <p:nvSpPr>
          <p:cNvPr id="3" name="Content Placeholder 2">
            <a:extLst>
              <a:ext uri="{FF2B5EF4-FFF2-40B4-BE49-F238E27FC236}">
                <a16:creationId xmlns:a16="http://schemas.microsoft.com/office/drawing/2014/main" id="{268BFEB9-DE9F-6746-8A01-B4D857BBBE53}"/>
              </a:ext>
            </a:extLst>
          </p:cNvPr>
          <p:cNvSpPr>
            <a:spLocks noGrp="1"/>
          </p:cNvSpPr>
          <p:nvPr>
            <p:ph idx="1"/>
          </p:nvPr>
        </p:nvSpPr>
        <p:spPr>
          <a:xfrm>
            <a:off x="6432452" y="3578002"/>
            <a:ext cx="5674484" cy="2914080"/>
          </a:xfrm>
        </p:spPr>
        <p:txBody>
          <a:bodyPr/>
          <a:lstStyle/>
          <a:p>
            <a:r>
              <a:rPr lang="en-US" dirty="0"/>
              <a:t>Use </a:t>
            </a:r>
            <a:r>
              <a:rPr lang="en-US" dirty="0" err="1"/>
              <a:t>plasmode</a:t>
            </a:r>
            <a:r>
              <a:rPr lang="en-US" dirty="0"/>
              <a:t> to tell you how to build your causal inference approach.</a:t>
            </a:r>
          </a:p>
          <a:p>
            <a:pPr lvl="2"/>
            <a:r>
              <a:rPr lang="en-US" dirty="0"/>
              <a:t>Which covariates</a:t>
            </a:r>
          </a:p>
          <a:p>
            <a:pPr lvl="2"/>
            <a:r>
              <a:rPr lang="en-US" dirty="0"/>
              <a:t>How many covariates</a:t>
            </a:r>
          </a:p>
          <a:p>
            <a:pPr lvl="2"/>
            <a:r>
              <a:rPr lang="en-US" dirty="0"/>
              <a:t>Which model fitting method</a:t>
            </a:r>
          </a:p>
          <a:p>
            <a:pPr lvl="2"/>
            <a:r>
              <a:rPr lang="en-US" dirty="0"/>
              <a:t>Which effect estimation method</a:t>
            </a:r>
          </a:p>
        </p:txBody>
      </p:sp>
      <p:sp>
        <p:nvSpPr>
          <p:cNvPr id="4" name="Slide Number Placeholder 3">
            <a:extLst>
              <a:ext uri="{FF2B5EF4-FFF2-40B4-BE49-F238E27FC236}">
                <a16:creationId xmlns:a16="http://schemas.microsoft.com/office/drawing/2014/main" id="{490A12A3-E562-4840-B897-D04B6C00309A}"/>
              </a:ext>
            </a:extLst>
          </p:cNvPr>
          <p:cNvSpPr>
            <a:spLocks noGrp="1"/>
          </p:cNvSpPr>
          <p:nvPr>
            <p:ph type="sldNum" sz="quarter" idx="12"/>
          </p:nvPr>
        </p:nvSpPr>
        <p:spPr/>
        <p:txBody>
          <a:bodyPr/>
          <a:lstStyle/>
          <a:p>
            <a:fld id="{57AD1378-C67B-DD49-8FA7-DF409B338356}" type="slidenum">
              <a:rPr lang="en-US" smtClean="0">
                <a:solidFill>
                  <a:prstClr val="black">
                    <a:tint val="75000"/>
                  </a:prstClr>
                </a:solidFill>
              </a:rPr>
              <a:pPr/>
              <a:t>9</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1B65E909-1F62-1441-A429-F37F3FA2EB88}"/>
              </a:ext>
            </a:extLst>
          </p:cNvPr>
          <p:cNvSpPr>
            <a:spLocks noGrp="1"/>
          </p:cNvSpPr>
          <p:nvPr>
            <p:ph type="ftr" sz="quarter" idx="13"/>
          </p:nvPr>
        </p:nvSpPr>
        <p:spPr/>
        <p:txBody>
          <a:bodyPr/>
          <a:lstStyle/>
          <a:p>
            <a:pPr algn="r"/>
            <a:r>
              <a:rPr lang="en-US"/>
              <a:t>Harvard / Brigham Division of Pharmacoepidemiology and Pharmacoeconomics</a:t>
            </a:r>
            <a:endParaRPr lang="en-US" dirty="0"/>
          </a:p>
        </p:txBody>
      </p:sp>
      <p:pic>
        <p:nvPicPr>
          <p:cNvPr id="8" name="Picture 7">
            <a:extLst>
              <a:ext uri="{FF2B5EF4-FFF2-40B4-BE49-F238E27FC236}">
                <a16:creationId xmlns:a16="http://schemas.microsoft.com/office/drawing/2014/main" id="{FACE7579-A53A-E845-B6C6-2EA582281956}"/>
              </a:ext>
            </a:extLst>
          </p:cNvPr>
          <p:cNvPicPr>
            <a:picLocks noChangeAspect="1"/>
          </p:cNvPicPr>
          <p:nvPr/>
        </p:nvPicPr>
        <p:blipFill>
          <a:blip r:embed="rId3"/>
          <a:stretch>
            <a:fillRect/>
          </a:stretch>
        </p:blipFill>
        <p:spPr>
          <a:xfrm>
            <a:off x="8293994" y="62052"/>
            <a:ext cx="3898006" cy="3332737"/>
          </a:xfrm>
          <a:prstGeom prst="rect">
            <a:avLst/>
          </a:prstGeom>
        </p:spPr>
      </p:pic>
      <p:pic>
        <p:nvPicPr>
          <p:cNvPr id="10" name="Picture 9">
            <a:extLst>
              <a:ext uri="{FF2B5EF4-FFF2-40B4-BE49-F238E27FC236}">
                <a16:creationId xmlns:a16="http://schemas.microsoft.com/office/drawing/2014/main" id="{6DDD6C99-81B3-0D4A-B078-1078707BAB81}"/>
              </a:ext>
            </a:extLst>
          </p:cNvPr>
          <p:cNvPicPr>
            <a:picLocks noChangeAspect="1"/>
          </p:cNvPicPr>
          <p:nvPr/>
        </p:nvPicPr>
        <p:blipFill>
          <a:blip r:embed="rId4"/>
          <a:stretch>
            <a:fillRect/>
          </a:stretch>
        </p:blipFill>
        <p:spPr>
          <a:xfrm>
            <a:off x="554670" y="965153"/>
            <a:ext cx="5839159" cy="4934501"/>
          </a:xfrm>
          <a:prstGeom prst="rect">
            <a:avLst/>
          </a:prstGeom>
        </p:spPr>
      </p:pic>
    </p:spTree>
    <p:extLst>
      <p:ext uri="{BB962C8B-B14F-4D97-AF65-F5344CB8AC3E}">
        <p14:creationId xmlns:p14="http://schemas.microsoft.com/office/powerpoint/2010/main" val="15497132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63378</TotalTime>
  <Words>401</Words>
  <Application>Microsoft Macintosh PowerPoint</Application>
  <PresentationFormat>Widescreen</PresentationFormat>
  <Paragraphs>110</Paragraphs>
  <Slides>10</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Arial</vt:lpstr>
      <vt:lpstr>Cambria Math</vt:lpstr>
      <vt:lpstr>Courier New</vt:lpstr>
      <vt:lpstr>Franklin Gothic Book</vt:lpstr>
      <vt:lpstr>Franklin Gothic Book Regular</vt:lpstr>
      <vt:lpstr>1_Office Theme</vt:lpstr>
      <vt:lpstr>think-cell Slide</vt:lpstr>
      <vt:lpstr>Evaluating the performance of advanced causal inference methods applied to healthcare claims data      Jessica Franklin  Division of Pharmacoepidemiology and Pharmacoeconomics, Department of Medicine Brigham and Women’s Hospital, Harvard Medical School, Boston  August 23, 2019</vt:lpstr>
      <vt:lpstr>Health insurance claims (“Real World Data”)</vt:lpstr>
      <vt:lpstr>Machine learning + causal inference</vt:lpstr>
      <vt:lpstr>Plasmode simulation</vt:lpstr>
      <vt:lpstr>Causal diagram of simulated datasets</vt:lpstr>
      <vt:lpstr>Variations implemented in plasmode package in R </vt:lpstr>
      <vt:lpstr>Variations implemented in plasmode package in R</vt:lpstr>
      <vt:lpstr>Variations implemented in plasmode package in R</vt:lpstr>
      <vt:lpstr>The future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Partners Healthcare</dc:title>
  <dc:creator>thomas frusher</dc:creator>
  <cp:lastModifiedBy>Franklin, Jessica Myers,Ph.D.</cp:lastModifiedBy>
  <cp:revision>1715</cp:revision>
  <cp:lastPrinted>2018-08-14T20:00:27Z</cp:lastPrinted>
  <dcterms:created xsi:type="dcterms:W3CDTF">2016-04-25T10:26:22Z</dcterms:created>
  <dcterms:modified xsi:type="dcterms:W3CDTF">2019-08-23T14:43:08Z</dcterms:modified>
</cp:coreProperties>
</file>