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687" r:id="rId3"/>
  </p:sldMasterIdLst>
  <p:notesMasterIdLst>
    <p:notesMasterId r:id="rId37"/>
  </p:notesMasterIdLst>
  <p:sldIdLst>
    <p:sldId id="258" r:id="rId4"/>
    <p:sldId id="294" r:id="rId5"/>
    <p:sldId id="291" r:id="rId6"/>
    <p:sldId id="275" r:id="rId7"/>
    <p:sldId id="274" r:id="rId8"/>
    <p:sldId id="1007" r:id="rId9"/>
    <p:sldId id="1001" r:id="rId10"/>
    <p:sldId id="287" r:id="rId11"/>
    <p:sldId id="1006" r:id="rId12"/>
    <p:sldId id="288" r:id="rId13"/>
    <p:sldId id="262" r:id="rId14"/>
    <p:sldId id="263" r:id="rId15"/>
    <p:sldId id="1004" r:id="rId16"/>
    <p:sldId id="266" r:id="rId17"/>
    <p:sldId id="285" r:id="rId18"/>
    <p:sldId id="1008" r:id="rId19"/>
    <p:sldId id="1009" r:id="rId20"/>
    <p:sldId id="1002" r:id="rId21"/>
    <p:sldId id="277" r:id="rId22"/>
    <p:sldId id="282" r:id="rId23"/>
    <p:sldId id="278" r:id="rId24"/>
    <p:sldId id="271" r:id="rId25"/>
    <p:sldId id="265" r:id="rId26"/>
    <p:sldId id="283" r:id="rId27"/>
    <p:sldId id="279" r:id="rId28"/>
    <p:sldId id="289" r:id="rId29"/>
    <p:sldId id="290" r:id="rId30"/>
    <p:sldId id="1011" r:id="rId31"/>
    <p:sldId id="1012" r:id="rId32"/>
    <p:sldId id="272" r:id="rId33"/>
    <p:sldId id="273" r:id="rId34"/>
    <p:sldId id="284" r:id="rId35"/>
    <p:sldId id="267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2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2" autoAdjust="0"/>
    <p:restoredTop sz="94660"/>
  </p:normalViewPr>
  <p:slideViewPr>
    <p:cSldViewPr>
      <p:cViewPr varScale="1">
        <p:scale>
          <a:sx n="109" d="100"/>
          <a:sy n="109" d="100"/>
        </p:scale>
        <p:origin x="190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A53C4E-F747-4895-9540-A1DB2843705A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9EFFD6-62FE-4FF7-8F0D-25B3C8F50DB1}">
      <dgm:prSet phldrT="[Text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US" sz="1200" dirty="0">
              <a:solidFill>
                <a:schemeClr val="tx1"/>
              </a:solidFill>
            </a:rPr>
            <a:t>Education</a:t>
          </a:r>
        </a:p>
        <a:p>
          <a:r>
            <a:rPr lang="en-US" sz="1200" dirty="0">
              <a:solidFill>
                <a:schemeClr val="tx1"/>
              </a:solidFill>
            </a:rPr>
            <a:t>(</a:t>
          </a:r>
          <a:r>
            <a:rPr lang="en-US" sz="1000" dirty="0">
              <a:solidFill>
                <a:schemeClr val="tx1"/>
              </a:solidFill>
            </a:rPr>
            <a:t>2011-2016)</a:t>
          </a:r>
        </a:p>
      </dgm:t>
    </dgm:pt>
    <dgm:pt modelId="{67641100-FB8F-4FB1-A4A5-6F6DD09BEE43}" type="parTrans" cxnId="{1247B17D-1589-4FEC-A04B-D42B200B005C}">
      <dgm:prSet/>
      <dgm:spPr/>
      <dgm:t>
        <a:bodyPr/>
        <a:lstStyle/>
        <a:p>
          <a:endParaRPr lang="en-US"/>
        </a:p>
      </dgm:t>
    </dgm:pt>
    <dgm:pt modelId="{DF7833FB-F191-4E3D-8E05-34D801636609}" type="sibTrans" cxnId="{1247B17D-1589-4FEC-A04B-D42B200B005C}">
      <dgm:prSet/>
      <dgm:spPr/>
      <dgm:t>
        <a:bodyPr/>
        <a:lstStyle/>
        <a:p>
          <a:endParaRPr lang="en-US"/>
        </a:p>
      </dgm:t>
    </dgm:pt>
    <dgm:pt modelId="{779A29EC-B698-4615-AEB8-438519AB5D24}">
      <dgm:prSet phldrT="[Text]" custT="1"/>
      <dgm:spPr/>
      <dgm:t>
        <a:bodyPr/>
        <a:lstStyle/>
        <a:p>
          <a:r>
            <a:rPr lang="en-US" sz="1200" dirty="0"/>
            <a:t>Indiana University ( PhD in Cheminformatics )</a:t>
          </a:r>
        </a:p>
      </dgm:t>
    </dgm:pt>
    <dgm:pt modelId="{FB1CA6F4-0CBC-4E7B-9E73-88629C173CE8}" type="parTrans" cxnId="{E7FD7902-1D37-4C64-92BF-5685E0FD5856}">
      <dgm:prSet/>
      <dgm:spPr/>
      <dgm:t>
        <a:bodyPr/>
        <a:lstStyle/>
        <a:p>
          <a:endParaRPr lang="en-US"/>
        </a:p>
      </dgm:t>
    </dgm:pt>
    <dgm:pt modelId="{9951F271-E426-47FC-ABFD-C4BFE1767B78}" type="sibTrans" cxnId="{E7FD7902-1D37-4C64-92BF-5685E0FD5856}">
      <dgm:prSet/>
      <dgm:spPr/>
      <dgm:t>
        <a:bodyPr/>
        <a:lstStyle/>
        <a:p>
          <a:endParaRPr lang="en-US"/>
        </a:p>
      </dgm:t>
    </dgm:pt>
    <dgm:pt modelId="{F103B59C-5230-4668-BD88-1A9CEAC7BF28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AbbVie (2016)</a:t>
          </a:r>
        </a:p>
      </dgm:t>
    </dgm:pt>
    <dgm:pt modelId="{C18AEC82-1AEC-4BA7-BB91-7BC050C7177B}" type="parTrans" cxnId="{D425FA1B-BF35-466D-9DB3-4EEDC95BA751}">
      <dgm:prSet/>
      <dgm:spPr/>
      <dgm:t>
        <a:bodyPr/>
        <a:lstStyle/>
        <a:p>
          <a:endParaRPr lang="en-US"/>
        </a:p>
      </dgm:t>
    </dgm:pt>
    <dgm:pt modelId="{BF44C6D4-5F88-494C-BA70-846157E0AAC5}" type="sibTrans" cxnId="{D425FA1B-BF35-466D-9DB3-4EEDC95BA751}">
      <dgm:prSet/>
      <dgm:spPr/>
      <dgm:t>
        <a:bodyPr/>
        <a:lstStyle/>
        <a:p>
          <a:endParaRPr lang="en-US"/>
        </a:p>
      </dgm:t>
    </dgm:pt>
    <dgm:pt modelId="{53C0C094-FFB5-4E14-BC7D-970AD65FB07C}" type="pres">
      <dgm:prSet presAssocID="{8BA53C4E-F747-4895-9540-A1DB2843705A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8F2CA134-E193-4D5E-8532-0A86C4B8EF24}" type="pres">
      <dgm:prSet presAssocID="{8BA53C4E-F747-4895-9540-A1DB2843705A}" presName="cycle" presStyleCnt="0"/>
      <dgm:spPr/>
    </dgm:pt>
    <dgm:pt modelId="{E7A24BA8-B7EC-459A-AE08-403B5128E74F}" type="pres">
      <dgm:prSet presAssocID="{8BA53C4E-F747-4895-9540-A1DB2843705A}" presName="centerShape" presStyleCnt="0"/>
      <dgm:spPr/>
    </dgm:pt>
    <dgm:pt modelId="{85E47B16-52B5-48C5-8973-5B9CDDB85FBD}" type="pres">
      <dgm:prSet presAssocID="{8BA53C4E-F747-4895-9540-A1DB2843705A}" presName="connSite" presStyleLbl="node1" presStyleIdx="0" presStyleCnt="3"/>
      <dgm:spPr/>
    </dgm:pt>
    <dgm:pt modelId="{74C5A38A-5B81-47FB-9DAF-02613DB07D31}" type="pres">
      <dgm:prSet presAssocID="{8BA53C4E-F747-4895-9540-A1DB2843705A}" presName="visible" presStyleLbl="node1" presStyleIdx="0" presStyleCnt="3" custScaleX="59006" custScaleY="59922" custLinFactNeighborX="4926" custLinFactNeighborY="735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9AED235-92BC-46F2-B2C2-52ED197CB7D2}" type="pres">
      <dgm:prSet presAssocID="{67641100-FB8F-4FB1-A4A5-6F6DD09BEE43}" presName="Name25" presStyleLbl="parChTrans1D1" presStyleIdx="0" presStyleCnt="2"/>
      <dgm:spPr/>
    </dgm:pt>
    <dgm:pt modelId="{4877A3E6-6D8B-4E86-A410-8B9652DE8266}" type="pres">
      <dgm:prSet presAssocID="{309EFFD6-62FE-4FF7-8F0D-25B3C8F50DB1}" presName="node" presStyleCnt="0"/>
      <dgm:spPr/>
    </dgm:pt>
    <dgm:pt modelId="{D3AAB75D-1A53-4C49-B60C-C068B5320661}" type="pres">
      <dgm:prSet presAssocID="{309EFFD6-62FE-4FF7-8F0D-25B3C8F50DB1}" presName="parentNode" presStyleLbl="node1" presStyleIdx="1" presStyleCnt="3" custScaleX="99217" custScaleY="90858" custLinFactNeighborX="12241" custLinFactNeighborY="25872">
        <dgm:presLayoutVars>
          <dgm:chMax val="1"/>
          <dgm:bulletEnabled val="1"/>
        </dgm:presLayoutVars>
      </dgm:prSet>
      <dgm:spPr/>
    </dgm:pt>
    <dgm:pt modelId="{5B398007-FC00-41B1-A4F9-460F1003B8E8}" type="pres">
      <dgm:prSet presAssocID="{309EFFD6-62FE-4FF7-8F0D-25B3C8F50DB1}" presName="childNode" presStyleLbl="revTx" presStyleIdx="0" presStyleCnt="1">
        <dgm:presLayoutVars>
          <dgm:bulletEnabled val="1"/>
        </dgm:presLayoutVars>
      </dgm:prSet>
      <dgm:spPr/>
    </dgm:pt>
    <dgm:pt modelId="{7A89C9AA-10D3-4A35-B00E-F221F2F54354}" type="pres">
      <dgm:prSet presAssocID="{C18AEC82-1AEC-4BA7-BB91-7BC050C7177B}" presName="Name25" presStyleLbl="parChTrans1D1" presStyleIdx="1" presStyleCnt="2"/>
      <dgm:spPr/>
    </dgm:pt>
    <dgm:pt modelId="{22737F8A-9F07-4753-A2BF-323FD271B6B3}" type="pres">
      <dgm:prSet presAssocID="{F103B59C-5230-4668-BD88-1A9CEAC7BF28}" presName="node" presStyleCnt="0"/>
      <dgm:spPr/>
    </dgm:pt>
    <dgm:pt modelId="{08B26715-510E-4541-BF8E-C9F64D290EAC}" type="pres">
      <dgm:prSet presAssocID="{F103B59C-5230-4668-BD88-1A9CEAC7BF28}" presName="parentNode" presStyleLbl="node1" presStyleIdx="2" presStyleCnt="3" custScaleX="75170" custScaleY="70101" custLinFactNeighborX="-31409" custLinFactNeighborY="-20572">
        <dgm:presLayoutVars>
          <dgm:chMax val="1"/>
          <dgm:bulletEnabled val="1"/>
        </dgm:presLayoutVars>
      </dgm:prSet>
      <dgm:spPr/>
    </dgm:pt>
    <dgm:pt modelId="{4BA13B00-5D1A-47BD-9B6B-36890C6068A3}" type="pres">
      <dgm:prSet presAssocID="{F103B59C-5230-4668-BD88-1A9CEAC7BF28}" presName="childNode" presStyleLbl="revTx" presStyleIdx="0" presStyleCnt="1">
        <dgm:presLayoutVars>
          <dgm:bulletEnabled val="1"/>
        </dgm:presLayoutVars>
      </dgm:prSet>
      <dgm:spPr/>
    </dgm:pt>
  </dgm:ptLst>
  <dgm:cxnLst>
    <dgm:cxn modelId="{E7FD7902-1D37-4C64-92BF-5685E0FD5856}" srcId="{309EFFD6-62FE-4FF7-8F0D-25B3C8F50DB1}" destId="{779A29EC-B698-4615-AEB8-438519AB5D24}" srcOrd="0" destOrd="0" parTransId="{FB1CA6F4-0CBC-4E7B-9E73-88629C173CE8}" sibTransId="{9951F271-E426-47FC-ABFD-C4BFE1767B78}"/>
    <dgm:cxn modelId="{D425FA1B-BF35-466D-9DB3-4EEDC95BA751}" srcId="{8BA53C4E-F747-4895-9540-A1DB2843705A}" destId="{F103B59C-5230-4668-BD88-1A9CEAC7BF28}" srcOrd="1" destOrd="0" parTransId="{C18AEC82-1AEC-4BA7-BB91-7BC050C7177B}" sibTransId="{BF44C6D4-5F88-494C-BA70-846157E0AAC5}"/>
    <dgm:cxn modelId="{36EB825B-D579-4505-9846-3BAB8484975E}" type="presOf" srcId="{C18AEC82-1AEC-4BA7-BB91-7BC050C7177B}" destId="{7A89C9AA-10D3-4A35-B00E-F221F2F54354}" srcOrd="0" destOrd="0" presId="urn:microsoft.com/office/officeart/2005/8/layout/radial2"/>
    <dgm:cxn modelId="{C1D4AA50-EF9B-4816-8306-9BCBBFAE947C}" type="presOf" srcId="{779A29EC-B698-4615-AEB8-438519AB5D24}" destId="{5B398007-FC00-41B1-A4F9-460F1003B8E8}" srcOrd="0" destOrd="0" presId="urn:microsoft.com/office/officeart/2005/8/layout/radial2"/>
    <dgm:cxn modelId="{C652C858-C18E-4021-8F71-95DEEA48DBBA}" type="presOf" srcId="{309EFFD6-62FE-4FF7-8F0D-25B3C8F50DB1}" destId="{D3AAB75D-1A53-4C49-B60C-C068B5320661}" srcOrd="0" destOrd="0" presId="urn:microsoft.com/office/officeart/2005/8/layout/radial2"/>
    <dgm:cxn modelId="{42E1B97B-6295-4603-B3A1-A419FE3C20EB}" type="presOf" srcId="{8BA53C4E-F747-4895-9540-A1DB2843705A}" destId="{53C0C094-FFB5-4E14-BC7D-970AD65FB07C}" srcOrd="0" destOrd="0" presId="urn:microsoft.com/office/officeart/2005/8/layout/radial2"/>
    <dgm:cxn modelId="{1247B17D-1589-4FEC-A04B-D42B200B005C}" srcId="{8BA53C4E-F747-4895-9540-A1DB2843705A}" destId="{309EFFD6-62FE-4FF7-8F0D-25B3C8F50DB1}" srcOrd="0" destOrd="0" parTransId="{67641100-FB8F-4FB1-A4A5-6F6DD09BEE43}" sibTransId="{DF7833FB-F191-4E3D-8E05-34D801636609}"/>
    <dgm:cxn modelId="{560C4097-E2D7-49FE-95CB-C31B23A64104}" type="presOf" srcId="{F103B59C-5230-4668-BD88-1A9CEAC7BF28}" destId="{08B26715-510E-4541-BF8E-C9F64D290EAC}" srcOrd="0" destOrd="0" presId="urn:microsoft.com/office/officeart/2005/8/layout/radial2"/>
    <dgm:cxn modelId="{EE7056EB-28ED-4FE1-BFFA-3226B1C254DC}" type="presOf" srcId="{67641100-FB8F-4FB1-A4A5-6F6DD09BEE43}" destId="{89AED235-92BC-46F2-B2C2-52ED197CB7D2}" srcOrd="0" destOrd="0" presId="urn:microsoft.com/office/officeart/2005/8/layout/radial2"/>
    <dgm:cxn modelId="{61512FCD-C0D1-4959-80E0-EEAD2478CB39}" type="presParOf" srcId="{53C0C094-FFB5-4E14-BC7D-970AD65FB07C}" destId="{8F2CA134-E193-4D5E-8532-0A86C4B8EF24}" srcOrd="0" destOrd="0" presId="urn:microsoft.com/office/officeart/2005/8/layout/radial2"/>
    <dgm:cxn modelId="{633F560B-952B-4A9B-8BAC-14288452298D}" type="presParOf" srcId="{8F2CA134-E193-4D5E-8532-0A86C4B8EF24}" destId="{E7A24BA8-B7EC-459A-AE08-403B5128E74F}" srcOrd="0" destOrd="0" presId="urn:microsoft.com/office/officeart/2005/8/layout/radial2"/>
    <dgm:cxn modelId="{FA1ED2CC-452B-470E-99B4-245B05C75EF7}" type="presParOf" srcId="{E7A24BA8-B7EC-459A-AE08-403B5128E74F}" destId="{85E47B16-52B5-48C5-8973-5B9CDDB85FBD}" srcOrd="0" destOrd="0" presId="urn:microsoft.com/office/officeart/2005/8/layout/radial2"/>
    <dgm:cxn modelId="{EA044412-62B1-4FEB-B929-69A08705BCA8}" type="presParOf" srcId="{E7A24BA8-B7EC-459A-AE08-403B5128E74F}" destId="{74C5A38A-5B81-47FB-9DAF-02613DB07D31}" srcOrd="1" destOrd="0" presId="urn:microsoft.com/office/officeart/2005/8/layout/radial2"/>
    <dgm:cxn modelId="{3B4E732A-7636-40DE-B949-4BF9B526C31D}" type="presParOf" srcId="{8F2CA134-E193-4D5E-8532-0A86C4B8EF24}" destId="{89AED235-92BC-46F2-B2C2-52ED197CB7D2}" srcOrd="1" destOrd="0" presId="urn:microsoft.com/office/officeart/2005/8/layout/radial2"/>
    <dgm:cxn modelId="{8D2AB459-7A13-4CD2-B829-5148CAA0220F}" type="presParOf" srcId="{8F2CA134-E193-4D5E-8532-0A86C4B8EF24}" destId="{4877A3E6-6D8B-4E86-A410-8B9652DE8266}" srcOrd="2" destOrd="0" presId="urn:microsoft.com/office/officeart/2005/8/layout/radial2"/>
    <dgm:cxn modelId="{4A77F923-EAA0-4B8F-82D6-98B78756CA7C}" type="presParOf" srcId="{4877A3E6-6D8B-4E86-A410-8B9652DE8266}" destId="{D3AAB75D-1A53-4C49-B60C-C068B5320661}" srcOrd="0" destOrd="0" presId="urn:microsoft.com/office/officeart/2005/8/layout/radial2"/>
    <dgm:cxn modelId="{5E29E291-E051-4A1D-8584-904F848F91CC}" type="presParOf" srcId="{4877A3E6-6D8B-4E86-A410-8B9652DE8266}" destId="{5B398007-FC00-41B1-A4F9-460F1003B8E8}" srcOrd="1" destOrd="0" presId="urn:microsoft.com/office/officeart/2005/8/layout/radial2"/>
    <dgm:cxn modelId="{E986A1D3-3DCF-465D-8F19-4E10276CDAAC}" type="presParOf" srcId="{8F2CA134-E193-4D5E-8532-0A86C4B8EF24}" destId="{7A89C9AA-10D3-4A35-B00E-F221F2F54354}" srcOrd="3" destOrd="0" presId="urn:microsoft.com/office/officeart/2005/8/layout/radial2"/>
    <dgm:cxn modelId="{64CE6A48-618D-42FF-B8A5-2DEA723E54A9}" type="presParOf" srcId="{8F2CA134-E193-4D5E-8532-0A86C4B8EF24}" destId="{22737F8A-9F07-4753-A2BF-323FD271B6B3}" srcOrd="4" destOrd="0" presId="urn:microsoft.com/office/officeart/2005/8/layout/radial2"/>
    <dgm:cxn modelId="{5C9E0D16-D2E9-40E6-A2DE-421888F0D879}" type="presParOf" srcId="{22737F8A-9F07-4753-A2BF-323FD271B6B3}" destId="{08B26715-510E-4541-BF8E-C9F64D290EAC}" srcOrd="0" destOrd="0" presId="urn:microsoft.com/office/officeart/2005/8/layout/radial2"/>
    <dgm:cxn modelId="{89D60B10-57EE-4D55-A21C-083904DEDB2F}" type="presParOf" srcId="{22737F8A-9F07-4753-A2BF-323FD271B6B3}" destId="{4BA13B00-5D1A-47BD-9B6B-36890C6068A3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D9907E-BCDD-4304-A15F-C5BFE6D1213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5A14BE2D-D511-42AC-B768-98933FA7BC52}">
      <dgm:prSet phldrT="[Text]"/>
      <dgm:spPr/>
      <dgm:t>
        <a:bodyPr/>
        <a:lstStyle/>
        <a:p>
          <a:r>
            <a:rPr lang="en-US" dirty="0"/>
            <a:t>Idea</a:t>
          </a:r>
        </a:p>
      </dgm:t>
    </dgm:pt>
    <dgm:pt modelId="{0B8D64C7-FEBC-4A14-BBD6-5D1DA35DF139}" type="parTrans" cxnId="{277D61FF-55FB-4E56-B3E0-1CB5ADD5D4C9}">
      <dgm:prSet/>
      <dgm:spPr/>
      <dgm:t>
        <a:bodyPr/>
        <a:lstStyle/>
        <a:p>
          <a:endParaRPr lang="en-US"/>
        </a:p>
      </dgm:t>
    </dgm:pt>
    <dgm:pt modelId="{A1AC5F2D-DA5F-43DA-99EA-7661F5E9ADC8}" type="sibTrans" cxnId="{277D61FF-55FB-4E56-B3E0-1CB5ADD5D4C9}">
      <dgm:prSet/>
      <dgm:spPr/>
      <dgm:t>
        <a:bodyPr/>
        <a:lstStyle/>
        <a:p>
          <a:endParaRPr lang="en-US"/>
        </a:p>
      </dgm:t>
    </dgm:pt>
    <dgm:pt modelId="{A2E54173-262F-4192-8CD6-83FF29512840}">
      <dgm:prSet phldrT="[Text]" custT="1"/>
      <dgm:spPr/>
      <dgm:t>
        <a:bodyPr/>
        <a:lstStyle/>
        <a:p>
          <a:r>
            <a:rPr lang="en-US" sz="1000" dirty="0"/>
            <a:t>    Basic     </a:t>
          </a:r>
        </a:p>
        <a:p>
          <a:r>
            <a:rPr lang="en-US" sz="1000" dirty="0"/>
            <a:t>       Research</a:t>
          </a:r>
        </a:p>
      </dgm:t>
    </dgm:pt>
    <dgm:pt modelId="{4DDD3466-A20B-46FC-BC08-122FD3FDB44C}" type="parTrans" cxnId="{8F65924F-9A41-441D-B3C9-E2576A8F4E43}">
      <dgm:prSet/>
      <dgm:spPr/>
      <dgm:t>
        <a:bodyPr/>
        <a:lstStyle/>
        <a:p>
          <a:endParaRPr lang="en-US"/>
        </a:p>
      </dgm:t>
    </dgm:pt>
    <dgm:pt modelId="{ECED37DD-9665-478A-B037-6BDB13FBEFF2}" type="sibTrans" cxnId="{8F65924F-9A41-441D-B3C9-E2576A8F4E43}">
      <dgm:prSet/>
      <dgm:spPr/>
      <dgm:t>
        <a:bodyPr/>
        <a:lstStyle/>
        <a:p>
          <a:endParaRPr lang="en-US"/>
        </a:p>
      </dgm:t>
    </dgm:pt>
    <dgm:pt modelId="{1FADE6EB-D31D-4484-AE40-1663A2808DDD}">
      <dgm:prSet phldrT="[Text]" custT="1"/>
      <dgm:spPr/>
      <dgm:t>
        <a:bodyPr/>
        <a:lstStyle/>
        <a:p>
          <a:r>
            <a:rPr lang="en-US" sz="900" dirty="0"/>
            <a:t>Clinical Trials</a:t>
          </a:r>
        </a:p>
      </dgm:t>
    </dgm:pt>
    <dgm:pt modelId="{54D90E7E-82D6-4928-BDA0-A1E7BDC3F6AF}" type="parTrans" cxnId="{9B1171C0-F14A-40EB-A04E-98D602F7CDAE}">
      <dgm:prSet/>
      <dgm:spPr/>
      <dgm:t>
        <a:bodyPr/>
        <a:lstStyle/>
        <a:p>
          <a:endParaRPr lang="en-US"/>
        </a:p>
      </dgm:t>
    </dgm:pt>
    <dgm:pt modelId="{E5D54A39-E234-4546-ADAB-A92FA5B1A8C0}" type="sibTrans" cxnId="{9B1171C0-F14A-40EB-A04E-98D602F7CDAE}">
      <dgm:prSet/>
      <dgm:spPr/>
      <dgm:t>
        <a:bodyPr/>
        <a:lstStyle/>
        <a:p>
          <a:endParaRPr lang="en-US"/>
        </a:p>
      </dgm:t>
    </dgm:pt>
    <dgm:pt modelId="{982DAC66-704A-4F29-9FED-3BD1B2C07418}">
      <dgm:prSet phldrT="[Text]" custT="1"/>
      <dgm:spPr/>
      <dgm:t>
        <a:bodyPr/>
        <a:lstStyle/>
        <a:p>
          <a:r>
            <a:rPr lang="en-US" sz="1000" dirty="0"/>
            <a:t>Phase 1</a:t>
          </a:r>
        </a:p>
      </dgm:t>
    </dgm:pt>
    <dgm:pt modelId="{C429A4E5-D347-434A-BD93-CF5CD01B1C2C}" type="parTrans" cxnId="{653F3DCE-851E-4EC6-A1AA-59EE938ED211}">
      <dgm:prSet/>
      <dgm:spPr/>
      <dgm:t>
        <a:bodyPr/>
        <a:lstStyle/>
        <a:p>
          <a:endParaRPr lang="en-US"/>
        </a:p>
      </dgm:t>
    </dgm:pt>
    <dgm:pt modelId="{D36DF227-193A-44D7-99BF-CBE4AD78B158}" type="sibTrans" cxnId="{653F3DCE-851E-4EC6-A1AA-59EE938ED211}">
      <dgm:prSet/>
      <dgm:spPr/>
      <dgm:t>
        <a:bodyPr/>
        <a:lstStyle/>
        <a:p>
          <a:endParaRPr lang="en-US"/>
        </a:p>
      </dgm:t>
    </dgm:pt>
    <dgm:pt modelId="{6E23FB78-D461-4D63-BBC9-54F94892E2A2}">
      <dgm:prSet phldrT="[Text]" custT="1"/>
      <dgm:spPr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r>
            <a:rPr lang="en-US" sz="1000" dirty="0"/>
            <a:t>Phase 2</a:t>
          </a:r>
        </a:p>
      </dgm:t>
    </dgm:pt>
    <dgm:pt modelId="{046C5E44-2ABB-4F1F-B2AA-54C9C67A8AC2}" type="parTrans" cxnId="{CADCFC74-770A-4B19-B8C8-304566A403F7}">
      <dgm:prSet/>
      <dgm:spPr/>
      <dgm:t>
        <a:bodyPr/>
        <a:lstStyle/>
        <a:p>
          <a:endParaRPr lang="en-US"/>
        </a:p>
      </dgm:t>
    </dgm:pt>
    <dgm:pt modelId="{CDB9026E-08DF-4CB2-98BB-21EB406BF334}" type="sibTrans" cxnId="{CADCFC74-770A-4B19-B8C8-304566A403F7}">
      <dgm:prSet/>
      <dgm:spPr/>
      <dgm:t>
        <a:bodyPr/>
        <a:lstStyle/>
        <a:p>
          <a:endParaRPr lang="en-US"/>
        </a:p>
      </dgm:t>
    </dgm:pt>
    <dgm:pt modelId="{7DA76D8A-3C24-4EB9-B0B4-D4CB93773A12}">
      <dgm:prSet phldrT="[Text]" custT="1"/>
      <dgm:spPr/>
      <dgm:t>
        <a:bodyPr/>
        <a:lstStyle/>
        <a:p>
          <a:r>
            <a:rPr lang="en-US" sz="1000" dirty="0"/>
            <a:t>Phase 3</a:t>
          </a:r>
        </a:p>
      </dgm:t>
    </dgm:pt>
    <dgm:pt modelId="{10651D10-854E-4CFC-A656-FADE58270D41}" type="parTrans" cxnId="{CDC2B331-4A4C-4ED5-9B07-6A247BC5AAB5}">
      <dgm:prSet/>
      <dgm:spPr/>
      <dgm:t>
        <a:bodyPr/>
        <a:lstStyle/>
        <a:p>
          <a:endParaRPr lang="en-US"/>
        </a:p>
      </dgm:t>
    </dgm:pt>
    <dgm:pt modelId="{19B0BA75-5349-41D7-AF90-8C6014E0DBC7}" type="sibTrans" cxnId="{CDC2B331-4A4C-4ED5-9B07-6A247BC5AAB5}">
      <dgm:prSet/>
      <dgm:spPr/>
      <dgm:t>
        <a:bodyPr/>
        <a:lstStyle/>
        <a:p>
          <a:endParaRPr lang="en-US"/>
        </a:p>
      </dgm:t>
    </dgm:pt>
    <dgm:pt modelId="{98AC4DCC-B340-4D71-8C4A-381E27ED35F9}">
      <dgm:prSet phldrT="[Text]" custT="1"/>
      <dgm:spPr/>
      <dgm:t>
        <a:bodyPr/>
        <a:lstStyle/>
        <a:p>
          <a:r>
            <a:rPr lang="en-US" sz="1000" dirty="0"/>
            <a:t>Regulatory</a:t>
          </a:r>
        </a:p>
        <a:p>
          <a:r>
            <a:rPr lang="en-US" sz="1000" dirty="0"/>
            <a:t> Approval</a:t>
          </a:r>
        </a:p>
      </dgm:t>
    </dgm:pt>
    <dgm:pt modelId="{596323EC-1812-4578-AF4A-20926204E36D}" type="parTrans" cxnId="{6221B8FB-4B22-4A2A-AF43-459D43881209}">
      <dgm:prSet/>
      <dgm:spPr/>
      <dgm:t>
        <a:bodyPr/>
        <a:lstStyle/>
        <a:p>
          <a:endParaRPr lang="en-US"/>
        </a:p>
      </dgm:t>
    </dgm:pt>
    <dgm:pt modelId="{0800EB06-2A6D-4E61-8EAE-0248F6CB7EEB}" type="sibTrans" cxnId="{6221B8FB-4B22-4A2A-AF43-459D43881209}">
      <dgm:prSet/>
      <dgm:spPr/>
      <dgm:t>
        <a:bodyPr/>
        <a:lstStyle/>
        <a:p>
          <a:endParaRPr lang="en-US"/>
        </a:p>
      </dgm:t>
    </dgm:pt>
    <dgm:pt modelId="{A979ED83-FA55-4E25-B54F-7AFA9334512D}">
      <dgm:prSet phldrT="[Text]"/>
      <dgm:spPr/>
      <dgm:t>
        <a:bodyPr/>
        <a:lstStyle/>
        <a:p>
          <a:r>
            <a:rPr lang="en-US" dirty="0"/>
            <a:t>Patient Care</a:t>
          </a:r>
        </a:p>
      </dgm:t>
    </dgm:pt>
    <dgm:pt modelId="{E357F82B-1ECE-434E-9392-B883381F6117}" type="parTrans" cxnId="{676BDD95-4BB8-489E-8FAE-F74BBC1B8536}">
      <dgm:prSet/>
      <dgm:spPr/>
      <dgm:t>
        <a:bodyPr/>
        <a:lstStyle/>
        <a:p>
          <a:endParaRPr lang="en-US"/>
        </a:p>
      </dgm:t>
    </dgm:pt>
    <dgm:pt modelId="{608F32CF-2838-4A48-AF24-25C4494E591D}" type="sibTrans" cxnId="{676BDD95-4BB8-489E-8FAE-F74BBC1B8536}">
      <dgm:prSet/>
      <dgm:spPr/>
      <dgm:t>
        <a:bodyPr/>
        <a:lstStyle/>
        <a:p>
          <a:endParaRPr lang="en-US"/>
        </a:p>
      </dgm:t>
    </dgm:pt>
    <dgm:pt modelId="{A48952E0-ABF9-4D24-AC9D-8D46DEC3AE9A}" type="pres">
      <dgm:prSet presAssocID="{D5D9907E-BCDD-4304-A15F-C5BFE6D12132}" presName="Name0" presStyleCnt="0">
        <dgm:presLayoutVars>
          <dgm:dir/>
          <dgm:resizeHandles val="exact"/>
        </dgm:presLayoutVars>
      </dgm:prSet>
      <dgm:spPr/>
    </dgm:pt>
    <dgm:pt modelId="{1C8F2083-2F3D-4EF6-9DD7-041CB0A236EE}" type="pres">
      <dgm:prSet presAssocID="{5A14BE2D-D511-42AC-B768-98933FA7BC52}" presName="parTxOnly" presStyleLbl="node1" presStyleIdx="0" presStyleCnt="8">
        <dgm:presLayoutVars>
          <dgm:bulletEnabled val="1"/>
        </dgm:presLayoutVars>
      </dgm:prSet>
      <dgm:spPr/>
    </dgm:pt>
    <dgm:pt modelId="{F04AEF4B-E7A8-4030-B72A-7FCC9550B016}" type="pres">
      <dgm:prSet presAssocID="{A1AC5F2D-DA5F-43DA-99EA-7661F5E9ADC8}" presName="parSpace" presStyleCnt="0"/>
      <dgm:spPr/>
    </dgm:pt>
    <dgm:pt modelId="{3FC7711C-A655-46DF-9BE3-34E9AADCBF23}" type="pres">
      <dgm:prSet presAssocID="{A2E54173-262F-4192-8CD6-83FF29512840}" presName="parTxOnly" presStyleLbl="node1" presStyleIdx="1" presStyleCnt="8" custScaleX="133779" custLinFactNeighborX="-47696">
        <dgm:presLayoutVars>
          <dgm:bulletEnabled val="1"/>
        </dgm:presLayoutVars>
      </dgm:prSet>
      <dgm:spPr/>
    </dgm:pt>
    <dgm:pt modelId="{02CBD752-1A4D-4725-8C3A-D0BFAEAAC82E}" type="pres">
      <dgm:prSet presAssocID="{ECED37DD-9665-478A-B037-6BDB13FBEFF2}" presName="parSpace" presStyleCnt="0"/>
      <dgm:spPr/>
    </dgm:pt>
    <dgm:pt modelId="{B3D99562-92BF-4F94-A3CA-9A07C8671E67}" type="pres">
      <dgm:prSet presAssocID="{1FADE6EB-D31D-4484-AE40-1663A2808DDD}" presName="parTxOnly" presStyleLbl="node1" presStyleIdx="2" presStyleCnt="8" custScaleX="120317" custLinFactNeighborX="-34792" custLinFactNeighborY="-104">
        <dgm:presLayoutVars>
          <dgm:bulletEnabled val="1"/>
        </dgm:presLayoutVars>
      </dgm:prSet>
      <dgm:spPr/>
    </dgm:pt>
    <dgm:pt modelId="{161D9D78-2A0B-4D03-8B08-56C9821BC288}" type="pres">
      <dgm:prSet presAssocID="{E5D54A39-E234-4546-ADAB-A92FA5B1A8C0}" presName="parSpace" presStyleCnt="0"/>
      <dgm:spPr/>
    </dgm:pt>
    <dgm:pt modelId="{A25F7506-7D61-4E6D-BF71-0543E9843B27}" type="pres">
      <dgm:prSet presAssocID="{982DAC66-704A-4F29-9FED-3BD1B2C07418}" presName="parTxOnly" presStyleLbl="node1" presStyleIdx="3" presStyleCnt="8" custScaleX="79230" custLinFactNeighborX="-39087" custLinFactNeighborY="0">
        <dgm:presLayoutVars>
          <dgm:bulletEnabled val="1"/>
        </dgm:presLayoutVars>
      </dgm:prSet>
      <dgm:spPr/>
    </dgm:pt>
    <dgm:pt modelId="{012F26AB-3722-4EF5-816E-B2E2FCAAF4CA}" type="pres">
      <dgm:prSet presAssocID="{D36DF227-193A-44D7-99BF-CBE4AD78B158}" presName="parSpace" presStyleCnt="0"/>
      <dgm:spPr/>
    </dgm:pt>
    <dgm:pt modelId="{5C3990B7-F741-48A3-ABA3-F4184CA77ADF}" type="pres">
      <dgm:prSet presAssocID="{6E23FB78-D461-4D63-BBC9-54F94892E2A2}" presName="parTxOnly" presStyleLbl="node1" presStyleIdx="4" presStyleCnt="8" custLinFactNeighborX="-39776" custLinFactNeighborY="1744">
        <dgm:presLayoutVars>
          <dgm:bulletEnabled val="1"/>
        </dgm:presLayoutVars>
      </dgm:prSet>
      <dgm:spPr/>
    </dgm:pt>
    <dgm:pt modelId="{6E31BC44-0360-4FA4-A7D2-1377AEB28BAD}" type="pres">
      <dgm:prSet presAssocID="{CDB9026E-08DF-4CB2-98BB-21EB406BF334}" presName="parSpace" presStyleCnt="0"/>
      <dgm:spPr/>
    </dgm:pt>
    <dgm:pt modelId="{95F7EDE5-6EAC-4AAB-959D-0B6967FE232F}" type="pres">
      <dgm:prSet presAssocID="{7DA76D8A-3C24-4EB9-B0B4-D4CB93773A12}" presName="parTxOnly" presStyleLbl="node1" presStyleIdx="5" presStyleCnt="8" custLinFactNeighborX="-40731">
        <dgm:presLayoutVars>
          <dgm:bulletEnabled val="1"/>
        </dgm:presLayoutVars>
      </dgm:prSet>
      <dgm:spPr/>
    </dgm:pt>
    <dgm:pt modelId="{E6B8EDFE-5F6A-4BE9-975F-EAB25FACE973}" type="pres">
      <dgm:prSet presAssocID="{19B0BA75-5349-41D7-AF90-8C6014E0DBC7}" presName="parSpace" presStyleCnt="0"/>
      <dgm:spPr/>
    </dgm:pt>
    <dgm:pt modelId="{553220A9-93D9-4F3A-80C4-68702DDC7B27}" type="pres">
      <dgm:prSet presAssocID="{98AC4DCC-B340-4D71-8C4A-381E27ED35F9}" presName="parTxOnly" presStyleLbl="node1" presStyleIdx="6" presStyleCnt="8" custScaleX="133886" custLinFactNeighborX="-32306">
        <dgm:presLayoutVars>
          <dgm:bulletEnabled val="1"/>
        </dgm:presLayoutVars>
      </dgm:prSet>
      <dgm:spPr/>
    </dgm:pt>
    <dgm:pt modelId="{BC9BB849-24DD-4C20-8FFF-01A04F0F5691}" type="pres">
      <dgm:prSet presAssocID="{0800EB06-2A6D-4E61-8EAE-0248F6CB7EEB}" presName="parSpace" presStyleCnt="0"/>
      <dgm:spPr/>
    </dgm:pt>
    <dgm:pt modelId="{6ADEC935-3AC5-450D-92B6-F9A0DC9F0CE8}" type="pres">
      <dgm:prSet presAssocID="{A979ED83-FA55-4E25-B54F-7AFA9334512D}" presName="parTxOnly" presStyleLbl="node1" presStyleIdx="7" presStyleCnt="8" custLinFactNeighborX="-60077">
        <dgm:presLayoutVars>
          <dgm:bulletEnabled val="1"/>
        </dgm:presLayoutVars>
      </dgm:prSet>
      <dgm:spPr/>
    </dgm:pt>
  </dgm:ptLst>
  <dgm:cxnLst>
    <dgm:cxn modelId="{94DA1222-8680-4184-8BA3-F80316FEADAE}" type="presOf" srcId="{5A14BE2D-D511-42AC-B768-98933FA7BC52}" destId="{1C8F2083-2F3D-4EF6-9DD7-041CB0A236EE}" srcOrd="0" destOrd="0" presId="urn:microsoft.com/office/officeart/2005/8/layout/hChevron3"/>
    <dgm:cxn modelId="{B388FA2C-D06A-4A28-BCD1-1B040C31359F}" type="presOf" srcId="{98AC4DCC-B340-4D71-8C4A-381E27ED35F9}" destId="{553220A9-93D9-4F3A-80C4-68702DDC7B27}" srcOrd="0" destOrd="0" presId="urn:microsoft.com/office/officeart/2005/8/layout/hChevron3"/>
    <dgm:cxn modelId="{CDC2B331-4A4C-4ED5-9B07-6A247BC5AAB5}" srcId="{D5D9907E-BCDD-4304-A15F-C5BFE6D12132}" destId="{7DA76D8A-3C24-4EB9-B0B4-D4CB93773A12}" srcOrd="5" destOrd="0" parTransId="{10651D10-854E-4CFC-A656-FADE58270D41}" sibTransId="{19B0BA75-5349-41D7-AF90-8C6014E0DBC7}"/>
    <dgm:cxn modelId="{F04EE06E-760D-45A6-BC44-02CD4A35443D}" type="presOf" srcId="{982DAC66-704A-4F29-9FED-3BD1B2C07418}" destId="{A25F7506-7D61-4E6D-BF71-0543E9843B27}" srcOrd="0" destOrd="0" presId="urn:microsoft.com/office/officeart/2005/8/layout/hChevron3"/>
    <dgm:cxn modelId="{8F65924F-9A41-441D-B3C9-E2576A8F4E43}" srcId="{D5D9907E-BCDD-4304-A15F-C5BFE6D12132}" destId="{A2E54173-262F-4192-8CD6-83FF29512840}" srcOrd="1" destOrd="0" parTransId="{4DDD3466-A20B-46FC-BC08-122FD3FDB44C}" sibTransId="{ECED37DD-9665-478A-B037-6BDB13FBEFF2}"/>
    <dgm:cxn modelId="{CADCFC74-770A-4B19-B8C8-304566A403F7}" srcId="{D5D9907E-BCDD-4304-A15F-C5BFE6D12132}" destId="{6E23FB78-D461-4D63-BBC9-54F94892E2A2}" srcOrd="4" destOrd="0" parTransId="{046C5E44-2ABB-4F1F-B2AA-54C9C67A8AC2}" sibTransId="{CDB9026E-08DF-4CB2-98BB-21EB406BF334}"/>
    <dgm:cxn modelId="{FEDAD279-3369-45A6-ABA1-5988B41BF5A2}" type="presOf" srcId="{1FADE6EB-D31D-4484-AE40-1663A2808DDD}" destId="{B3D99562-92BF-4F94-A3CA-9A07C8671E67}" srcOrd="0" destOrd="0" presId="urn:microsoft.com/office/officeart/2005/8/layout/hChevron3"/>
    <dgm:cxn modelId="{4935DE79-9F3A-409A-945C-460223E0B04F}" type="presOf" srcId="{A979ED83-FA55-4E25-B54F-7AFA9334512D}" destId="{6ADEC935-3AC5-450D-92B6-F9A0DC9F0CE8}" srcOrd="0" destOrd="0" presId="urn:microsoft.com/office/officeart/2005/8/layout/hChevron3"/>
    <dgm:cxn modelId="{676BDD95-4BB8-489E-8FAE-F74BBC1B8536}" srcId="{D5D9907E-BCDD-4304-A15F-C5BFE6D12132}" destId="{A979ED83-FA55-4E25-B54F-7AFA9334512D}" srcOrd="7" destOrd="0" parTransId="{E357F82B-1ECE-434E-9392-B883381F6117}" sibTransId="{608F32CF-2838-4A48-AF24-25C4494E591D}"/>
    <dgm:cxn modelId="{DBC8469B-29F3-40FA-B419-FBCE7A6B0009}" type="presOf" srcId="{A2E54173-262F-4192-8CD6-83FF29512840}" destId="{3FC7711C-A655-46DF-9BE3-34E9AADCBF23}" srcOrd="0" destOrd="0" presId="urn:microsoft.com/office/officeart/2005/8/layout/hChevron3"/>
    <dgm:cxn modelId="{D8A18AA0-21D7-433B-9EBA-3FD4884FC458}" type="presOf" srcId="{7DA76D8A-3C24-4EB9-B0B4-D4CB93773A12}" destId="{95F7EDE5-6EAC-4AAB-959D-0B6967FE232F}" srcOrd="0" destOrd="0" presId="urn:microsoft.com/office/officeart/2005/8/layout/hChevron3"/>
    <dgm:cxn modelId="{D33612A1-B728-47B4-97A5-B30F9CADFC34}" type="presOf" srcId="{D5D9907E-BCDD-4304-A15F-C5BFE6D12132}" destId="{A48952E0-ABF9-4D24-AC9D-8D46DEC3AE9A}" srcOrd="0" destOrd="0" presId="urn:microsoft.com/office/officeart/2005/8/layout/hChevron3"/>
    <dgm:cxn modelId="{9B1171C0-F14A-40EB-A04E-98D602F7CDAE}" srcId="{D5D9907E-BCDD-4304-A15F-C5BFE6D12132}" destId="{1FADE6EB-D31D-4484-AE40-1663A2808DDD}" srcOrd="2" destOrd="0" parTransId="{54D90E7E-82D6-4928-BDA0-A1E7BDC3F6AF}" sibTransId="{E5D54A39-E234-4546-ADAB-A92FA5B1A8C0}"/>
    <dgm:cxn modelId="{653F3DCE-851E-4EC6-A1AA-59EE938ED211}" srcId="{D5D9907E-BCDD-4304-A15F-C5BFE6D12132}" destId="{982DAC66-704A-4F29-9FED-3BD1B2C07418}" srcOrd="3" destOrd="0" parTransId="{C429A4E5-D347-434A-BD93-CF5CD01B1C2C}" sibTransId="{D36DF227-193A-44D7-99BF-CBE4AD78B158}"/>
    <dgm:cxn modelId="{37DD56D7-FCA1-46B4-A27C-62A264F20C8B}" type="presOf" srcId="{6E23FB78-D461-4D63-BBC9-54F94892E2A2}" destId="{5C3990B7-F741-48A3-ABA3-F4184CA77ADF}" srcOrd="0" destOrd="0" presId="urn:microsoft.com/office/officeart/2005/8/layout/hChevron3"/>
    <dgm:cxn modelId="{6221B8FB-4B22-4A2A-AF43-459D43881209}" srcId="{D5D9907E-BCDD-4304-A15F-C5BFE6D12132}" destId="{98AC4DCC-B340-4D71-8C4A-381E27ED35F9}" srcOrd="6" destOrd="0" parTransId="{596323EC-1812-4578-AF4A-20926204E36D}" sibTransId="{0800EB06-2A6D-4E61-8EAE-0248F6CB7EEB}"/>
    <dgm:cxn modelId="{277D61FF-55FB-4E56-B3E0-1CB5ADD5D4C9}" srcId="{D5D9907E-BCDD-4304-A15F-C5BFE6D12132}" destId="{5A14BE2D-D511-42AC-B768-98933FA7BC52}" srcOrd="0" destOrd="0" parTransId="{0B8D64C7-FEBC-4A14-BBD6-5D1DA35DF139}" sibTransId="{A1AC5F2D-DA5F-43DA-99EA-7661F5E9ADC8}"/>
    <dgm:cxn modelId="{D720343F-4B7A-4886-8BC6-5BF1EB04B7DD}" type="presParOf" srcId="{A48952E0-ABF9-4D24-AC9D-8D46DEC3AE9A}" destId="{1C8F2083-2F3D-4EF6-9DD7-041CB0A236EE}" srcOrd="0" destOrd="0" presId="urn:microsoft.com/office/officeart/2005/8/layout/hChevron3"/>
    <dgm:cxn modelId="{8701526D-AA68-4DF0-957E-A4AFDB6CDB52}" type="presParOf" srcId="{A48952E0-ABF9-4D24-AC9D-8D46DEC3AE9A}" destId="{F04AEF4B-E7A8-4030-B72A-7FCC9550B016}" srcOrd="1" destOrd="0" presId="urn:microsoft.com/office/officeart/2005/8/layout/hChevron3"/>
    <dgm:cxn modelId="{AD95CD84-1D80-4266-BE98-7C48A9A5AB49}" type="presParOf" srcId="{A48952E0-ABF9-4D24-AC9D-8D46DEC3AE9A}" destId="{3FC7711C-A655-46DF-9BE3-34E9AADCBF23}" srcOrd="2" destOrd="0" presId="urn:microsoft.com/office/officeart/2005/8/layout/hChevron3"/>
    <dgm:cxn modelId="{5AD1ECE8-B146-4F02-81E8-FC1D202F1049}" type="presParOf" srcId="{A48952E0-ABF9-4D24-AC9D-8D46DEC3AE9A}" destId="{02CBD752-1A4D-4725-8C3A-D0BFAEAAC82E}" srcOrd="3" destOrd="0" presId="urn:microsoft.com/office/officeart/2005/8/layout/hChevron3"/>
    <dgm:cxn modelId="{F2D114F4-3EAF-4305-B070-D874D9CCDF6A}" type="presParOf" srcId="{A48952E0-ABF9-4D24-AC9D-8D46DEC3AE9A}" destId="{B3D99562-92BF-4F94-A3CA-9A07C8671E67}" srcOrd="4" destOrd="0" presId="urn:microsoft.com/office/officeart/2005/8/layout/hChevron3"/>
    <dgm:cxn modelId="{4E5785D5-C025-43EA-A15E-0E321C2D8EFD}" type="presParOf" srcId="{A48952E0-ABF9-4D24-AC9D-8D46DEC3AE9A}" destId="{161D9D78-2A0B-4D03-8B08-56C9821BC288}" srcOrd="5" destOrd="0" presId="urn:microsoft.com/office/officeart/2005/8/layout/hChevron3"/>
    <dgm:cxn modelId="{29B7BBD5-4D08-47AC-BA5B-CF66B9C315A9}" type="presParOf" srcId="{A48952E0-ABF9-4D24-AC9D-8D46DEC3AE9A}" destId="{A25F7506-7D61-4E6D-BF71-0543E9843B27}" srcOrd="6" destOrd="0" presId="urn:microsoft.com/office/officeart/2005/8/layout/hChevron3"/>
    <dgm:cxn modelId="{43AADF72-9181-4655-8474-AC8962B49624}" type="presParOf" srcId="{A48952E0-ABF9-4D24-AC9D-8D46DEC3AE9A}" destId="{012F26AB-3722-4EF5-816E-B2E2FCAAF4CA}" srcOrd="7" destOrd="0" presId="urn:microsoft.com/office/officeart/2005/8/layout/hChevron3"/>
    <dgm:cxn modelId="{2379ABE6-C115-41FE-93F7-9A0D2B6AF857}" type="presParOf" srcId="{A48952E0-ABF9-4D24-AC9D-8D46DEC3AE9A}" destId="{5C3990B7-F741-48A3-ABA3-F4184CA77ADF}" srcOrd="8" destOrd="0" presId="urn:microsoft.com/office/officeart/2005/8/layout/hChevron3"/>
    <dgm:cxn modelId="{6E74778C-6FB0-497D-ADFD-21ABF09FA5EE}" type="presParOf" srcId="{A48952E0-ABF9-4D24-AC9D-8D46DEC3AE9A}" destId="{6E31BC44-0360-4FA4-A7D2-1377AEB28BAD}" srcOrd="9" destOrd="0" presId="urn:microsoft.com/office/officeart/2005/8/layout/hChevron3"/>
    <dgm:cxn modelId="{9478EA9E-DEDA-4C3F-8657-77F2C8F210DC}" type="presParOf" srcId="{A48952E0-ABF9-4D24-AC9D-8D46DEC3AE9A}" destId="{95F7EDE5-6EAC-4AAB-959D-0B6967FE232F}" srcOrd="10" destOrd="0" presId="urn:microsoft.com/office/officeart/2005/8/layout/hChevron3"/>
    <dgm:cxn modelId="{1C652D98-F1D2-4C97-82DB-4365D3E0E061}" type="presParOf" srcId="{A48952E0-ABF9-4D24-AC9D-8D46DEC3AE9A}" destId="{E6B8EDFE-5F6A-4BE9-975F-EAB25FACE973}" srcOrd="11" destOrd="0" presId="urn:microsoft.com/office/officeart/2005/8/layout/hChevron3"/>
    <dgm:cxn modelId="{1F643F47-578B-4B53-9F95-8DCD19F5BE12}" type="presParOf" srcId="{A48952E0-ABF9-4D24-AC9D-8D46DEC3AE9A}" destId="{553220A9-93D9-4F3A-80C4-68702DDC7B27}" srcOrd="12" destOrd="0" presId="urn:microsoft.com/office/officeart/2005/8/layout/hChevron3"/>
    <dgm:cxn modelId="{2F515AF6-9531-4EDA-817C-F246B4E3C641}" type="presParOf" srcId="{A48952E0-ABF9-4D24-AC9D-8D46DEC3AE9A}" destId="{BC9BB849-24DD-4C20-8FFF-01A04F0F5691}" srcOrd="13" destOrd="0" presId="urn:microsoft.com/office/officeart/2005/8/layout/hChevron3"/>
    <dgm:cxn modelId="{8F0EF46D-5437-4EB5-8334-6ED8E64626CD}" type="presParOf" srcId="{A48952E0-ABF9-4D24-AC9D-8D46DEC3AE9A}" destId="{6ADEC935-3AC5-450D-92B6-F9A0DC9F0CE8}" srcOrd="1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2ABD24-2EDE-4308-9B15-5D34A330C210}" type="doc">
      <dgm:prSet loTypeId="urn:microsoft.com/office/officeart/2005/8/layout/vList5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D95EA3-5973-4FC6-AC4B-131ECC67F75A}">
      <dgm:prSet phldrT="[Text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b="1" dirty="0" err="1"/>
            <a:t>Pk</a:t>
          </a:r>
          <a:r>
            <a:rPr lang="en-US" b="1" dirty="0"/>
            <a:t>/PD Mine</a:t>
          </a:r>
        </a:p>
      </dgm:t>
    </dgm:pt>
    <dgm:pt modelId="{362C758E-2320-423E-88C4-E2E8BFA3ACD6}" type="parTrans" cxnId="{84B26631-46D9-4A91-973A-59D4684D3E8B}">
      <dgm:prSet/>
      <dgm:spPr/>
      <dgm:t>
        <a:bodyPr/>
        <a:lstStyle/>
        <a:p>
          <a:endParaRPr lang="en-US"/>
        </a:p>
      </dgm:t>
    </dgm:pt>
    <dgm:pt modelId="{68E4529E-4A51-4619-BEBE-B529F23AE4BB}" type="sibTrans" cxnId="{84B26631-46D9-4A91-973A-59D4684D3E8B}">
      <dgm:prSet/>
      <dgm:spPr/>
      <dgm:t>
        <a:bodyPr/>
        <a:lstStyle/>
        <a:p>
          <a:endParaRPr lang="en-US"/>
        </a:p>
      </dgm:t>
    </dgm:pt>
    <dgm:pt modelId="{C4703124-BE65-4B57-B70A-25548E613618}">
      <dgm:prSet phldrT="[Text]" custT="1"/>
      <dgm:spPr/>
      <dgm:t>
        <a:bodyPr/>
        <a:lstStyle/>
        <a:p>
          <a:r>
            <a:rPr lang="en-US" sz="1600" b="0" i="0" dirty="0"/>
            <a:t>Search through Pharmacokinetic and Pharmacodynamic Data from </a:t>
          </a:r>
          <a:r>
            <a:rPr lang="en-US" sz="1600" b="0" i="0" dirty="0" err="1"/>
            <a:t>pubmed</a:t>
          </a:r>
          <a:endParaRPr lang="en-US" sz="1600" dirty="0"/>
        </a:p>
      </dgm:t>
    </dgm:pt>
    <dgm:pt modelId="{D2C61506-C6F1-47E5-A13D-281F563F3510}" type="parTrans" cxnId="{71783861-F3BB-44A8-9405-4923E74C0259}">
      <dgm:prSet/>
      <dgm:spPr/>
      <dgm:t>
        <a:bodyPr/>
        <a:lstStyle/>
        <a:p>
          <a:endParaRPr lang="en-US"/>
        </a:p>
      </dgm:t>
    </dgm:pt>
    <dgm:pt modelId="{ADB87CFF-7480-46AF-B94F-E89B872BC4BA}" type="sibTrans" cxnId="{71783861-F3BB-44A8-9405-4923E74C0259}">
      <dgm:prSet/>
      <dgm:spPr/>
      <dgm:t>
        <a:bodyPr/>
        <a:lstStyle/>
        <a:p>
          <a:endParaRPr lang="en-US"/>
        </a:p>
      </dgm:t>
    </dgm:pt>
    <dgm:pt modelId="{EE63AD2F-B499-4516-A53E-481423EC158C}">
      <dgm:prSet phldrT="[Text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b="1" dirty="0" err="1"/>
            <a:t>GenoMine</a:t>
          </a:r>
          <a:endParaRPr lang="en-US" b="1" dirty="0"/>
        </a:p>
      </dgm:t>
    </dgm:pt>
    <dgm:pt modelId="{35FEF07B-7AC3-4EC9-BE7B-D207B9618E58}" type="parTrans" cxnId="{DEF7CC47-8DB6-4038-949A-BC7180611246}">
      <dgm:prSet/>
      <dgm:spPr/>
      <dgm:t>
        <a:bodyPr/>
        <a:lstStyle/>
        <a:p>
          <a:endParaRPr lang="en-US"/>
        </a:p>
      </dgm:t>
    </dgm:pt>
    <dgm:pt modelId="{E7322045-DF6C-4753-BEFD-6DAE4EB4BA61}" type="sibTrans" cxnId="{DEF7CC47-8DB6-4038-949A-BC7180611246}">
      <dgm:prSet/>
      <dgm:spPr/>
      <dgm:t>
        <a:bodyPr/>
        <a:lstStyle/>
        <a:p>
          <a:endParaRPr lang="en-US"/>
        </a:p>
      </dgm:t>
    </dgm:pt>
    <dgm:pt modelId="{9ED9127D-4F18-421C-822C-BC02E2FBCF86}">
      <dgm:prSet phldrT="[Text]" custT="1"/>
      <dgm:spPr/>
      <dgm:t>
        <a:bodyPr/>
        <a:lstStyle/>
        <a:p>
          <a:r>
            <a:rPr lang="en-US" sz="1600" b="0" dirty="0"/>
            <a:t>Explore Gene Disease relationships from </a:t>
          </a:r>
          <a:r>
            <a:rPr lang="en-US" sz="1600" b="0" dirty="0" err="1"/>
            <a:t>Pubmed</a:t>
          </a:r>
          <a:endParaRPr lang="en-US" sz="1600" dirty="0"/>
        </a:p>
      </dgm:t>
    </dgm:pt>
    <dgm:pt modelId="{16766F79-D894-4E93-AED5-CC772E7E55A6}" type="parTrans" cxnId="{612FBC61-9506-4236-A624-5EF98862B0E6}">
      <dgm:prSet/>
      <dgm:spPr/>
      <dgm:t>
        <a:bodyPr/>
        <a:lstStyle/>
        <a:p>
          <a:endParaRPr lang="en-US"/>
        </a:p>
      </dgm:t>
    </dgm:pt>
    <dgm:pt modelId="{874D28DF-EB4A-44C3-9DA9-9E2985880D0E}" type="sibTrans" cxnId="{612FBC61-9506-4236-A624-5EF98862B0E6}">
      <dgm:prSet/>
      <dgm:spPr/>
      <dgm:t>
        <a:bodyPr/>
        <a:lstStyle/>
        <a:p>
          <a:endParaRPr lang="en-US"/>
        </a:p>
      </dgm:t>
    </dgm:pt>
    <dgm:pt modelId="{0E245C86-1648-4D50-B84D-4C374BE3ECD7}">
      <dgm:prSet phldrT="[Text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b="1" dirty="0"/>
            <a:t>PPI-Mine</a:t>
          </a:r>
        </a:p>
      </dgm:t>
    </dgm:pt>
    <dgm:pt modelId="{B6686DEF-4355-4F08-BF57-9BCDAEBB9847}" type="parTrans" cxnId="{E4C4C2CF-BDEA-4CED-936C-44F89BFCBA82}">
      <dgm:prSet/>
      <dgm:spPr/>
      <dgm:t>
        <a:bodyPr/>
        <a:lstStyle/>
        <a:p>
          <a:endParaRPr lang="en-US"/>
        </a:p>
      </dgm:t>
    </dgm:pt>
    <dgm:pt modelId="{AEF78D69-C938-4BE4-992E-B7BD8C88A805}" type="sibTrans" cxnId="{E4C4C2CF-BDEA-4CED-936C-44F89BFCBA82}">
      <dgm:prSet/>
      <dgm:spPr/>
      <dgm:t>
        <a:bodyPr/>
        <a:lstStyle/>
        <a:p>
          <a:endParaRPr lang="en-US"/>
        </a:p>
      </dgm:t>
    </dgm:pt>
    <dgm:pt modelId="{C1C082B3-7086-4C2A-BA96-330866C20803}">
      <dgm:prSet phldrT="[Text]" custT="1"/>
      <dgm:spPr/>
      <dgm:t>
        <a:bodyPr/>
        <a:lstStyle/>
        <a:p>
          <a:r>
            <a:rPr lang="fr-FR" sz="1600" b="0" dirty="0"/>
            <a:t>Explore </a:t>
          </a:r>
          <a:r>
            <a:rPr lang="fr-FR" sz="1600" b="0" dirty="0" err="1"/>
            <a:t>Disease</a:t>
          </a:r>
          <a:r>
            <a:rPr lang="fr-FR" sz="1600" b="0" dirty="0"/>
            <a:t> </a:t>
          </a:r>
          <a:r>
            <a:rPr lang="fr-FR" sz="1600" b="0" dirty="0" err="1"/>
            <a:t>Protein</a:t>
          </a:r>
          <a:r>
            <a:rPr lang="fr-FR" sz="1600" b="0" dirty="0"/>
            <a:t> </a:t>
          </a:r>
          <a:r>
            <a:rPr lang="fr-FR" sz="1600" b="0" dirty="0" err="1"/>
            <a:t>Protein</a:t>
          </a:r>
          <a:r>
            <a:rPr lang="fr-FR" sz="1600" b="0" dirty="0"/>
            <a:t> Interactions </a:t>
          </a:r>
          <a:r>
            <a:rPr lang="fr-FR" sz="1600" b="0" dirty="0" err="1"/>
            <a:t>from</a:t>
          </a:r>
          <a:r>
            <a:rPr lang="fr-FR" sz="1600" b="0" dirty="0"/>
            <a:t> </a:t>
          </a:r>
          <a:r>
            <a:rPr lang="fr-FR" sz="1600" b="0" dirty="0" err="1"/>
            <a:t>Pubmed</a:t>
          </a:r>
          <a:r>
            <a:rPr lang="fr-FR" sz="1600" b="0" dirty="0"/>
            <a:t>.</a:t>
          </a:r>
          <a:endParaRPr lang="en-US" sz="1600" dirty="0"/>
        </a:p>
      </dgm:t>
    </dgm:pt>
    <dgm:pt modelId="{7B21D874-8CF3-49AD-8BC1-D732861B8730}" type="parTrans" cxnId="{6395975D-2AF6-4A81-80D2-8F248B3800A2}">
      <dgm:prSet/>
      <dgm:spPr/>
      <dgm:t>
        <a:bodyPr/>
        <a:lstStyle/>
        <a:p>
          <a:endParaRPr lang="en-US"/>
        </a:p>
      </dgm:t>
    </dgm:pt>
    <dgm:pt modelId="{2E98D26E-D310-4BC8-A069-9EDBEB7EDE8A}" type="sibTrans" cxnId="{6395975D-2AF6-4A81-80D2-8F248B3800A2}">
      <dgm:prSet/>
      <dgm:spPr/>
      <dgm:t>
        <a:bodyPr/>
        <a:lstStyle/>
        <a:p>
          <a:endParaRPr lang="en-US"/>
        </a:p>
      </dgm:t>
    </dgm:pt>
    <dgm:pt modelId="{76BE4A86-FD81-4A08-AF32-19E6A44F8E79}">
      <dgm:prSet phldrT="[Text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b="1" dirty="0"/>
            <a:t>Marker Mine</a:t>
          </a:r>
        </a:p>
      </dgm:t>
    </dgm:pt>
    <dgm:pt modelId="{2901225B-AABC-438E-9CB7-BF55598C28A1}" type="parTrans" cxnId="{6EE3453D-8CDE-4D9D-A033-1680B4579379}">
      <dgm:prSet/>
      <dgm:spPr/>
      <dgm:t>
        <a:bodyPr/>
        <a:lstStyle/>
        <a:p>
          <a:endParaRPr lang="en-US"/>
        </a:p>
      </dgm:t>
    </dgm:pt>
    <dgm:pt modelId="{7CA829C1-6D86-4CF6-8F7C-4109F258F1FC}" type="sibTrans" cxnId="{6EE3453D-8CDE-4D9D-A033-1680B4579379}">
      <dgm:prSet/>
      <dgm:spPr/>
      <dgm:t>
        <a:bodyPr/>
        <a:lstStyle/>
        <a:p>
          <a:endParaRPr lang="en-US"/>
        </a:p>
      </dgm:t>
    </dgm:pt>
    <dgm:pt modelId="{11D8B691-B923-4ADC-90F5-C0D59FFC3AF2}">
      <dgm:prSet phldrT="[Text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b="1" dirty="0"/>
            <a:t>Tox-Mine</a:t>
          </a:r>
        </a:p>
      </dgm:t>
    </dgm:pt>
    <dgm:pt modelId="{CA5A524F-69DD-49BE-BEAD-9FB7B450F07C}" type="parTrans" cxnId="{2F552778-C4F2-462F-9397-1BC52E761B58}">
      <dgm:prSet/>
      <dgm:spPr/>
      <dgm:t>
        <a:bodyPr/>
        <a:lstStyle/>
        <a:p>
          <a:endParaRPr lang="en-US"/>
        </a:p>
      </dgm:t>
    </dgm:pt>
    <dgm:pt modelId="{897E0907-6060-4C14-AA60-2F5CECC45614}" type="sibTrans" cxnId="{2F552778-C4F2-462F-9397-1BC52E761B58}">
      <dgm:prSet/>
      <dgm:spPr/>
      <dgm:t>
        <a:bodyPr/>
        <a:lstStyle/>
        <a:p>
          <a:endParaRPr lang="en-US"/>
        </a:p>
      </dgm:t>
    </dgm:pt>
    <dgm:pt modelId="{E2569674-9F4F-4EB7-B972-47634DA467FE}">
      <dgm:prSet phldrT="[Text]"/>
      <dgm:spPr/>
      <dgm:t>
        <a:bodyPr/>
        <a:lstStyle/>
        <a:p>
          <a:endParaRPr lang="en-US" sz="1400" dirty="0"/>
        </a:p>
      </dgm:t>
    </dgm:pt>
    <dgm:pt modelId="{2DCC633A-FAFB-424A-93B8-247F7EB8BD14}" type="parTrans" cxnId="{EA470869-A6B3-48B4-8D17-8D57F805B4C3}">
      <dgm:prSet/>
      <dgm:spPr/>
      <dgm:t>
        <a:bodyPr/>
        <a:lstStyle/>
        <a:p>
          <a:endParaRPr lang="en-US"/>
        </a:p>
      </dgm:t>
    </dgm:pt>
    <dgm:pt modelId="{6FB1DE9B-70B5-45EB-B44C-760C03F9E520}" type="sibTrans" cxnId="{EA470869-A6B3-48B4-8D17-8D57F805B4C3}">
      <dgm:prSet/>
      <dgm:spPr/>
      <dgm:t>
        <a:bodyPr/>
        <a:lstStyle/>
        <a:p>
          <a:endParaRPr lang="en-US"/>
        </a:p>
      </dgm:t>
    </dgm:pt>
    <dgm:pt modelId="{6FD790A8-D48A-4233-9B32-7B11EC1E3E87}">
      <dgm:prSet phldrT="[Text]"/>
      <dgm:spPr/>
      <dgm:t>
        <a:bodyPr/>
        <a:lstStyle/>
        <a:p>
          <a:endParaRPr lang="en-US" sz="1400" dirty="0"/>
        </a:p>
      </dgm:t>
    </dgm:pt>
    <dgm:pt modelId="{BD67DF05-5E32-4D32-82AA-1B6B32AC8F10}" type="parTrans" cxnId="{0C7670A1-5A3A-4312-9AAC-E5D05A48F185}">
      <dgm:prSet/>
      <dgm:spPr/>
      <dgm:t>
        <a:bodyPr/>
        <a:lstStyle/>
        <a:p>
          <a:endParaRPr lang="en-US"/>
        </a:p>
      </dgm:t>
    </dgm:pt>
    <dgm:pt modelId="{D58B07A2-CF5A-4C3C-B05A-F05902E848DA}" type="sibTrans" cxnId="{0C7670A1-5A3A-4312-9AAC-E5D05A48F185}">
      <dgm:prSet/>
      <dgm:spPr/>
      <dgm:t>
        <a:bodyPr/>
        <a:lstStyle/>
        <a:p>
          <a:endParaRPr lang="en-US"/>
        </a:p>
      </dgm:t>
    </dgm:pt>
    <dgm:pt modelId="{B3D01232-6F74-4EA5-A9E9-4B012A025194}">
      <dgm:prSet/>
      <dgm:spPr/>
      <dgm:t>
        <a:bodyPr/>
        <a:lstStyle/>
        <a:p>
          <a:endParaRPr lang="en-US" sz="1400" dirty="0"/>
        </a:p>
      </dgm:t>
    </dgm:pt>
    <dgm:pt modelId="{73342608-499D-4CF8-92D4-57309D33B567}" type="parTrans" cxnId="{B53FFB0B-B525-4650-B111-E715D1DCA0FD}">
      <dgm:prSet/>
      <dgm:spPr/>
      <dgm:t>
        <a:bodyPr/>
        <a:lstStyle/>
        <a:p>
          <a:endParaRPr lang="en-US"/>
        </a:p>
      </dgm:t>
    </dgm:pt>
    <dgm:pt modelId="{D9A71844-E6FA-49C6-B009-7A9F23DD732E}" type="sibTrans" cxnId="{B53FFB0B-B525-4650-B111-E715D1DCA0FD}">
      <dgm:prSet/>
      <dgm:spPr/>
      <dgm:t>
        <a:bodyPr/>
        <a:lstStyle/>
        <a:p>
          <a:endParaRPr lang="en-US"/>
        </a:p>
      </dgm:t>
    </dgm:pt>
    <dgm:pt modelId="{E9A35AB1-31E3-47FE-9AAD-45E3BCAD0950}">
      <dgm:prSet/>
      <dgm:spPr/>
      <dgm:t>
        <a:bodyPr/>
        <a:lstStyle/>
        <a:p>
          <a:endParaRPr lang="en-US" sz="1400" dirty="0"/>
        </a:p>
      </dgm:t>
    </dgm:pt>
    <dgm:pt modelId="{971D261C-300B-4B85-A7E5-AB1854657A6B}" type="parTrans" cxnId="{2F8FBAE0-C845-4127-86E4-C92CCED122E8}">
      <dgm:prSet/>
      <dgm:spPr/>
      <dgm:t>
        <a:bodyPr/>
        <a:lstStyle/>
        <a:p>
          <a:endParaRPr lang="en-US"/>
        </a:p>
      </dgm:t>
    </dgm:pt>
    <dgm:pt modelId="{126B5141-B252-41FD-925B-2040F1CEA417}" type="sibTrans" cxnId="{2F8FBAE0-C845-4127-86E4-C92CCED122E8}">
      <dgm:prSet/>
      <dgm:spPr/>
      <dgm:t>
        <a:bodyPr/>
        <a:lstStyle/>
        <a:p>
          <a:endParaRPr lang="en-US"/>
        </a:p>
      </dgm:t>
    </dgm:pt>
    <dgm:pt modelId="{A2439676-BBB4-4B09-98C0-6769E4253622}">
      <dgm:prSet custT="1"/>
      <dgm:spPr/>
      <dgm:t>
        <a:bodyPr/>
        <a:lstStyle/>
        <a:p>
          <a:r>
            <a:rPr lang="en-US" sz="1600" b="0" i="0" dirty="0"/>
            <a:t>Explore Disease  </a:t>
          </a:r>
          <a:r>
            <a:rPr lang="en-US" sz="1600" b="0" i="0" dirty="0" err="1"/>
            <a:t>BioMarkers</a:t>
          </a:r>
          <a:r>
            <a:rPr lang="en-US" sz="1600" b="0" i="0" dirty="0"/>
            <a:t> associated with Diseases </a:t>
          </a:r>
          <a:r>
            <a:rPr lang="en-US" sz="1600" b="0" i="0" dirty="0" err="1"/>
            <a:t>pubmed</a:t>
          </a:r>
          <a:r>
            <a:rPr lang="en-US" sz="1600" b="0" i="0" dirty="0"/>
            <a:t>.</a:t>
          </a:r>
        </a:p>
      </dgm:t>
    </dgm:pt>
    <dgm:pt modelId="{473251CF-F33D-4D1F-B7F9-87DCC6B91B1B}" type="parTrans" cxnId="{4EDC8E65-65D3-428B-BC75-68B8FDD11370}">
      <dgm:prSet/>
      <dgm:spPr/>
      <dgm:t>
        <a:bodyPr/>
        <a:lstStyle/>
        <a:p>
          <a:endParaRPr lang="en-US"/>
        </a:p>
      </dgm:t>
    </dgm:pt>
    <dgm:pt modelId="{4DA14214-767D-4EF8-9290-3679CB7EB382}" type="sibTrans" cxnId="{4EDC8E65-65D3-428B-BC75-68B8FDD11370}">
      <dgm:prSet/>
      <dgm:spPr/>
      <dgm:t>
        <a:bodyPr/>
        <a:lstStyle/>
        <a:p>
          <a:endParaRPr lang="en-US"/>
        </a:p>
      </dgm:t>
    </dgm:pt>
    <dgm:pt modelId="{4479392F-869E-476D-8362-DE95CE26692F}">
      <dgm:prSet/>
      <dgm:spPr/>
      <dgm:t>
        <a:bodyPr/>
        <a:lstStyle/>
        <a:p>
          <a:endParaRPr lang="en-US" sz="1400" dirty="0"/>
        </a:p>
      </dgm:t>
    </dgm:pt>
    <dgm:pt modelId="{7C8EF322-39E0-4964-8F59-DAE100F0C90A}" type="parTrans" cxnId="{8C8ACEB2-FFBC-4BDB-BDCD-0F7A73F5BE31}">
      <dgm:prSet/>
      <dgm:spPr/>
      <dgm:t>
        <a:bodyPr/>
        <a:lstStyle/>
        <a:p>
          <a:endParaRPr lang="en-US"/>
        </a:p>
      </dgm:t>
    </dgm:pt>
    <dgm:pt modelId="{9927FACA-4764-471F-8D10-F67D31C7C7BA}" type="sibTrans" cxnId="{8C8ACEB2-FFBC-4BDB-BDCD-0F7A73F5BE31}">
      <dgm:prSet/>
      <dgm:spPr/>
      <dgm:t>
        <a:bodyPr/>
        <a:lstStyle/>
        <a:p>
          <a:endParaRPr lang="en-US"/>
        </a:p>
      </dgm:t>
    </dgm:pt>
    <dgm:pt modelId="{4E49FF3A-6B60-4263-9B9E-D1610F354DC8}">
      <dgm:prSet custT="1"/>
      <dgm:spPr/>
      <dgm:t>
        <a:bodyPr/>
        <a:lstStyle/>
        <a:p>
          <a:r>
            <a:rPr lang="en-US" sz="1600" b="0" i="0" dirty="0"/>
            <a:t>Search using chemical names and Tox related data from </a:t>
          </a:r>
          <a:r>
            <a:rPr lang="en-US" sz="1600" b="0" i="0" dirty="0" err="1"/>
            <a:t>Pubmed</a:t>
          </a:r>
          <a:r>
            <a:rPr lang="en-US" sz="1600" b="0" i="0" dirty="0"/>
            <a:t> and  </a:t>
          </a:r>
          <a:r>
            <a:rPr lang="en-US" sz="1600" b="0" i="0" dirty="0" err="1"/>
            <a:t>indentify</a:t>
          </a:r>
          <a:r>
            <a:rPr lang="en-US" sz="1600" b="0" i="0" dirty="0"/>
            <a:t> tox organs and doses </a:t>
          </a:r>
        </a:p>
      </dgm:t>
    </dgm:pt>
    <dgm:pt modelId="{244B2865-2602-428A-B3A5-720D787FA221}" type="parTrans" cxnId="{27EE283F-C7A3-4748-B3B9-57A4C628DCF3}">
      <dgm:prSet/>
      <dgm:spPr/>
      <dgm:t>
        <a:bodyPr/>
        <a:lstStyle/>
        <a:p>
          <a:endParaRPr lang="en-US"/>
        </a:p>
      </dgm:t>
    </dgm:pt>
    <dgm:pt modelId="{5DF9D356-2E61-4267-A77F-63F2F1845205}" type="sibTrans" cxnId="{27EE283F-C7A3-4748-B3B9-57A4C628DCF3}">
      <dgm:prSet/>
      <dgm:spPr/>
      <dgm:t>
        <a:bodyPr/>
        <a:lstStyle/>
        <a:p>
          <a:endParaRPr lang="en-US"/>
        </a:p>
      </dgm:t>
    </dgm:pt>
    <dgm:pt modelId="{F2D1DAFA-47F5-4832-9970-526163964387}" type="pres">
      <dgm:prSet presAssocID="{212ABD24-2EDE-4308-9B15-5D34A330C210}" presName="Name0" presStyleCnt="0">
        <dgm:presLayoutVars>
          <dgm:dir/>
          <dgm:animLvl val="lvl"/>
          <dgm:resizeHandles val="exact"/>
        </dgm:presLayoutVars>
      </dgm:prSet>
      <dgm:spPr/>
    </dgm:pt>
    <dgm:pt modelId="{CE129CCC-E72E-48C1-93E9-CD5370D9627E}" type="pres">
      <dgm:prSet presAssocID="{56D95EA3-5973-4FC6-AC4B-131ECC67F75A}" presName="linNode" presStyleCnt="0"/>
      <dgm:spPr/>
    </dgm:pt>
    <dgm:pt modelId="{D8C53C6B-0184-476D-90B4-3277A10ED3CE}" type="pres">
      <dgm:prSet presAssocID="{56D95EA3-5973-4FC6-AC4B-131ECC67F75A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AE92CFB5-9CAB-4F70-B976-A1C2EA22ADE6}" type="pres">
      <dgm:prSet presAssocID="{56D95EA3-5973-4FC6-AC4B-131ECC67F75A}" presName="descendantText" presStyleLbl="alignAccFollowNode1" presStyleIdx="0" presStyleCnt="5" custLinFactNeighborX="0">
        <dgm:presLayoutVars>
          <dgm:bulletEnabled val="1"/>
        </dgm:presLayoutVars>
      </dgm:prSet>
      <dgm:spPr/>
    </dgm:pt>
    <dgm:pt modelId="{4FDD9B02-8DD8-4082-959B-DD80497AF9DA}" type="pres">
      <dgm:prSet presAssocID="{68E4529E-4A51-4619-BEBE-B529F23AE4BB}" presName="sp" presStyleCnt="0"/>
      <dgm:spPr/>
    </dgm:pt>
    <dgm:pt modelId="{050D3A82-15F9-4040-87B5-933ACE129FF3}" type="pres">
      <dgm:prSet presAssocID="{EE63AD2F-B499-4516-A53E-481423EC158C}" presName="linNode" presStyleCnt="0"/>
      <dgm:spPr/>
    </dgm:pt>
    <dgm:pt modelId="{7A211DB6-5526-40DC-A8FB-2BBBD9673B54}" type="pres">
      <dgm:prSet presAssocID="{EE63AD2F-B499-4516-A53E-481423EC158C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744C7BC8-6A32-4BBD-B2AB-CC1C3001E5EE}" type="pres">
      <dgm:prSet presAssocID="{EE63AD2F-B499-4516-A53E-481423EC158C}" presName="descendantText" presStyleLbl="alignAccFollowNode1" presStyleIdx="1" presStyleCnt="5">
        <dgm:presLayoutVars>
          <dgm:bulletEnabled val="1"/>
        </dgm:presLayoutVars>
      </dgm:prSet>
      <dgm:spPr/>
    </dgm:pt>
    <dgm:pt modelId="{42C544E0-19EB-4610-92AF-92964E601BC9}" type="pres">
      <dgm:prSet presAssocID="{E7322045-DF6C-4753-BEFD-6DAE4EB4BA61}" presName="sp" presStyleCnt="0"/>
      <dgm:spPr/>
    </dgm:pt>
    <dgm:pt modelId="{3C33E237-6ECD-4A9C-945E-DD1BD3F6DD38}" type="pres">
      <dgm:prSet presAssocID="{0E245C86-1648-4D50-B84D-4C374BE3ECD7}" presName="linNode" presStyleCnt="0"/>
      <dgm:spPr/>
    </dgm:pt>
    <dgm:pt modelId="{85603E79-B018-465A-92C4-7D5C004BB6A2}" type="pres">
      <dgm:prSet presAssocID="{0E245C86-1648-4D50-B84D-4C374BE3ECD7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5A5CA931-1B6D-405A-8F11-3A68B20F2B4E}" type="pres">
      <dgm:prSet presAssocID="{0E245C86-1648-4D50-B84D-4C374BE3ECD7}" presName="descendantText" presStyleLbl="alignAccFollowNode1" presStyleIdx="2" presStyleCnt="5">
        <dgm:presLayoutVars>
          <dgm:bulletEnabled val="1"/>
        </dgm:presLayoutVars>
      </dgm:prSet>
      <dgm:spPr/>
    </dgm:pt>
    <dgm:pt modelId="{057D3703-D247-476C-A5B1-0A84DBC5A217}" type="pres">
      <dgm:prSet presAssocID="{AEF78D69-C938-4BE4-992E-B7BD8C88A805}" presName="sp" presStyleCnt="0"/>
      <dgm:spPr/>
    </dgm:pt>
    <dgm:pt modelId="{91C848D7-8FCC-4BBE-BA24-399C155B3653}" type="pres">
      <dgm:prSet presAssocID="{76BE4A86-FD81-4A08-AF32-19E6A44F8E79}" presName="linNode" presStyleCnt="0"/>
      <dgm:spPr/>
    </dgm:pt>
    <dgm:pt modelId="{BC178501-9CF7-4FEF-9ACE-788DF03E5D01}" type="pres">
      <dgm:prSet presAssocID="{76BE4A86-FD81-4A08-AF32-19E6A44F8E79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D9C4A173-BECE-4210-96B9-B3E0F2304218}" type="pres">
      <dgm:prSet presAssocID="{76BE4A86-FD81-4A08-AF32-19E6A44F8E79}" presName="descendantText" presStyleLbl="alignAccFollowNode1" presStyleIdx="3" presStyleCnt="5">
        <dgm:presLayoutVars>
          <dgm:bulletEnabled val="1"/>
        </dgm:presLayoutVars>
      </dgm:prSet>
      <dgm:spPr/>
    </dgm:pt>
    <dgm:pt modelId="{E0117BCD-A07B-47B8-890B-A30A536B9A5D}" type="pres">
      <dgm:prSet presAssocID="{7CA829C1-6D86-4CF6-8F7C-4109F258F1FC}" presName="sp" presStyleCnt="0"/>
      <dgm:spPr/>
    </dgm:pt>
    <dgm:pt modelId="{7A944D39-B0BE-4403-8CC9-EB2035F20E17}" type="pres">
      <dgm:prSet presAssocID="{11D8B691-B923-4ADC-90F5-C0D59FFC3AF2}" presName="linNode" presStyleCnt="0"/>
      <dgm:spPr/>
    </dgm:pt>
    <dgm:pt modelId="{F384EA83-4E70-4BA0-B789-C3FBC008BD94}" type="pres">
      <dgm:prSet presAssocID="{11D8B691-B923-4ADC-90F5-C0D59FFC3AF2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E8787005-9411-439B-90E5-D61BD1E94937}" type="pres">
      <dgm:prSet presAssocID="{11D8B691-B923-4ADC-90F5-C0D59FFC3AF2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5A6EDC03-71A8-43B4-8F7D-712D8A03116B}" type="presOf" srcId="{C1C082B3-7086-4C2A-BA96-330866C20803}" destId="{5A5CA931-1B6D-405A-8F11-3A68B20F2B4E}" srcOrd="0" destOrd="0" presId="urn:microsoft.com/office/officeart/2005/8/layout/vList5"/>
    <dgm:cxn modelId="{B53FFB0B-B525-4650-B111-E715D1DCA0FD}" srcId="{EE63AD2F-B499-4516-A53E-481423EC158C}" destId="{B3D01232-6F74-4EA5-A9E9-4B012A025194}" srcOrd="1" destOrd="0" parTransId="{73342608-499D-4CF8-92D4-57309D33B567}" sibTransId="{D9A71844-E6FA-49C6-B009-7A9F23DD732E}"/>
    <dgm:cxn modelId="{B6D76614-DEC8-4AA9-83E6-9EC66A7EA8D9}" type="presOf" srcId="{56D95EA3-5973-4FC6-AC4B-131ECC67F75A}" destId="{D8C53C6B-0184-476D-90B4-3277A10ED3CE}" srcOrd="0" destOrd="0" presId="urn:microsoft.com/office/officeart/2005/8/layout/vList5"/>
    <dgm:cxn modelId="{54E2481E-7CDB-4C53-926F-EB0D7C025891}" type="presOf" srcId="{4E49FF3A-6B60-4263-9B9E-D1610F354DC8}" destId="{E8787005-9411-439B-90E5-D61BD1E94937}" srcOrd="0" destOrd="1" presId="urn:microsoft.com/office/officeart/2005/8/layout/vList5"/>
    <dgm:cxn modelId="{FF844A27-82A3-4BA9-A6E1-676C4942CF06}" type="presOf" srcId="{9ED9127D-4F18-421C-822C-BC02E2FBCF86}" destId="{744C7BC8-6A32-4BBD-B2AB-CC1C3001E5EE}" srcOrd="0" destOrd="0" presId="urn:microsoft.com/office/officeart/2005/8/layout/vList5"/>
    <dgm:cxn modelId="{84B26631-46D9-4A91-973A-59D4684D3E8B}" srcId="{212ABD24-2EDE-4308-9B15-5D34A330C210}" destId="{56D95EA3-5973-4FC6-AC4B-131ECC67F75A}" srcOrd="0" destOrd="0" parTransId="{362C758E-2320-423E-88C4-E2E8BFA3ACD6}" sibTransId="{68E4529E-4A51-4619-BEBE-B529F23AE4BB}"/>
    <dgm:cxn modelId="{938F0E33-321C-4949-9066-4FE8D834C122}" type="presOf" srcId="{6FD790A8-D48A-4233-9B32-7B11EC1E3E87}" destId="{E8787005-9411-439B-90E5-D61BD1E94937}" srcOrd="0" destOrd="0" presId="urn:microsoft.com/office/officeart/2005/8/layout/vList5"/>
    <dgm:cxn modelId="{6EE3453D-8CDE-4D9D-A033-1680B4579379}" srcId="{212ABD24-2EDE-4308-9B15-5D34A330C210}" destId="{76BE4A86-FD81-4A08-AF32-19E6A44F8E79}" srcOrd="3" destOrd="0" parTransId="{2901225B-AABC-438E-9CB7-BF55598C28A1}" sibTransId="{7CA829C1-6D86-4CF6-8F7C-4109F258F1FC}"/>
    <dgm:cxn modelId="{27EE283F-C7A3-4748-B3B9-57A4C628DCF3}" srcId="{11D8B691-B923-4ADC-90F5-C0D59FFC3AF2}" destId="{4E49FF3A-6B60-4263-9B9E-D1610F354DC8}" srcOrd="1" destOrd="0" parTransId="{244B2865-2602-428A-B3A5-720D787FA221}" sibTransId="{5DF9D356-2E61-4267-A77F-63F2F1845205}"/>
    <dgm:cxn modelId="{6395975D-2AF6-4A81-80D2-8F248B3800A2}" srcId="{0E245C86-1648-4D50-B84D-4C374BE3ECD7}" destId="{C1C082B3-7086-4C2A-BA96-330866C20803}" srcOrd="0" destOrd="0" parTransId="{7B21D874-8CF3-49AD-8BC1-D732861B8730}" sibTransId="{2E98D26E-D310-4BC8-A069-9EDBEB7EDE8A}"/>
    <dgm:cxn modelId="{71783861-F3BB-44A8-9405-4923E74C0259}" srcId="{56D95EA3-5973-4FC6-AC4B-131ECC67F75A}" destId="{C4703124-BE65-4B57-B70A-25548E613618}" srcOrd="0" destOrd="0" parTransId="{D2C61506-C6F1-47E5-A13D-281F563F3510}" sibTransId="{ADB87CFF-7480-46AF-B94F-E89B872BC4BA}"/>
    <dgm:cxn modelId="{612FBC61-9506-4236-A624-5EF98862B0E6}" srcId="{EE63AD2F-B499-4516-A53E-481423EC158C}" destId="{9ED9127D-4F18-421C-822C-BC02E2FBCF86}" srcOrd="0" destOrd="0" parTransId="{16766F79-D894-4E93-AED5-CC772E7E55A6}" sibTransId="{874D28DF-EB4A-44C3-9DA9-9E2985880D0E}"/>
    <dgm:cxn modelId="{4EDC8E65-65D3-428B-BC75-68B8FDD11370}" srcId="{76BE4A86-FD81-4A08-AF32-19E6A44F8E79}" destId="{A2439676-BBB4-4B09-98C0-6769E4253622}" srcOrd="1" destOrd="0" parTransId="{473251CF-F33D-4D1F-B7F9-87DCC6B91B1B}" sibTransId="{4DA14214-767D-4EF8-9290-3679CB7EB382}"/>
    <dgm:cxn modelId="{DEF7CC47-8DB6-4038-949A-BC7180611246}" srcId="{212ABD24-2EDE-4308-9B15-5D34A330C210}" destId="{EE63AD2F-B499-4516-A53E-481423EC158C}" srcOrd="1" destOrd="0" parTransId="{35FEF07B-7AC3-4EC9-BE7B-D207B9618E58}" sibTransId="{E7322045-DF6C-4753-BEFD-6DAE4EB4BA61}"/>
    <dgm:cxn modelId="{EA470869-A6B3-48B4-8D17-8D57F805B4C3}" srcId="{76BE4A86-FD81-4A08-AF32-19E6A44F8E79}" destId="{E2569674-9F4F-4EB7-B972-47634DA467FE}" srcOrd="0" destOrd="0" parTransId="{2DCC633A-FAFB-424A-93B8-247F7EB8BD14}" sibTransId="{6FB1DE9B-70B5-45EB-B44C-760C03F9E520}"/>
    <dgm:cxn modelId="{E3944D6A-5DCD-47C6-A363-6D13E8E7758B}" type="presOf" srcId="{E2569674-9F4F-4EB7-B972-47634DA467FE}" destId="{D9C4A173-BECE-4210-96B9-B3E0F2304218}" srcOrd="0" destOrd="0" presId="urn:microsoft.com/office/officeart/2005/8/layout/vList5"/>
    <dgm:cxn modelId="{2F552778-C4F2-462F-9397-1BC52E761B58}" srcId="{212ABD24-2EDE-4308-9B15-5D34A330C210}" destId="{11D8B691-B923-4ADC-90F5-C0D59FFC3AF2}" srcOrd="4" destOrd="0" parTransId="{CA5A524F-69DD-49BE-BEAD-9FB7B450F07C}" sibTransId="{897E0907-6060-4C14-AA60-2F5CECC45614}"/>
    <dgm:cxn modelId="{D88EDF8F-B216-4898-A158-E8ED81881E75}" type="presOf" srcId="{76BE4A86-FD81-4A08-AF32-19E6A44F8E79}" destId="{BC178501-9CF7-4FEF-9ACE-788DF03E5D01}" srcOrd="0" destOrd="0" presId="urn:microsoft.com/office/officeart/2005/8/layout/vList5"/>
    <dgm:cxn modelId="{17E5BE9D-105F-4EB6-8F68-240B2EFAF362}" type="presOf" srcId="{A2439676-BBB4-4B09-98C0-6769E4253622}" destId="{D9C4A173-BECE-4210-96B9-B3E0F2304218}" srcOrd="0" destOrd="1" presId="urn:microsoft.com/office/officeart/2005/8/layout/vList5"/>
    <dgm:cxn modelId="{0C7670A1-5A3A-4312-9AAC-E5D05A48F185}" srcId="{11D8B691-B923-4ADC-90F5-C0D59FFC3AF2}" destId="{6FD790A8-D48A-4233-9B32-7B11EC1E3E87}" srcOrd="0" destOrd="0" parTransId="{BD67DF05-5E32-4D32-82AA-1B6B32AC8F10}" sibTransId="{D58B07A2-CF5A-4C3C-B05A-F05902E848DA}"/>
    <dgm:cxn modelId="{776C7DB2-1D7D-4E66-9C12-82A54447F70E}" type="presOf" srcId="{E9A35AB1-31E3-47FE-9AAD-45E3BCAD0950}" destId="{5A5CA931-1B6D-405A-8F11-3A68B20F2B4E}" srcOrd="0" destOrd="1" presId="urn:microsoft.com/office/officeart/2005/8/layout/vList5"/>
    <dgm:cxn modelId="{8C8ACEB2-FFBC-4BDB-BDCD-0F7A73F5BE31}" srcId="{76BE4A86-FD81-4A08-AF32-19E6A44F8E79}" destId="{4479392F-869E-476D-8362-DE95CE26692F}" srcOrd="2" destOrd="0" parTransId="{7C8EF322-39E0-4964-8F59-DAE100F0C90A}" sibTransId="{9927FACA-4764-471F-8D10-F67D31C7C7BA}"/>
    <dgm:cxn modelId="{308EECBC-D096-452F-B91D-D5C1DB8081B5}" type="presOf" srcId="{B3D01232-6F74-4EA5-A9E9-4B012A025194}" destId="{744C7BC8-6A32-4BBD-B2AB-CC1C3001E5EE}" srcOrd="0" destOrd="1" presId="urn:microsoft.com/office/officeart/2005/8/layout/vList5"/>
    <dgm:cxn modelId="{32996ECC-1516-4D68-8551-279C5EF0A55C}" type="presOf" srcId="{4479392F-869E-476D-8362-DE95CE26692F}" destId="{D9C4A173-BECE-4210-96B9-B3E0F2304218}" srcOrd="0" destOrd="2" presId="urn:microsoft.com/office/officeart/2005/8/layout/vList5"/>
    <dgm:cxn modelId="{E4C4C2CF-BDEA-4CED-936C-44F89BFCBA82}" srcId="{212ABD24-2EDE-4308-9B15-5D34A330C210}" destId="{0E245C86-1648-4D50-B84D-4C374BE3ECD7}" srcOrd="2" destOrd="0" parTransId="{B6686DEF-4355-4F08-BF57-9BCDAEBB9847}" sibTransId="{AEF78D69-C938-4BE4-992E-B7BD8C88A805}"/>
    <dgm:cxn modelId="{96D1DBD0-8C6F-4843-A87B-62A536059961}" type="presOf" srcId="{0E245C86-1648-4D50-B84D-4C374BE3ECD7}" destId="{85603E79-B018-465A-92C4-7D5C004BB6A2}" srcOrd="0" destOrd="0" presId="urn:microsoft.com/office/officeart/2005/8/layout/vList5"/>
    <dgm:cxn modelId="{2F8FBAE0-C845-4127-86E4-C92CCED122E8}" srcId="{0E245C86-1648-4D50-B84D-4C374BE3ECD7}" destId="{E9A35AB1-31E3-47FE-9AAD-45E3BCAD0950}" srcOrd="1" destOrd="0" parTransId="{971D261C-300B-4B85-A7E5-AB1854657A6B}" sibTransId="{126B5141-B252-41FD-925B-2040F1CEA417}"/>
    <dgm:cxn modelId="{69E2A0EA-67E8-4A52-B0F2-28DF2CD175FF}" type="presOf" srcId="{212ABD24-2EDE-4308-9B15-5D34A330C210}" destId="{F2D1DAFA-47F5-4832-9970-526163964387}" srcOrd="0" destOrd="0" presId="urn:microsoft.com/office/officeart/2005/8/layout/vList5"/>
    <dgm:cxn modelId="{0BB62CEB-08DB-46AE-A6F1-A4C867BD8592}" type="presOf" srcId="{11D8B691-B923-4ADC-90F5-C0D59FFC3AF2}" destId="{F384EA83-4E70-4BA0-B789-C3FBC008BD94}" srcOrd="0" destOrd="0" presId="urn:microsoft.com/office/officeart/2005/8/layout/vList5"/>
    <dgm:cxn modelId="{017041F5-8CB1-4509-B1B8-DA6C1152B8C1}" type="presOf" srcId="{C4703124-BE65-4B57-B70A-25548E613618}" destId="{AE92CFB5-9CAB-4F70-B976-A1C2EA22ADE6}" srcOrd="0" destOrd="0" presId="urn:microsoft.com/office/officeart/2005/8/layout/vList5"/>
    <dgm:cxn modelId="{5ADF3EF6-691D-4A93-949F-8594E0CF7324}" type="presOf" srcId="{EE63AD2F-B499-4516-A53E-481423EC158C}" destId="{7A211DB6-5526-40DC-A8FB-2BBBD9673B54}" srcOrd="0" destOrd="0" presId="urn:microsoft.com/office/officeart/2005/8/layout/vList5"/>
    <dgm:cxn modelId="{255596EC-1B66-4D39-BAE5-9966E01ED3AA}" type="presParOf" srcId="{F2D1DAFA-47F5-4832-9970-526163964387}" destId="{CE129CCC-E72E-48C1-93E9-CD5370D9627E}" srcOrd="0" destOrd="0" presId="urn:microsoft.com/office/officeart/2005/8/layout/vList5"/>
    <dgm:cxn modelId="{9F89019C-FE86-4204-9EFA-623718B28A29}" type="presParOf" srcId="{CE129CCC-E72E-48C1-93E9-CD5370D9627E}" destId="{D8C53C6B-0184-476D-90B4-3277A10ED3CE}" srcOrd="0" destOrd="0" presId="urn:microsoft.com/office/officeart/2005/8/layout/vList5"/>
    <dgm:cxn modelId="{8749BE3C-5132-47F5-AC6A-CA9334C3A7F0}" type="presParOf" srcId="{CE129CCC-E72E-48C1-93E9-CD5370D9627E}" destId="{AE92CFB5-9CAB-4F70-B976-A1C2EA22ADE6}" srcOrd="1" destOrd="0" presId="urn:microsoft.com/office/officeart/2005/8/layout/vList5"/>
    <dgm:cxn modelId="{5C265C04-F8DD-46B3-A04B-E39A3116DC76}" type="presParOf" srcId="{F2D1DAFA-47F5-4832-9970-526163964387}" destId="{4FDD9B02-8DD8-4082-959B-DD80497AF9DA}" srcOrd="1" destOrd="0" presId="urn:microsoft.com/office/officeart/2005/8/layout/vList5"/>
    <dgm:cxn modelId="{3F106170-08D9-4CE5-9491-83CECEEB9BF9}" type="presParOf" srcId="{F2D1DAFA-47F5-4832-9970-526163964387}" destId="{050D3A82-15F9-4040-87B5-933ACE129FF3}" srcOrd="2" destOrd="0" presId="urn:microsoft.com/office/officeart/2005/8/layout/vList5"/>
    <dgm:cxn modelId="{9FF18722-5E3E-48BC-91FF-6569A59AFFB0}" type="presParOf" srcId="{050D3A82-15F9-4040-87B5-933ACE129FF3}" destId="{7A211DB6-5526-40DC-A8FB-2BBBD9673B54}" srcOrd="0" destOrd="0" presId="urn:microsoft.com/office/officeart/2005/8/layout/vList5"/>
    <dgm:cxn modelId="{47C015E2-7C7B-4417-B4F4-6A4EBA1C86B7}" type="presParOf" srcId="{050D3A82-15F9-4040-87B5-933ACE129FF3}" destId="{744C7BC8-6A32-4BBD-B2AB-CC1C3001E5EE}" srcOrd="1" destOrd="0" presId="urn:microsoft.com/office/officeart/2005/8/layout/vList5"/>
    <dgm:cxn modelId="{AA197137-29E4-4129-AAA6-1234A7D90846}" type="presParOf" srcId="{F2D1DAFA-47F5-4832-9970-526163964387}" destId="{42C544E0-19EB-4610-92AF-92964E601BC9}" srcOrd="3" destOrd="0" presId="urn:microsoft.com/office/officeart/2005/8/layout/vList5"/>
    <dgm:cxn modelId="{32AF45FD-4E35-49AB-9300-885A627BAE1A}" type="presParOf" srcId="{F2D1DAFA-47F5-4832-9970-526163964387}" destId="{3C33E237-6ECD-4A9C-945E-DD1BD3F6DD38}" srcOrd="4" destOrd="0" presId="urn:microsoft.com/office/officeart/2005/8/layout/vList5"/>
    <dgm:cxn modelId="{0F991ADB-A376-4A5B-9B9E-943D5BBA268D}" type="presParOf" srcId="{3C33E237-6ECD-4A9C-945E-DD1BD3F6DD38}" destId="{85603E79-B018-465A-92C4-7D5C004BB6A2}" srcOrd="0" destOrd="0" presId="urn:microsoft.com/office/officeart/2005/8/layout/vList5"/>
    <dgm:cxn modelId="{FDA76B07-7792-4D27-984B-8F2E6732DF76}" type="presParOf" srcId="{3C33E237-6ECD-4A9C-945E-DD1BD3F6DD38}" destId="{5A5CA931-1B6D-405A-8F11-3A68B20F2B4E}" srcOrd="1" destOrd="0" presId="urn:microsoft.com/office/officeart/2005/8/layout/vList5"/>
    <dgm:cxn modelId="{9ACC9F8F-BEDE-4B3D-8439-C763D8023BA7}" type="presParOf" srcId="{F2D1DAFA-47F5-4832-9970-526163964387}" destId="{057D3703-D247-476C-A5B1-0A84DBC5A217}" srcOrd="5" destOrd="0" presId="urn:microsoft.com/office/officeart/2005/8/layout/vList5"/>
    <dgm:cxn modelId="{7DBFBFFD-B37D-4A55-961C-542E95AC705A}" type="presParOf" srcId="{F2D1DAFA-47F5-4832-9970-526163964387}" destId="{91C848D7-8FCC-4BBE-BA24-399C155B3653}" srcOrd="6" destOrd="0" presId="urn:microsoft.com/office/officeart/2005/8/layout/vList5"/>
    <dgm:cxn modelId="{4C70AE44-79EF-461C-A352-3068E7EB2A02}" type="presParOf" srcId="{91C848D7-8FCC-4BBE-BA24-399C155B3653}" destId="{BC178501-9CF7-4FEF-9ACE-788DF03E5D01}" srcOrd="0" destOrd="0" presId="urn:microsoft.com/office/officeart/2005/8/layout/vList5"/>
    <dgm:cxn modelId="{6549F944-C8EA-414C-AB0E-98D47DA21963}" type="presParOf" srcId="{91C848D7-8FCC-4BBE-BA24-399C155B3653}" destId="{D9C4A173-BECE-4210-96B9-B3E0F2304218}" srcOrd="1" destOrd="0" presId="urn:microsoft.com/office/officeart/2005/8/layout/vList5"/>
    <dgm:cxn modelId="{472C0AE4-5498-4631-8173-2323D9A0389B}" type="presParOf" srcId="{F2D1DAFA-47F5-4832-9970-526163964387}" destId="{E0117BCD-A07B-47B8-890B-A30A536B9A5D}" srcOrd="7" destOrd="0" presId="urn:microsoft.com/office/officeart/2005/8/layout/vList5"/>
    <dgm:cxn modelId="{E5876808-8995-4125-A911-753FA174DEA7}" type="presParOf" srcId="{F2D1DAFA-47F5-4832-9970-526163964387}" destId="{7A944D39-B0BE-4403-8CC9-EB2035F20E17}" srcOrd="8" destOrd="0" presId="urn:microsoft.com/office/officeart/2005/8/layout/vList5"/>
    <dgm:cxn modelId="{56893025-D856-4240-BEE0-AFD525E35D85}" type="presParOf" srcId="{7A944D39-B0BE-4403-8CC9-EB2035F20E17}" destId="{F384EA83-4E70-4BA0-B789-C3FBC008BD94}" srcOrd="0" destOrd="0" presId="urn:microsoft.com/office/officeart/2005/8/layout/vList5"/>
    <dgm:cxn modelId="{89816FAE-E6EB-4C66-AA90-A933F136A358}" type="presParOf" srcId="{7A944D39-B0BE-4403-8CC9-EB2035F20E17}" destId="{E8787005-9411-439B-90E5-D61BD1E9493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89C9AA-10D3-4A35-B00E-F221F2F54354}">
      <dsp:nvSpPr>
        <dsp:cNvPr id="0" name=""/>
        <dsp:cNvSpPr/>
      </dsp:nvSpPr>
      <dsp:spPr>
        <a:xfrm rot="1652593">
          <a:off x="2541002" y="2660612"/>
          <a:ext cx="490867" cy="57832"/>
        </a:xfrm>
        <a:custGeom>
          <a:avLst/>
          <a:gdLst/>
          <a:ahLst/>
          <a:cxnLst/>
          <a:rect l="0" t="0" r="0" b="0"/>
          <a:pathLst>
            <a:path>
              <a:moveTo>
                <a:pt x="0" y="28916"/>
              </a:moveTo>
              <a:lnTo>
                <a:pt x="490867" y="289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AED235-92BC-46F2-B2C2-52ED197CB7D2}">
      <dsp:nvSpPr>
        <dsp:cNvPr id="0" name=""/>
        <dsp:cNvSpPr/>
      </dsp:nvSpPr>
      <dsp:spPr>
        <a:xfrm rot="20423646">
          <a:off x="2542633" y="1613372"/>
          <a:ext cx="903351" cy="57832"/>
        </a:xfrm>
        <a:custGeom>
          <a:avLst/>
          <a:gdLst/>
          <a:ahLst/>
          <a:cxnLst/>
          <a:rect l="0" t="0" r="0" b="0"/>
          <a:pathLst>
            <a:path>
              <a:moveTo>
                <a:pt x="0" y="28916"/>
              </a:moveTo>
              <a:lnTo>
                <a:pt x="903351" y="289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C5A38A-5B81-47FB-9DAF-02613DB07D31}">
      <dsp:nvSpPr>
        <dsp:cNvPr id="0" name=""/>
        <dsp:cNvSpPr/>
      </dsp:nvSpPr>
      <dsp:spPr>
        <a:xfrm>
          <a:off x="1051899" y="1535692"/>
          <a:ext cx="1502382" cy="152570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AAB75D-1A53-4C49-B60C-C068B5320661}">
      <dsp:nvSpPr>
        <dsp:cNvPr id="0" name=""/>
        <dsp:cNvSpPr/>
      </dsp:nvSpPr>
      <dsp:spPr>
        <a:xfrm>
          <a:off x="3368246" y="545125"/>
          <a:ext cx="1515729" cy="1388029"/>
        </a:xfrm>
        <a:prstGeom prst="ellipse">
          <a:avLst/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Education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(</a:t>
          </a:r>
          <a:r>
            <a:rPr lang="en-US" sz="1000" kern="1200" dirty="0">
              <a:solidFill>
                <a:schemeClr val="tx1"/>
              </a:solidFill>
            </a:rPr>
            <a:t>2011-2016)</a:t>
          </a:r>
        </a:p>
      </dsp:txBody>
      <dsp:txXfrm>
        <a:off x="3590219" y="748397"/>
        <a:ext cx="1071783" cy="981485"/>
      </dsp:txXfrm>
    </dsp:sp>
    <dsp:sp modelId="{5B398007-FC00-41B1-A4F9-460F1003B8E8}">
      <dsp:nvSpPr>
        <dsp:cNvPr id="0" name=""/>
        <dsp:cNvSpPr/>
      </dsp:nvSpPr>
      <dsp:spPr>
        <a:xfrm>
          <a:off x="5051697" y="545125"/>
          <a:ext cx="2273593" cy="1388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Indiana University ( PhD in Cheminformatics )</a:t>
          </a:r>
        </a:p>
      </dsp:txBody>
      <dsp:txXfrm>
        <a:off x="5051697" y="545125"/>
        <a:ext cx="2273593" cy="1388029"/>
      </dsp:txXfrm>
    </dsp:sp>
    <dsp:sp modelId="{08B26715-510E-4541-BF8E-C9F64D290EAC}">
      <dsp:nvSpPr>
        <dsp:cNvPr id="0" name=""/>
        <dsp:cNvSpPr/>
      </dsp:nvSpPr>
      <dsp:spPr>
        <a:xfrm>
          <a:off x="2931011" y="2528915"/>
          <a:ext cx="1148365" cy="1070926"/>
        </a:xfrm>
        <a:prstGeom prst="ellipse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AbbVie (2016)</a:t>
          </a:r>
        </a:p>
      </dsp:txBody>
      <dsp:txXfrm>
        <a:off x="3099185" y="2685748"/>
        <a:ext cx="812017" cy="7572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8F2083-2F3D-4EF6-9DD7-041CB0A236EE}">
      <dsp:nvSpPr>
        <dsp:cNvPr id="0" name=""/>
        <dsp:cNvSpPr/>
      </dsp:nvSpPr>
      <dsp:spPr>
        <a:xfrm>
          <a:off x="1937" y="557195"/>
          <a:ext cx="1214521" cy="48580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Idea</a:t>
          </a:r>
        </a:p>
      </dsp:txBody>
      <dsp:txXfrm>
        <a:off x="1937" y="557195"/>
        <a:ext cx="1093069" cy="485808"/>
      </dsp:txXfrm>
    </dsp:sp>
    <dsp:sp modelId="{3FC7711C-A655-46DF-9BE3-34E9AADCBF23}">
      <dsp:nvSpPr>
        <dsp:cNvPr id="0" name=""/>
        <dsp:cNvSpPr/>
      </dsp:nvSpPr>
      <dsp:spPr>
        <a:xfrm>
          <a:off x="857699" y="557195"/>
          <a:ext cx="1624775" cy="4858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    Basic     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       Research</a:t>
          </a:r>
        </a:p>
      </dsp:txBody>
      <dsp:txXfrm>
        <a:off x="1100603" y="557195"/>
        <a:ext cx="1138967" cy="485808"/>
      </dsp:txXfrm>
    </dsp:sp>
    <dsp:sp modelId="{B3D99562-92BF-4F94-A3CA-9A07C8671E67}">
      <dsp:nvSpPr>
        <dsp:cNvPr id="0" name=""/>
        <dsp:cNvSpPr/>
      </dsp:nvSpPr>
      <dsp:spPr>
        <a:xfrm>
          <a:off x="2270914" y="556690"/>
          <a:ext cx="1461276" cy="4858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Clinical Trials</a:t>
          </a:r>
        </a:p>
      </dsp:txBody>
      <dsp:txXfrm>
        <a:off x="2513818" y="556690"/>
        <a:ext cx="975468" cy="485808"/>
      </dsp:txXfrm>
    </dsp:sp>
    <dsp:sp modelId="{A25F7506-7D61-4E6D-BF71-0543E9843B27}">
      <dsp:nvSpPr>
        <dsp:cNvPr id="0" name=""/>
        <dsp:cNvSpPr/>
      </dsp:nvSpPr>
      <dsp:spPr>
        <a:xfrm>
          <a:off x="3478854" y="557195"/>
          <a:ext cx="962265" cy="4858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Phase 1</a:t>
          </a:r>
        </a:p>
      </dsp:txBody>
      <dsp:txXfrm>
        <a:off x="3721758" y="557195"/>
        <a:ext cx="476457" cy="485808"/>
      </dsp:txXfrm>
    </dsp:sp>
    <dsp:sp modelId="{5C3990B7-F741-48A3-ABA3-F4184CA77ADF}">
      <dsp:nvSpPr>
        <dsp:cNvPr id="0" name=""/>
        <dsp:cNvSpPr/>
      </dsp:nvSpPr>
      <dsp:spPr>
        <a:xfrm>
          <a:off x="4196541" y="565668"/>
          <a:ext cx="1214521" cy="4858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Phase 2</a:t>
          </a:r>
        </a:p>
      </dsp:txBody>
      <dsp:txXfrm>
        <a:off x="4439445" y="565668"/>
        <a:ext cx="728713" cy="485808"/>
      </dsp:txXfrm>
    </dsp:sp>
    <dsp:sp modelId="{95F7EDE5-6EAC-4AAB-959D-0B6967FE232F}">
      <dsp:nvSpPr>
        <dsp:cNvPr id="0" name=""/>
        <dsp:cNvSpPr/>
      </dsp:nvSpPr>
      <dsp:spPr>
        <a:xfrm>
          <a:off x="5165839" y="557195"/>
          <a:ext cx="1214521" cy="4858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Phase 3</a:t>
          </a:r>
        </a:p>
      </dsp:txBody>
      <dsp:txXfrm>
        <a:off x="5408743" y="557195"/>
        <a:ext cx="728713" cy="485808"/>
      </dsp:txXfrm>
    </dsp:sp>
    <dsp:sp modelId="{553220A9-93D9-4F3A-80C4-68702DDC7B27}">
      <dsp:nvSpPr>
        <dsp:cNvPr id="0" name=""/>
        <dsp:cNvSpPr/>
      </dsp:nvSpPr>
      <dsp:spPr>
        <a:xfrm>
          <a:off x="6157922" y="557195"/>
          <a:ext cx="1626074" cy="4858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Regulatory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 Approval</a:t>
          </a:r>
        </a:p>
      </dsp:txBody>
      <dsp:txXfrm>
        <a:off x="6400826" y="557195"/>
        <a:ext cx="1140266" cy="485808"/>
      </dsp:txXfrm>
    </dsp:sp>
    <dsp:sp modelId="{6ADEC935-3AC5-450D-92B6-F9A0DC9F0CE8}">
      <dsp:nvSpPr>
        <dsp:cNvPr id="0" name=""/>
        <dsp:cNvSpPr/>
      </dsp:nvSpPr>
      <dsp:spPr>
        <a:xfrm>
          <a:off x="7473635" y="557195"/>
          <a:ext cx="1214521" cy="4858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Patient Care</a:t>
          </a:r>
        </a:p>
      </dsp:txBody>
      <dsp:txXfrm>
        <a:off x="7716539" y="557195"/>
        <a:ext cx="728713" cy="4858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92CFB5-9CAB-4F70-B976-A1C2EA22ADE6}">
      <dsp:nvSpPr>
        <dsp:cNvPr id="0" name=""/>
        <dsp:cNvSpPr/>
      </dsp:nvSpPr>
      <dsp:spPr>
        <a:xfrm rot="5400000">
          <a:off x="4805414" y="-1953304"/>
          <a:ext cx="784755" cy="48920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Search through Pharmacokinetic and Pharmacodynamic Data from </a:t>
          </a:r>
          <a:r>
            <a:rPr lang="en-US" sz="1600" b="0" i="0" kern="1200" dirty="0" err="1"/>
            <a:t>pubmed</a:t>
          </a:r>
          <a:endParaRPr lang="en-US" sz="1600" kern="1200" dirty="0"/>
        </a:p>
      </dsp:txBody>
      <dsp:txXfrm rot="-5400000">
        <a:off x="2751772" y="138647"/>
        <a:ext cx="4853731" cy="708137"/>
      </dsp:txXfrm>
    </dsp:sp>
    <dsp:sp modelId="{D8C53C6B-0184-476D-90B4-3277A10ED3CE}">
      <dsp:nvSpPr>
        <dsp:cNvPr id="0" name=""/>
        <dsp:cNvSpPr/>
      </dsp:nvSpPr>
      <dsp:spPr>
        <a:xfrm>
          <a:off x="0" y="2243"/>
          <a:ext cx="2751772" cy="980944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 err="1"/>
            <a:t>Pk</a:t>
          </a:r>
          <a:r>
            <a:rPr lang="en-US" sz="3400" b="1" kern="1200" dirty="0"/>
            <a:t>/PD Mine</a:t>
          </a:r>
        </a:p>
      </dsp:txBody>
      <dsp:txXfrm>
        <a:off x="47886" y="50129"/>
        <a:ext cx="2656000" cy="885172"/>
      </dsp:txXfrm>
    </dsp:sp>
    <dsp:sp modelId="{744C7BC8-6A32-4BBD-B2AB-CC1C3001E5EE}">
      <dsp:nvSpPr>
        <dsp:cNvPr id="0" name=""/>
        <dsp:cNvSpPr/>
      </dsp:nvSpPr>
      <dsp:spPr>
        <a:xfrm rot="5400000">
          <a:off x="4805414" y="-923312"/>
          <a:ext cx="784755" cy="48920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/>
            <a:t>Explore Gene Disease relationships from </a:t>
          </a:r>
          <a:r>
            <a:rPr lang="en-US" sz="1600" b="0" kern="1200" dirty="0" err="1"/>
            <a:t>Pubmed</a:t>
          </a:r>
          <a:endParaRPr lang="en-US" sz="16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</dsp:txBody>
      <dsp:txXfrm rot="-5400000">
        <a:off x="2751772" y="1168639"/>
        <a:ext cx="4853731" cy="708137"/>
      </dsp:txXfrm>
    </dsp:sp>
    <dsp:sp modelId="{7A211DB6-5526-40DC-A8FB-2BBBD9673B54}">
      <dsp:nvSpPr>
        <dsp:cNvPr id="0" name=""/>
        <dsp:cNvSpPr/>
      </dsp:nvSpPr>
      <dsp:spPr>
        <a:xfrm>
          <a:off x="0" y="1032235"/>
          <a:ext cx="2751772" cy="980944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 err="1"/>
            <a:t>GenoMine</a:t>
          </a:r>
          <a:endParaRPr lang="en-US" sz="3400" b="1" kern="1200" dirty="0"/>
        </a:p>
      </dsp:txBody>
      <dsp:txXfrm>
        <a:off x="47886" y="1080121"/>
        <a:ext cx="2656000" cy="885172"/>
      </dsp:txXfrm>
    </dsp:sp>
    <dsp:sp modelId="{5A5CA931-1B6D-405A-8F11-3A68B20F2B4E}">
      <dsp:nvSpPr>
        <dsp:cNvPr id="0" name=""/>
        <dsp:cNvSpPr/>
      </dsp:nvSpPr>
      <dsp:spPr>
        <a:xfrm rot="5400000">
          <a:off x="4805414" y="106679"/>
          <a:ext cx="784755" cy="48920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b="0" kern="1200" dirty="0"/>
            <a:t>Explore </a:t>
          </a:r>
          <a:r>
            <a:rPr lang="fr-FR" sz="1600" b="0" kern="1200" dirty="0" err="1"/>
            <a:t>Disease</a:t>
          </a:r>
          <a:r>
            <a:rPr lang="fr-FR" sz="1600" b="0" kern="1200" dirty="0"/>
            <a:t> </a:t>
          </a:r>
          <a:r>
            <a:rPr lang="fr-FR" sz="1600" b="0" kern="1200" dirty="0" err="1"/>
            <a:t>Protein</a:t>
          </a:r>
          <a:r>
            <a:rPr lang="fr-FR" sz="1600" b="0" kern="1200" dirty="0"/>
            <a:t> </a:t>
          </a:r>
          <a:r>
            <a:rPr lang="fr-FR" sz="1600" b="0" kern="1200" dirty="0" err="1"/>
            <a:t>Protein</a:t>
          </a:r>
          <a:r>
            <a:rPr lang="fr-FR" sz="1600" b="0" kern="1200" dirty="0"/>
            <a:t> Interactions </a:t>
          </a:r>
          <a:r>
            <a:rPr lang="fr-FR" sz="1600" b="0" kern="1200" dirty="0" err="1"/>
            <a:t>from</a:t>
          </a:r>
          <a:r>
            <a:rPr lang="fr-FR" sz="1600" b="0" kern="1200" dirty="0"/>
            <a:t> </a:t>
          </a:r>
          <a:r>
            <a:rPr lang="fr-FR" sz="1600" b="0" kern="1200" dirty="0" err="1"/>
            <a:t>Pubmed</a:t>
          </a:r>
          <a:r>
            <a:rPr lang="fr-FR" sz="1600" b="0" kern="1200" dirty="0"/>
            <a:t>.</a:t>
          </a:r>
          <a:endParaRPr lang="en-US" sz="16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</dsp:txBody>
      <dsp:txXfrm rot="-5400000">
        <a:off x="2751772" y="2198631"/>
        <a:ext cx="4853731" cy="708137"/>
      </dsp:txXfrm>
    </dsp:sp>
    <dsp:sp modelId="{85603E79-B018-465A-92C4-7D5C004BB6A2}">
      <dsp:nvSpPr>
        <dsp:cNvPr id="0" name=""/>
        <dsp:cNvSpPr/>
      </dsp:nvSpPr>
      <dsp:spPr>
        <a:xfrm>
          <a:off x="0" y="2062227"/>
          <a:ext cx="2751772" cy="980944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/>
            <a:t>PPI-Mine</a:t>
          </a:r>
        </a:p>
      </dsp:txBody>
      <dsp:txXfrm>
        <a:off x="47886" y="2110113"/>
        <a:ext cx="2656000" cy="885172"/>
      </dsp:txXfrm>
    </dsp:sp>
    <dsp:sp modelId="{D9C4A173-BECE-4210-96B9-B3E0F2304218}">
      <dsp:nvSpPr>
        <dsp:cNvPr id="0" name=""/>
        <dsp:cNvSpPr/>
      </dsp:nvSpPr>
      <dsp:spPr>
        <a:xfrm rot="5400000">
          <a:off x="4805414" y="1136671"/>
          <a:ext cx="784755" cy="48920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Explore Disease  </a:t>
          </a:r>
          <a:r>
            <a:rPr lang="en-US" sz="1600" b="0" i="0" kern="1200" dirty="0" err="1"/>
            <a:t>BioMarkers</a:t>
          </a:r>
          <a:r>
            <a:rPr lang="en-US" sz="1600" b="0" i="0" kern="1200" dirty="0"/>
            <a:t> associated with Diseases </a:t>
          </a:r>
          <a:r>
            <a:rPr lang="en-US" sz="1600" b="0" i="0" kern="1200" dirty="0" err="1"/>
            <a:t>pubmed</a:t>
          </a:r>
          <a:r>
            <a:rPr lang="en-US" sz="1600" b="0" i="0" kern="1200" dirty="0"/>
            <a:t>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</dsp:txBody>
      <dsp:txXfrm rot="-5400000">
        <a:off x="2751772" y="3228623"/>
        <a:ext cx="4853731" cy="708137"/>
      </dsp:txXfrm>
    </dsp:sp>
    <dsp:sp modelId="{BC178501-9CF7-4FEF-9ACE-788DF03E5D01}">
      <dsp:nvSpPr>
        <dsp:cNvPr id="0" name=""/>
        <dsp:cNvSpPr/>
      </dsp:nvSpPr>
      <dsp:spPr>
        <a:xfrm>
          <a:off x="0" y="3092219"/>
          <a:ext cx="2751772" cy="980944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/>
            <a:t>Marker Mine</a:t>
          </a:r>
        </a:p>
      </dsp:txBody>
      <dsp:txXfrm>
        <a:off x="47886" y="3140105"/>
        <a:ext cx="2656000" cy="885172"/>
      </dsp:txXfrm>
    </dsp:sp>
    <dsp:sp modelId="{E8787005-9411-439B-90E5-D61BD1E94937}">
      <dsp:nvSpPr>
        <dsp:cNvPr id="0" name=""/>
        <dsp:cNvSpPr/>
      </dsp:nvSpPr>
      <dsp:spPr>
        <a:xfrm rot="5400000">
          <a:off x="4805414" y="2166663"/>
          <a:ext cx="784755" cy="48920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Search using chemical names and Tox related data from </a:t>
          </a:r>
          <a:r>
            <a:rPr lang="en-US" sz="1600" b="0" i="0" kern="1200" dirty="0" err="1"/>
            <a:t>Pubmed</a:t>
          </a:r>
          <a:r>
            <a:rPr lang="en-US" sz="1600" b="0" i="0" kern="1200" dirty="0"/>
            <a:t> and  </a:t>
          </a:r>
          <a:r>
            <a:rPr lang="en-US" sz="1600" b="0" i="0" kern="1200" dirty="0" err="1"/>
            <a:t>indentify</a:t>
          </a:r>
          <a:r>
            <a:rPr lang="en-US" sz="1600" b="0" i="0" kern="1200" dirty="0"/>
            <a:t> tox organs and doses </a:t>
          </a:r>
        </a:p>
      </dsp:txBody>
      <dsp:txXfrm rot="-5400000">
        <a:off x="2751772" y="4258615"/>
        <a:ext cx="4853731" cy="708137"/>
      </dsp:txXfrm>
    </dsp:sp>
    <dsp:sp modelId="{F384EA83-4E70-4BA0-B789-C3FBC008BD94}">
      <dsp:nvSpPr>
        <dsp:cNvPr id="0" name=""/>
        <dsp:cNvSpPr/>
      </dsp:nvSpPr>
      <dsp:spPr>
        <a:xfrm>
          <a:off x="0" y="4122211"/>
          <a:ext cx="2751772" cy="980944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/>
            <a:t>Tox-Mine</a:t>
          </a:r>
        </a:p>
      </dsp:txBody>
      <dsp:txXfrm>
        <a:off x="47886" y="4170097"/>
        <a:ext cx="2656000" cy="8851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327DE-87BC-4DBC-885E-8C765E185D55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DACCC2-BE1B-48F8-A4BA-3AA03B8FA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12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slide gives you a flavour of all the different areas where</a:t>
            </a:r>
            <a:r>
              <a:rPr lang="en-GB" baseline="0" dirty="0"/>
              <a:t> our customers have utilised Linguamatics NLP to get better value from unstructured text, from early on in drug discovery looking for gene-disease mappings, target selection, biomarker discovery, or for safety aspects (both clinical &amp; preclinical) right through to post-market activities such as pharmacovigilance, or competitive intelligence.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DC1EE-E04D-C94F-AF9D-4EF36F265B9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65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ACCC2-BE1B-48F8-A4BA-3AA03B8FA9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71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F6DD4-9A1F-431D-9896-89F6C1EF71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85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ACCC2-BE1B-48F8-A4BA-3AA03B8FA96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82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ACCC2-BE1B-48F8-A4BA-3AA03B8FA96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67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4803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Divider Slide">
    <p:bg bwMode="auto">
      <p:bgPr>
        <a:solidFill>
          <a:srgbClr val="84B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62" name="Picture 12" descr="AbbVieLogo_Standard_White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3" y="493713"/>
            <a:ext cx="137160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>
            <a:spLocks/>
          </p:cNvSpPr>
          <p:nvPr/>
        </p:nvSpPr>
        <p:spPr bwMode="gray">
          <a:xfrm>
            <a:off x="4570413" y="1530350"/>
            <a:ext cx="125412" cy="3797300"/>
          </a:xfrm>
          <a:custGeom>
            <a:avLst/>
            <a:gdLst>
              <a:gd name="T0" fmla="*/ 0 w 94692"/>
              <a:gd name="T1" fmla="*/ 0 h 3865545"/>
              <a:gd name="T2" fmla="*/ 0 w 94692"/>
              <a:gd name="T3" fmla="*/ 0 h 3865545"/>
              <a:gd name="T4" fmla="*/ 124765 w 94692"/>
              <a:gd name="T5" fmla="*/ 0 h 3865545"/>
              <a:gd name="T6" fmla="*/ 124765 w 94692"/>
              <a:gd name="T7" fmla="*/ 3797010 h 3865545"/>
              <a:gd name="T8" fmla="*/ 0 w 94692"/>
              <a:gd name="T9" fmla="*/ 3797010 h 3865545"/>
              <a:gd name="T10" fmla="*/ 0 w 94692"/>
              <a:gd name="T11" fmla="*/ 3797010 h 38655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4692" h="3865545">
                <a:moveTo>
                  <a:pt x="0" y="0"/>
                </a:moveTo>
                <a:lnTo>
                  <a:pt x="0" y="0"/>
                </a:lnTo>
                <a:lnTo>
                  <a:pt x="94692" y="0"/>
                </a:lnTo>
                <a:lnTo>
                  <a:pt x="94692" y="3865545"/>
                </a:lnTo>
                <a:lnTo>
                  <a:pt x="0" y="3865545"/>
                </a:lnTo>
              </a:path>
            </a:pathLst>
          </a:custGeom>
          <a:noFill/>
          <a:ln w="25400" cap="flat" cmpd="sng" algn="ctr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subTitle" idx="1" hasCustomPrompt="1"/>
          </p:nvPr>
        </p:nvSpPr>
        <p:spPr>
          <a:xfrm>
            <a:off x="411163" y="3702050"/>
            <a:ext cx="3656012" cy="694944"/>
          </a:xfrm>
        </p:spPr>
        <p:txBody>
          <a:bodyPr anchor="b"/>
          <a:lstStyle>
            <a:lvl1pPr>
              <a:defRPr sz="1400">
                <a:solidFill>
                  <a:srgbClr val="070605"/>
                </a:solidFill>
              </a:defRPr>
            </a:lvl1pPr>
          </a:lstStyle>
          <a:p>
            <a:pPr lvl="0"/>
            <a:r>
              <a:rPr lang="en-US" dirty="0"/>
              <a:t>Enter subhead here; change text color to best contrast against chosen background (image or solid fill)</a:t>
            </a:r>
            <a:endParaRPr lang="en-GB" dirty="0"/>
          </a:p>
        </p:txBody>
      </p:sp>
      <p:sp>
        <p:nvSpPr>
          <p:cNvPr id="6" name="Title Placeholder 1"/>
          <p:cNvSpPr>
            <a:spLocks noGrp="1"/>
          </p:cNvSpPr>
          <p:nvPr>
            <p:ph type="ctrTitle" hasCustomPrompt="1"/>
          </p:nvPr>
        </p:nvSpPr>
        <p:spPr bwMode="gray">
          <a:xfrm>
            <a:off x="411163" y="2194560"/>
            <a:ext cx="4113212" cy="1463040"/>
          </a:xfrm>
        </p:spPr>
        <p:txBody>
          <a:bodyPr anchor="b"/>
          <a:lstStyle>
            <a:lvl1pPr>
              <a:lnSpc>
                <a:spcPct val="85000"/>
              </a:lnSpc>
              <a:defRPr sz="320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>
                <a:solidFill>
                  <a:schemeClr val="bg1"/>
                </a:solidFill>
              </a:rPr>
              <a:t>DIVIDER TITLES CALIBRI 32PT, ALL CAPS, WHITE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7925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Divider Slide">
    <p:bg bwMode="auto">
      <p:bgPr>
        <a:solidFill>
          <a:srgbClr val="0082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Placeholder 1"/>
          <p:cNvSpPr>
            <a:spLocks noGrp="1"/>
          </p:cNvSpPr>
          <p:nvPr>
            <p:ph type="ctrTitle" hasCustomPrompt="1"/>
          </p:nvPr>
        </p:nvSpPr>
        <p:spPr bwMode="gray">
          <a:xfrm>
            <a:off x="411163" y="2194559"/>
            <a:ext cx="4113212" cy="1463040"/>
          </a:xfrm>
        </p:spPr>
        <p:txBody>
          <a:bodyPr anchor="b"/>
          <a:lstStyle>
            <a:lvl1pPr>
              <a:lnSpc>
                <a:spcPct val="85000"/>
              </a:lnSpc>
              <a:defRPr sz="320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>
                <a:solidFill>
                  <a:schemeClr val="bg1"/>
                </a:solidFill>
              </a:rPr>
              <a:t>DIVIDER TITLES CALIBRI 32PT, ALL CAPS, WHITE</a:t>
            </a:r>
            <a:endParaRPr lang="en-US" noProof="0" dirty="0"/>
          </a:p>
        </p:txBody>
      </p:sp>
      <p:pic>
        <p:nvPicPr>
          <p:cNvPr id="23562" name="Picture 12" descr="AbbVieLogo_Standard_White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3" y="493713"/>
            <a:ext cx="137160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>
            <a:spLocks/>
          </p:cNvSpPr>
          <p:nvPr/>
        </p:nvSpPr>
        <p:spPr bwMode="gray">
          <a:xfrm>
            <a:off x="4570413" y="1530350"/>
            <a:ext cx="125412" cy="3797300"/>
          </a:xfrm>
          <a:custGeom>
            <a:avLst/>
            <a:gdLst>
              <a:gd name="T0" fmla="*/ 0 w 94692"/>
              <a:gd name="T1" fmla="*/ 0 h 3865545"/>
              <a:gd name="T2" fmla="*/ 0 w 94692"/>
              <a:gd name="T3" fmla="*/ 0 h 3865545"/>
              <a:gd name="T4" fmla="*/ 124765 w 94692"/>
              <a:gd name="T5" fmla="*/ 0 h 3865545"/>
              <a:gd name="T6" fmla="*/ 124765 w 94692"/>
              <a:gd name="T7" fmla="*/ 3797010 h 3865545"/>
              <a:gd name="T8" fmla="*/ 0 w 94692"/>
              <a:gd name="T9" fmla="*/ 3797010 h 3865545"/>
              <a:gd name="T10" fmla="*/ 0 w 94692"/>
              <a:gd name="T11" fmla="*/ 3797010 h 38655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4692" h="3865545">
                <a:moveTo>
                  <a:pt x="0" y="0"/>
                </a:moveTo>
                <a:lnTo>
                  <a:pt x="0" y="0"/>
                </a:lnTo>
                <a:lnTo>
                  <a:pt x="94692" y="0"/>
                </a:lnTo>
                <a:lnTo>
                  <a:pt x="94692" y="3865545"/>
                </a:lnTo>
                <a:lnTo>
                  <a:pt x="0" y="3865545"/>
                </a:lnTo>
              </a:path>
            </a:pathLst>
          </a:custGeom>
          <a:noFill/>
          <a:ln w="25400" cap="flat" cmpd="sng" algn="ctr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subTitle" idx="1" hasCustomPrompt="1"/>
          </p:nvPr>
        </p:nvSpPr>
        <p:spPr>
          <a:xfrm>
            <a:off x="411163" y="3702050"/>
            <a:ext cx="3656012" cy="694944"/>
          </a:xfrm>
        </p:spPr>
        <p:txBody>
          <a:bodyPr anchor="b"/>
          <a:lstStyle>
            <a:lvl1pPr>
              <a:defRPr sz="1400">
                <a:solidFill>
                  <a:srgbClr val="8CE2D0"/>
                </a:solidFill>
              </a:defRPr>
            </a:lvl1pPr>
          </a:lstStyle>
          <a:p>
            <a:pPr lvl="0"/>
            <a:r>
              <a:rPr lang="en-US" dirty="0"/>
              <a:t>Enter subhead here; change text color to best contrast against chosen background (image or solid fill)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6016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4" name="Picture 12" descr="AbbVieLogo_Standard_RGB.eps"/>
          <p:cNvPicPr>
            <a:picLocks noChangeAspect="1"/>
          </p:cNvPicPr>
          <p:nvPr/>
        </p:nvPicPr>
        <p:blipFill>
          <a:blip r:embed="rId2" cstate="print">
            <a:lum bright="100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3" y="493713"/>
            <a:ext cx="137160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>
            <a:spLocks/>
          </p:cNvSpPr>
          <p:nvPr/>
        </p:nvSpPr>
        <p:spPr bwMode="gray">
          <a:xfrm>
            <a:off x="4570413" y="1530350"/>
            <a:ext cx="125412" cy="3797300"/>
          </a:xfrm>
          <a:custGeom>
            <a:avLst/>
            <a:gdLst>
              <a:gd name="T0" fmla="*/ 0 w 94692"/>
              <a:gd name="T1" fmla="*/ 0 h 3865545"/>
              <a:gd name="T2" fmla="*/ 0 w 94692"/>
              <a:gd name="T3" fmla="*/ 0 h 3865545"/>
              <a:gd name="T4" fmla="*/ 124765 w 94692"/>
              <a:gd name="T5" fmla="*/ 0 h 3865545"/>
              <a:gd name="T6" fmla="*/ 124765 w 94692"/>
              <a:gd name="T7" fmla="*/ 3797010 h 3865545"/>
              <a:gd name="T8" fmla="*/ 0 w 94692"/>
              <a:gd name="T9" fmla="*/ 3797010 h 3865545"/>
              <a:gd name="T10" fmla="*/ 0 w 94692"/>
              <a:gd name="T11" fmla="*/ 3797010 h 38655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4692" h="3865545">
                <a:moveTo>
                  <a:pt x="0" y="0"/>
                </a:moveTo>
                <a:lnTo>
                  <a:pt x="0" y="0"/>
                </a:lnTo>
                <a:lnTo>
                  <a:pt x="94692" y="0"/>
                </a:lnTo>
                <a:lnTo>
                  <a:pt x="94692" y="3865545"/>
                </a:lnTo>
                <a:lnTo>
                  <a:pt x="0" y="3865545"/>
                </a:lnTo>
              </a:path>
            </a:pathLst>
          </a:custGeom>
          <a:noFill/>
          <a:ln w="25400" cap="flat" cmpd="sng" algn="ctr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1" name="Rectangle 11"/>
          <p:cNvSpPr>
            <a:spLocks noGrp="1"/>
          </p:cNvSpPr>
          <p:nvPr>
            <p:ph type="body" idx="1" hasCustomPrompt="1"/>
          </p:nvPr>
        </p:nvSpPr>
        <p:spPr>
          <a:xfrm>
            <a:off x="411480" y="1279525"/>
            <a:ext cx="5926137" cy="3794125"/>
          </a:xfrm>
        </p:spPr>
        <p:txBody>
          <a:bodyPr/>
          <a:lstStyle/>
          <a:p>
            <a:r>
              <a:rPr lang="en-US" dirty="0"/>
              <a:t>Enter quote text in text placeholder. Default text color is AbbVie Dark Blue. Change text colors for best contrast against chosen background (either image or solid fill).</a:t>
            </a:r>
          </a:p>
        </p:txBody>
      </p:sp>
      <p:pic>
        <p:nvPicPr>
          <p:cNvPr id="14" name="Picture 16" descr="AbbVieLogo_Small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6630988"/>
            <a:ext cx="685800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933671"/>
            <a:ext cx="8814391" cy="72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>
            <a:spLocks noGrp="1"/>
          </p:cNvSpPr>
          <p:nvPr>
            <p:ph type="title" hasCustomPrompt="1"/>
          </p:nvPr>
        </p:nvSpPr>
        <p:spPr>
          <a:xfrm>
            <a:off x="438912" y="5164138"/>
            <a:ext cx="4387850" cy="284162"/>
          </a:xfrm>
        </p:spPr>
        <p:txBody>
          <a:bodyPr/>
          <a:lstStyle/>
          <a:p>
            <a:r>
              <a:rPr lang="en-US" dirty="0"/>
              <a:t>ENTER AUTHOR NAME IN 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709004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Quote Slide">
    <p:bg bwMode="auto">
      <p:bgPr>
        <a:solidFill>
          <a:srgbClr val="07060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/>
          </p:cNvSpPr>
          <p:nvPr>
            <p:ph type="body" idx="1" hasCustomPrompt="1"/>
          </p:nvPr>
        </p:nvSpPr>
        <p:spPr>
          <a:xfrm>
            <a:off x="411163" y="1279525"/>
            <a:ext cx="5925312" cy="3794125"/>
          </a:xfrm>
          <a:noFill/>
          <a:ln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Enter quote text in text placeholder. Default text color is White. Change text colors for best contrast against chosen background (either image or solid fill).</a:t>
            </a:r>
          </a:p>
        </p:txBody>
      </p:sp>
      <p:pic>
        <p:nvPicPr>
          <p:cNvPr id="22" name="Picture 16" descr="AbbVieLogo_Small_Whit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6630988"/>
            <a:ext cx="685800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917170"/>
            <a:ext cx="8459787" cy="5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7"/>
          <p:cNvSpPr>
            <a:spLocks noGrp="1"/>
          </p:cNvSpPr>
          <p:nvPr>
            <p:ph type="title" hasCustomPrompt="1"/>
          </p:nvPr>
        </p:nvSpPr>
        <p:spPr>
          <a:xfrm>
            <a:off x="438912" y="5164138"/>
            <a:ext cx="4387850" cy="284162"/>
          </a:xfrm>
        </p:spPr>
        <p:txBody>
          <a:bodyPr/>
          <a:lstStyle/>
          <a:p>
            <a:r>
              <a:rPr lang="en-US" dirty="0"/>
              <a:t>ENTER AUTHOR NAME IN 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1250832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Quote Layout">
    <p:bg>
      <p:bgPr>
        <a:solidFill>
          <a:srgbClr val="071D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/>
          </p:cNvSpPr>
          <p:nvPr>
            <p:ph type="body" idx="1" hasCustomPrompt="1"/>
          </p:nvPr>
        </p:nvSpPr>
        <p:spPr>
          <a:xfrm>
            <a:off x="411163" y="1279525"/>
            <a:ext cx="5925312" cy="3794125"/>
          </a:xfrm>
          <a:noFill/>
          <a:ln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Enter quote text in text placeholder. Default text color is White. Change text colors for best contrast against chosen background (either image or solid fill).</a:t>
            </a:r>
          </a:p>
        </p:txBody>
      </p:sp>
      <p:sp>
        <p:nvSpPr>
          <p:cNvPr id="6" name="Rectangle 7"/>
          <p:cNvSpPr>
            <a:spLocks noGrp="1"/>
          </p:cNvSpPr>
          <p:nvPr>
            <p:ph type="title" hasCustomPrompt="1"/>
          </p:nvPr>
        </p:nvSpPr>
        <p:spPr>
          <a:xfrm>
            <a:off x="438912" y="5164138"/>
            <a:ext cx="4387850" cy="284162"/>
          </a:xfrm>
        </p:spPr>
        <p:txBody>
          <a:bodyPr/>
          <a:lstStyle/>
          <a:p>
            <a:r>
              <a:rPr lang="en-US" dirty="0"/>
              <a:t>ENTER AUTHOR NAME IN 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520884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163" y="1142999"/>
            <a:ext cx="8318500" cy="5257800"/>
          </a:xfrm>
        </p:spPr>
        <p:txBody>
          <a:bodyPr anchor="t"/>
          <a:lstStyle>
            <a:lvl1pPr>
              <a:defRPr sz="2000">
                <a:solidFill>
                  <a:srgbClr val="070605"/>
                </a:solidFill>
              </a:defRPr>
            </a:lvl1pPr>
            <a:lvl2pPr>
              <a:defRPr sz="2000">
                <a:solidFill>
                  <a:srgbClr val="070605"/>
                </a:solidFill>
              </a:defRPr>
            </a:lvl2pPr>
            <a:lvl3pPr>
              <a:defRPr sz="2000">
                <a:solidFill>
                  <a:srgbClr val="070605"/>
                </a:solidFill>
              </a:defRPr>
            </a:lvl3pPr>
            <a:lvl4pPr>
              <a:defRPr sz="2000">
                <a:solidFill>
                  <a:srgbClr val="070605"/>
                </a:solidFill>
              </a:defRPr>
            </a:lvl4pPr>
            <a:lvl5pPr>
              <a:defRPr sz="2000">
                <a:solidFill>
                  <a:srgbClr val="07060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412750" y="205747"/>
            <a:ext cx="8318500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rgbClr val="071D4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546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4034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257800"/>
          </a:xfrm>
        </p:spPr>
        <p:txBody>
          <a:bodyPr anchor="t"/>
          <a:lstStyle>
            <a:lvl1pPr>
              <a:defRPr sz="2000">
                <a:solidFill>
                  <a:srgbClr val="070605"/>
                </a:solidFill>
              </a:defRPr>
            </a:lvl1pPr>
            <a:lvl2pPr>
              <a:defRPr sz="2000">
                <a:solidFill>
                  <a:srgbClr val="070605"/>
                </a:solidFill>
              </a:defRPr>
            </a:lvl2pPr>
            <a:lvl3pPr>
              <a:defRPr sz="2000">
                <a:solidFill>
                  <a:srgbClr val="070605"/>
                </a:solidFill>
              </a:defRPr>
            </a:lvl3pPr>
            <a:lvl4pPr>
              <a:defRPr sz="2000">
                <a:solidFill>
                  <a:srgbClr val="070605"/>
                </a:solidFill>
              </a:defRPr>
            </a:lvl4pPr>
            <a:lvl5pPr>
              <a:defRPr sz="2000">
                <a:solidFill>
                  <a:srgbClr val="070605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257800"/>
          </a:xfrm>
        </p:spPr>
        <p:txBody>
          <a:bodyPr anchor="t"/>
          <a:lstStyle>
            <a:lvl1pPr>
              <a:defRPr sz="2000">
                <a:solidFill>
                  <a:srgbClr val="070605"/>
                </a:solidFill>
              </a:defRPr>
            </a:lvl1pPr>
            <a:lvl2pPr>
              <a:defRPr sz="2000">
                <a:solidFill>
                  <a:srgbClr val="070605"/>
                </a:solidFill>
              </a:defRPr>
            </a:lvl2pPr>
            <a:lvl3pPr>
              <a:defRPr sz="2000">
                <a:solidFill>
                  <a:srgbClr val="070605"/>
                </a:solidFill>
              </a:defRPr>
            </a:lvl3pPr>
            <a:lvl4pPr>
              <a:defRPr sz="2000">
                <a:solidFill>
                  <a:srgbClr val="070605"/>
                </a:solidFill>
              </a:defRPr>
            </a:lvl4pPr>
            <a:lvl5pPr>
              <a:defRPr sz="2000">
                <a:solidFill>
                  <a:srgbClr val="070605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412750" y="205747"/>
            <a:ext cx="8318500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rgbClr val="071D4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2018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143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" y="1823984"/>
            <a:ext cx="4040188" cy="452628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23984"/>
            <a:ext cx="4041775" cy="452628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412750" y="205747"/>
            <a:ext cx="8318500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rgbClr val="071D4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8566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412750" y="205747"/>
            <a:ext cx="8318500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rgbClr val="071D4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134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Placeholder 1"/>
          <p:cNvSpPr>
            <a:spLocks noGrp="1"/>
          </p:cNvSpPr>
          <p:nvPr>
            <p:ph type="ctrTitle" hasCustomPrompt="1"/>
          </p:nvPr>
        </p:nvSpPr>
        <p:spPr>
          <a:xfrm>
            <a:off x="411163" y="2194559"/>
            <a:ext cx="4113212" cy="1463040"/>
          </a:xfrm>
        </p:spPr>
        <p:txBody>
          <a:bodyPr anchor="b"/>
          <a:lstStyle>
            <a:lvl1pPr>
              <a:lnSpc>
                <a:spcPct val="85000"/>
              </a:lnSpc>
              <a:defRPr sz="3200">
                <a:solidFill>
                  <a:srgbClr val="702082"/>
                </a:solidFill>
              </a:defRPr>
            </a:lvl1pPr>
          </a:lstStyle>
          <a:p>
            <a:pPr lvl="0"/>
            <a:r>
              <a:rPr lang="en-US" noProof="0" dirty="0"/>
              <a:t>TITLE CALIBRI 32PT, </a:t>
            </a:r>
            <a:br>
              <a:rPr lang="en-US" noProof="0" dirty="0"/>
            </a:br>
            <a:r>
              <a:rPr lang="en-US" noProof="0" dirty="0"/>
              <a:t>ALL CAPS, DARK BLUE</a:t>
            </a:r>
          </a:p>
        </p:txBody>
      </p:sp>
      <p:sp>
        <p:nvSpPr>
          <p:cNvPr id="48131" name="Text Placeholder 2"/>
          <p:cNvSpPr>
            <a:spLocks noGrp="1"/>
          </p:cNvSpPr>
          <p:nvPr>
            <p:ph type="subTitle" idx="1" hasCustomPrompt="1"/>
          </p:nvPr>
        </p:nvSpPr>
        <p:spPr>
          <a:xfrm>
            <a:off x="411163" y="3702050"/>
            <a:ext cx="3656012" cy="274638"/>
          </a:xfrm>
        </p:spPr>
        <p:txBody>
          <a:bodyPr anchor="t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Subhead Calibri 14pt, Black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411163" y="4021138"/>
            <a:ext cx="21336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>
              <a:lnSpc>
                <a:spcPct val="100000"/>
              </a:lnSpc>
              <a:defRPr sz="1400"/>
            </a:lvl1pPr>
          </a:lstStyle>
          <a:p>
            <a:fld id="{12B04198-E4E4-4C07-8FA5-6B0D64211838}" type="datetimeFigureOut">
              <a:rPr lang="en-US" smtClean="0"/>
              <a:t>8/23/2019</a:t>
            </a:fld>
            <a:endParaRPr lang="en-US"/>
          </a:p>
        </p:txBody>
      </p:sp>
      <p:pic>
        <p:nvPicPr>
          <p:cNvPr id="48134" name="Picture 12" descr="AbbVieLogo_Standard_RGB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3" y="493713"/>
            <a:ext cx="137160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>
            <a:spLocks/>
          </p:cNvSpPr>
          <p:nvPr/>
        </p:nvSpPr>
        <p:spPr bwMode="gray">
          <a:xfrm>
            <a:off x="4570413" y="1530350"/>
            <a:ext cx="125412" cy="3797300"/>
          </a:xfrm>
          <a:custGeom>
            <a:avLst/>
            <a:gdLst>
              <a:gd name="T0" fmla="*/ 0 w 94692"/>
              <a:gd name="T1" fmla="*/ 0 h 3865545"/>
              <a:gd name="T2" fmla="*/ 0 w 94692"/>
              <a:gd name="T3" fmla="*/ 0 h 3865545"/>
              <a:gd name="T4" fmla="*/ 124765 w 94692"/>
              <a:gd name="T5" fmla="*/ 0 h 3865545"/>
              <a:gd name="T6" fmla="*/ 124765 w 94692"/>
              <a:gd name="T7" fmla="*/ 3797010 h 3865545"/>
              <a:gd name="T8" fmla="*/ 0 w 94692"/>
              <a:gd name="T9" fmla="*/ 3797010 h 3865545"/>
              <a:gd name="T10" fmla="*/ 0 w 94692"/>
              <a:gd name="T11" fmla="*/ 3797010 h 38655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4692" h="3865545">
                <a:moveTo>
                  <a:pt x="0" y="0"/>
                </a:moveTo>
                <a:lnTo>
                  <a:pt x="0" y="0"/>
                </a:lnTo>
                <a:lnTo>
                  <a:pt x="94692" y="0"/>
                </a:lnTo>
                <a:lnTo>
                  <a:pt x="94692" y="3865545"/>
                </a:lnTo>
                <a:lnTo>
                  <a:pt x="0" y="3865545"/>
                </a:lnTo>
              </a:path>
            </a:pathLst>
          </a:custGeom>
          <a:noFill/>
          <a:ln w="25400" cap="flat" cmpd="sng" algn="ctr">
            <a:solidFill>
              <a:srgbClr val="70208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610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75050" y="1142999"/>
            <a:ext cx="5111750" cy="5268433"/>
          </a:xfrm>
        </p:spPr>
        <p:txBody>
          <a:bodyPr anchor="t"/>
          <a:lstStyle>
            <a:lvl1pPr>
              <a:defRPr sz="3200">
                <a:solidFill>
                  <a:srgbClr val="070605"/>
                </a:solidFill>
              </a:defRPr>
            </a:lvl1pPr>
            <a:lvl2pPr>
              <a:defRPr sz="2800">
                <a:solidFill>
                  <a:srgbClr val="070605"/>
                </a:solidFill>
              </a:defRPr>
            </a:lvl2pPr>
            <a:lvl3pPr>
              <a:defRPr sz="2400">
                <a:solidFill>
                  <a:srgbClr val="070605"/>
                </a:solidFill>
              </a:defRPr>
            </a:lvl3pPr>
            <a:lvl4pPr>
              <a:defRPr sz="2000">
                <a:solidFill>
                  <a:srgbClr val="070605"/>
                </a:solidFill>
              </a:defRPr>
            </a:lvl4pPr>
            <a:lvl5pPr>
              <a:defRPr sz="2000">
                <a:solidFill>
                  <a:srgbClr val="070605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0" y="1143000"/>
            <a:ext cx="3008313" cy="5256849"/>
          </a:xfrm>
        </p:spPr>
        <p:txBody>
          <a:bodyPr/>
          <a:lstStyle>
            <a:lvl1pPr marL="0" indent="0">
              <a:buNone/>
              <a:defRPr sz="1400">
                <a:solidFill>
                  <a:srgbClr val="070605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412750" y="205747"/>
            <a:ext cx="8318500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rgbClr val="071D4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7989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002627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601264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41990"/>
            <a:ext cx="5486400" cy="3880883"/>
          </a:xfrm>
        </p:spPr>
        <p:txBody>
          <a:bodyPr rtlCol="0" anchor="t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5987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0038" y="1143000"/>
            <a:ext cx="2079625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163" y="1143000"/>
            <a:ext cx="6086475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94717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bg>
      <p:bgPr>
        <a:solidFill>
          <a:srgbClr val="071D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8"/>
          <p:cNvSpPr>
            <a:spLocks noEditPoints="1"/>
          </p:cNvSpPr>
          <p:nvPr/>
        </p:nvSpPr>
        <p:spPr bwMode="auto">
          <a:xfrm>
            <a:off x="2536825" y="2962275"/>
            <a:ext cx="4038600" cy="708025"/>
          </a:xfrm>
          <a:custGeom>
            <a:avLst/>
            <a:gdLst>
              <a:gd name="T0" fmla="*/ 4296 w 9119"/>
              <a:gd name="T1" fmla="*/ 1407 h 1589"/>
              <a:gd name="T2" fmla="*/ 5081 w 9119"/>
              <a:gd name="T3" fmla="*/ 983 h 1589"/>
              <a:gd name="T4" fmla="*/ 4296 w 9119"/>
              <a:gd name="T5" fmla="*/ 558 h 1589"/>
              <a:gd name="T6" fmla="*/ 4296 w 9119"/>
              <a:gd name="T7" fmla="*/ 1407 h 1589"/>
              <a:gd name="T8" fmla="*/ 3821 w 9119"/>
              <a:gd name="T9" fmla="*/ 548 h 1589"/>
              <a:gd name="T10" fmla="*/ 4256 w 9119"/>
              <a:gd name="T11" fmla="*/ 395 h 1589"/>
              <a:gd name="T12" fmla="*/ 5261 w 9119"/>
              <a:gd name="T13" fmla="*/ 983 h 1589"/>
              <a:gd name="T14" fmla="*/ 4256 w 9119"/>
              <a:gd name="T15" fmla="*/ 1571 h 1589"/>
              <a:gd name="T16" fmla="*/ 3641 w 9119"/>
              <a:gd name="T17" fmla="*/ 0 h 1589"/>
              <a:gd name="T18" fmla="*/ 3821 w 9119"/>
              <a:gd name="T19" fmla="*/ 117 h 1589"/>
              <a:gd name="T20" fmla="*/ 3821 w 9119"/>
              <a:gd name="T21" fmla="*/ 548 h 1589"/>
              <a:gd name="T22" fmla="*/ 2492 w 9119"/>
              <a:gd name="T23" fmla="*/ 1407 h 1589"/>
              <a:gd name="T24" fmla="*/ 3277 w 9119"/>
              <a:gd name="T25" fmla="*/ 983 h 1589"/>
              <a:gd name="T26" fmla="*/ 2492 w 9119"/>
              <a:gd name="T27" fmla="*/ 558 h 1589"/>
              <a:gd name="T28" fmla="*/ 2492 w 9119"/>
              <a:gd name="T29" fmla="*/ 1407 h 1589"/>
              <a:gd name="T30" fmla="*/ 2018 w 9119"/>
              <a:gd name="T31" fmla="*/ 548 h 1589"/>
              <a:gd name="T32" fmla="*/ 2452 w 9119"/>
              <a:gd name="T33" fmla="*/ 395 h 1589"/>
              <a:gd name="T34" fmla="*/ 3458 w 9119"/>
              <a:gd name="T35" fmla="*/ 983 h 1589"/>
              <a:gd name="T36" fmla="*/ 2452 w 9119"/>
              <a:gd name="T37" fmla="*/ 1571 h 1589"/>
              <a:gd name="T38" fmla="*/ 1837 w 9119"/>
              <a:gd name="T39" fmla="*/ 0 h 1589"/>
              <a:gd name="T40" fmla="*/ 2018 w 9119"/>
              <a:gd name="T41" fmla="*/ 117 h 1589"/>
              <a:gd name="T42" fmla="*/ 2018 w 9119"/>
              <a:gd name="T43" fmla="*/ 548 h 1589"/>
              <a:gd name="T44" fmla="*/ 7214 w 9119"/>
              <a:gd name="T45" fmla="*/ 395 h 1589"/>
              <a:gd name="T46" fmla="*/ 7395 w 9119"/>
              <a:gd name="T47" fmla="*/ 547 h 1589"/>
              <a:gd name="T48" fmla="*/ 7350 w 9119"/>
              <a:gd name="T49" fmla="*/ 1571 h 1589"/>
              <a:gd name="T50" fmla="*/ 7214 w 9119"/>
              <a:gd name="T51" fmla="*/ 395 h 1589"/>
              <a:gd name="T52" fmla="*/ 7305 w 9119"/>
              <a:gd name="T53" fmla="*/ 260 h 1589"/>
              <a:gd name="T54" fmla="*/ 7397 w 9119"/>
              <a:gd name="T55" fmla="*/ 167 h 1589"/>
              <a:gd name="T56" fmla="*/ 7305 w 9119"/>
              <a:gd name="T57" fmla="*/ 34 h 1589"/>
              <a:gd name="T58" fmla="*/ 7212 w 9119"/>
              <a:gd name="T59" fmla="*/ 167 h 1589"/>
              <a:gd name="T60" fmla="*/ 7305 w 9119"/>
              <a:gd name="T61" fmla="*/ 260 h 1589"/>
              <a:gd name="T62" fmla="*/ 965 w 9119"/>
              <a:gd name="T63" fmla="*/ 558 h 1589"/>
              <a:gd name="T64" fmla="*/ 180 w 9119"/>
              <a:gd name="T65" fmla="*/ 983 h 1589"/>
              <a:gd name="T66" fmla="*/ 965 w 9119"/>
              <a:gd name="T67" fmla="*/ 1407 h 1589"/>
              <a:gd name="T68" fmla="*/ 965 w 9119"/>
              <a:gd name="T69" fmla="*/ 558 h 1589"/>
              <a:gd name="T70" fmla="*/ 1669 w 9119"/>
              <a:gd name="T71" fmla="*/ 1571 h 1589"/>
              <a:gd name="T72" fmla="*/ 1535 w 9119"/>
              <a:gd name="T73" fmla="*/ 1456 h 1589"/>
              <a:gd name="T74" fmla="*/ 1005 w 9119"/>
              <a:gd name="T75" fmla="*/ 1571 h 1589"/>
              <a:gd name="T76" fmla="*/ 0 w 9119"/>
              <a:gd name="T77" fmla="*/ 983 h 1589"/>
              <a:gd name="T78" fmla="*/ 1005 w 9119"/>
              <a:gd name="T79" fmla="*/ 395 h 1589"/>
              <a:gd name="T80" fmla="*/ 1742 w 9119"/>
              <a:gd name="T81" fmla="*/ 1571 h 1589"/>
              <a:gd name="T82" fmla="*/ 1669 w 9119"/>
              <a:gd name="T83" fmla="*/ 1571 h 1589"/>
              <a:gd name="T84" fmla="*/ 6267 w 9119"/>
              <a:gd name="T85" fmla="*/ 1496 h 1589"/>
              <a:gd name="T86" fmla="*/ 6011 w 9119"/>
              <a:gd name="T87" fmla="*/ 1496 h 1589"/>
              <a:gd name="T88" fmla="*/ 5313 w 9119"/>
              <a:gd name="T89" fmla="*/ 395 h 1589"/>
              <a:gd name="T90" fmla="*/ 6143 w 9119"/>
              <a:gd name="T91" fmla="*/ 1393 h 1589"/>
              <a:gd name="T92" fmla="*/ 6974 w 9119"/>
              <a:gd name="T93" fmla="*/ 395 h 1589"/>
              <a:gd name="T94" fmla="*/ 6267 w 9119"/>
              <a:gd name="T95" fmla="*/ 1496 h 1589"/>
              <a:gd name="T96" fmla="*/ 8243 w 9119"/>
              <a:gd name="T97" fmla="*/ 558 h 1589"/>
              <a:gd name="T98" fmla="*/ 8729 w 9119"/>
              <a:gd name="T99" fmla="*/ 558 h 1589"/>
              <a:gd name="T100" fmla="*/ 8729 w 9119"/>
              <a:gd name="T101" fmla="*/ 901 h 1589"/>
              <a:gd name="T102" fmla="*/ 8243 w 9119"/>
              <a:gd name="T103" fmla="*/ 558 h 1589"/>
              <a:gd name="T104" fmla="*/ 9089 w 9119"/>
              <a:gd name="T105" fmla="*/ 1537 h 1589"/>
              <a:gd name="T106" fmla="*/ 8941 w 9119"/>
              <a:gd name="T107" fmla="*/ 1407 h 1589"/>
              <a:gd name="T108" fmla="*/ 7784 w 9119"/>
              <a:gd name="T109" fmla="*/ 1064 h 1589"/>
              <a:gd name="T110" fmla="*/ 9119 w 9119"/>
              <a:gd name="T111" fmla="*/ 730 h 1589"/>
              <a:gd name="T112" fmla="*/ 8230 w 9119"/>
              <a:gd name="T113" fmla="*/ 395 h 1589"/>
              <a:gd name="T114" fmla="*/ 8228 w 9119"/>
              <a:gd name="T115" fmla="*/ 1571 h 1589"/>
              <a:gd name="T116" fmla="*/ 9089 w 9119"/>
              <a:gd name="T117" fmla="*/ 1537 h 1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9119" h="1589">
                <a:moveTo>
                  <a:pt x="4296" y="1407"/>
                </a:moveTo>
                <a:lnTo>
                  <a:pt x="4296" y="1407"/>
                </a:lnTo>
                <a:cubicBezTo>
                  <a:pt x="4420" y="1407"/>
                  <a:pt x="4466" y="1407"/>
                  <a:pt x="4609" y="1407"/>
                </a:cubicBezTo>
                <a:cubicBezTo>
                  <a:pt x="4961" y="1407"/>
                  <a:pt x="5081" y="1183"/>
                  <a:pt x="5081" y="983"/>
                </a:cubicBezTo>
                <a:cubicBezTo>
                  <a:pt x="5081" y="780"/>
                  <a:pt x="4961" y="558"/>
                  <a:pt x="4609" y="558"/>
                </a:cubicBezTo>
                <a:cubicBezTo>
                  <a:pt x="4465" y="558"/>
                  <a:pt x="4404" y="558"/>
                  <a:pt x="4296" y="558"/>
                </a:cubicBezTo>
                <a:cubicBezTo>
                  <a:pt x="3928" y="558"/>
                  <a:pt x="3821" y="792"/>
                  <a:pt x="3821" y="983"/>
                </a:cubicBezTo>
                <a:cubicBezTo>
                  <a:pt x="3821" y="1153"/>
                  <a:pt x="3917" y="1407"/>
                  <a:pt x="4296" y="1407"/>
                </a:cubicBezTo>
                <a:lnTo>
                  <a:pt x="4296" y="1407"/>
                </a:lnTo>
                <a:close/>
                <a:moveTo>
                  <a:pt x="3821" y="548"/>
                </a:moveTo>
                <a:lnTo>
                  <a:pt x="3821" y="548"/>
                </a:lnTo>
                <a:cubicBezTo>
                  <a:pt x="3899" y="474"/>
                  <a:pt x="4037" y="395"/>
                  <a:pt x="4256" y="395"/>
                </a:cubicBezTo>
                <a:cubicBezTo>
                  <a:pt x="4256" y="395"/>
                  <a:pt x="4451" y="395"/>
                  <a:pt x="4622" y="395"/>
                </a:cubicBezTo>
                <a:cubicBezTo>
                  <a:pt x="5121" y="395"/>
                  <a:pt x="5261" y="733"/>
                  <a:pt x="5261" y="983"/>
                </a:cubicBezTo>
                <a:cubicBezTo>
                  <a:pt x="5261" y="1264"/>
                  <a:pt x="5092" y="1571"/>
                  <a:pt x="4622" y="1571"/>
                </a:cubicBezTo>
                <a:cubicBezTo>
                  <a:pt x="4525" y="1571"/>
                  <a:pt x="4409" y="1571"/>
                  <a:pt x="4256" y="1571"/>
                </a:cubicBezTo>
                <a:cubicBezTo>
                  <a:pt x="3899" y="1571"/>
                  <a:pt x="3641" y="1340"/>
                  <a:pt x="3641" y="983"/>
                </a:cubicBezTo>
                <a:cubicBezTo>
                  <a:pt x="3641" y="863"/>
                  <a:pt x="3641" y="0"/>
                  <a:pt x="3641" y="0"/>
                </a:cubicBezTo>
                <a:cubicBezTo>
                  <a:pt x="3641" y="0"/>
                  <a:pt x="3677" y="0"/>
                  <a:pt x="3697" y="0"/>
                </a:cubicBezTo>
                <a:cubicBezTo>
                  <a:pt x="3776" y="0"/>
                  <a:pt x="3821" y="41"/>
                  <a:pt x="3821" y="117"/>
                </a:cubicBezTo>
                <a:cubicBezTo>
                  <a:pt x="3821" y="130"/>
                  <a:pt x="3821" y="548"/>
                  <a:pt x="3821" y="548"/>
                </a:cubicBezTo>
                <a:lnTo>
                  <a:pt x="3821" y="548"/>
                </a:lnTo>
                <a:close/>
                <a:moveTo>
                  <a:pt x="2492" y="1407"/>
                </a:moveTo>
                <a:lnTo>
                  <a:pt x="2492" y="1407"/>
                </a:lnTo>
                <a:cubicBezTo>
                  <a:pt x="2616" y="1407"/>
                  <a:pt x="2663" y="1407"/>
                  <a:pt x="2805" y="1407"/>
                </a:cubicBezTo>
                <a:cubicBezTo>
                  <a:pt x="3157" y="1407"/>
                  <a:pt x="3277" y="1183"/>
                  <a:pt x="3277" y="983"/>
                </a:cubicBezTo>
                <a:cubicBezTo>
                  <a:pt x="3277" y="780"/>
                  <a:pt x="3157" y="558"/>
                  <a:pt x="2805" y="558"/>
                </a:cubicBezTo>
                <a:cubicBezTo>
                  <a:pt x="2662" y="558"/>
                  <a:pt x="2600" y="558"/>
                  <a:pt x="2492" y="558"/>
                </a:cubicBezTo>
                <a:cubicBezTo>
                  <a:pt x="2125" y="558"/>
                  <a:pt x="2018" y="792"/>
                  <a:pt x="2018" y="983"/>
                </a:cubicBezTo>
                <a:cubicBezTo>
                  <a:pt x="2018" y="1153"/>
                  <a:pt x="2113" y="1407"/>
                  <a:pt x="2492" y="1407"/>
                </a:cubicBezTo>
                <a:lnTo>
                  <a:pt x="2492" y="1407"/>
                </a:lnTo>
                <a:close/>
                <a:moveTo>
                  <a:pt x="2018" y="548"/>
                </a:moveTo>
                <a:lnTo>
                  <a:pt x="2018" y="548"/>
                </a:lnTo>
                <a:cubicBezTo>
                  <a:pt x="2096" y="474"/>
                  <a:pt x="2233" y="395"/>
                  <a:pt x="2452" y="395"/>
                </a:cubicBezTo>
                <a:cubicBezTo>
                  <a:pt x="2452" y="395"/>
                  <a:pt x="2648" y="395"/>
                  <a:pt x="2818" y="395"/>
                </a:cubicBezTo>
                <a:cubicBezTo>
                  <a:pt x="3317" y="395"/>
                  <a:pt x="3458" y="733"/>
                  <a:pt x="3458" y="983"/>
                </a:cubicBezTo>
                <a:cubicBezTo>
                  <a:pt x="3458" y="1264"/>
                  <a:pt x="3289" y="1571"/>
                  <a:pt x="2818" y="1571"/>
                </a:cubicBezTo>
                <a:cubicBezTo>
                  <a:pt x="2721" y="1571"/>
                  <a:pt x="2605" y="1571"/>
                  <a:pt x="2452" y="1571"/>
                </a:cubicBezTo>
                <a:cubicBezTo>
                  <a:pt x="2095" y="1571"/>
                  <a:pt x="1837" y="1340"/>
                  <a:pt x="1837" y="983"/>
                </a:cubicBezTo>
                <a:cubicBezTo>
                  <a:pt x="1837" y="863"/>
                  <a:pt x="1837" y="0"/>
                  <a:pt x="1837" y="0"/>
                </a:cubicBezTo>
                <a:cubicBezTo>
                  <a:pt x="1837" y="0"/>
                  <a:pt x="1874" y="0"/>
                  <a:pt x="1893" y="0"/>
                </a:cubicBezTo>
                <a:cubicBezTo>
                  <a:pt x="1973" y="0"/>
                  <a:pt x="2018" y="41"/>
                  <a:pt x="2018" y="117"/>
                </a:cubicBezTo>
                <a:cubicBezTo>
                  <a:pt x="2018" y="130"/>
                  <a:pt x="2018" y="548"/>
                  <a:pt x="2018" y="548"/>
                </a:cubicBezTo>
                <a:lnTo>
                  <a:pt x="2018" y="548"/>
                </a:lnTo>
                <a:close/>
                <a:moveTo>
                  <a:pt x="7214" y="395"/>
                </a:moveTo>
                <a:lnTo>
                  <a:pt x="7214" y="395"/>
                </a:lnTo>
                <a:cubicBezTo>
                  <a:pt x="7214" y="395"/>
                  <a:pt x="7247" y="395"/>
                  <a:pt x="7257" y="395"/>
                </a:cubicBezTo>
                <a:cubicBezTo>
                  <a:pt x="7341" y="395"/>
                  <a:pt x="7395" y="433"/>
                  <a:pt x="7395" y="547"/>
                </a:cubicBezTo>
                <a:cubicBezTo>
                  <a:pt x="7395" y="560"/>
                  <a:pt x="7395" y="1571"/>
                  <a:pt x="7395" y="1571"/>
                </a:cubicBezTo>
                <a:cubicBezTo>
                  <a:pt x="7395" y="1571"/>
                  <a:pt x="7369" y="1571"/>
                  <a:pt x="7350" y="1571"/>
                </a:cubicBezTo>
                <a:cubicBezTo>
                  <a:pt x="7258" y="1571"/>
                  <a:pt x="7214" y="1521"/>
                  <a:pt x="7214" y="1422"/>
                </a:cubicBezTo>
                <a:cubicBezTo>
                  <a:pt x="7214" y="1409"/>
                  <a:pt x="7214" y="395"/>
                  <a:pt x="7214" y="395"/>
                </a:cubicBezTo>
                <a:lnTo>
                  <a:pt x="7214" y="395"/>
                </a:lnTo>
                <a:close/>
                <a:moveTo>
                  <a:pt x="7305" y="260"/>
                </a:moveTo>
                <a:lnTo>
                  <a:pt x="7305" y="260"/>
                </a:lnTo>
                <a:cubicBezTo>
                  <a:pt x="7357" y="260"/>
                  <a:pt x="7397" y="228"/>
                  <a:pt x="7397" y="167"/>
                </a:cubicBezTo>
                <a:cubicBezTo>
                  <a:pt x="7397" y="155"/>
                  <a:pt x="7397" y="135"/>
                  <a:pt x="7397" y="128"/>
                </a:cubicBezTo>
                <a:cubicBezTo>
                  <a:pt x="7397" y="66"/>
                  <a:pt x="7356" y="34"/>
                  <a:pt x="7305" y="34"/>
                </a:cubicBezTo>
                <a:cubicBezTo>
                  <a:pt x="7253" y="34"/>
                  <a:pt x="7212" y="66"/>
                  <a:pt x="7212" y="128"/>
                </a:cubicBezTo>
                <a:cubicBezTo>
                  <a:pt x="7212" y="136"/>
                  <a:pt x="7212" y="153"/>
                  <a:pt x="7212" y="167"/>
                </a:cubicBezTo>
                <a:cubicBezTo>
                  <a:pt x="7212" y="228"/>
                  <a:pt x="7253" y="260"/>
                  <a:pt x="7305" y="260"/>
                </a:cubicBezTo>
                <a:lnTo>
                  <a:pt x="7305" y="260"/>
                </a:lnTo>
                <a:close/>
                <a:moveTo>
                  <a:pt x="965" y="558"/>
                </a:moveTo>
                <a:lnTo>
                  <a:pt x="965" y="558"/>
                </a:lnTo>
                <a:cubicBezTo>
                  <a:pt x="841" y="558"/>
                  <a:pt x="795" y="558"/>
                  <a:pt x="652" y="558"/>
                </a:cubicBezTo>
                <a:cubicBezTo>
                  <a:pt x="300" y="558"/>
                  <a:pt x="180" y="782"/>
                  <a:pt x="180" y="983"/>
                </a:cubicBezTo>
                <a:cubicBezTo>
                  <a:pt x="180" y="1186"/>
                  <a:pt x="300" y="1407"/>
                  <a:pt x="652" y="1407"/>
                </a:cubicBezTo>
                <a:cubicBezTo>
                  <a:pt x="796" y="1407"/>
                  <a:pt x="857" y="1407"/>
                  <a:pt x="965" y="1407"/>
                </a:cubicBezTo>
                <a:cubicBezTo>
                  <a:pt x="1333" y="1407"/>
                  <a:pt x="1440" y="1174"/>
                  <a:pt x="1440" y="983"/>
                </a:cubicBezTo>
                <a:cubicBezTo>
                  <a:pt x="1440" y="812"/>
                  <a:pt x="1344" y="558"/>
                  <a:pt x="965" y="558"/>
                </a:cubicBezTo>
                <a:lnTo>
                  <a:pt x="965" y="558"/>
                </a:lnTo>
                <a:close/>
                <a:moveTo>
                  <a:pt x="1669" y="1571"/>
                </a:moveTo>
                <a:lnTo>
                  <a:pt x="1669" y="1571"/>
                </a:lnTo>
                <a:cubicBezTo>
                  <a:pt x="1596" y="1571"/>
                  <a:pt x="1549" y="1534"/>
                  <a:pt x="1535" y="1456"/>
                </a:cubicBezTo>
                <a:lnTo>
                  <a:pt x="1511" y="1328"/>
                </a:lnTo>
                <a:cubicBezTo>
                  <a:pt x="1471" y="1402"/>
                  <a:pt x="1324" y="1571"/>
                  <a:pt x="1005" y="1571"/>
                </a:cubicBezTo>
                <a:cubicBezTo>
                  <a:pt x="1005" y="1571"/>
                  <a:pt x="810" y="1571"/>
                  <a:pt x="639" y="1571"/>
                </a:cubicBezTo>
                <a:cubicBezTo>
                  <a:pt x="140" y="1571"/>
                  <a:pt x="0" y="1233"/>
                  <a:pt x="0" y="983"/>
                </a:cubicBezTo>
                <a:cubicBezTo>
                  <a:pt x="0" y="701"/>
                  <a:pt x="169" y="395"/>
                  <a:pt x="639" y="395"/>
                </a:cubicBezTo>
                <a:cubicBezTo>
                  <a:pt x="736" y="395"/>
                  <a:pt x="852" y="395"/>
                  <a:pt x="1005" y="395"/>
                </a:cubicBezTo>
                <a:cubicBezTo>
                  <a:pt x="1362" y="395"/>
                  <a:pt x="1561" y="603"/>
                  <a:pt x="1608" y="856"/>
                </a:cubicBezTo>
                <a:cubicBezTo>
                  <a:pt x="1648" y="1067"/>
                  <a:pt x="1742" y="1571"/>
                  <a:pt x="1742" y="1571"/>
                </a:cubicBezTo>
                <a:cubicBezTo>
                  <a:pt x="1742" y="1571"/>
                  <a:pt x="1708" y="1571"/>
                  <a:pt x="1669" y="1571"/>
                </a:cubicBezTo>
                <a:lnTo>
                  <a:pt x="1669" y="1571"/>
                </a:lnTo>
                <a:close/>
                <a:moveTo>
                  <a:pt x="6267" y="1496"/>
                </a:moveTo>
                <a:lnTo>
                  <a:pt x="6267" y="1496"/>
                </a:lnTo>
                <a:cubicBezTo>
                  <a:pt x="6217" y="1565"/>
                  <a:pt x="6182" y="1589"/>
                  <a:pt x="6139" y="1589"/>
                </a:cubicBezTo>
                <a:cubicBezTo>
                  <a:pt x="6078" y="1589"/>
                  <a:pt x="6055" y="1556"/>
                  <a:pt x="6011" y="1496"/>
                </a:cubicBezTo>
                <a:cubicBezTo>
                  <a:pt x="5906" y="1353"/>
                  <a:pt x="5205" y="395"/>
                  <a:pt x="5205" y="395"/>
                </a:cubicBezTo>
                <a:cubicBezTo>
                  <a:pt x="5205" y="395"/>
                  <a:pt x="5272" y="395"/>
                  <a:pt x="5313" y="395"/>
                </a:cubicBezTo>
                <a:cubicBezTo>
                  <a:pt x="5430" y="395"/>
                  <a:pt x="5464" y="436"/>
                  <a:pt x="5512" y="504"/>
                </a:cubicBezTo>
                <a:cubicBezTo>
                  <a:pt x="5534" y="534"/>
                  <a:pt x="6143" y="1393"/>
                  <a:pt x="6143" y="1393"/>
                </a:cubicBezTo>
                <a:cubicBezTo>
                  <a:pt x="6143" y="1393"/>
                  <a:pt x="6752" y="535"/>
                  <a:pt x="6777" y="500"/>
                </a:cubicBezTo>
                <a:cubicBezTo>
                  <a:pt x="6822" y="436"/>
                  <a:pt x="6857" y="395"/>
                  <a:pt x="6974" y="395"/>
                </a:cubicBezTo>
                <a:cubicBezTo>
                  <a:pt x="7007" y="395"/>
                  <a:pt x="7070" y="395"/>
                  <a:pt x="7070" y="395"/>
                </a:cubicBezTo>
                <a:cubicBezTo>
                  <a:pt x="7070" y="395"/>
                  <a:pt x="6352" y="1379"/>
                  <a:pt x="6267" y="1496"/>
                </a:cubicBezTo>
                <a:lnTo>
                  <a:pt x="6267" y="1496"/>
                </a:lnTo>
                <a:close/>
                <a:moveTo>
                  <a:pt x="8243" y="558"/>
                </a:moveTo>
                <a:lnTo>
                  <a:pt x="8243" y="558"/>
                </a:lnTo>
                <a:cubicBezTo>
                  <a:pt x="8319" y="558"/>
                  <a:pt x="8620" y="558"/>
                  <a:pt x="8729" y="558"/>
                </a:cubicBezTo>
                <a:cubicBezTo>
                  <a:pt x="8897" y="558"/>
                  <a:pt x="8937" y="663"/>
                  <a:pt x="8937" y="730"/>
                </a:cubicBezTo>
                <a:cubicBezTo>
                  <a:pt x="8937" y="790"/>
                  <a:pt x="8901" y="901"/>
                  <a:pt x="8729" y="901"/>
                </a:cubicBezTo>
                <a:cubicBezTo>
                  <a:pt x="8615" y="901"/>
                  <a:pt x="7784" y="901"/>
                  <a:pt x="7784" y="901"/>
                </a:cubicBezTo>
                <a:cubicBezTo>
                  <a:pt x="7795" y="784"/>
                  <a:pt x="7893" y="558"/>
                  <a:pt x="8243" y="558"/>
                </a:cubicBezTo>
                <a:lnTo>
                  <a:pt x="8243" y="558"/>
                </a:lnTo>
                <a:close/>
                <a:moveTo>
                  <a:pt x="9089" y="1537"/>
                </a:moveTo>
                <a:lnTo>
                  <a:pt x="9089" y="1537"/>
                </a:lnTo>
                <a:cubicBezTo>
                  <a:pt x="9089" y="1441"/>
                  <a:pt x="9034" y="1407"/>
                  <a:pt x="8941" y="1407"/>
                </a:cubicBezTo>
                <a:cubicBezTo>
                  <a:pt x="8889" y="1407"/>
                  <a:pt x="8242" y="1407"/>
                  <a:pt x="8242" y="1407"/>
                </a:cubicBezTo>
                <a:cubicBezTo>
                  <a:pt x="7914" y="1407"/>
                  <a:pt x="7799" y="1204"/>
                  <a:pt x="7784" y="1064"/>
                </a:cubicBezTo>
                <a:cubicBezTo>
                  <a:pt x="7784" y="1064"/>
                  <a:pt x="8528" y="1064"/>
                  <a:pt x="8753" y="1064"/>
                </a:cubicBezTo>
                <a:cubicBezTo>
                  <a:pt x="9036" y="1064"/>
                  <a:pt x="9119" y="861"/>
                  <a:pt x="9119" y="730"/>
                </a:cubicBezTo>
                <a:cubicBezTo>
                  <a:pt x="9119" y="590"/>
                  <a:pt x="9029" y="395"/>
                  <a:pt x="8753" y="395"/>
                </a:cubicBezTo>
                <a:cubicBezTo>
                  <a:pt x="8504" y="395"/>
                  <a:pt x="8230" y="395"/>
                  <a:pt x="8230" y="395"/>
                </a:cubicBezTo>
                <a:cubicBezTo>
                  <a:pt x="7753" y="395"/>
                  <a:pt x="7596" y="720"/>
                  <a:pt x="7596" y="983"/>
                </a:cubicBezTo>
                <a:cubicBezTo>
                  <a:pt x="7596" y="1272"/>
                  <a:pt x="7775" y="1571"/>
                  <a:pt x="8228" y="1571"/>
                </a:cubicBezTo>
                <a:lnTo>
                  <a:pt x="9089" y="1571"/>
                </a:lnTo>
                <a:cubicBezTo>
                  <a:pt x="9089" y="1571"/>
                  <a:pt x="9089" y="1546"/>
                  <a:pt x="9089" y="1537"/>
                </a:cubicBezTo>
                <a:close/>
              </a:path>
            </a:pathLst>
          </a:custGeom>
          <a:solidFill>
            <a:srgbClr val="FEFEFE"/>
          </a:solidFill>
          <a:ln w="0">
            <a:noFill/>
            <a:prstDash val="solid"/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solidFill>
                <a:srgbClr val="07060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5109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 bwMode="auto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Placeholder 1"/>
          <p:cNvSpPr>
            <a:spLocks noGrp="1"/>
          </p:cNvSpPr>
          <p:nvPr>
            <p:ph type="ctrTitle"/>
          </p:nvPr>
        </p:nvSpPr>
        <p:spPr bwMode="gray">
          <a:xfrm>
            <a:off x="411163" y="2559050"/>
            <a:ext cx="4113212" cy="1096963"/>
          </a:xfrm>
        </p:spPr>
        <p:txBody>
          <a:bodyPr/>
          <a:lstStyle>
            <a:lvl1pPr>
              <a:lnSpc>
                <a:spcPct val="85000"/>
              </a:lnSpc>
              <a:defRPr sz="3200" smtClean="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23556" name="Text Placeholder 2"/>
          <p:cNvSpPr>
            <a:spLocks noGrp="1"/>
          </p:cNvSpPr>
          <p:nvPr>
            <p:ph type="subTitle" idx="1"/>
          </p:nvPr>
        </p:nvSpPr>
        <p:spPr bwMode="gray">
          <a:xfrm>
            <a:off x="411163" y="3702050"/>
            <a:ext cx="3656012" cy="274638"/>
          </a:xfrm>
        </p:spPr>
        <p:txBody>
          <a:bodyPr/>
          <a:lstStyle>
            <a:lvl1pPr>
              <a:lnSpc>
                <a:spcPct val="75000"/>
              </a:lnSpc>
              <a:defRPr sz="140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23562" name="Picture 12" descr="AbbVieLogo_Standard_White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3" y="493713"/>
            <a:ext cx="137160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99970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735998-22BD-4A14-A416-41E3D34BF7B6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2932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_schwarz_gru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black">
          <a:xfrm>
            <a:off x="417513" y="2559600"/>
            <a:ext cx="4114800" cy="1098000"/>
          </a:xfrm>
        </p:spPr>
        <p:txBody>
          <a:bodyPr/>
          <a:lstStyle>
            <a:lvl1pPr>
              <a:lnSpc>
                <a:spcPct val="85000"/>
              </a:lnSpc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black">
          <a:xfrm>
            <a:off x="417513" y="3704400"/>
            <a:ext cx="3636327" cy="2736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>
          <a:xfrm>
            <a:off x="2970000" y="6537600"/>
            <a:ext cx="5486400" cy="32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white">
                    <a:alpha val="0"/>
                  </a:prstClr>
                </a:solidFill>
              </a:rPr>
              <a:t>Pharmacometrics | 03.04.13 | Confidential © 2013</a:t>
            </a:r>
            <a:endParaRPr lang="de-DE" dirty="0">
              <a:solidFill>
                <a:prstClr val="white">
                  <a:alpha val="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8B385974-C8F7-41E2-B5C3-F75754D2A1E9}" type="slidenum">
              <a:rPr lang="de-DE" smtClean="0">
                <a:solidFill>
                  <a:prstClr val="white">
                    <a:alpha val="0"/>
                  </a:prstClr>
                </a:solidFill>
              </a:rPr>
              <a:pPr/>
              <a:t>‹#›</a:t>
            </a:fld>
            <a:endParaRPr lang="de-DE">
              <a:solidFill>
                <a:prstClr val="white">
                  <a:alpha val="0"/>
                </a:prstClr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black">
          <a:xfrm>
            <a:off x="417512" y="4071600"/>
            <a:ext cx="2973387" cy="271400"/>
          </a:xfrm>
        </p:spPr>
        <p:txBody>
          <a:bodyPr lIns="90000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de-DE">
              <a:solidFill>
                <a:prstClr val="white"/>
              </a:solidFill>
            </a:endParaRPr>
          </a:p>
        </p:txBody>
      </p:sp>
      <p:pic>
        <p:nvPicPr>
          <p:cNvPr id="7" name="Picture 12" descr="AbbVieLogo_Standard_White.eps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gray">
          <a:xfrm>
            <a:off x="525600" y="493200"/>
            <a:ext cx="1371600" cy="23966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Freeform 11"/>
          <p:cNvSpPr>
            <a:spLocks/>
          </p:cNvSpPr>
          <p:nvPr userDrawn="1"/>
        </p:nvSpPr>
        <p:spPr bwMode="gray">
          <a:xfrm>
            <a:off x="4570413" y="1530350"/>
            <a:ext cx="125412" cy="3797300"/>
          </a:xfrm>
          <a:custGeom>
            <a:avLst/>
            <a:gdLst>
              <a:gd name="T0" fmla="*/ 0 w 94692"/>
              <a:gd name="T1" fmla="*/ 0 h 3865545"/>
              <a:gd name="T2" fmla="*/ 0 w 94692"/>
              <a:gd name="T3" fmla="*/ 0 h 3865545"/>
              <a:gd name="T4" fmla="*/ 124765 w 94692"/>
              <a:gd name="T5" fmla="*/ 0 h 3865545"/>
              <a:gd name="T6" fmla="*/ 124765 w 94692"/>
              <a:gd name="T7" fmla="*/ 3797010 h 3865545"/>
              <a:gd name="T8" fmla="*/ 0 w 94692"/>
              <a:gd name="T9" fmla="*/ 3797010 h 3865545"/>
              <a:gd name="T10" fmla="*/ 0 w 94692"/>
              <a:gd name="T11" fmla="*/ 3797010 h 38655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4692" h="3865545">
                <a:moveTo>
                  <a:pt x="0" y="0"/>
                </a:moveTo>
                <a:lnTo>
                  <a:pt x="0" y="0"/>
                </a:lnTo>
                <a:lnTo>
                  <a:pt x="94692" y="0"/>
                </a:lnTo>
                <a:lnTo>
                  <a:pt x="94692" y="3865545"/>
                </a:lnTo>
                <a:lnTo>
                  <a:pt x="0" y="3865545"/>
                </a:lnTo>
              </a:path>
            </a:pathLst>
          </a:custGeom>
          <a:noFill/>
          <a:ln w="25400" cap="flat" cmpd="sng" algn="ctr">
            <a:solidFill>
              <a:schemeClr val="accent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31523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_schwarz_bla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black">
          <a:xfrm>
            <a:off x="417513" y="2559600"/>
            <a:ext cx="4114800" cy="1098000"/>
          </a:xfrm>
        </p:spPr>
        <p:txBody>
          <a:bodyPr/>
          <a:lstStyle>
            <a:lvl1pPr>
              <a:lnSpc>
                <a:spcPct val="85000"/>
              </a:lnSpc>
              <a:defRPr sz="3200" cap="all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black">
          <a:xfrm>
            <a:off x="417513" y="3704400"/>
            <a:ext cx="3636327" cy="2736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>
          <a:xfrm>
            <a:off x="2970000" y="6537600"/>
            <a:ext cx="5486400" cy="32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white">
                    <a:alpha val="0"/>
                  </a:prstClr>
                </a:solidFill>
              </a:rPr>
              <a:t>Pharmacometrics | 03.04.13 | Confidential © 2013</a:t>
            </a:r>
            <a:endParaRPr lang="de-DE" dirty="0">
              <a:solidFill>
                <a:prstClr val="white">
                  <a:alpha val="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8B385974-C8F7-41E2-B5C3-F75754D2A1E9}" type="slidenum">
              <a:rPr lang="de-DE" smtClean="0">
                <a:solidFill>
                  <a:prstClr val="white">
                    <a:alpha val="0"/>
                  </a:prstClr>
                </a:solidFill>
              </a:rPr>
              <a:pPr/>
              <a:t>‹#›</a:t>
            </a:fld>
            <a:endParaRPr lang="de-DE">
              <a:solidFill>
                <a:prstClr val="white">
                  <a:alpha val="0"/>
                </a:prstClr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black">
          <a:xfrm>
            <a:off x="417512" y="4071600"/>
            <a:ext cx="2973387" cy="271400"/>
          </a:xfrm>
        </p:spPr>
        <p:txBody>
          <a:bodyPr lIns="90000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de-DE">
              <a:solidFill>
                <a:prstClr val="white"/>
              </a:solidFill>
            </a:endParaRPr>
          </a:p>
        </p:txBody>
      </p:sp>
      <p:pic>
        <p:nvPicPr>
          <p:cNvPr id="7" name="Picture 12" descr="AbbVieLogo_Standard_White.eps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gray">
          <a:xfrm>
            <a:off x="525600" y="493200"/>
            <a:ext cx="1371600" cy="23966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Freeform 11"/>
          <p:cNvSpPr>
            <a:spLocks/>
          </p:cNvSpPr>
          <p:nvPr userDrawn="1"/>
        </p:nvSpPr>
        <p:spPr bwMode="gray">
          <a:xfrm>
            <a:off x="4570413" y="1530350"/>
            <a:ext cx="125412" cy="3797300"/>
          </a:xfrm>
          <a:custGeom>
            <a:avLst/>
            <a:gdLst>
              <a:gd name="T0" fmla="*/ 0 w 94692"/>
              <a:gd name="T1" fmla="*/ 0 h 3865545"/>
              <a:gd name="T2" fmla="*/ 0 w 94692"/>
              <a:gd name="T3" fmla="*/ 0 h 3865545"/>
              <a:gd name="T4" fmla="*/ 124765 w 94692"/>
              <a:gd name="T5" fmla="*/ 0 h 3865545"/>
              <a:gd name="T6" fmla="*/ 124765 w 94692"/>
              <a:gd name="T7" fmla="*/ 3797010 h 3865545"/>
              <a:gd name="T8" fmla="*/ 0 w 94692"/>
              <a:gd name="T9" fmla="*/ 3797010 h 3865545"/>
              <a:gd name="T10" fmla="*/ 0 w 94692"/>
              <a:gd name="T11" fmla="*/ 3797010 h 38655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4692" h="3865545">
                <a:moveTo>
                  <a:pt x="0" y="0"/>
                </a:moveTo>
                <a:lnTo>
                  <a:pt x="0" y="0"/>
                </a:lnTo>
                <a:lnTo>
                  <a:pt x="94692" y="0"/>
                </a:lnTo>
                <a:lnTo>
                  <a:pt x="94692" y="3865545"/>
                </a:lnTo>
                <a:lnTo>
                  <a:pt x="0" y="3865545"/>
                </a:lnTo>
              </a:path>
            </a:pathLst>
          </a:custGeom>
          <a:noFill/>
          <a:ln w="25400" cap="flat" cmpd="sng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312783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_schwarz_tuerki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black">
          <a:xfrm>
            <a:off x="417513" y="2559600"/>
            <a:ext cx="4114800" cy="1098000"/>
          </a:xfrm>
        </p:spPr>
        <p:txBody>
          <a:bodyPr/>
          <a:lstStyle>
            <a:lvl1pPr>
              <a:lnSpc>
                <a:spcPct val="85000"/>
              </a:lnSpc>
              <a:defRPr sz="3200" cap="all" baseline="0">
                <a:solidFill>
                  <a:schemeClr val="accent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black">
          <a:xfrm>
            <a:off x="417513" y="3704400"/>
            <a:ext cx="3636327" cy="2736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>
          <a:xfrm>
            <a:off x="2970000" y="6537600"/>
            <a:ext cx="5486400" cy="32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white">
                    <a:alpha val="0"/>
                  </a:prstClr>
                </a:solidFill>
              </a:rPr>
              <a:t>Pharmacometrics | 03.04.13 | Confidential © 2013</a:t>
            </a:r>
            <a:endParaRPr lang="de-DE" dirty="0">
              <a:solidFill>
                <a:prstClr val="white">
                  <a:alpha val="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8B385974-C8F7-41E2-B5C3-F75754D2A1E9}" type="slidenum">
              <a:rPr lang="de-DE" smtClean="0">
                <a:solidFill>
                  <a:prstClr val="white">
                    <a:alpha val="0"/>
                  </a:prstClr>
                </a:solidFill>
              </a:rPr>
              <a:pPr/>
              <a:t>‹#›</a:t>
            </a:fld>
            <a:endParaRPr lang="de-DE">
              <a:solidFill>
                <a:prstClr val="white">
                  <a:alpha val="0"/>
                </a:prstClr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black">
          <a:xfrm>
            <a:off x="417512" y="4071600"/>
            <a:ext cx="2973387" cy="271400"/>
          </a:xfrm>
        </p:spPr>
        <p:txBody>
          <a:bodyPr lIns="90000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de-DE">
              <a:solidFill>
                <a:prstClr val="white"/>
              </a:solidFill>
            </a:endParaRPr>
          </a:p>
        </p:txBody>
      </p:sp>
      <p:pic>
        <p:nvPicPr>
          <p:cNvPr id="7" name="Picture 12" descr="AbbVieLogo_Standard_White.eps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gray">
          <a:xfrm>
            <a:off x="525600" y="493200"/>
            <a:ext cx="1371600" cy="23966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Freeform 11"/>
          <p:cNvSpPr>
            <a:spLocks/>
          </p:cNvSpPr>
          <p:nvPr userDrawn="1"/>
        </p:nvSpPr>
        <p:spPr bwMode="gray">
          <a:xfrm>
            <a:off x="4570413" y="1530350"/>
            <a:ext cx="125412" cy="3797300"/>
          </a:xfrm>
          <a:custGeom>
            <a:avLst/>
            <a:gdLst>
              <a:gd name="T0" fmla="*/ 0 w 94692"/>
              <a:gd name="T1" fmla="*/ 0 h 3865545"/>
              <a:gd name="T2" fmla="*/ 0 w 94692"/>
              <a:gd name="T3" fmla="*/ 0 h 3865545"/>
              <a:gd name="T4" fmla="*/ 124765 w 94692"/>
              <a:gd name="T5" fmla="*/ 0 h 3865545"/>
              <a:gd name="T6" fmla="*/ 124765 w 94692"/>
              <a:gd name="T7" fmla="*/ 3797010 h 3865545"/>
              <a:gd name="T8" fmla="*/ 0 w 94692"/>
              <a:gd name="T9" fmla="*/ 3797010 h 3865545"/>
              <a:gd name="T10" fmla="*/ 0 w 94692"/>
              <a:gd name="T11" fmla="*/ 3797010 h 38655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4692" h="3865545">
                <a:moveTo>
                  <a:pt x="0" y="0"/>
                </a:moveTo>
                <a:lnTo>
                  <a:pt x="0" y="0"/>
                </a:lnTo>
                <a:lnTo>
                  <a:pt x="94692" y="0"/>
                </a:lnTo>
                <a:lnTo>
                  <a:pt x="94692" y="3865545"/>
                </a:lnTo>
                <a:lnTo>
                  <a:pt x="0" y="3865545"/>
                </a:lnTo>
              </a:path>
            </a:pathLst>
          </a:custGeom>
          <a:noFill/>
          <a:ln w="25400" cap="flat" cmpd="sng" algn="ctr">
            <a:solidFill>
              <a:schemeClr val="accent2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68767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_blau">
    <p:bg>
      <p:bgPr>
        <a:solidFill>
          <a:srgbClr val="071D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black">
          <a:xfrm>
            <a:off x="417513" y="2559600"/>
            <a:ext cx="4114800" cy="1098000"/>
          </a:xfrm>
        </p:spPr>
        <p:txBody>
          <a:bodyPr/>
          <a:lstStyle>
            <a:lvl1pPr>
              <a:lnSpc>
                <a:spcPct val="85000"/>
              </a:lnSpc>
              <a:defRPr sz="3200" cap="all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black">
          <a:xfrm>
            <a:off x="417513" y="3704400"/>
            <a:ext cx="3636327" cy="2736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>
          <a:xfrm>
            <a:off x="2970000" y="6537600"/>
            <a:ext cx="5486400" cy="32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white">
                    <a:alpha val="0"/>
                  </a:prstClr>
                </a:solidFill>
              </a:rPr>
              <a:t>Pharmacometrics | 03.04.13 | Confidential © 2013</a:t>
            </a:r>
            <a:endParaRPr lang="de-DE" dirty="0">
              <a:solidFill>
                <a:prstClr val="white">
                  <a:alpha val="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8B385974-C8F7-41E2-B5C3-F75754D2A1E9}" type="slidenum">
              <a:rPr lang="de-DE" smtClean="0">
                <a:solidFill>
                  <a:prstClr val="white">
                    <a:alpha val="0"/>
                  </a:prstClr>
                </a:solidFill>
              </a:rPr>
              <a:pPr/>
              <a:t>‹#›</a:t>
            </a:fld>
            <a:endParaRPr lang="de-DE">
              <a:solidFill>
                <a:prstClr val="white">
                  <a:alpha val="0"/>
                </a:prstClr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black">
          <a:xfrm>
            <a:off x="417512" y="4071600"/>
            <a:ext cx="2973387" cy="271400"/>
          </a:xfrm>
        </p:spPr>
        <p:txBody>
          <a:bodyPr lIns="90000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de-DE">
              <a:solidFill>
                <a:prstClr val="white"/>
              </a:solidFill>
            </a:endParaRPr>
          </a:p>
        </p:txBody>
      </p:sp>
      <p:pic>
        <p:nvPicPr>
          <p:cNvPr id="7" name="Picture 12" descr="AbbVieLogo_Standard_White.eps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gray">
          <a:xfrm>
            <a:off x="525600" y="493200"/>
            <a:ext cx="1371600" cy="23966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Freeform 11"/>
          <p:cNvSpPr>
            <a:spLocks/>
          </p:cNvSpPr>
          <p:nvPr userDrawn="1"/>
        </p:nvSpPr>
        <p:spPr bwMode="gray">
          <a:xfrm>
            <a:off x="4570413" y="1530350"/>
            <a:ext cx="125412" cy="3797300"/>
          </a:xfrm>
          <a:custGeom>
            <a:avLst/>
            <a:gdLst>
              <a:gd name="T0" fmla="*/ 0 w 94692"/>
              <a:gd name="T1" fmla="*/ 0 h 3865545"/>
              <a:gd name="T2" fmla="*/ 0 w 94692"/>
              <a:gd name="T3" fmla="*/ 0 h 3865545"/>
              <a:gd name="T4" fmla="*/ 124765 w 94692"/>
              <a:gd name="T5" fmla="*/ 0 h 3865545"/>
              <a:gd name="T6" fmla="*/ 124765 w 94692"/>
              <a:gd name="T7" fmla="*/ 3797010 h 3865545"/>
              <a:gd name="T8" fmla="*/ 0 w 94692"/>
              <a:gd name="T9" fmla="*/ 3797010 h 3865545"/>
              <a:gd name="T10" fmla="*/ 0 w 94692"/>
              <a:gd name="T11" fmla="*/ 3797010 h 38655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4692" h="3865545">
                <a:moveTo>
                  <a:pt x="0" y="0"/>
                </a:moveTo>
                <a:lnTo>
                  <a:pt x="0" y="0"/>
                </a:lnTo>
                <a:lnTo>
                  <a:pt x="94692" y="0"/>
                </a:lnTo>
                <a:lnTo>
                  <a:pt x="94692" y="3865545"/>
                </a:lnTo>
                <a:lnTo>
                  <a:pt x="0" y="3865545"/>
                </a:lnTo>
              </a:path>
            </a:pathLst>
          </a:custGeom>
          <a:noFill/>
          <a:ln w="25400" cap="flat" cmpd="sng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21939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Placeholder 1"/>
          <p:cNvSpPr>
            <a:spLocks noGrp="1"/>
          </p:cNvSpPr>
          <p:nvPr>
            <p:ph type="ctrTitle" hasCustomPrompt="1"/>
          </p:nvPr>
        </p:nvSpPr>
        <p:spPr>
          <a:xfrm>
            <a:off x="411163" y="2194560"/>
            <a:ext cx="4113212" cy="1463040"/>
          </a:xfrm>
        </p:spPr>
        <p:txBody>
          <a:bodyPr anchor="b"/>
          <a:lstStyle>
            <a:lvl1pPr>
              <a:lnSpc>
                <a:spcPct val="85000"/>
              </a:lnSpc>
              <a:defRPr sz="3200">
                <a:solidFill>
                  <a:srgbClr val="84BD00"/>
                </a:solidFill>
              </a:defRPr>
            </a:lvl1pPr>
          </a:lstStyle>
          <a:p>
            <a:pPr lvl="0"/>
            <a:r>
              <a:rPr lang="en-US" noProof="0" dirty="0"/>
              <a:t>TITLE CALIBRI 32PT, </a:t>
            </a:r>
            <a:br>
              <a:rPr lang="en-US" noProof="0" dirty="0"/>
            </a:br>
            <a:r>
              <a:rPr lang="en-US" noProof="0" dirty="0"/>
              <a:t>ALL CAPS, GRASS GREEN</a:t>
            </a:r>
          </a:p>
        </p:txBody>
      </p:sp>
      <p:sp>
        <p:nvSpPr>
          <p:cNvPr id="48131" name="Text Placeholder 2"/>
          <p:cNvSpPr>
            <a:spLocks noGrp="1"/>
          </p:cNvSpPr>
          <p:nvPr>
            <p:ph type="subTitle" idx="1" hasCustomPrompt="1"/>
          </p:nvPr>
        </p:nvSpPr>
        <p:spPr>
          <a:xfrm>
            <a:off x="411163" y="3702050"/>
            <a:ext cx="3656012" cy="274638"/>
          </a:xfrm>
        </p:spPr>
        <p:txBody>
          <a:bodyPr anchor="t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Subhead Calibri 14pt, Black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411163" y="4021138"/>
            <a:ext cx="21336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>
              <a:lnSpc>
                <a:spcPct val="100000"/>
              </a:lnSpc>
              <a:defRPr sz="1400"/>
            </a:lvl1pPr>
          </a:lstStyle>
          <a:p>
            <a:fld id="{12B04198-E4E4-4C07-8FA5-6B0D64211838}" type="datetimeFigureOut">
              <a:rPr lang="en-US" smtClean="0"/>
              <a:t>8/23/2019</a:t>
            </a:fld>
            <a:endParaRPr lang="en-US"/>
          </a:p>
        </p:txBody>
      </p:sp>
      <p:pic>
        <p:nvPicPr>
          <p:cNvPr id="48134" name="Picture 12" descr="AbbVieLogo_Standard_RGB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3" y="493713"/>
            <a:ext cx="137160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>
            <a:spLocks/>
          </p:cNvSpPr>
          <p:nvPr/>
        </p:nvSpPr>
        <p:spPr bwMode="gray">
          <a:xfrm>
            <a:off x="4570413" y="1530350"/>
            <a:ext cx="125412" cy="3797300"/>
          </a:xfrm>
          <a:custGeom>
            <a:avLst/>
            <a:gdLst>
              <a:gd name="T0" fmla="*/ 0 w 94692"/>
              <a:gd name="T1" fmla="*/ 0 h 3865545"/>
              <a:gd name="T2" fmla="*/ 0 w 94692"/>
              <a:gd name="T3" fmla="*/ 0 h 3865545"/>
              <a:gd name="T4" fmla="*/ 124765 w 94692"/>
              <a:gd name="T5" fmla="*/ 0 h 3865545"/>
              <a:gd name="T6" fmla="*/ 124765 w 94692"/>
              <a:gd name="T7" fmla="*/ 3797010 h 3865545"/>
              <a:gd name="T8" fmla="*/ 0 w 94692"/>
              <a:gd name="T9" fmla="*/ 3797010 h 3865545"/>
              <a:gd name="T10" fmla="*/ 0 w 94692"/>
              <a:gd name="T11" fmla="*/ 3797010 h 38655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4692" h="3865545">
                <a:moveTo>
                  <a:pt x="0" y="0"/>
                </a:moveTo>
                <a:lnTo>
                  <a:pt x="0" y="0"/>
                </a:lnTo>
                <a:lnTo>
                  <a:pt x="94692" y="0"/>
                </a:lnTo>
                <a:lnTo>
                  <a:pt x="94692" y="3865545"/>
                </a:lnTo>
                <a:lnTo>
                  <a:pt x="0" y="3865545"/>
                </a:lnTo>
              </a:path>
            </a:pathLst>
          </a:custGeom>
          <a:noFill/>
          <a:ln w="25400" cap="flat" cmpd="sng" algn="ctr">
            <a:solidFill>
              <a:schemeClr val="hlink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_weiß_gru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black">
          <a:xfrm>
            <a:off x="417513" y="2559600"/>
            <a:ext cx="4114800" cy="1098000"/>
          </a:xfrm>
        </p:spPr>
        <p:txBody>
          <a:bodyPr/>
          <a:lstStyle>
            <a:lvl1pPr>
              <a:lnSpc>
                <a:spcPct val="85000"/>
              </a:lnSpc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417513" y="3704400"/>
            <a:ext cx="3636327" cy="2736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>
          <a:xfrm>
            <a:off x="894080" y="6537600"/>
            <a:ext cx="5486400" cy="32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white">
                    <a:alpha val="0"/>
                  </a:prstClr>
                </a:solidFill>
              </a:rPr>
              <a:t>Pharmacometrics | 03.04.13 | Confidential © 2013</a:t>
            </a:r>
            <a:endParaRPr lang="de-DE" dirty="0">
              <a:solidFill>
                <a:prstClr val="white">
                  <a:alpha val="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8B385974-C8F7-41E2-B5C3-F75754D2A1E9}" type="slidenum">
              <a:rPr lang="de-DE" smtClean="0">
                <a:solidFill>
                  <a:prstClr val="white">
                    <a:alpha val="0"/>
                  </a:prstClr>
                </a:solidFill>
              </a:rPr>
              <a:pPr/>
              <a:t>‹#›</a:t>
            </a:fld>
            <a:endParaRPr lang="de-DE">
              <a:solidFill>
                <a:prstClr val="white">
                  <a:alpha val="0"/>
                </a:prstClr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>
          <a:xfrm>
            <a:off x="417512" y="4071600"/>
            <a:ext cx="2973387" cy="271400"/>
          </a:xfrm>
        </p:spPr>
        <p:txBody>
          <a:bodyPr lIns="9000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endParaRPr lang="de-DE">
              <a:solidFill>
                <a:prstClr val="black"/>
              </a:solidFill>
            </a:endParaRPr>
          </a:p>
        </p:txBody>
      </p:sp>
      <p:pic>
        <p:nvPicPr>
          <p:cNvPr id="7" name="Picture 12" descr="AbbVieLogo_Standard_White.eps"/>
          <p:cNvPicPr>
            <a:picLocks noChangeAspect="1"/>
          </p:cNvPicPr>
          <p:nvPr userDrawn="1"/>
        </p:nvPicPr>
        <p:blipFill>
          <a:blip r:embed="rId2" cstate="print">
            <a:lum bright="-100000"/>
          </a:blip>
          <a:stretch>
            <a:fillRect/>
          </a:stretch>
        </p:blipFill>
        <p:spPr bwMode="gray">
          <a:xfrm>
            <a:off x="525600" y="493200"/>
            <a:ext cx="1371600" cy="23966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Freeform 11"/>
          <p:cNvSpPr>
            <a:spLocks/>
          </p:cNvSpPr>
          <p:nvPr userDrawn="1"/>
        </p:nvSpPr>
        <p:spPr bwMode="gray">
          <a:xfrm>
            <a:off x="4570413" y="1530350"/>
            <a:ext cx="125412" cy="3797300"/>
          </a:xfrm>
          <a:custGeom>
            <a:avLst/>
            <a:gdLst>
              <a:gd name="T0" fmla="*/ 0 w 94692"/>
              <a:gd name="T1" fmla="*/ 0 h 3865545"/>
              <a:gd name="T2" fmla="*/ 0 w 94692"/>
              <a:gd name="T3" fmla="*/ 0 h 3865545"/>
              <a:gd name="T4" fmla="*/ 124765 w 94692"/>
              <a:gd name="T5" fmla="*/ 0 h 3865545"/>
              <a:gd name="T6" fmla="*/ 124765 w 94692"/>
              <a:gd name="T7" fmla="*/ 3797010 h 3865545"/>
              <a:gd name="T8" fmla="*/ 0 w 94692"/>
              <a:gd name="T9" fmla="*/ 3797010 h 3865545"/>
              <a:gd name="T10" fmla="*/ 0 w 94692"/>
              <a:gd name="T11" fmla="*/ 3797010 h 38655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4692" h="3865545">
                <a:moveTo>
                  <a:pt x="0" y="0"/>
                </a:moveTo>
                <a:lnTo>
                  <a:pt x="0" y="0"/>
                </a:lnTo>
                <a:lnTo>
                  <a:pt x="94692" y="0"/>
                </a:lnTo>
                <a:lnTo>
                  <a:pt x="94692" y="3865545"/>
                </a:lnTo>
                <a:lnTo>
                  <a:pt x="0" y="3865545"/>
                </a:lnTo>
              </a:path>
            </a:pathLst>
          </a:custGeom>
          <a:noFill/>
          <a:ln w="25400" cap="flat" cmpd="sng" algn="ctr">
            <a:solidFill>
              <a:schemeClr val="accent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876319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_weiß_violet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black">
          <a:xfrm>
            <a:off x="417513" y="2559600"/>
            <a:ext cx="4114800" cy="1098000"/>
          </a:xfrm>
        </p:spPr>
        <p:txBody>
          <a:bodyPr/>
          <a:lstStyle>
            <a:lvl1pPr>
              <a:lnSpc>
                <a:spcPct val="85000"/>
              </a:lnSpc>
              <a:defRPr sz="3200" cap="all" baseline="0">
                <a:solidFill>
                  <a:schemeClr val="bg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417513" y="3704400"/>
            <a:ext cx="3636327" cy="2736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>
          <a:xfrm>
            <a:off x="2970000" y="6537600"/>
            <a:ext cx="5486400" cy="32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white">
                    <a:alpha val="0"/>
                  </a:prstClr>
                </a:solidFill>
              </a:rPr>
              <a:t>Pharmacometrics | 03.04.13 | Confidential © 2013</a:t>
            </a:r>
            <a:endParaRPr lang="de-DE" dirty="0">
              <a:solidFill>
                <a:prstClr val="white">
                  <a:alpha val="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8B385974-C8F7-41E2-B5C3-F75754D2A1E9}" type="slidenum">
              <a:rPr lang="de-DE" smtClean="0">
                <a:solidFill>
                  <a:prstClr val="white">
                    <a:alpha val="0"/>
                  </a:prstClr>
                </a:solidFill>
              </a:rPr>
              <a:pPr/>
              <a:t>‹#›</a:t>
            </a:fld>
            <a:endParaRPr lang="de-DE">
              <a:solidFill>
                <a:prstClr val="white">
                  <a:alpha val="0"/>
                </a:prstClr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>
          <a:xfrm>
            <a:off x="417512" y="4071600"/>
            <a:ext cx="2973387" cy="271400"/>
          </a:xfrm>
        </p:spPr>
        <p:txBody>
          <a:bodyPr lIns="9000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endParaRPr lang="de-DE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gray">
          <a:xfrm>
            <a:off x="4570413" y="1530350"/>
            <a:ext cx="125412" cy="3797300"/>
          </a:xfrm>
          <a:custGeom>
            <a:avLst/>
            <a:gdLst>
              <a:gd name="T0" fmla="*/ 0 w 94692"/>
              <a:gd name="T1" fmla="*/ 0 h 3865545"/>
              <a:gd name="T2" fmla="*/ 0 w 94692"/>
              <a:gd name="T3" fmla="*/ 0 h 3865545"/>
              <a:gd name="T4" fmla="*/ 124765 w 94692"/>
              <a:gd name="T5" fmla="*/ 0 h 3865545"/>
              <a:gd name="T6" fmla="*/ 124765 w 94692"/>
              <a:gd name="T7" fmla="*/ 3797010 h 3865545"/>
              <a:gd name="T8" fmla="*/ 0 w 94692"/>
              <a:gd name="T9" fmla="*/ 3797010 h 3865545"/>
              <a:gd name="T10" fmla="*/ 0 w 94692"/>
              <a:gd name="T11" fmla="*/ 3797010 h 38655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4692" h="3865545">
                <a:moveTo>
                  <a:pt x="0" y="0"/>
                </a:moveTo>
                <a:lnTo>
                  <a:pt x="0" y="0"/>
                </a:lnTo>
                <a:lnTo>
                  <a:pt x="94692" y="0"/>
                </a:lnTo>
                <a:lnTo>
                  <a:pt x="94692" y="3865545"/>
                </a:lnTo>
                <a:lnTo>
                  <a:pt x="0" y="3865545"/>
                </a:lnTo>
              </a:path>
            </a:pathLst>
          </a:custGeom>
          <a:noFill/>
          <a:ln w="25400" cap="flat" cmpd="sng" algn="ctr">
            <a:solidFill>
              <a:schemeClr val="bg2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prstClr val="black"/>
              </a:solidFill>
            </a:endParaRPr>
          </a:p>
        </p:txBody>
      </p:sp>
      <p:pic>
        <p:nvPicPr>
          <p:cNvPr id="9" name="Picture 12" descr="AbbVieLogo_Standard_White.eps"/>
          <p:cNvPicPr>
            <a:picLocks noChangeAspect="1"/>
          </p:cNvPicPr>
          <p:nvPr userDrawn="1"/>
        </p:nvPicPr>
        <p:blipFill>
          <a:blip r:embed="rId2" cstate="print">
            <a:lum bright="-100000"/>
          </a:blip>
          <a:stretch>
            <a:fillRect/>
          </a:stretch>
        </p:blipFill>
        <p:spPr bwMode="gray">
          <a:xfrm>
            <a:off x="525600" y="493200"/>
            <a:ext cx="1371600" cy="2396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6062317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_weiß_bla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black">
          <a:xfrm>
            <a:off x="417513" y="2559600"/>
            <a:ext cx="4114800" cy="1098000"/>
          </a:xfrm>
        </p:spPr>
        <p:txBody>
          <a:bodyPr/>
          <a:lstStyle>
            <a:lvl1pPr>
              <a:lnSpc>
                <a:spcPct val="85000"/>
              </a:lnSpc>
              <a:defRPr sz="3200" cap="all" baseline="0">
                <a:solidFill>
                  <a:schemeClr val="accent4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417513" y="3704400"/>
            <a:ext cx="3636327" cy="2736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>
          <a:xfrm>
            <a:off x="2970000" y="6537600"/>
            <a:ext cx="5486400" cy="32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white">
                    <a:alpha val="0"/>
                  </a:prstClr>
                </a:solidFill>
              </a:rPr>
              <a:t>Pharmacometrics | 03.04.13 | Confidential © 2013</a:t>
            </a:r>
            <a:endParaRPr lang="de-DE" dirty="0">
              <a:solidFill>
                <a:prstClr val="white">
                  <a:alpha val="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8B385974-C8F7-41E2-B5C3-F75754D2A1E9}" type="slidenum">
              <a:rPr lang="de-DE" smtClean="0">
                <a:solidFill>
                  <a:prstClr val="white">
                    <a:alpha val="0"/>
                  </a:prstClr>
                </a:solidFill>
              </a:rPr>
              <a:pPr/>
              <a:t>‹#›</a:t>
            </a:fld>
            <a:endParaRPr lang="de-DE">
              <a:solidFill>
                <a:prstClr val="white">
                  <a:alpha val="0"/>
                </a:prstClr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>
          <a:xfrm>
            <a:off x="417512" y="4071600"/>
            <a:ext cx="2973387" cy="271400"/>
          </a:xfrm>
        </p:spPr>
        <p:txBody>
          <a:bodyPr lIns="9000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endParaRPr lang="de-DE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gray">
          <a:xfrm>
            <a:off x="4570413" y="1530350"/>
            <a:ext cx="125412" cy="3797300"/>
          </a:xfrm>
          <a:custGeom>
            <a:avLst/>
            <a:gdLst>
              <a:gd name="T0" fmla="*/ 0 w 94692"/>
              <a:gd name="T1" fmla="*/ 0 h 3865545"/>
              <a:gd name="T2" fmla="*/ 0 w 94692"/>
              <a:gd name="T3" fmla="*/ 0 h 3865545"/>
              <a:gd name="T4" fmla="*/ 124765 w 94692"/>
              <a:gd name="T5" fmla="*/ 0 h 3865545"/>
              <a:gd name="T6" fmla="*/ 124765 w 94692"/>
              <a:gd name="T7" fmla="*/ 3797010 h 3865545"/>
              <a:gd name="T8" fmla="*/ 0 w 94692"/>
              <a:gd name="T9" fmla="*/ 3797010 h 3865545"/>
              <a:gd name="T10" fmla="*/ 0 w 94692"/>
              <a:gd name="T11" fmla="*/ 3797010 h 38655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4692" h="3865545">
                <a:moveTo>
                  <a:pt x="0" y="0"/>
                </a:moveTo>
                <a:lnTo>
                  <a:pt x="0" y="0"/>
                </a:lnTo>
                <a:lnTo>
                  <a:pt x="94692" y="0"/>
                </a:lnTo>
                <a:lnTo>
                  <a:pt x="94692" y="3865545"/>
                </a:lnTo>
                <a:lnTo>
                  <a:pt x="0" y="3865545"/>
                </a:lnTo>
              </a:path>
            </a:pathLst>
          </a:custGeom>
          <a:noFill/>
          <a:ln w="25400" cap="flat" cmpd="sng" algn="ctr">
            <a:solidFill>
              <a:schemeClr val="accent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prstClr val="black"/>
              </a:solidFill>
            </a:endParaRPr>
          </a:p>
        </p:txBody>
      </p:sp>
      <p:pic>
        <p:nvPicPr>
          <p:cNvPr id="9" name="Picture 12" descr="AbbVieLogo_Standard_White.eps"/>
          <p:cNvPicPr>
            <a:picLocks noChangeAspect="1"/>
          </p:cNvPicPr>
          <p:nvPr userDrawn="1"/>
        </p:nvPicPr>
        <p:blipFill>
          <a:blip r:embed="rId2" cstate="print">
            <a:lum bright="-100000"/>
          </a:blip>
          <a:stretch>
            <a:fillRect/>
          </a:stretch>
        </p:blipFill>
        <p:spPr bwMode="gray">
          <a:xfrm>
            <a:off x="525600" y="493200"/>
            <a:ext cx="1371600" cy="2396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3593075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vider_blau">
    <p:bg>
      <p:bgPr>
        <a:solidFill>
          <a:srgbClr val="071D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black">
          <a:xfrm>
            <a:off x="417513" y="2559600"/>
            <a:ext cx="4114800" cy="1098000"/>
          </a:xfrm>
        </p:spPr>
        <p:txBody>
          <a:bodyPr/>
          <a:lstStyle>
            <a:lvl1pPr>
              <a:lnSpc>
                <a:spcPct val="85000"/>
              </a:lnSpc>
              <a:defRPr sz="3200" cap="all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black">
          <a:xfrm>
            <a:off x="417513" y="3704400"/>
            <a:ext cx="3636327" cy="2736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>
          <a:xfrm>
            <a:off x="2970000" y="6537600"/>
            <a:ext cx="5486400" cy="32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white">
                    <a:alpha val="0"/>
                  </a:prstClr>
                </a:solidFill>
              </a:rPr>
              <a:t>Pharmacometrics | 03.04.13 | Confidential © 2013</a:t>
            </a:r>
            <a:endParaRPr lang="de-DE" dirty="0">
              <a:solidFill>
                <a:prstClr val="white">
                  <a:alpha val="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8B385974-C8F7-41E2-B5C3-F75754D2A1E9}" type="slidenum">
              <a:rPr lang="de-DE" smtClean="0">
                <a:solidFill>
                  <a:prstClr val="white">
                    <a:alpha val="0"/>
                  </a:prstClr>
                </a:solidFill>
              </a:rPr>
              <a:pPr/>
              <a:t>‹#›</a:t>
            </a:fld>
            <a:endParaRPr lang="de-DE">
              <a:solidFill>
                <a:prstClr val="white">
                  <a:alpha val="0"/>
                </a:prstClr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>
          <a:xfrm>
            <a:off x="417512" y="6537600"/>
            <a:ext cx="2973387" cy="320400"/>
          </a:xfrm>
        </p:spPr>
        <p:txBody>
          <a:bodyPr lIns="90000"/>
          <a:lstStyle>
            <a:lvl1pPr>
              <a:defRPr sz="14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endParaRPr lang="de-DE">
              <a:solidFill>
                <a:srgbClr val="D16349">
                  <a:alpha val="0"/>
                </a:srgbClr>
              </a:solidFill>
            </a:endParaRPr>
          </a:p>
        </p:txBody>
      </p:sp>
      <p:pic>
        <p:nvPicPr>
          <p:cNvPr id="7" name="Picture 12" descr="AbbVieLogo_Standard_White.eps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gray">
          <a:xfrm>
            <a:off x="525600" y="493200"/>
            <a:ext cx="1371600" cy="23966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Freeform 11"/>
          <p:cNvSpPr>
            <a:spLocks/>
          </p:cNvSpPr>
          <p:nvPr userDrawn="1"/>
        </p:nvSpPr>
        <p:spPr bwMode="gray">
          <a:xfrm>
            <a:off x="4570413" y="1530350"/>
            <a:ext cx="125412" cy="3797300"/>
          </a:xfrm>
          <a:custGeom>
            <a:avLst/>
            <a:gdLst>
              <a:gd name="T0" fmla="*/ 0 w 94692"/>
              <a:gd name="T1" fmla="*/ 0 h 3865545"/>
              <a:gd name="T2" fmla="*/ 0 w 94692"/>
              <a:gd name="T3" fmla="*/ 0 h 3865545"/>
              <a:gd name="T4" fmla="*/ 124765 w 94692"/>
              <a:gd name="T5" fmla="*/ 0 h 3865545"/>
              <a:gd name="T6" fmla="*/ 124765 w 94692"/>
              <a:gd name="T7" fmla="*/ 3797010 h 3865545"/>
              <a:gd name="T8" fmla="*/ 0 w 94692"/>
              <a:gd name="T9" fmla="*/ 3797010 h 3865545"/>
              <a:gd name="T10" fmla="*/ 0 w 94692"/>
              <a:gd name="T11" fmla="*/ 3797010 h 38655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4692" h="3865545">
                <a:moveTo>
                  <a:pt x="0" y="0"/>
                </a:moveTo>
                <a:lnTo>
                  <a:pt x="0" y="0"/>
                </a:lnTo>
                <a:lnTo>
                  <a:pt x="94692" y="0"/>
                </a:lnTo>
                <a:lnTo>
                  <a:pt x="94692" y="3865545"/>
                </a:lnTo>
                <a:lnTo>
                  <a:pt x="0" y="3865545"/>
                </a:lnTo>
              </a:path>
            </a:pathLst>
          </a:custGeom>
          <a:noFill/>
          <a:ln w="25400" cap="flat" cmpd="sng" algn="ctr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989590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vider_blau_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black">
          <a:xfrm>
            <a:off x="417513" y="2559600"/>
            <a:ext cx="4114800" cy="1098000"/>
          </a:xfrm>
        </p:spPr>
        <p:txBody>
          <a:bodyPr/>
          <a:lstStyle>
            <a:lvl1pPr>
              <a:lnSpc>
                <a:spcPct val="85000"/>
              </a:lnSpc>
              <a:defRPr sz="3200" cap="all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black">
          <a:xfrm>
            <a:off x="417513" y="3704400"/>
            <a:ext cx="3636327" cy="273600"/>
          </a:xfrm>
        </p:spPr>
        <p:txBody>
          <a:bodyPr/>
          <a:lstStyle>
            <a:lvl1pPr marL="0" indent="0" algn="l">
              <a:buNone/>
              <a:defRPr sz="1400">
                <a:solidFill>
                  <a:srgbClr val="8CE2D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>
          <a:xfrm>
            <a:off x="2970000" y="6537600"/>
            <a:ext cx="5486400" cy="32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white">
                    <a:alpha val="0"/>
                  </a:prstClr>
                </a:solidFill>
              </a:rPr>
              <a:t>Pharmacometrics | 03.04.13 | Confidential © 2013</a:t>
            </a:r>
            <a:endParaRPr lang="de-DE" dirty="0">
              <a:solidFill>
                <a:prstClr val="white">
                  <a:alpha val="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8B385974-C8F7-41E2-B5C3-F75754D2A1E9}" type="slidenum">
              <a:rPr lang="de-DE" smtClean="0">
                <a:solidFill>
                  <a:prstClr val="white">
                    <a:alpha val="0"/>
                  </a:prstClr>
                </a:solidFill>
              </a:rPr>
              <a:pPr/>
              <a:t>‹#›</a:t>
            </a:fld>
            <a:endParaRPr lang="de-DE">
              <a:solidFill>
                <a:prstClr val="white">
                  <a:alpha val="0"/>
                </a:prstClr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>
          <a:xfrm>
            <a:off x="417512" y="6537600"/>
            <a:ext cx="2973387" cy="320400"/>
          </a:xfrm>
        </p:spPr>
        <p:txBody>
          <a:bodyPr lIns="90000"/>
          <a:lstStyle>
            <a:lvl1pPr>
              <a:defRPr sz="14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endParaRPr lang="de-DE">
              <a:solidFill>
                <a:srgbClr val="D16349">
                  <a:alpha val="0"/>
                </a:srgbClr>
              </a:solidFill>
            </a:endParaRPr>
          </a:p>
        </p:txBody>
      </p:sp>
      <p:pic>
        <p:nvPicPr>
          <p:cNvPr id="7" name="Picture 12" descr="AbbVieLogo_Standard_White.eps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gray">
          <a:xfrm>
            <a:off x="525600" y="493200"/>
            <a:ext cx="1371600" cy="23966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Freeform 11"/>
          <p:cNvSpPr>
            <a:spLocks/>
          </p:cNvSpPr>
          <p:nvPr userDrawn="1"/>
        </p:nvSpPr>
        <p:spPr bwMode="gray">
          <a:xfrm>
            <a:off x="4570413" y="1530350"/>
            <a:ext cx="125412" cy="3797300"/>
          </a:xfrm>
          <a:custGeom>
            <a:avLst/>
            <a:gdLst>
              <a:gd name="T0" fmla="*/ 0 w 94692"/>
              <a:gd name="T1" fmla="*/ 0 h 3865545"/>
              <a:gd name="T2" fmla="*/ 0 w 94692"/>
              <a:gd name="T3" fmla="*/ 0 h 3865545"/>
              <a:gd name="T4" fmla="*/ 124765 w 94692"/>
              <a:gd name="T5" fmla="*/ 0 h 3865545"/>
              <a:gd name="T6" fmla="*/ 124765 w 94692"/>
              <a:gd name="T7" fmla="*/ 3797010 h 3865545"/>
              <a:gd name="T8" fmla="*/ 0 w 94692"/>
              <a:gd name="T9" fmla="*/ 3797010 h 3865545"/>
              <a:gd name="T10" fmla="*/ 0 w 94692"/>
              <a:gd name="T11" fmla="*/ 3797010 h 38655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4692" h="3865545">
                <a:moveTo>
                  <a:pt x="0" y="0"/>
                </a:moveTo>
                <a:lnTo>
                  <a:pt x="0" y="0"/>
                </a:lnTo>
                <a:lnTo>
                  <a:pt x="94692" y="0"/>
                </a:lnTo>
                <a:lnTo>
                  <a:pt x="94692" y="3865545"/>
                </a:lnTo>
                <a:lnTo>
                  <a:pt x="0" y="3865545"/>
                </a:lnTo>
              </a:path>
            </a:pathLst>
          </a:custGeom>
          <a:noFill/>
          <a:ln w="25400" cap="flat" cmpd="sng" algn="ctr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292416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vider_gru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black">
          <a:xfrm>
            <a:off x="417513" y="2559600"/>
            <a:ext cx="4114800" cy="1098000"/>
          </a:xfrm>
        </p:spPr>
        <p:txBody>
          <a:bodyPr/>
          <a:lstStyle>
            <a:lvl1pPr>
              <a:lnSpc>
                <a:spcPct val="85000"/>
              </a:lnSpc>
              <a:defRPr sz="3200" cap="all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417513" y="3704400"/>
            <a:ext cx="3636327" cy="2736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>
          <a:xfrm>
            <a:off x="2970000" y="6537600"/>
            <a:ext cx="5486400" cy="32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white">
                    <a:alpha val="0"/>
                  </a:prstClr>
                </a:solidFill>
              </a:rPr>
              <a:t>Pharmacometrics | 03.04.13 | Confidential © 2013</a:t>
            </a:r>
            <a:endParaRPr lang="de-DE" dirty="0">
              <a:solidFill>
                <a:prstClr val="white">
                  <a:alpha val="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8B385974-C8F7-41E2-B5C3-F75754D2A1E9}" type="slidenum">
              <a:rPr lang="de-DE" smtClean="0">
                <a:solidFill>
                  <a:prstClr val="white">
                    <a:alpha val="0"/>
                  </a:prstClr>
                </a:solidFill>
              </a:rPr>
              <a:pPr/>
              <a:t>‹#›</a:t>
            </a:fld>
            <a:endParaRPr lang="de-DE">
              <a:solidFill>
                <a:prstClr val="white">
                  <a:alpha val="0"/>
                </a:prstClr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>
          <a:xfrm>
            <a:off x="417512" y="6537600"/>
            <a:ext cx="2973387" cy="320400"/>
          </a:xfrm>
        </p:spPr>
        <p:txBody>
          <a:bodyPr lIns="90000"/>
          <a:lstStyle>
            <a:lvl1pPr>
              <a:defRPr sz="14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endParaRPr lang="de-DE">
              <a:solidFill>
                <a:srgbClr val="D16349">
                  <a:alpha val="0"/>
                </a:srgbClr>
              </a:solidFill>
            </a:endParaRPr>
          </a:p>
        </p:txBody>
      </p:sp>
      <p:pic>
        <p:nvPicPr>
          <p:cNvPr id="7" name="Picture 12" descr="AbbVieLogo_Standard_White.eps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gray">
          <a:xfrm>
            <a:off x="525600" y="493200"/>
            <a:ext cx="1371600" cy="23966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Freeform 11"/>
          <p:cNvSpPr>
            <a:spLocks/>
          </p:cNvSpPr>
          <p:nvPr userDrawn="1"/>
        </p:nvSpPr>
        <p:spPr bwMode="gray">
          <a:xfrm>
            <a:off x="4570413" y="1530350"/>
            <a:ext cx="125412" cy="3797300"/>
          </a:xfrm>
          <a:custGeom>
            <a:avLst/>
            <a:gdLst>
              <a:gd name="T0" fmla="*/ 0 w 94692"/>
              <a:gd name="T1" fmla="*/ 0 h 3865545"/>
              <a:gd name="T2" fmla="*/ 0 w 94692"/>
              <a:gd name="T3" fmla="*/ 0 h 3865545"/>
              <a:gd name="T4" fmla="*/ 124765 w 94692"/>
              <a:gd name="T5" fmla="*/ 0 h 3865545"/>
              <a:gd name="T6" fmla="*/ 124765 w 94692"/>
              <a:gd name="T7" fmla="*/ 3797010 h 3865545"/>
              <a:gd name="T8" fmla="*/ 0 w 94692"/>
              <a:gd name="T9" fmla="*/ 3797010 h 3865545"/>
              <a:gd name="T10" fmla="*/ 0 w 94692"/>
              <a:gd name="T11" fmla="*/ 3797010 h 38655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4692" h="3865545">
                <a:moveTo>
                  <a:pt x="0" y="0"/>
                </a:moveTo>
                <a:lnTo>
                  <a:pt x="0" y="0"/>
                </a:lnTo>
                <a:lnTo>
                  <a:pt x="94692" y="0"/>
                </a:lnTo>
                <a:lnTo>
                  <a:pt x="94692" y="3865545"/>
                </a:lnTo>
                <a:lnTo>
                  <a:pt x="0" y="3865545"/>
                </a:lnTo>
              </a:path>
            </a:pathLst>
          </a:custGeom>
          <a:noFill/>
          <a:ln w="25400" cap="flat" cmpd="sng" algn="ctr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519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_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14000" y="5166000"/>
            <a:ext cx="4388400" cy="284400"/>
          </a:xfrm>
        </p:spPr>
        <p:txBody>
          <a:bodyPr anchor="t" anchorCtr="0"/>
          <a:lstStyle>
            <a:lvl1pPr>
              <a:defRPr lang="en-US" sz="1400" smtClean="0"/>
            </a:lvl1pPr>
          </a:lstStyle>
          <a:p>
            <a:r>
              <a:rPr lang="en-US" sz="1400" dirty="0">
                <a:solidFill>
                  <a:schemeClr val="accent4"/>
                </a:solidFill>
                <a:latin typeface="+mj-lt"/>
                <a:cs typeface="Arial"/>
              </a:rPr>
              <a:t>ENTER AUTHOR NAME IN TITLE PLACEHOLDER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/>
            </a:lvl1pPr>
          </a:lstStyle>
          <a:p>
            <a:endParaRPr lang="de-DE">
              <a:solidFill>
                <a:prstClr val="white">
                  <a:alpha val="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>
          <a:xfrm>
            <a:off x="2970000" y="6537600"/>
            <a:ext cx="5486400" cy="32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white"/>
                </a:solidFill>
              </a:rPr>
              <a:t>Pharmacometrics | 03.04.13 | Confidential © 2013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/>
            </a:lvl1pPr>
          </a:lstStyle>
          <a:p>
            <a:fld id="{8B385974-C8F7-41E2-B5C3-F75754D2A1E9}" type="slidenum">
              <a:rPr lang="de-DE" smtClean="0">
                <a:solidFill>
                  <a:prstClr val="white"/>
                </a:solidFill>
              </a:rPr>
              <a:pPr/>
              <a:t>‹#›</a:t>
            </a:fld>
            <a:endParaRPr lang="de-DE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0" y="819150"/>
            <a:ext cx="9144000" cy="2952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 bwMode="gray">
          <a:xfrm>
            <a:off x="417513" y="1281600"/>
            <a:ext cx="5929200" cy="3794400"/>
          </a:xfrm>
        </p:spPr>
        <p:txBody>
          <a:bodyPr anchor="ctr" anchorCtr="0"/>
          <a:lstStyle>
            <a:lvl1pPr marL="0" indent="0">
              <a:lnSpc>
                <a:spcPct val="75000"/>
              </a:lnSpc>
              <a:spcBef>
                <a:spcPts val="3800"/>
              </a:spcBef>
              <a:buFont typeface="Arial" pitchFamily="34" charset="0"/>
              <a:buNone/>
              <a:defRPr sz="4000">
                <a:solidFill>
                  <a:srgbClr val="071D49"/>
                </a:solidFill>
              </a:defRPr>
            </a:lvl1pPr>
            <a:lvl2pPr marL="0" indent="0">
              <a:lnSpc>
                <a:spcPct val="75000"/>
              </a:lnSpc>
              <a:spcBef>
                <a:spcPts val="3800"/>
              </a:spcBef>
              <a:buNone/>
              <a:defRPr sz="4000"/>
            </a:lvl2pPr>
            <a:lvl3pPr marL="0" indent="0">
              <a:lnSpc>
                <a:spcPct val="75000"/>
              </a:lnSpc>
              <a:spcBef>
                <a:spcPts val="3800"/>
              </a:spcBef>
              <a:buNone/>
              <a:defRPr sz="4000"/>
            </a:lvl3pPr>
            <a:lvl4pPr marL="0" indent="0">
              <a:lnSpc>
                <a:spcPct val="75000"/>
              </a:lnSpc>
              <a:spcBef>
                <a:spcPts val="3800"/>
              </a:spcBef>
              <a:buNone/>
              <a:defRPr sz="4000"/>
            </a:lvl4pPr>
            <a:lvl5pPr marL="0" indent="0">
              <a:lnSpc>
                <a:spcPct val="75000"/>
              </a:lnSpc>
              <a:spcBef>
                <a:spcPts val="3800"/>
              </a:spcBef>
              <a:buNone/>
              <a:defRPr sz="4000"/>
            </a:lvl5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6232375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_schwarz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14000" y="5166000"/>
            <a:ext cx="4388400" cy="284400"/>
          </a:xfrm>
        </p:spPr>
        <p:txBody>
          <a:bodyPr anchor="t" anchorCtr="0"/>
          <a:lstStyle>
            <a:lvl1pPr>
              <a:defRPr lang="en-US" sz="1400" smtClean="0">
                <a:solidFill>
                  <a:schemeClr val="accent4"/>
                </a:solidFill>
              </a:defRPr>
            </a:lvl1pPr>
          </a:lstStyle>
          <a:p>
            <a:r>
              <a:rPr lang="en-US" sz="1400" dirty="0">
                <a:solidFill>
                  <a:schemeClr val="accent4"/>
                </a:solidFill>
                <a:latin typeface="+mj-lt"/>
                <a:cs typeface="Arial"/>
              </a:rPr>
              <a:t>ENTER AUTHOR NAME IN TITLE PLACEHOLDER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/>
            </a:lvl1pPr>
          </a:lstStyle>
          <a:p>
            <a:endParaRPr lang="de-DE">
              <a:solidFill>
                <a:prstClr val="white">
                  <a:alpha val="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>
          <a:xfrm>
            <a:off x="2970000" y="6537600"/>
            <a:ext cx="5486400" cy="32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white"/>
                </a:solidFill>
              </a:rPr>
              <a:t>Pharmacometrics | 03.04.13 | Confidential © 2013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/>
            </a:lvl1pPr>
          </a:lstStyle>
          <a:p>
            <a:fld id="{8B385974-C8F7-41E2-B5C3-F75754D2A1E9}" type="slidenum">
              <a:rPr lang="de-DE" smtClean="0">
                <a:solidFill>
                  <a:prstClr val="white"/>
                </a:solidFill>
              </a:rPr>
              <a:pPr/>
              <a:t>‹#›</a:t>
            </a:fld>
            <a:endParaRPr lang="de-DE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 bwMode="white">
          <a:xfrm>
            <a:off x="0" y="819150"/>
            <a:ext cx="9144000" cy="2952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 bwMode="black">
          <a:xfrm>
            <a:off x="417513" y="1281600"/>
            <a:ext cx="5929200" cy="3794400"/>
          </a:xfrm>
        </p:spPr>
        <p:txBody>
          <a:bodyPr anchor="ctr" anchorCtr="0"/>
          <a:lstStyle>
            <a:lvl1pPr marL="0" indent="0">
              <a:lnSpc>
                <a:spcPct val="75000"/>
              </a:lnSpc>
              <a:spcBef>
                <a:spcPts val="3800"/>
              </a:spcBef>
              <a:buFont typeface="Arial" pitchFamily="34" charset="0"/>
              <a:buNone/>
              <a:defRPr sz="4000">
                <a:solidFill>
                  <a:schemeClr val="bg1"/>
                </a:solidFill>
              </a:defRPr>
            </a:lvl1pPr>
            <a:lvl2pPr marL="0" indent="0">
              <a:lnSpc>
                <a:spcPct val="75000"/>
              </a:lnSpc>
              <a:spcBef>
                <a:spcPts val="3800"/>
              </a:spcBef>
              <a:buNone/>
              <a:defRPr sz="4000">
                <a:solidFill>
                  <a:schemeClr val="bg1"/>
                </a:solidFill>
              </a:defRPr>
            </a:lvl2pPr>
            <a:lvl3pPr marL="0" indent="0">
              <a:lnSpc>
                <a:spcPct val="75000"/>
              </a:lnSpc>
              <a:spcBef>
                <a:spcPts val="3800"/>
              </a:spcBef>
              <a:buNone/>
              <a:defRPr sz="4000">
                <a:solidFill>
                  <a:schemeClr val="bg1"/>
                </a:solidFill>
              </a:defRPr>
            </a:lvl3pPr>
            <a:lvl4pPr marL="0" indent="0">
              <a:lnSpc>
                <a:spcPct val="75000"/>
              </a:lnSpc>
              <a:spcBef>
                <a:spcPts val="3800"/>
              </a:spcBef>
              <a:buNone/>
              <a:defRPr sz="4000">
                <a:solidFill>
                  <a:schemeClr val="bg1"/>
                </a:solidFill>
              </a:defRPr>
            </a:lvl4pPr>
            <a:lvl5pPr marL="0" indent="0">
              <a:lnSpc>
                <a:spcPct val="75000"/>
              </a:lnSpc>
              <a:spcBef>
                <a:spcPts val="3800"/>
              </a:spcBef>
              <a:buNone/>
              <a:defRPr sz="40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20250387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_blau">
    <p:bg>
      <p:bgPr>
        <a:solidFill>
          <a:srgbClr val="071D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14000" y="5166000"/>
            <a:ext cx="4388400" cy="284400"/>
          </a:xfrm>
        </p:spPr>
        <p:txBody>
          <a:bodyPr anchor="t" anchorCtr="0"/>
          <a:lstStyle>
            <a:lvl1pPr>
              <a:defRPr lang="en-US" sz="1400" smtClean="0"/>
            </a:lvl1pPr>
          </a:lstStyle>
          <a:p>
            <a:r>
              <a:rPr lang="en-US" sz="1400" dirty="0">
                <a:solidFill>
                  <a:schemeClr val="accent4"/>
                </a:solidFill>
                <a:latin typeface="+mj-lt"/>
                <a:cs typeface="Arial"/>
              </a:rPr>
              <a:t>ENTER AUTHOR NAME IN TITLE PLACEHOLDER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/>
            </a:lvl1pPr>
          </a:lstStyle>
          <a:p>
            <a:endParaRPr lang="de-DE">
              <a:solidFill>
                <a:prstClr val="white">
                  <a:alpha val="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>
          <a:xfrm>
            <a:off x="2970000" y="6537600"/>
            <a:ext cx="5486400" cy="32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white"/>
                </a:solidFill>
              </a:rPr>
              <a:t>Pharmacometrics | 03.04.13 | Confidential © 2013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/>
            </a:lvl1pPr>
          </a:lstStyle>
          <a:p>
            <a:fld id="{8B385974-C8F7-41E2-B5C3-F75754D2A1E9}" type="slidenum">
              <a:rPr lang="de-DE" smtClean="0">
                <a:solidFill>
                  <a:prstClr val="white"/>
                </a:solidFill>
              </a:rPr>
              <a:pPr/>
              <a:t>‹#›</a:t>
            </a:fld>
            <a:endParaRPr lang="de-DE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 bwMode="white">
          <a:xfrm>
            <a:off x="0" y="819150"/>
            <a:ext cx="9144000" cy="295275"/>
          </a:xfrm>
          <a:prstGeom prst="rect">
            <a:avLst/>
          </a:prstGeom>
          <a:solidFill>
            <a:srgbClr val="071D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 bwMode="black">
          <a:xfrm>
            <a:off x="417513" y="1281600"/>
            <a:ext cx="6760800" cy="3794400"/>
          </a:xfrm>
        </p:spPr>
        <p:txBody>
          <a:bodyPr anchor="ctr" anchorCtr="0"/>
          <a:lstStyle>
            <a:lvl1pPr marL="0" indent="0">
              <a:lnSpc>
                <a:spcPct val="75000"/>
              </a:lnSpc>
              <a:spcBef>
                <a:spcPts val="3800"/>
              </a:spcBef>
              <a:buFont typeface="Arial" pitchFamily="34" charset="0"/>
              <a:buNone/>
              <a:defRPr sz="4000">
                <a:solidFill>
                  <a:schemeClr val="bg1"/>
                </a:solidFill>
              </a:defRPr>
            </a:lvl1pPr>
            <a:lvl2pPr marL="0" indent="0">
              <a:lnSpc>
                <a:spcPct val="75000"/>
              </a:lnSpc>
              <a:spcBef>
                <a:spcPts val="3800"/>
              </a:spcBef>
              <a:buNone/>
              <a:defRPr sz="4000">
                <a:solidFill>
                  <a:schemeClr val="bg1"/>
                </a:solidFill>
              </a:defRPr>
            </a:lvl2pPr>
            <a:lvl3pPr marL="0" indent="0">
              <a:lnSpc>
                <a:spcPct val="75000"/>
              </a:lnSpc>
              <a:spcBef>
                <a:spcPts val="3800"/>
              </a:spcBef>
              <a:buNone/>
              <a:defRPr sz="4000">
                <a:solidFill>
                  <a:schemeClr val="bg1"/>
                </a:solidFill>
              </a:defRPr>
            </a:lvl3pPr>
            <a:lvl4pPr marL="0" indent="0">
              <a:lnSpc>
                <a:spcPct val="75000"/>
              </a:lnSpc>
              <a:spcBef>
                <a:spcPts val="3800"/>
              </a:spcBef>
              <a:buNone/>
              <a:defRPr sz="4000">
                <a:solidFill>
                  <a:schemeClr val="bg1"/>
                </a:solidFill>
              </a:defRPr>
            </a:lvl4pPr>
            <a:lvl5pPr marL="0" indent="0">
              <a:lnSpc>
                <a:spcPct val="75000"/>
              </a:lnSpc>
              <a:spcBef>
                <a:spcPts val="3800"/>
              </a:spcBef>
              <a:buNone/>
              <a:defRPr sz="40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gray">
          <a:xfrm>
            <a:off x="7978775" y="1279525"/>
            <a:ext cx="125413" cy="3797300"/>
          </a:xfrm>
          <a:custGeom>
            <a:avLst/>
            <a:gdLst>
              <a:gd name="T0" fmla="*/ 0 w 94692"/>
              <a:gd name="T1" fmla="*/ 0 h 3865545"/>
              <a:gd name="T2" fmla="*/ 0 w 94692"/>
              <a:gd name="T3" fmla="*/ 0 h 3865545"/>
              <a:gd name="T4" fmla="*/ 124765 w 94692"/>
              <a:gd name="T5" fmla="*/ 0 h 3865545"/>
              <a:gd name="T6" fmla="*/ 124765 w 94692"/>
              <a:gd name="T7" fmla="*/ 3797010 h 3865545"/>
              <a:gd name="T8" fmla="*/ 0 w 94692"/>
              <a:gd name="T9" fmla="*/ 3797010 h 3865545"/>
              <a:gd name="T10" fmla="*/ 0 w 94692"/>
              <a:gd name="T11" fmla="*/ 3797010 h 38655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4692" h="3865545">
                <a:moveTo>
                  <a:pt x="0" y="0"/>
                </a:moveTo>
                <a:lnTo>
                  <a:pt x="0" y="0"/>
                </a:lnTo>
                <a:lnTo>
                  <a:pt x="94692" y="0"/>
                </a:lnTo>
                <a:lnTo>
                  <a:pt x="94692" y="3865545"/>
                </a:lnTo>
                <a:lnTo>
                  <a:pt x="0" y="3865545"/>
                </a:lnTo>
              </a:path>
            </a:pathLst>
          </a:custGeom>
          <a:noFill/>
          <a:ln w="25400" cap="flat" cmpd="sng" algn="ctr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931638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>
          <a:xfrm>
            <a:off x="414000" y="1281600"/>
            <a:ext cx="8323600" cy="498585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>
          <a:xfrm>
            <a:off x="2770240" y="6537600"/>
            <a:ext cx="3325600" cy="32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white"/>
                </a:solidFill>
              </a:rPr>
              <a:t>Pharmacometrics | 03.04.13 | Confidential © 2013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/>
            </a:lvl1pPr>
          </a:lstStyle>
          <a:p>
            <a:fld id="{8B385974-C8F7-41E2-B5C3-F75754D2A1E9}" type="slidenum">
              <a:rPr lang="de-DE" smtClean="0">
                <a:solidFill>
                  <a:prstClr val="white"/>
                </a:solidFill>
              </a:rPr>
              <a:pPr/>
              <a:t>‹#›</a:t>
            </a:fld>
            <a:endParaRPr lang="de-DE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46244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 descr="AbbVieLogo_Standard_RGB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3" y="493713"/>
            <a:ext cx="137160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Placeholder 1"/>
          <p:cNvSpPr>
            <a:spLocks noGrp="1"/>
          </p:cNvSpPr>
          <p:nvPr>
            <p:ph type="ctrTitle" hasCustomPrompt="1"/>
          </p:nvPr>
        </p:nvSpPr>
        <p:spPr>
          <a:xfrm>
            <a:off x="411163" y="2194560"/>
            <a:ext cx="4113212" cy="1463040"/>
          </a:xfrm>
        </p:spPr>
        <p:txBody>
          <a:bodyPr anchor="b"/>
          <a:lstStyle>
            <a:lvl1pPr>
              <a:lnSpc>
                <a:spcPct val="85000"/>
              </a:lnSpc>
              <a:defRPr sz="3200">
                <a:solidFill>
                  <a:srgbClr val="00A9E0"/>
                </a:solidFill>
              </a:defRPr>
            </a:lvl1pPr>
          </a:lstStyle>
          <a:p>
            <a:pPr lvl="0"/>
            <a:r>
              <a:rPr lang="en-US" noProof="0" dirty="0"/>
              <a:t>TITLE CALIBRI 32PT, </a:t>
            </a:r>
            <a:br>
              <a:rPr lang="en-US" noProof="0" dirty="0"/>
            </a:br>
            <a:r>
              <a:rPr lang="en-US" noProof="0" dirty="0"/>
              <a:t>ALL CAPS, LIGHT BLUE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subTitle" idx="1" hasCustomPrompt="1"/>
          </p:nvPr>
        </p:nvSpPr>
        <p:spPr>
          <a:xfrm>
            <a:off x="411163" y="3702050"/>
            <a:ext cx="3656012" cy="274638"/>
          </a:xfrm>
        </p:spPr>
        <p:txBody>
          <a:bodyPr anchor="t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Subhead Calibri 14pt, Black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411163" y="4021138"/>
            <a:ext cx="21336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>
              <a:lnSpc>
                <a:spcPct val="100000"/>
              </a:lnSpc>
              <a:defRPr sz="1400"/>
            </a:lvl1pPr>
          </a:lstStyle>
          <a:p>
            <a:fld id="{12B04198-E4E4-4C07-8FA5-6B0D64211838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11" name="Freeform 10"/>
          <p:cNvSpPr>
            <a:spLocks/>
          </p:cNvSpPr>
          <p:nvPr/>
        </p:nvSpPr>
        <p:spPr bwMode="gray">
          <a:xfrm>
            <a:off x="4570413" y="1530350"/>
            <a:ext cx="125412" cy="3797300"/>
          </a:xfrm>
          <a:custGeom>
            <a:avLst/>
            <a:gdLst>
              <a:gd name="T0" fmla="*/ 0 w 94692"/>
              <a:gd name="T1" fmla="*/ 0 h 3865545"/>
              <a:gd name="T2" fmla="*/ 0 w 94692"/>
              <a:gd name="T3" fmla="*/ 0 h 3865545"/>
              <a:gd name="T4" fmla="*/ 124765 w 94692"/>
              <a:gd name="T5" fmla="*/ 0 h 3865545"/>
              <a:gd name="T6" fmla="*/ 124765 w 94692"/>
              <a:gd name="T7" fmla="*/ 3797010 h 3865545"/>
              <a:gd name="T8" fmla="*/ 0 w 94692"/>
              <a:gd name="T9" fmla="*/ 3797010 h 3865545"/>
              <a:gd name="T10" fmla="*/ 0 w 94692"/>
              <a:gd name="T11" fmla="*/ 3797010 h 38655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4692" h="3865545">
                <a:moveTo>
                  <a:pt x="0" y="0"/>
                </a:moveTo>
                <a:lnTo>
                  <a:pt x="0" y="0"/>
                </a:lnTo>
                <a:lnTo>
                  <a:pt x="94692" y="0"/>
                </a:lnTo>
                <a:lnTo>
                  <a:pt x="94692" y="3865545"/>
                </a:lnTo>
                <a:lnTo>
                  <a:pt x="0" y="3865545"/>
                </a:lnTo>
              </a:path>
            </a:pathLst>
          </a:custGeom>
          <a:noFill/>
          <a:ln w="25400" cap="flat" cmpd="sng" algn="ctr">
            <a:solidFill>
              <a:srgbClr val="00A9E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802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>
          <a:xfrm>
            <a:off x="414000" y="1281600"/>
            <a:ext cx="4104000" cy="49858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900"/>
            </a:lvl3pPr>
            <a:lvl4pPr>
              <a:defRPr sz="1900"/>
            </a:lvl4pPr>
            <a:lvl5pPr>
              <a:defRPr sz="1700"/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/>
            </a:lvl1pPr>
          </a:lstStyle>
          <a:p>
            <a:endParaRPr lang="de-DE">
              <a:solidFill>
                <a:prstClr val="white">
                  <a:alpha val="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>
          <a:xfrm>
            <a:off x="2970000" y="6537600"/>
            <a:ext cx="5486400" cy="32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white"/>
                </a:solidFill>
              </a:rPr>
              <a:t>Pharmacometrics | 03.04.13 | Confidential © 2013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/>
            </a:lvl1pPr>
          </a:lstStyle>
          <a:p>
            <a:fld id="{8B385974-C8F7-41E2-B5C3-F75754D2A1E9}" type="slidenum">
              <a:rPr lang="de-DE" smtClean="0">
                <a:solidFill>
                  <a:prstClr val="white"/>
                </a:solidFill>
              </a:rPr>
              <a:pPr/>
              <a:t>‹#›</a:t>
            </a:fld>
            <a:endParaRPr lang="de-DE">
              <a:solidFill>
                <a:prstClr val="white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 bwMode="gray">
          <a:xfrm>
            <a:off x="4633600" y="1281112"/>
            <a:ext cx="4104000" cy="4986337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900"/>
            </a:lvl3pPr>
            <a:lvl4pPr>
              <a:defRPr sz="1900"/>
            </a:lvl4pPr>
            <a:lvl5pPr>
              <a:defRPr sz="1700"/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839144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/>
            </a:lvl1pPr>
          </a:lstStyle>
          <a:p>
            <a:endParaRPr lang="de-DE">
              <a:solidFill>
                <a:prstClr val="white">
                  <a:alpha val="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>
          <a:xfrm>
            <a:off x="2970000" y="6537600"/>
            <a:ext cx="5486400" cy="32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white"/>
                </a:solidFill>
              </a:rPr>
              <a:t>Pharmacometrics | 03.04.13 | Confidential © 2013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/>
            </a:lvl1pPr>
          </a:lstStyle>
          <a:p>
            <a:fld id="{8B385974-C8F7-41E2-B5C3-F75754D2A1E9}" type="slidenum">
              <a:rPr lang="de-DE" smtClean="0">
                <a:solidFill>
                  <a:prstClr val="white"/>
                </a:solidFill>
              </a:rPr>
              <a:pPr/>
              <a:t>‹#›</a:t>
            </a:fld>
            <a:endParaRPr lang="de-DE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055200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el, Inhalt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1325" y="63500"/>
            <a:ext cx="8248650" cy="9271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5613" y="1370013"/>
            <a:ext cx="4040187" cy="48768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648200" y="1370013"/>
            <a:ext cx="4041775" cy="48768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alpha val="0"/>
                </a:prstClr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EA5605-E998-4628-81AA-11DD5C127F2F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35"/>
          <p:cNvSpPr>
            <a:spLocks noGrp="1" noChangeArrowheads="1"/>
          </p:cNvSpPr>
          <p:nvPr>
            <p:ph type="ftr" sz="quarter" idx="12"/>
          </p:nvPr>
        </p:nvSpPr>
        <p:spPr>
          <a:xfrm>
            <a:off x="2970000" y="6537600"/>
            <a:ext cx="5486400" cy="320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Pharmacometrics | 03.04.13 | Confidential © 2013</a:t>
            </a:r>
          </a:p>
        </p:txBody>
      </p:sp>
    </p:spTree>
    <p:extLst>
      <p:ext uri="{BB962C8B-B14F-4D97-AF65-F5344CB8AC3E}">
        <p14:creationId xmlns:p14="http://schemas.microsoft.com/office/powerpoint/2010/main" val="3848073527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54400" y="63500"/>
            <a:ext cx="5259388" cy="9699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665163" y="1377950"/>
            <a:ext cx="8048625" cy="4410075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43906300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1325" y="63500"/>
            <a:ext cx="8248650" cy="9271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5613" y="1370013"/>
            <a:ext cx="4040187" cy="48768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4041775" cy="48768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4676775" y="6554470"/>
            <a:ext cx="1066800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260BB2-2DED-492C-9191-9DCF546499EB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>
          <a:xfrm>
            <a:off x="2535238" y="6554470"/>
            <a:ext cx="1960562" cy="293688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Pharmacometrics | 03.04.13 | Confidential © 2013</a:t>
            </a:r>
          </a:p>
        </p:txBody>
      </p:sp>
    </p:spTree>
    <p:extLst>
      <p:ext uri="{BB962C8B-B14F-4D97-AF65-F5344CB8AC3E}">
        <p14:creationId xmlns:p14="http://schemas.microsoft.com/office/powerpoint/2010/main" val="612528868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970000" y="6537600"/>
            <a:ext cx="5486400" cy="320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FFFFFF"/>
                </a:solidFill>
              </a:rPr>
              <a:t>Pharmacometrics | 03.04.13 | Confidential © 2013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38624F-4B1B-4D94-870B-E4BEC1FF2ACA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6588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el, zwei Inhalte üb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63500"/>
            <a:ext cx="8218488" cy="9271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95300" y="1370013"/>
            <a:ext cx="4032250" cy="2362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79950" y="1370013"/>
            <a:ext cx="4033838" cy="2362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3"/>
          </p:nvPr>
        </p:nvSpPr>
        <p:spPr>
          <a:xfrm>
            <a:off x="495300" y="3884613"/>
            <a:ext cx="8218488" cy="2362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673884553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el, ClipArt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63500"/>
            <a:ext cx="8218488" cy="9271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ClipArt-Platzhalter 2"/>
          <p:cNvSpPr>
            <a:spLocks noGrp="1"/>
          </p:cNvSpPr>
          <p:nvPr>
            <p:ph type="clipArt" sz="half" idx="1"/>
          </p:nvPr>
        </p:nvSpPr>
        <p:spPr>
          <a:xfrm>
            <a:off x="495300" y="1370013"/>
            <a:ext cx="4032250" cy="487680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679950" y="1370013"/>
            <a:ext cx="4033838" cy="48768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221662059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el und Inhalt üb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63500"/>
            <a:ext cx="8218488" cy="9271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95300" y="1370013"/>
            <a:ext cx="8218488" cy="2362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95300" y="3884613"/>
            <a:ext cx="8218488" cy="2362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060811206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el und Text üb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63500"/>
            <a:ext cx="8218488" cy="9271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95300" y="1370013"/>
            <a:ext cx="8218488" cy="2362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" y="3884613"/>
            <a:ext cx="8218488" cy="2362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28513005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 Slide">
    <p:bg bwMode="auto">
      <p:bgPr>
        <a:solidFill>
          <a:srgbClr val="071D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Placeholder 1"/>
          <p:cNvSpPr>
            <a:spLocks noGrp="1"/>
          </p:cNvSpPr>
          <p:nvPr>
            <p:ph type="ctrTitle" hasCustomPrompt="1"/>
          </p:nvPr>
        </p:nvSpPr>
        <p:spPr bwMode="gray">
          <a:xfrm>
            <a:off x="411163" y="2194559"/>
            <a:ext cx="4113212" cy="1463040"/>
          </a:xfrm>
        </p:spPr>
        <p:txBody>
          <a:bodyPr anchor="b"/>
          <a:lstStyle>
            <a:lvl1pPr>
              <a:lnSpc>
                <a:spcPct val="85000"/>
              </a:lnSpc>
              <a:defRPr sz="320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DIVIDER TITLES CALIBRI 32PT, ALL CAPS, WHITE</a:t>
            </a:r>
          </a:p>
        </p:txBody>
      </p:sp>
      <p:pic>
        <p:nvPicPr>
          <p:cNvPr id="23562" name="Picture 12" descr="AbbVieLogo_Standard_White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3" y="493713"/>
            <a:ext cx="137160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>
            <a:spLocks/>
          </p:cNvSpPr>
          <p:nvPr/>
        </p:nvSpPr>
        <p:spPr bwMode="gray">
          <a:xfrm>
            <a:off x="4570413" y="1530350"/>
            <a:ext cx="125412" cy="3797300"/>
          </a:xfrm>
          <a:custGeom>
            <a:avLst/>
            <a:gdLst>
              <a:gd name="T0" fmla="*/ 0 w 94692"/>
              <a:gd name="T1" fmla="*/ 0 h 3865545"/>
              <a:gd name="T2" fmla="*/ 0 w 94692"/>
              <a:gd name="T3" fmla="*/ 0 h 3865545"/>
              <a:gd name="T4" fmla="*/ 124765 w 94692"/>
              <a:gd name="T5" fmla="*/ 0 h 3865545"/>
              <a:gd name="T6" fmla="*/ 124765 w 94692"/>
              <a:gd name="T7" fmla="*/ 3797010 h 3865545"/>
              <a:gd name="T8" fmla="*/ 0 w 94692"/>
              <a:gd name="T9" fmla="*/ 3797010 h 3865545"/>
              <a:gd name="T10" fmla="*/ 0 w 94692"/>
              <a:gd name="T11" fmla="*/ 3797010 h 38655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4692" h="3865545">
                <a:moveTo>
                  <a:pt x="0" y="0"/>
                </a:moveTo>
                <a:lnTo>
                  <a:pt x="0" y="0"/>
                </a:lnTo>
                <a:lnTo>
                  <a:pt x="94692" y="0"/>
                </a:lnTo>
                <a:lnTo>
                  <a:pt x="94692" y="3865545"/>
                </a:lnTo>
                <a:lnTo>
                  <a:pt x="0" y="3865545"/>
                </a:lnTo>
              </a:path>
            </a:pathLst>
          </a:custGeom>
          <a:noFill/>
          <a:ln w="25400" cap="flat" cmpd="sng" algn="ctr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subTitle" idx="1" hasCustomPrompt="1"/>
          </p:nvPr>
        </p:nvSpPr>
        <p:spPr>
          <a:xfrm>
            <a:off x="411163" y="3702050"/>
            <a:ext cx="3656012" cy="694944"/>
          </a:xfrm>
        </p:spPr>
        <p:txBody>
          <a:bodyPr anchor="b"/>
          <a:lstStyle>
            <a:lvl1pPr>
              <a:defRPr sz="1400">
                <a:solidFill>
                  <a:srgbClr val="7DA1C4"/>
                </a:solidFill>
              </a:defRPr>
            </a:lvl1pPr>
          </a:lstStyle>
          <a:p>
            <a:pPr lvl="0"/>
            <a:r>
              <a:rPr lang="en-US" dirty="0"/>
              <a:t>Enter subhead here; change text color to best contrast against chosen background (image or solid fill)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892734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5613" y="1370013"/>
            <a:ext cx="4040187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4041775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alpha val="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F3D4F3-8C13-4B4C-8907-414140E109E9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>
          <a:xfrm>
            <a:off x="2970000" y="6537600"/>
            <a:ext cx="5486400" cy="32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white"/>
                </a:solidFill>
              </a:rPr>
              <a:t>Pharmacometrics | 03.04.13 | Confidential © 2013</a:t>
            </a:r>
          </a:p>
        </p:txBody>
      </p:sp>
    </p:spTree>
    <p:extLst>
      <p:ext uri="{BB962C8B-B14F-4D97-AF65-F5344CB8AC3E}">
        <p14:creationId xmlns:p14="http://schemas.microsoft.com/office/powerpoint/2010/main" val="2014154422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el und 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sz="quarter"/>
          </p:nvPr>
        </p:nvSpPr>
        <p:spPr>
          <a:xfrm>
            <a:off x="441325" y="63500"/>
            <a:ext cx="8248650" cy="9271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55613" y="1370013"/>
            <a:ext cx="4040187" cy="2362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8200" y="1370013"/>
            <a:ext cx="4041775" cy="2362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55613" y="3884613"/>
            <a:ext cx="4040187" cy="2362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8200" y="3884613"/>
            <a:ext cx="4041775" cy="2362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prstClr val="white">
                  <a:alpha val="0"/>
                </a:prstClr>
              </a:solidFill>
            </a:endParaRPr>
          </a:p>
        </p:txBody>
      </p:sp>
      <p:sp>
        <p:nvSpPr>
          <p:cNvPr id="8" name="Rectangle 3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471A76-4616-4F36-BD49-766B50A186ED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35"/>
          <p:cNvSpPr>
            <a:spLocks noGrp="1" noChangeArrowheads="1"/>
          </p:cNvSpPr>
          <p:nvPr>
            <p:ph type="ftr" sz="quarter" idx="12"/>
          </p:nvPr>
        </p:nvSpPr>
        <p:spPr>
          <a:xfrm>
            <a:off x="2970000" y="6537600"/>
            <a:ext cx="5486400" cy="32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Pharmacometrics | 03.04.13 | Confidential © 2013</a:t>
            </a:r>
            <a:endParaRPr lang="de-D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870586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3A1B1-6324-4BED-93C2-092ED01F391E}" type="datetime1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36A6-E843-4AD0-BF27-F07CABBB7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2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4_Title Slide">
    <p:bg bwMode="auto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Placeholder 1"/>
          <p:cNvSpPr>
            <a:spLocks noGrp="1"/>
          </p:cNvSpPr>
          <p:nvPr>
            <p:ph type="ctrTitle" hasCustomPrompt="1"/>
          </p:nvPr>
        </p:nvSpPr>
        <p:spPr bwMode="gray">
          <a:xfrm>
            <a:off x="411163" y="2194560"/>
            <a:ext cx="4113212" cy="1463040"/>
          </a:xfrm>
        </p:spPr>
        <p:txBody>
          <a:bodyPr/>
          <a:lstStyle>
            <a:lvl1pPr>
              <a:lnSpc>
                <a:spcPct val="85000"/>
              </a:lnSpc>
              <a:defRPr sz="3200" smtClean="0">
                <a:solidFill>
                  <a:srgbClr val="F1B434"/>
                </a:solidFill>
              </a:defRPr>
            </a:lvl1pPr>
          </a:lstStyle>
          <a:p>
            <a:pPr lvl="0"/>
            <a:r>
              <a:rPr lang="en-US" noProof="0" dirty="0"/>
              <a:t>TITLE CALIBRI 32PT, </a:t>
            </a:r>
            <a:br>
              <a:rPr lang="en-US" noProof="0" dirty="0"/>
            </a:br>
            <a:r>
              <a:rPr lang="en-US" noProof="0" dirty="0"/>
              <a:t>ALL CAPS, YELLOW</a:t>
            </a:r>
          </a:p>
        </p:txBody>
      </p:sp>
      <p:sp>
        <p:nvSpPr>
          <p:cNvPr id="23556" name="Text Placeholder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11163" y="3702050"/>
            <a:ext cx="3656012" cy="274638"/>
          </a:xfrm>
        </p:spPr>
        <p:txBody>
          <a:bodyPr/>
          <a:lstStyle>
            <a:lvl1pPr>
              <a:lnSpc>
                <a:spcPct val="75000"/>
              </a:lnSpc>
              <a:defRPr sz="140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Subhead Calibri 14pt, White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411163" y="4021138"/>
            <a:ext cx="21336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>
              <a:lnSpc>
                <a:spcPct val="100000"/>
              </a:lnSpc>
              <a:defRPr sz="1400">
                <a:solidFill>
                  <a:schemeClr val="bg1"/>
                </a:solidFill>
              </a:defRPr>
            </a:lvl1pPr>
          </a:lstStyle>
          <a:p>
            <a:fld id="{12B04198-E4E4-4C07-8FA5-6B0D64211838}" type="datetimeFigureOut">
              <a:rPr lang="en-US" smtClean="0"/>
              <a:t>8/23/2019</a:t>
            </a:fld>
            <a:endParaRPr lang="en-US"/>
          </a:p>
        </p:txBody>
      </p:sp>
      <p:pic>
        <p:nvPicPr>
          <p:cNvPr id="23562" name="Picture 12" descr="AbbVieLogo_Standard_White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3" y="493713"/>
            <a:ext cx="137160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>
            <a:spLocks/>
          </p:cNvSpPr>
          <p:nvPr/>
        </p:nvSpPr>
        <p:spPr bwMode="gray">
          <a:xfrm>
            <a:off x="4570413" y="1530350"/>
            <a:ext cx="125412" cy="3797300"/>
          </a:xfrm>
          <a:custGeom>
            <a:avLst/>
            <a:gdLst>
              <a:gd name="T0" fmla="*/ 0 w 94692"/>
              <a:gd name="T1" fmla="*/ 0 h 3865545"/>
              <a:gd name="T2" fmla="*/ 0 w 94692"/>
              <a:gd name="T3" fmla="*/ 0 h 3865545"/>
              <a:gd name="T4" fmla="*/ 124765 w 94692"/>
              <a:gd name="T5" fmla="*/ 0 h 3865545"/>
              <a:gd name="T6" fmla="*/ 124765 w 94692"/>
              <a:gd name="T7" fmla="*/ 3797010 h 3865545"/>
              <a:gd name="T8" fmla="*/ 0 w 94692"/>
              <a:gd name="T9" fmla="*/ 3797010 h 3865545"/>
              <a:gd name="T10" fmla="*/ 0 w 94692"/>
              <a:gd name="T11" fmla="*/ 3797010 h 38655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4692" h="3865545">
                <a:moveTo>
                  <a:pt x="0" y="0"/>
                </a:moveTo>
                <a:lnTo>
                  <a:pt x="0" y="0"/>
                </a:lnTo>
                <a:lnTo>
                  <a:pt x="94692" y="0"/>
                </a:lnTo>
                <a:lnTo>
                  <a:pt x="94692" y="3865545"/>
                </a:lnTo>
                <a:lnTo>
                  <a:pt x="0" y="3865545"/>
                </a:lnTo>
              </a:path>
            </a:pathLst>
          </a:custGeom>
          <a:noFill/>
          <a:ln w="25400" cap="flat" cmpd="sng" algn="ctr">
            <a:solidFill>
              <a:srgbClr val="F1B4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2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5_Title Slide">
    <p:bg bwMode="auto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/>
          </p:cNvSpPr>
          <p:nvPr/>
        </p:nvSpPr>
        <p:spPr bwMode="gray">
          <a:xfrm>
            <a:off x="4570413" y="1532730"/>
            <a:ext cx="125412" cy="3797300"/>
          </a:xfrm>
          <a:custGeom>
            <a:avLst/>
            <a:gdLst>
              <a:gd name="T0" fmla="*/ 0 w 94692"/>
              <a:gd name="T1" fmla="*/ 0 h 3865545"/>
              <a:gd name="T2" fmla="*/ 0 w 94692"/>
              <a:gd name="T3" fmla="*/ 0 h 3865545"/>
              <a:gd name="T4" fmla="*/ 124765 w 94692"/>
              <a:gd name="T5" fmla="*/ 0 h 3865545"/>
              <a:gd name="T6" fmla="*/ 124765 w 94692"/>
              <a:gd name="T7" fmla="*/ 3797010 h 3865545"/>
              <a:gd name="T8" fmla="*/ 0 w 94692"/>
              <a:gd name="T9" fmla="*/ 3797010 h 3865545"/>
              <a:gd name="T10" fmla="*/ 0 w 94692"/>
              <a:gd name="T11" fmla="*/ 3797010 h 38655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4692" h="3865545">
                <a:moveTo>
                  <a:pt x="0" y="0"/>
                </a:moveTo>
                <a:lnTo>
                  <a:pt x="0" y="0"/>
                </a:lnTo>
                <a:lnTo>
                  <a:pt x="94692" y="0"/>
                </a:lnTo>
                <a:lnTo>
                  <a:pt x="94692" y="3865545"/>
                </a:lnTo>
                <a:lnTo>
                  <a:pt x="0" y="3865545"/>
                </a:lnTo>
              </a:path>
            </a:pathLst>
          </a:custGeom>
          <a:noFill/>
          <a:ln w="25400" cap="flat" cmpd="sng" algn="ctr">
            <a:solidFill>
              <a:srgbClr val="84BD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3555" name="Title Placeholder 1"/>
          <p:cNvSpPr>
            <a:spLocks noGrp="1"/>
          </p:cNvSpPr>
          <p:nvPr>
            <p:ph type="ctrTitle" hasCustomPrompt="1"/>
          </p:nvPr>
        </p:nvSpPr>
        <p:spPr bwMode="gray">
          <a:xfrm>
            <a:off x="411163" y="2194560"/>
            <a:ext cx="4113212" cy="1463040"/>
          </a:xfrm>
        </p:spPr>
        <p:txBody>
          <a:bodyPr/>
          <a:lstStyle>
            <a:lvl1pPr>
              <a:lnSpc>
                <a:spcPct val="85000"/>
              </a:lnSpc>
              <a:defRPr sz="3200" smtClean="0">
                <a:solidFill>
                  <a:srgbClr val="84BD00"/>
                </a:solidFill>
              </a:defRPr>
            </a:lvl1pPr>
          </a:lstStyle>
          <a:p>
            <a:pPr lvl="0"/>
            <a:r>
              <a:rPr lang="en-US" noProof="0" dirty="0"/>
              <a:t>TITLE CALIBRI 32PT, </a:t>
            </a:r>
            <a:br>
              <a:rPr lang="en-US" noProof="0" dirty="0"/>
            </a:br>
            <a:r>
              <a:rPr lang="en-US" noProof="0" dirty="0"/>
              <a:t>ALL CAPS, GRASS GREEN</a:t>
            </a:r>
          </a:p>
        </p:txBody>
      </p:sp>
      <p:sp>
        <p:nvSpPr>
          <p:cNvPr id="23556" name="Text Placeholder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11163" y="3702050"/>
            <a:ext cx="3656012" cy="274638"/>
          </a:xfrm>
        </p:spPr>
        <p:txBody>
          <a:bodyPr/>
          <a:lstStyle>
            <a:lvl1pPr>
              <a:lnSpc>
                <a:spcPct val="75000"/>
              </a:lnSpc>
              <a:defRPr sz="140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Subhead Calibri 14pt, White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411163" y="4021138"/>
            <a:ext cx="21336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>
              <a:lnSpc>
                <a:spcPct val="100000"/>
              </a:lnSpc>
              <a:defRPr sz="1400">
                <a:solidFill>
                  <a:schemeClr val="bg1"/>
                </a:solidFill>
              </a:defRPr>
            </a:lvl1pPr>
          </a:lstStyle>
          <a:p>
            <a:fld id="{12B04198-E4E4-4C07-8FA5-6B0D64211838}" type="datetimeFigureOut">
              <a:rPr lang="en-US" smtClean="0"/>
              <a:t>8/23/2019</a:t>
            </a:fld>
            <a:endParaRPr lang="en-US"/>
          </a:p>
        </p:txBody>
      </p:sp>
      <p:pic>
        <p:nvPicPr>
          <p:cNvPr id="23562" name="Picture 12" descr="AbbVieLogo_Standard_White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3" y="493713"/>
            <a:ext cx="137160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347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ctrTitle" hasCustomPrompt="1"/>
          </p:nvPr>
        </p:nvSpPr>
        <p:spPr bwMode="gray">
          <a:xfrm>
            <a:off x="411163" y="2194560"/>
            <a:ext cx="4113212" cy="1463040"/>
          </a:xfrm>
        </p:spPr>
        <p:txBody>
          <a:bodyPr/>
          <a:lstStyle>
            <a:lvl1pPr>
              <a:lnSpc>
                <a:spcPct val="85000"/>
              </a:lnSpc>
              <a:defRPr sz="3200" smtClean="0">
                <a:solidFill>
                  <a:srgbClr val="7DA1C4"/>
                </a:solidFill>
              </a:defRPr>
            </a:lvl1pPr>
          </a:lstStyle>
          <a:p>
            <a:pPr lvl="0"/>
            <a:r>
              <a:rPr lang="en-US" noProof="0" dirty="0"/>
              <a:t>TITLE CALIBRI 32PT, </a:t>
            </a:r>
            <a:br>
              <a:rPr lang="en-US" noProof="0" dirty="0"/>
            </a:br>
            <a:r>
              <a:rPr lang="en-US" noProof="0" dirty="0"/>
              <a:t>ALL CAPS, DARK GREY BLUE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11163" y="3702050"/>
            <a:ext cx="3656012" cy="274638"/>
          </a:xfrm>
        </p:spPr>
        <p:txBody>
          <a:bodyPr/>
          <a:lstStyle>
            <a:lvl1pPr>
              <a:lnSpc>
                <a:spcPct val="75000"/>
              </a:lnSpc>
              <a:defRPr sz="140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Subhead Calibri 14pt, White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411163" y="4021138"/>
            <a:ext cx="21336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>
              <a:lnSpc>
                <a:spcPct val="100000"/>
              </a:lnSpc>
              <a:defRPr sz="1400">
                <a:solidFill>
                  <a:schemeClr val="bg1"/>
                </a:solidFill>
              </a:defRPr>
            </a:lvl1pPr>
          </a:lstStyle>
          <a:p>
            <a:fld id="{12B04198-E4E4-4C07-8FA5-6B0D64211838}" type="datetimeFigureOut">
              <a:rPr lang="en-US" smtClean="0"/>
              <a:t>8/23/2019</a:t>
            </a:fld>
            <a:endParaRPr lang="en-US"/>
          </a:p>
        </p:txBody>
      </p:sp>
      <p:pic>
        <p:nvPicPr>
          <p:cNvPr id="8" name="Picture 12" descr="AbbVieLogo_Standard_White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3" y="493713"/>
            <a:ext cx="137160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reeform 8"/>
          <p:cNvSpPr>
            <a:spLocks/>
          </p:cNvSpPr>
          <p:nvPr/>
        </p:nvSpPr>
        <p:spPr bwMode="gray">
          <a:xfrm>
            <a:off x="4570413" y="1530350"/>
            <a:ext cx="125412" cy="3797300"/>
          </a:xfrm>
          <a:custGeom>
            <a:avLst/>
            <a:gdLst>
              <a:gd name="T0" fmla="*/ 0 w 94692"/>
              <a:gd name="T1" fmla="*/ 0 h 3865545"/>
              <a:gd name="T2" fmla="*/ 0 w 94692"/>
              <a:gd name="T3" fmla="*/ 0 h 3865545"/>
              <a:gd name="T4" fmla="*/ 124765 w 94692"/>
              <a:gd name="T5" fmla="*/ 0 h 3865545"/>
              <a:gd name="T6" fmla="*/ 124765 w 94692"/>
              <a:gd name="T7" fmla="*/ 3797010 h 3865545"/>
              <a:gd name="T8" fmla="*/ 0 w 94692"/>
              <a:gd name="T9" fmla="*/ 3797010 h 3865545"/>
              <a:gd name="T10" fmla="*/ 0 w 94692"/>
              <a:gd name="T11" fmla="*/ 3797010 h 38655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4692" h="3865545">
                <a:moveTo>
                  <a:pt x="0" y="0"/>
                </a:moveTo>
                <a:lnTo>
                  <a:pt x="0" y="0"/>
                </a:lnTo>
                <a:lnTo>
                  <a:pt x="94692" y="0"/>
                </a:lnTo>
                <a:lnTo>
                  <a:pt x="94692" y="3865545"/>
                </a:lnTo>
                <a:lnTo>
                  <a:pt x="0" y="3865545"/>
                </a:lnTo>
              </a:path>
            </a:pathLst>
          </a:custGeom>
          <a:noFill/>
          <a:ln w="25400" cap="flat" cmpd="sng" algn="ctr">
            <a:solidFill>
              <a:srgbClr val="A7BCD6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16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Divider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ctrTitle" hasCustomPrompt="1"/>
          </p:nvPr>
        </p:nvSpPr>
        <p:spPr>
          <a:xfrm>
            <a:off x="411163" y="2194560"/>
            <a:ext cx="4113212" cy="1463040"/>
          </a:xfrm>
        </p:spPr>
        <p:txBody>
          <a:bodyPr anchor="b"/>
          <a:lstStyle>
            <a:lvl1pPr>
              <a:lnSpc>
                <a:spcPct val="85000"/>
              </a:lnSpc>
              <a:defRPr sz="3200" baseline="0">
                <a:solidFill>
                  <a:srgbClr val="071D49"/>
                </a:solidFill>
              </a:defRPr>
            </a:lvl1pPr>
          </a:lstStyle>
          <a:p>
            <a:pPr lvl="0"/>
            <a:r>
              <a:rPr lang="en-US" dirty="0"/>
              <a:t>DIVIDER TITLES CALIBRI 32PT, ALL CAPS, DARK BLUE</a:t>
            </a:r>
            <a:endParaRPr lang="en-US" noProof="0" dirty="0"/>
          </a:p>
        </p:txBody>
      </p:sp>
      <p:sp>
        <p:nvSpPr>
          <p:cNvPr id="8" name="Text Placeholder 2"/>
          <p:cNvSpPr>
            <a:spLocks noGrp="1"/>
          </p:cNvSpPr>
          <p:nvPr>
            <p:ph type="subTitle" idx="1" hasCustomPrompt="1"/>
          </p:nvPr>
        </p:nvSpPr>
        <p:spPr>
          <a:xfrm>
            <a:off x="411163" y="3702050"/>
            <a:ext cx="3656012" cy="694944"/>
          </a:xfrm>
        </p:spPr>
        <p:txBody>
          <a:bodyPr anchor="b"/>
          <a:lstStyle>
            <a:lvl1pPr>
              <a:defRPr sz="1400">
                <a:solidFill>
                  <a:srgbClr val="2D2926"/>
                </a:solidFill>
              </a:defRPr>
            </a:lvl1pPr>
          </a:lstStyle>
          <a:p>
            <a:pPr lvl="0"/>
            <a:r>
              <a:rPr lang="en-US" dirty="0"/>
              <a:t>Enter subhead here; change text color to best contrast against chosen background (image or solid fill)</a:t>
            </a:r>
            <a:endParaRPr lang="en-GB" dirty="0"/>
          </a:p>
        </p:txBody>
      </p:sp>
      <p:sp>
        <p:nvSpPr>
          <p:cNvPr id="9" name="Freeform 8"/>
          <p:cNvSpPr>
            <a:spLocks/>
          </p:cNvSpPr>
          <p:nvPr/>
        </p:nvSpPr>
        <p:spPr bwMode="gray">
          <a:xfrm>
            <a:off x="4570413" y="1530350"/>
            <a:ext cx="125412" cy="3797300"/>
          </a:xfrm>
          <a:custGeom>
            <a:avLst/>
            <a:gdLst>
              <a:gd name="T0" fmla="*/ 0 w 94692"/>
              <a:gd name="T1" fmla="*/ 0 h 3865545"/>
              <a:gd name="T2" fmla="*/ 0 w 94692"/>
              <a:gd name="T3" fmla="*/ 0 h 3865545"/>
              <a:gd name="T4" fmla="*/ 124765 w 94692"/>
              <a:gd name="T5" fmla="*/ 0 h 3865545"/>
              <a:gd name="T6" fmla="*/ 124765 w 94692"/>
              <a:gd name="T7" fmla="*/ 3797010 h 3865545"/>
              <a:gd name="T8" fmla="*/ 0 w 94692"/>
              <a:gd name="T9" fmla="*/ 3797010 h 3865545"/>
              <a:gd name="T10" fmla="*/ 0 w 94692"/>
              <a:gd name="T11" fmla="*/ 3797010 h 38655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4692" h="3865545">
                <a:moveTo>
                  <a:pt x="0" y="0"/>
                </a:moveTo>
                <a:lnTo>
                  <a:pt x="0" y="0"/>
                </a:lnTo>
                <a:lnTo>
                  <a:pt x="94692" y="0"/>
                </a:lnTo>
                <a:lnTo>
                  <a:pt x="94692" y="3865545"/>
                </a:lnTo>
                <a:lnTo>
                  <a:pt x="0" y="3865545"/>
                </a:lnTo>
              </a:path>
            </a:pathLst>
          </a:custGeom>
          <a:noFill/>
          <a:ln w="25400" cap="flat" cmpd="sng" algn="ctr">
            <a:solidFill>
              <a:srgbClr val="071D4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pic>
        <p:nvPicPr>
          <p:cNvPr id="5" name="Picture 12" descr="AbbVieLogo_Standard_RGB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3" y="493713"/>
            <a:ext cx="137160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0584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slideLayout" Target="../slideLayouts/slideLayout51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29" Type="http://schemas.openxmlformats.org/officeDocument/2006/relationships/image" Target="../media/image3.emf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11163" y="1279525"/>
            <a:ext cx="8318500" cy="379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6537325"/>
            <a:ext cx="9144000" cy="320675"/>
          </a:xfrm>
          <a:prstGeom prst="rect">
            <a:avLst/>
          </a:prstGeom>
          <a:solidFill>
            <a:srgbClr val="071D4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7" name="Title Placeholder 1"/>
          <p:cNvSpPr>
            <a:spLocks noGrp="1"/>
          </p:cNvSpPr>
          <p:nvPr>
            <p:ph type="title"/>
          </p:nvPr>
        </p:nvSpPr>
        <p:spPr bwMode="gray">
          <a:xfrm>
            <a:off x="412750" y="5164138"/>
            <a:ext cx="438785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47113" name="Picture 16" descr="AbbVieLogo_Small_White.eps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6630988"/>
            <a:ext cx="685800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412750" y="958850"/>
            <a:ext cx="8318500" cy="0"/>
          </a:xfrm>
          <a:prstGeom prst="line">
            <a:avLst/>
          </a:prstGeom>
          <a:noFill/>
          <a:ln w="9525">
            <a:solidFill>
              <a:srgbClr val="071D4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70605"/>
              </a:solidFill>
            </a:endParaRPr>
          </a:p>
        </p:txBody>
      </p:sp>
      <p:sp>
        <p:nvSpPr>
          <p:cNvPr id="10" name="TextBox 3"/>
          <p:cNvSpPr txBox="1"/>
          <p:nvPr/>
        </p:nvSpPr>
        <p:spPr>
          <a:xfrm>
            <a:off x="8411932" y="6589171"/>
            <a:ext cx="319318" cy="21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ctr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ctr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ctr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ctr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fld id="{E4E344D9-D845-4BC0-B189-45DC380C0319}" type="slidenum">
              <a:rPr lang="en-US" sz="900" smtClean="0">
                <a:solidFill>
                  <a:schemeClr val="bg1"/>
                </a:solidFill>
              </a:rPr>
              <a:pPr/>
              <a:t>‹#›</a:t>
            </a:fld>
            <a:endParaRPr lang="en-GB" sz="9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txStyles>
    <p:titleStyle>
      <a:lvl1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400">
          <a:solidFill>
            <a:schemeClr val="folHlink"/>
          </a:solidFill>
          <a:latin typeface="+mj-lt"/>
          <a:ea typeface="+mj-ea"/>
          <a:cs typeface="+mj-cs"/>
        </a:defRPr>
      </a:lvl1pPr>
      <a:lvl2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400">
          <a:solidFill>
            <a:schemeClr val="folHlink"/>
          </a:solidFill>
          <a:latin typeface="Calibri" pitchFamily="34" charset="0"/>
          <a:cs typeface="Arial" charset="0"/>
        </a:defRPr>
      </a:lvl2pPr>
      <a:lvl3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400">
          <a:solidFill>
            <a:schemeClr val="folHlink"/>
          </a:solidFill>
          <a:latin typeface="Calibri" pitchFamily="34" charset="0"/>
          <a:cs typeface="Arial" charset="0"/>
        </a:defRPr>
      </a:lvl3pPr>
      <a:lvl4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400">
          <a:solidFill>
            <a:schemeClr val="folHlink"/>
          </a:solidFill>
          <a:latin typeface="Calibri" pitchFamily="34" charset="0"/>
          <a:cs typeface="Arial" charset="0"/>
        </a:defRPr>
      </a:lvl4pPr>
      <a:lvl5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400">
          <a:solidFill>
            <a:schemeClr val="folHlink"/>
          </a:solidFill>
          <a:latin typeface="Calibri" pitchFamily="34" charset="0"/>
          <a:cs typeface="Arial" charset="0"/>
        </a:defRPr>
      </a:lvl5pPr>
      <a:lvl6pPr marL="457200"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400">
          <a:solidFill>
            <a:schemeClr val="folHlink"/>
          </a:solidFill>
          <a:latin typeface="Calibri" pitchFamily="34" charset="0"/>
          <a:cs typeface="Arial" charset="0"/>
        </a:defRPr>
      </a:lvl6pPr>
      <a:lvl7pPr marL="914400"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400">
          <a:solidFill>
            <a:schemeClr val="folHlink"/>
          </a:solidFill>
          <a:latin typeface="Calibri" pitchFamily="34" charset="0"/>
          <a:cs typeface="Arial" charset="0"/>
        </a:defRPr>
      </a:lvl7pPr>
      <a:lvl8pPr marL="1371600"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400">
          <a:solidFill>
            <a:schemeClr val="folHlink"/>
          </a:solidFill>
          <a:latin typeface="Calibri" pitchFamily="34" charset="0"/>
          <a:cs typeface="Arial" charset="0"/>
        </a:defRPr>
      </a:lvl8pPr>
      <a:lvl9pPr marL="1828800"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400">
          <a:solidFill>
            <a:schemeClr val="folHlink"/>
          </a:solidFill>
          <a:latin typeface="Calibri" pitchFamily="34" charset="0"/>
          <a:cs typeface="Arial" charset="0"/>
        </a:defRPr>
      </a:lvl9pPr>
    </p:titleStyle>
    <p:bodyStyle>
      <a:lvl1pPr algn="l" defTabSz="457200" rtl="0" eaLnBrk="1" fontAlgn="base" hangingPunct="1">
        <a:lnSpc>
          <a:spcPct val="75000"/>
        </a:lnSpc>
        <a:spcBef>
          <a:spcPct val="80000"/>
        </a:spcBef>
        <a:spcAft>
          <a:spcPct val="0"/>
        </a:spcAft>
        <a:buFont typeface="Arial" charset="0"/>
        <a:defRPr sz="4000">
          <a:solidFill>
            <a:srgbClr val="071D49"/>
          </a:solidFill>
          <a:latin typeface="+mn-lt"/>
          <a:ea typeface="+mn-ea"/>
          <a:cs typeface="+mn-cs"/>
        </a:defRPr>
      </a:lvl1pPr>
      <a:lvl2pPr marL="114300" algn="l" defTabSz="457200" rtl="0" eaLnBrk="1" fontAlgn="base" hangingPunct="1">
        <a:lnSpc>
          <a:spcPct val="75000"/>
        </a:lnSpc>
        <a:spcBef>
          <a:spcPct val="40000"/>
        </a:spcBef>
        <a:spcAft>
          <a:spcPct val="0"/>
        </a:spcAft>
        <a:defRPr sz="2000">
          <a:solidFill>
            <a:srgbClr val="071D49"/>
          </a:solidFill>
          <a:latin typeface="+mn-lt"/>
          <a:cs typeface="+mn-cs"/>
        </a:defRPr>
      </a:lvl2pPr>
      <a:lvl3pPr marL="7493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>
          <a:solidFill>
            <a:schemeClr val="tx1"/>
          </a:solidFill>
          <a:latin typeface="+mn-lt"/>
          <a:cs typeface="+mn-cs"/>
        </a:defRPr>
      </a:lvl3pPr>
      <a:lvl4pPr marL="11430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14859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5pPr>
      <a:lvl6pPr marL="19431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6pPr>
      <a:lvl7pPr marL="24003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7pPr>
      <a:lvl8pPr marL="28575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8pPr>
      <a:lvl9pPr marL="33147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6537325"/>
            <a:ext cx="9144000" cy="320675"/>
          </a:xfrm>
          <a:prstGeom prst="rect">
            <a:avLst/>
          </a:prstGeom>
          <a:solidFill>
            <a:srgbClr val="071D4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70605"/>
              </a:solidFill>
            </a:endParaRPr>
          </a:p>
        </p:txBody>
      </p:sp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12750" y="227013"/>
            <a:ext cx="8318500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1163" y="1279525"/>
            <a:ext cx="8318500" cy="498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2970213" y="6607175"/>
            <a:ext cx="548481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900">
                <a:solidFill>
                  <a:schemeClr val="bg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</a:rPr>
              <a:t>M15-913 Results | 12DEC2017 | Company Confidential ©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482013" y="6607175"/>
            <a:ext cx="24765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900" b="1">
                <a:solidFill>
                  <a:schemeClr val="bg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4519397C-4727-42A2-927F-417BB41FE87D}" type="slidenum">
              <a:rPr lang="en-US">
                <a:solidFill>
                  <a:srgbClr val="FFFFFF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12750" y="958850"/>
            <a:ext cx="8318500" cy="0"/>
          </a:xfrm>
          <a:prstGeom prst="line">
            <a:avLst/>
          </a:prstGeom>
          <a:noFill/>
          <a:ln w="9525">
            <a:solidFill>
              <a:srgbClr val="071D4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70605"/>
              </a:solidFill>
            </a:endParaRPr>
          </a:p>
        </p:txBody>
      </p:sp>
      <p:pic>
        <p:nvPicPr>
          <p:cNvPr id="1033" name="Picture 16" descr="AbbVieLogo_Small_White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6630988"/>
            <a:ext cx="685800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77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hf hdr="0" dt="0"/>
  <p:txStyles>
    <p:titleStyle>
      <a:lvl1pPr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2400" kern="1200">
          <a:solidFill>
            <a:srgbClr val="071D49"/>
          </a:solidFill>
          <a:latin typeface="+mj-lt"/>
          <a:ea typeface="+mj-ea"/>
          <a:cs typeface="+mj-cs"/>
        </a:defRPr>
      </a:lvl1pPr>
      <a:lvl2pPr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71D49"/>
          </a:solidFill>
          <a:latin typeface="Calibri" pitchFamily="34" charset="0"/>
        </a:defRPr>
      </a:lvl2pPr>
      <a:lvl3pPr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71D49"/>
          </a:solidFill>
          <a:latin typeface="Calibri" pitchFamily="34" charset="0"/>
        </a:defRPr>
      </a:lvl3pPr>
      <a:lvl4pPr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71D49"/>
          </a:solidFill>
          <a:latin typeface="Calibri" pitchFamily="34" charset="0"/>
        </a:defRPr>
      </a:lvl4pPr>
      <a:lvl5pPr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71D49"/>
          </a:solidFill>
          <a:latin typeface="Calibri" pitchFamily="34" charset="0"/>
        </a:defRPr>
      </a:lvl5pPr>
      <a:lvl6pPr marL="4572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71D49"/>
          </a:solidFill>
          <a:latin typeface="Calibri" pitchFamily="34" charset="0"/>
        </a:defRPr>
      </a:lvl6pPr>
      <a:lvl7pPr marL="9144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71D49"/>
          </a:solidFill>
          <a:latin typeface="Calibri" pitchFamily="34" charset="0"/>
        </a:defRPr>
      </a:lvl7pPr>
      <a:lvl8pPr marL="13716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71D49"/>
          </a:solidFill>
          <a:latin typeface="Calibri" pitchFamily="34" charset="0"/>
        </a:defRPr>
      </a:lvl8pPr>
      <a:lvl9pPr marL="18288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71D49"/>
          </a:solidFill>
          <a:latin typeface="Calibri" pitchFamily="34" charset="0"/>
        </a:defRPr>
      </a:lvl9pPr>
    </p:titleStyle>
    <p:bodyStyle>
      <a:lvl1pPr algn="l" defTabSz="457200" rtl="0" fontAlgn="base">
        <a:spcBef>
          <a:spcPct val="80000"/>
        </a:spcBef>
        <a:spcAft>
          <a:spcPct val="0"/>
        </a:spcAft>
        <a:buFont typeface="Arial" pitchFamily="34" charset="0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06400" indent="-292100" algn="l" defTabSz="457200" rtl="0" fontAlgn="base">
        <a:spcBef>
          <a:spcPct val="40000"/>
        </a:spcBef>
        <a:spcAft>
          <a:spcPct val="0"/>
        </a:spcAft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7493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457200" rtl="0" fontAlgn="base">
        <a:spcBef>
          <a:spcPct val="1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indent="-228600" algn="l" defTabSz="457200" rtl="0" fontAlgn="base">
        <a:spcBef>
          <a:spcPct val="10000"/>
        </a:spcBef>
        <a:spcAft>
          <a:spcPct val="0"/>
        </a:spcAft>
        <a:buFont typeface="Arial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6537600"/>
            <a:ext cx="9144000" cy="320400"/>
          </a:xfrm>
          <a:prstGeom prst="rect">
            <a:avLst/>
          </a:prstGeom>
          <a:solidFill>
            <a:srgbClr val="071D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414000" y="226800"/>
            <a:ext cx="8319600" cy="730800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414000" y="1281600"/>
            <a:ext cx="8319600" cy="498240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2970000" y="6538913"/>
            <a:ext cx="666000" cy="3190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bg1">
                    <a:alpha val="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endParaRPr lang="de-DE">
              <a:solidFill>
                <a:prstClr val="white">
                  <a:alpha val="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8456400" y="6537600"/>
            <a:ext cx="277200" cy="320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fld id="{8B385974-C8F7-41E2-B5C3-F75754D2A1E9}" type="slidenum">
              <a:rPr lang="de-DE" smtClean="0">
                <a:solidFill>
                  <a:prstClr val="white"/>
                </a:solidFill>
              </a:rPr>
              <a:pPr/>
              <a:t>‹#›</a:t>
            </a:fld>
            <a:endParaRPr lang="de-DE">
              <a:solidFill>
                <a:prstClr val="white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 bwMode="gray">
          <a:xfrm>
            <a:off x="414000" y="957600"/>
            <a:ext cx="8319600" cy="0"/>
          </a:xfrm>
          <a:prstGeom prst="line">
            <a:avLst/>
          </a:prstGeom>
          <a:ln w="9525">
            <a:solidFill>
              <a:srgbClr val="071D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12" descr="AbbVieLogo_Standard_White.eps"/>
          <p:cNvPicPr>
            <a:picLocks noChangeAspect="1"/>
          </p:cNvPicPr>
          <p:nvPr/>
        </p:nvPicPr>
        <p:blipFill>
          <a:blip r:embed="rId29" cstate="print"/>
          <a:srcRect/>
          <a:stretch>
            <a:fillRect/>
          </a:stretch>
        </p:blipFill>
        <p:spPr bwMode="gray">
          <a:xfrm>
            <a:off x="280195" y="6638025"/>
            <a:ext cx="687600" cy="1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0650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  <p:sldLayoutId id="2147483706" r:id="rId19"/>
    <p:sldLayoutId id="2147483708" r:id="rId20"/>
    <p:sldLayoutId id="2147483709" r:id="rId21"/>
    <p:sldLayoutId id="2147483710" r:id="rId22"/>
    <p:sldLayoutId id="2147483711" r:id="rId23"/>
    <p:sldLayoutId id="2147483712" r:id="rId24"/>
    <p:sldLayoutId id="2147483713" r:id="rId25"/>
    <p:sldLayoutId id="2147483714" r:id="rId26"/>
    <p:sldLayoutId id="2147483715" r:id="rId27"/>
  </p:sldLayoutIdLst>
  <p:transition>
    <p:fade/>
  </p:transition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rgbClr val="071D49"/>
          </a:solidFill>
          <a:latin typeface="+mj-lt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2100"/>
        </a:spcBef>
        <a:buFont typeface="Arial" pitchFamily="34" charset="0"/>
        <a:buNone/>
        <a:defRPr sz="2200" kern="1200">
          <a:solidFill>
            <a:schemeClr val="tx1"/>
          </a:solidFill>
          <a:latin typeface="+mj-lt"/>
          <a:ea typeface="+mn-ea"/>
          <a:cs typeface="Arial" pitchFamily="34" charset="0"/>
        </a:defRPr>
      </a:lvl1pPr>
      <a:lvl2pPr marL="406400" indent="-285750" algn="l" defTabSz="914400" rtl="0" eaLnBrk="1" latinLnBrk="0" hangingPunct="1">
        <a:spcBef>
          <a:spcPts val="11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j-lt"/>
          <a:ea typeface="+mn-ea"/>
          <a:cs typeface="Arial" pitchFamily="34" charset="0"/>
        </a:defRPr>
      </a:lvl2pPr>
      <a:lvl3pPr marL="758825" indent="-241300" algn="l" defTabSz="914400" rtl="0" eaLnBrk="1" latinLnBrk="0" hangingPunct="1">
        <a:spcBef>
          <a:spcPts val="500"/>
        </a:spcBef>
        <a:buFont typeface="Calibri" pitchFamily="34" charset="0"/>
        <a:buChar char="–"/>
        <a:tabLst/>
        <a:defRPr sz="2100" kern="1200">
          <a:solidFill>
            <a:schemeClr val="tx1"/>
          </a:solidFill>
          <a:latin typeface="+mj-lt"/>
          <a:ea typeface="+mn-ea"/>
          <a:cs typeface="Arial" pitchFamily="34" charset="0"/>
        </a:defRPr>
      </a:lvl3pPr>
      <a:lvl4pPr marL="1143000" indent="-225425" algn="l" defTabSz="914400" rtl="0" eaLnBrk="1" latinLnBrk="0" hangingPunct="1">
        <a:spcBef>
          <a:spcPts val="2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Arial" pitchFamily="34" charset="0"/>
        </a:defRPr>
      </a:lvl4pPr>
      <a:lvl5pPr marL="1489075" indent="-234950" algn="l" defTabSz="914400" rtl="0" eaLnBrk="1" latinLnBrk="0" hangingPunct="1">
        <a:spcBef>
          <a:spcPts val="200"/>
        </a:spcBef>
        <a:buFont typeface="Calibri" pitchFamily="34" charset="0"/>
        <a:buChar char="–"/>
        <a:defRPr sz="1800" kern="1200">
          <a:solidFill>
            <a:schemeClr val="tx1"/>
          </a:solidFill>
          <a:latin typeface="+mj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gif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mailto:t@abhik1368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2.xml"/><Relationship Id="rId11" Type="http://schemas.openxmlformats.org/officeDocument/2006/relationships/image" Target="../media/image14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13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gray">
          <a:xfrm>
            <a:off x="5484813" y="1506538"/>
            <a:ext cx="125412" cy="3797300"/>
          </a:xfrm>
          <a:custGeom>
            <a:avLst/>
            <a:gdLst>
              <a:gd name="T0" fmla="*/ 0 w 94692"/>
              <a:gd name="T1" fmla="*/ 0 h 3865545"/>
              <a:gd name="T2" fmla="*/ 0 w 94692"/>
              <a:gd name="T3" fmla="*/ 0 h 3865545"/>
              <a:gd name="T4" fmla="*/ 124765 w 94692"/>
              <a:gd name="T5" fmla="*/ 0 h 3865545"/>
              <a:gd name="T6" fmla="*/ 124765 w 94692"/>
              <a:gd name="T7" fmla="*/ 3797010 h 3865545"/>
              <a:gd name="T8" fmla="*/ 0 w 94692"/>
              <a:gd name="T9" fmla="*/ 3797010 h 3865545"/>
              <a:gd name="T10" fmla="*/ 0 w 94692"/>
              <a:gd name="T11" fmla="*/ 3797010 h 38655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4692" h="3865545">
                <a:moveTo>
                  <a:pt x="0" y="0"/>
                </a:moveTo>
                <a:lnTo>
                  <a:pt x="0" y="0"/>
                </a:lnTo>
                <a:lnTo>
                  <a:pt x="94692" y="0"/>
                </a:lnTo>
                <a:lnTo>
                  <a:pt x="94692" y="3865545"/>
                </a:lnTo>
                <a:lnTo>
                  <a:pt x="0" y="3865545"/>
                </a:lnTo>
              </a:path>
            </a:pathLst>
          </a:custGeom>
          <a:noFill/>
          <a:ln w="25400" cap="flat" cmpd="sng" algn="ctr">
            <a:solidFill>
              <a:srgbClr val="AD1AA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70605"/>
              </a:solidFill>
            </a:endParaRPr>
          </a:p>
        </p:txBody>
      </p:sp>
      <p:pic>
        <p:nvPicPr>
          <p:cNvPr id="2071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0" y="0"/>
            <a:ext cx="42291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9" name="Rectangle 21"/>
          <p:cNvSpPr>
            <a:spLocks noGrp="1"/>
          </p:cNvSpPr>
          <p:nvPr>
            <p:ph type="subTitle" idx="1"/>
          </p:nvPr>
        </p:nvSpPr>
        <p:spPr>
          <a:xfrm>
            <a:off x="280354" y="2640027"/>
            <a:ext cx="4495800" cy="407894"/>
          </a:xfrm>
        </p:spPr>
        <p:txBody>
          <a:bodyPr/>
          <a:lstStyle/>
          <a:p>
            <a:r>
              <a:rPr lang="en-US" sz="2000" dirty="0"/>
              <a:t>Abhik Seal PhD</a:t>
            </a:r>
          </a:p>
          <a:p>
            <a:r>
              <a:rPr lang="en-US" i="1" dirty="0"/>
              <a:t>Senior Data Scientist (Cheminformatics and NLP)</a:t>
            </a:r>
          </a:p>
          <a:p>
            <a:r>
              <a:rPr lang="en-US" sz="2000" i="1" dirty="0"/>
              <a:t>Data Science and Informatics </a:t>
            </a:r>
          </a:p>
          <a:p>
            <a:r>
              <a:rPr lang="en-US" sz="1600" i="1" dirty="0"/>
              <a:t>AbbVie Inc. North Chicago ,IL</a:t>
            </a:r>
          </a:p>
        </p:txBody>
      </p:sp>
      <p:sp>
        <p:nvSpPr>
          <p:cNvPr id="2068" name="Rectangle 20"/>
          <p:cNvSpPr>
            <a:spLocks noGrp="1"/>
          </p:cNvSpPr>
          <p:nvPr>
            <p:ph type="ctrTitle"/>
          </p:nvPr>
        </p:nvSpPr>
        <p:spPr>
          <a:xfrm>
            <a:off x="190500" y="848556"/>
            <a:ext cx="6324599" cy="1483904"/>
          </a:xfrm>
        </p:spPr>
        <p:txBody>
          <a:bodyPr lIns="0" tIns="0" rIns="0" bIns="0"/>
          <a:lstStyle/>
          <a:p>
            <a:br>
              <a:rPr lang="en-US" dirty="0"/>
            </a:br>
            <a:r>
              <a:rPr lang="en-US" dirty="0"/>
              <a:t>Democratizing NLP search through I2E and R Shiny</a:t>
            </a:r>
            <a:endParaRPr lang="en-US" sz="3000" b="1" dirty="0">
              <a:solidFill>
                <a:srgbClr val="C4D6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1BEE38-25B5-4D8C-93A6-8D0E668CD557}"/>
              </a:ext>
            </a:extLst>
          </p:cNvPr>
          <p:cNvSpPr txBox="1"/>
          <p:nvPr/>
        </p:nvSpPr>
        <p:spPr>
          <a:xfrm>
            <a:off x="284957" y="418051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8/23/19</a:t>
            </a:r>
          </a:p>
        </p:txBody>
      </p:sp>
      <p:pic>
        <p:nvPicPr>
          <p:cNvPr id="1026" name="Picture 2" descr="R/Pharma logo">
            <a:extLst>
              <a:ext uri="{FF2B5EF4-FFF2-40B4-BE49-F238E27FC236}">
                <a16:creationId xmlns:a16="http://schemas.microsoft.com/office/drawing/2014/main" id="{BE892D66-43CB-421C-97DB-F5C87AA91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8117" y="4876800"/>
            <a:ext cx="4313238" cy="150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80E06C0-047F-4958-B731-412516AF4865}"/>
              </a:ext>
            </a:extLst>
          </p:cNvPr>
          <p:cNvSpPr/>
          <p:nvPr/>
        </p:nvSpPr>
        <p:spPr>
          <a:xfrm>
            <a:off x="190500" y="6009389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helvetica" panose="020B0604020202020204" pitchFamily="34" charset="0"/>
              </a:rPr>
              <a:t> Harvard University</a:t>
            </a:r>
            <a:endParaRPr lang="en-US" b="0" i="0" u="none" strike="noStrike" dirty="0">
              <a:solidFill>
                <a:srgbClr val="FFFFFF"/>
              </a:solidFill>
              <a:effectLst/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394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D69C03-36B0-4A8E-83C3-CCC0622C2686}"/>
              </a:ext>
            </a:extLst>
          </p:cNvPr>
          <p:cNvSpPr/>
          <p:nvPr/>
        </p:nvSpPr>
        <p:spPr>
          <a:xfrm>
            <a:off x="308441" y="304800"/>
            <a:ext cx="7286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2060"/>
                </a:solidFill>
                <a:latin typeface="+mj-lt"/>
              </a:rPr>
              <a:t>Linguamatics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 I2E Transforms Text into Actionable Insights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E15CB9-A03D-4E47-978D-FC05FF83E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9" y="1828800"/>
            <a:ext cx="8639503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102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399" y="1108788"/>
            <a:ext cx="7708760" cy="4415712"/>
          </a:xfrm>
        </p:spPr>
        <p:txBody>
          <a:bodyPr/>
          <a:lstStyle/>
          <a:p>
            <a:r>
              <a:rPr lang="en-US" dirty="0"/>
              <a:t>Ontologies </a:t>
            </a:r>
            <a:r>
              <a:rPr lang="en-US" dirty="0">
                <a:sym typeface="Wingdings" panose="05000000000000000000" pitchFamily="2" charset="2"/>
              </a:rPr>
              <a:t> language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45896" y="5386264"/>
            <a:ext cx="2895600" cy="189327"/>
          </a:xfrm>
        </p:spPr>
        <p:txBody>
          <a:bodyPr/>
          <a:lstStyle/>
          <a:p>
            <a:r>
              <a:rPr lang="en-US" dirty="0"/>
              <a:t>Copyright © Linguamatics  2019</a:t>
            </a:r>
          </a:p>
          <a:p>
            <a:r>
              <a:rPr lang="en-US" dirty="0"/>
              <a:t>Information Classification: EXTERNAL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45136" y="6474495"/>
            <a:ext cx="1014051" cy="245052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chemeClr val="bg1">
                    <a:lumMod val="6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246E2-3D24-274A-A0F0-CB1EDEBD96E0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749" y="2189391"/>
            <a:ext cx="1965852" cy="19431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6" name="Content Placeholder 5"/>
          <p:cNvSpPr txBox="1">
            <a:spLocks/>
          </p:cNvSpPr>
          <p:nvPr/>
        </p:nvSpPr>
        <p:spPr>
          <a:xfrm>
            <a:off x="4451555" y="1295400"/>
            <a:ext cx="3782372" cy="36143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5"/>
              </a:buClr>
              <a:buSzPct val="100000"/>
              <a:buFontTx/>
              <a:buBlip>
                <a:blip r:embed="rId4"/>
              </a:buBlip>
              <a:defRPr sz="2400" kern="1200" baseline="0">
                <a:solidFill>
                  <a:schemeClr val="tx2"/>
                </a:solidFill>
                <a:latin typeface="Verdan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5"/>
              </a:buClr>
              <a:buSzPct val="100000"/>
              <a:buFont typeface="Verdana" panose="020B0604030504040204" pitchFamily="34" charset="0"/>
              <a:buChar char="−"/>
              <a:defRPr sz="2000" kern="1200" baseline="0">
                <a:solidFill>
                  <a:schemeClr val="tx2"/>
                </a:solidFill>
                <a:latin typeface="Verdana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5"/>
              </a:buClr>
              <a:buSzPct val="100000"/>
              <a:buFont typeface="Verdana" panose="020B0604030504040204" pitchFamily="34" charset="0"/>
              <a:buChar char="−"/>
              <a:defRPr sz="1800" kern="1200" baseline="0">
                <a:solidFill>
                  <a:schemeClr val="tx2"/>
                </a:solidFill>
                <a:latin typeface="Verdana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5"/>
              </a:buClr>
              <a:buSzPct val="100000"/>
              <a:buFont typeface="Verdana" panose="020B0604030504040204" pitchFamily="34" charset="0"/>
              <a:buChar char="−"/>
              <a:defRPr sz="1600" kern="1200" baseline="0">
                <a:solidFill>
                  <a:schemeClr val="tx2"/>
                </a:solidFill>
                <a:latin typeface="Verdana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5"/>
              </a:buClr>
              <a:buSzPct val="100000"/>
              <a:buFont typeface="Verdana" panose="020B0604030504040204" pitchFamily="34" charset="0"/>
              <a:buChar char="−"/>
              <a:defRPr sz="1400" kern="1200" baseline="0">
                <a:solidFill>
                  <a:schemeClr val="tx2"/>
                </a:solidFill>
                <a:latin typeface="Verdan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2403872" algn="l"/>
              </a:tabLst>
            </a:pPr>
            <a:r>
              <a:rPr lang="en-US" sz="1800" dirty="0">
                <a:solidFill>
                  <a:schemeClr val="bg2"/>
                </a:solidFill>
                <a:sym typeface="Wingdings" panose="05000000000000000000" pitchFamily="2" charset="2"/>
              </a:rPr>
              <a:t>Pattern ontologies	</a:t>
            </a:r>
            <a:br>
              <a:rPr lang="en-US" sz="1800" dirty="0">
                <a:solidFill>
                  <a:schemeClr val="bg2"/>
                </a:solidFill>
                <a:sym typeface="Wingdings" panose="05000000000000000000" pitchFamily="2" charset="2"/>
              </a:rPr>
            </a:br>
            <a:r>
              <a:rPr lang="en-US" sz="1800" dirty="0">
                <a:solidFill>
                  <a:schemeClr val="bg2"/>
                </a:solidFill>
                <a:sym typeface="Wingdings" panose="05000000000000000000" pitchFamily="2" charset="2"/>
              </a:rPr>
              <a:t> date, emails, TNM, etc.</a:t>
            </a:r>
            <a:br>
              <a:rPr lang="en-US" sz="1800" dirty="0">
                <a:solidFill>
                  <a:schemeClr val="bg2"/>
                </a:solidFill>
                <a:sym typeface="Wingdings" panose="05000000000000000000" pitchFamily="2" charset="2"/>
              </a:rPr>
            </a:br>
            <a:r>
              <a:rPr lang="en-US" sz="1800" dirty="0">
                <a:solidFill>
                  <a:schemeClr val="bg2"/>
                </a:solidFill>
                <a:sym typeface="Wingdings" panose="05000000000000000000" pitchFamily="2" charset="2"/>
              </a:rPr>
              <a:t> measurements</a:t>
            </a:r>
            <a:br>
              <a:rPr lang="en-US" sz="1800" dirty="0">
                <a:solidFill>
                  <a:schemeClr val="bg2"/>
                </a:solidFill>
                <a:sym typeface="Wingdings" panose="05000000000000000000" pitchFamily="2" charset="2"/>
              </a:rPr>
            </a:br>
            <a:r>
              <a:rPr lang="en-US" sz="1800" dirty="0">
                <a:solidFill>
                  <a:schemeClr val="bg2"/>
                </a:solidFill>
                <a:sym typeface="Wingdings" panose="05000000000000000000" pitchFamily="2" charset="2"/>
              </a:rPr>
              <a:t> mutations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96" y="1638739"/>
            <a:ext cx="3075269" cy="1463852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205" y="2586994"/>
            <a:ext cx="3187208" cy="131391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296" y="3775660"/>
            <a:ext cx="2771706" cy="1134121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4222384" y="4210051"/>
            <a:ext cx="2628900" cy="1026275"/>
            <a:chOff x="3886200" y="5108633"/>
            <a:chExt cx="3505200" cy="1368367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6200" y="5108633"/>
              <a:ext cx="3505200" cy="1368367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cxnSp>
          <p:nvCxnSpPr>
            <p:cNvPr id="11" name="Straight Connector 10"/>
            <p:cNvCxnSpPr/>
            <p:nvPr/>
          </p:nvCxnSpPr>
          <p:spPr>
            <a:xfrm>
              <a:off x="5554647" y="5334000"/>
              <a:ext cx="1905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648200" y="5614416"/>
              <a:ext cx="1905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270176" y="5867400"/>
              <a:ext cx="1905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001511" y="6172200"/>
              <a:ext cx="1905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934200" y="6428232"/>
              <a:ext cx="1905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440" y="5050891"/>
            <a:ext cx="5657850" cy="359309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36196" y="3924300"/>
            <a:ext cx="4199226" cy="3595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7213" lvl="1" indent="-214313">
              <a:lnSpc>
                <a:spcPct val="125000"/>
              </a:lnSpc>
              <a:spcBef>
                <a:spcPct val="20000"/>
              </a:spcBef>
              <a:buClr>
                <a:srgbClr val="0070C0"/>
              </a:buClr>
              <a:buSzPct val="100000"/>
              <a:buFont typeface="Verdana" panose="020B0604030504040204" pitchFamily="34" charset="0"/>
              <a:buChar char="−"/>
              <a:tabLst>
                <a:tab pos="2403872" algn="l"/>
              </a:tabLst>
            </a:pPr>
            <a:r>
              <a:rPr lang="en-US" sz="1500" dirty="0">
                <a:solidFill>
                  <a:srgbClr val="124392"/>
                </a:solidFill>
                <a:sym typeface="Wingdings" panose="05000000000000000000" pitchFamily="2" charset="2"/>
              </a:rPr>
              <a:t>Spelling correction, accents, OCR errors, etc.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6196" y="4593691"/>
            <a:ext cx="1768754" cy="3595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7213" lvl="1" indent="-214313">
              <a:lnSpc>
                <a:spcPct val="125000"/>
              </a:lnSpc>
              <a:spcBef>
                <a:spcPct val="20000"/>
              </a:spcBef>
              <a:buClr>
                <a:srgbClr val="0070C0"/>
              </a:buClr>
              <a:buSzPct val="100000"/>
              <a:buFont typeface="Verdana" panose="020B0604030504040204" pitchFamily="34" charset="0"/>
              <a:buChar char="−"/>
              <a:tabLst>
                <a:tab pos="2403872" algn="l"/>
              </a:tabLst>
            </a:pPr>
            <a:r>
              <a:rPr lang="en-US" sz="1500" dirty="0">
                <a:solidFill>
                  <a:srgbClr val="124392"/>
                </a:solidFill>
                <a:sym typeface="Wingdings" panose="05000000000000000000" pitchFamily="2" charset="2"/>
              </a:rPr>
              <a:t>Conjunctions</a:t>
            </a:r>
          </a:p>
        </p:txBody>
      </p:sp>
    </p:spTree>
    <p:extLst>
      <p:ext uri="{BB962C8B-B14F-4D97-AF65-F5344CB8AC3E}">
        <p14:creationId xmlns:p14="http://schemas.microsoft.com/office/powerpoint/2010/main" val="404340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Removing unwanted context</a:t>
            </a:r>
          </a:p>
          <a:p>
            <a:r>
              <a:rPr lang="en-US" dirty="0"/>
              <a:t> Querying for PD-1 occurrences can bring back mentions of antibodies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be removed by negating prefix ‘anti’</a:t>
            </a:r>
          </a:p>
        </p:txBody>
      </p:sp>
      <p:pic>
        <p:nvPicPr>
          <p:cNvPr id="18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435" y="2751160"/>
            <a:ext cx="4157378" cy="119219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Negating (removing) terms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45136" y="6474495"/>
            <a:ext cx="1014051" cy="245052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chemeClr val="bg1">
                    <a:lumMod val="6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246E2-3D24-274A-A0F0-CB1EDEBD96E0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1" y="2925423"/>
            <a:ext cx="792956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306" y="4264140"/>
            <a:ext cx="785813" cy="821531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5143500" y="3943350"/>
            <a:ext cx="228600" cy="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435" y="4258163"/>
            <a:ext cx="4157378" cy="1001227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891" y="2925423"/>
            <a:ext cx="792956" cy="5143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642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I2E </a:t>
            </a:r>
            <a:r>
              <a:rPr lang="en-US" sz="2800" b="1" dirty="0"/>
              <a:t>Interface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2636A6-E843-4AD0-BF27-F07CABBB7BB3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5105400" cy="22758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905000"/>
            <a:ext cx="4910138" cy="2748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86200"/>
            <a:ext cx="4761640" cy="25051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6495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5BB70-D702-410F-B30F-2EAB26735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200" y="381000"/>
            <a:ext cx="8319600" cy="535200"/>
          </a:xfrm>
        </p:spPr>
        <p:txBody>
          <a:bodyPr/>
          <a:lstStyle/>
          <a:p>
            <a:r>
              <a:rPr lang="en-US" dirty="0"/>
              <a:t>Technology and Current Workflow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7F3B2-ED7B-4427-B5C9-77E68FCE4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5974-C8F7-41E2-B5C3-F75754D2A1E9}" type="slidenum">
              <a:rPr lang="de-DE" smtClean="0">
                <a:solidFill>
                  <a:prstClr val="white"/>
                </a:solidFill>
              </a:rPr>
              <a:pPr/>
              <a:t>14</a:t>
            </a:fld>
            <a:endParaRPr lang="de-DE">
              <a:solidFill>
                <a:prstClr val="white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786AD2-6179-40B1-9DBA-3D439924A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1" y="1066800"/>
            <a:ext cx="8872538" cy="504736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8968778-1DD5-43D1-8C45-D442DF5B0D5E}"/>
              </a:ext>
            </a:extLst>
          </p:cNvPr>
          <p:cNvSpPr/>
          <p:nvPr/>
        </p:nvSpPr>
        <p:spPr>
          <a:xfrm>
            <a:off x="7876565" y="3886200"/>
            <a:ext cx="1159669" cy="381000"/>
          </a:xfrm>
          <a:prstGeom prst="round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Formatting data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8B45682-AFA3-48B6-B184-E731203C1C94}"/>
              </a:ext>
            </a:extLst>
          </p:cNvPr>
          <p:cNvCxnSpPr/>
          <p:nvPr/>
        </p:nvCxnSpPr>
        <p:spPr>
          <a:xfrm flipH="1" flipV="1">
            <a:off x="4419600" y="2667000"/>
            <a:ext cx="685800" cy="457200"/>
          </a:xfrm>
          <a:prstGeom prst="straightConnector1">
            <a:avLst/>
          </a:prstGeom>
          <a:ln w="9525">
            <a:solidFill>
              <a:srgbClr val="071D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0FCDCBD-FBD0-41A1-A166-2D4E96E69E2B}"/>
              </a:ext>
            </a:extLst>
          </p:cNvPr>
          <p:cNvSpPr/>
          <p:nvPr/>
        </p:nvSpPr>
        <p:spPr>
          <a:xfrm>
            <a:off x="2743200" y="2362200"/>
            <a:ext cx="1371600" cy="457200"/>
          </a:xfrm>
          <a:prstGeom prst="roundRect">
            <a:avLst/>
          </a:prstGeom>
          <a:solidFill>
            <a:srgbClr val="071D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Calling Python Objects in R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DB8E63E-D13B-44A0-BD34-BADE8952F27E}"/>
              </a:ext>
            </a:extLst>
          </p:cNvPr>
          <p:cNvSpPr/>
          <p:nvPr/>
        </p:nvSpPr>
        <p:spPr>
          <a:xfrm>
            <a:off x="3200400" y="5105400"/>
            <a:ext cx="1371600" cy="4572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Yaml</a:t>
            </a:r>
            <a:r>
              <a:rPr lang="en-US" sz="1600" dirty="0">
                <a:solidFill>
                  <a:schemeClr val="bg1"/>
                </a:solidFill>
              </a:rPr>
              <a:t> package</a:t>
            </a:r>
          </a:p>
        </p:txBody>
      </p:sp>
    </p:spTree>
    <p:extLst>
      <p:ext uri="{BB962C8B-B14F-4D97-AF65-F5344CB8AC3E}">
        <p14:creationId xmlns:p14="http://schemas.microsoft.com/office/powerpoint/2010/main" val="180964513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72681-DF71-4F63-BF74-9C7488EDF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>
                <a:solidFill>
                  <a:srgbClr val="002060"/>
                </a:solidFill>
              </a:rPr>
              <a:t>PharMine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0909E-DF73-43F4-B00F-1ED3CC2B4B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735998-22BD-4A14-A416-41E3D34BF7B6}" type="slidenum">
              <a:rPr lang="en-US" smtClean="0">
                <a:solidFill>
                  <a:srgbClr val="FFFFFF"/>
                </a:solidFill>
              </a:rPr>
              <a:pPr/>
              <a:t>15</a:t>
            </a:fld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ACC522ED-FAE2-43A2-83EE-9BE47BF318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4780252"/>
              </p:ext>
            </p:extLst>
          </p:nvPr>
        </p:nvGraphicFramePr>
        <p:xfrm>
          <a:off x="838200" y="1143000"/>
          <a:ext cx="7643813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180FDF-A7FC-4977-B427-150D90E860F4}"/>
              </a:ext>
            </a:extLst>
          </p:cNvPr>
          <p:cNvSpPr/>
          <p:nvPr/>
        </p:nvSpPr>
        <p:spPr>
          <a:xfrm rot="16200000">
            <a:off x="-2183605" y="3402807"/>
            <a:ext cx="5105401" cy="585785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Pharmine</a:t>
            </a:r>
            <a:r>
              <a:rPr lang="en-US" b="1" dirty="0">
                <a:solidFill>
                  <a:schemeClr val="tx1"/>
                </a:solidFill>
              </a:rPr>
              <a:t> : AbbVie pharmaceutical text mining platform</a:t>
            </a:r>
          </a:p>
        </p:txBody>
      </p:sp>
    </p:spTree>
    <p:extLst>
      <p:ext uri="{BB962C8B-B14F-4D97-AF65-F5344CB8AC3E}">
        <p14:creationId xmlns:p14="http://schemas.microsoft.com/office/powerpoint/2010/main" val="911562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22E28-C2DC-4AAF-ADB4-1A25F6E0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E492A-D355-4BB7-9ACF-667E9EC590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735998-22BD-4A14-A416-41E3D34BF7B6}" type="slidenum">
              <a:rPr lang="en-US" smtClean="0">
                <a:solidFill>
                  <a:srgbClr val="FFFFFF"/>
                </a:solidFill>
              </a:rPr>
              <a:pPr/>
              <a:t>16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1CD485-AEF6-405E-B19E-46BCDCDE8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1112837"/>
            <a:ext cx="8318500" cy="304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9D646F-F36D-4952-9C22-E5AD1F90E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19" y="4335339"/>
            <a:ext cx="3784640" cy="1865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941CDD-3023-49C7-869B-57880B0F3B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638" y="4344817"/>
            <a:ext cx="4267200" cy="18655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7341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D06F0-2BF2-4D1D-9B22-2E332F6C1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b="1" dirty="0"/>
              <a:t>Pharmacokinetic and Pharmacodynamic Case Study Use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2C9B00-76CD-4315-B740-6C29D9F840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735998-22BD-4A14-A416-41E3D34BF7B6}" type="slidenum">
              <a:rPr lang="en-US" smtClean="0">
                <a:solidFill>
                  <a:srgbClr val="FFFFFF"/>
                </a:solidFill>
              </a:rPr>
              <a:pPr/>
              <a:t>17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271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000" y="-457200"/>
            <a:ext cx="8550000" cy="1219200"/>
          </a:xfrm>
        </p:spPr>
        <p:txBody>
          <a:bodyPr>
            <a:normAutofit/>
          </a:bodyPr>
          <a:lstStyle/>
          <a:p>
            <a:r>
              <a:rPr lang="en-US" sz="2800" dirty="0"/>
              <a:t>Semiautomatic Extraction of PK/PD parameters using I2E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Relevant parameters like pharmacokinetic/- dynamic (PK/PD) values are cumbersome to retrieve by classic search methods in abstract databases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Curated drug databases can offer structured and high quality information on selected drugs but need to consider multiple databases.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36A6-E843-4AD0-BF27-F07CABBB7BB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16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8C1ADFE6-A4B0-48F9-964E-AB8D3A350979}"/>
              </a:ext>
            </a:extLst>
          </p:cNvPr>
          <p:cNvCxnSpPr>
            <a:cxnSpLocks/>
            <a:endCxn id="17" idx="0"/>
          </p:cNvCxnSpPr>
          <p:nvPr/>
        </p:nvCxnSpPr>
        <p:spPr>
          <a:xfrm flipV="1">
            <a:off x="2817950" y="2620650"/>
            <a:ext cx="3582852" cy="2315085"/>
          </a:xfrm>
          <a:prstGeom prst="bentConnector3">
            <a:avLst>
              <a:gd name="adj1" fmla="val 45139"/>
            </a:avLst>
          </a:prstGeom>
          <a:ln w="9525">
            <a:solidFill>
              <a:srgbClr val="071D4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8AD8DB67-E71D-454B-A3F6-14C305BF37A4}"/>
              </a:ext>
            </a:extLst>
          </p:cNvPr>
          <p:cNvCxnSpPr>
            <a:cxnSpLocks/>
          </p:cNvCxnSpPr>
          <p:nvPr/>
        </p:nvCxnSpPr>
        <p:spPr>
          <a:xfrm>
            <a:off x="2743200" y="2031171"/>
            <a:ext cx="3581401" cy="3012833"/>
          </a:xfrm>
          <a:prstGeom prst="bentConnector3">
            <a:avLst>
              <a:gd name="adj1" fmla="val 52026"/>
            </a:avLst>
          </a:prstGeom>
          <a:ln w="9525">
            <a:solidFill>
              <a:srgbClr val="071D4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78B9678F-8B8C-417C-9514-9D448B87BD7B}"/>
              </a:ext>
            </a:extLst>
          </p:cNvPr>
          <p:cNvSpPr/>
          <p:nvPr/>
        </p:nvSpPr>
        <p:spPr>
          <a:xfrm rot="10800000">
            <a:off x="414000" y="1813997"/>
            <a:ext cx="2329200" cy="1616699"/>
          </a:xfrm>
          <a:prstGeom prst="round2SameRect">
            <a:avLst>
              <a:gd name="adj1" fmla="val 8000"/>
              <a:gd name="adj2" fmla="val 0"/>
            </a:avLst>
          </a:prstGeom>
          <a:solidFill>
            <a:schemeClr val="accent5">
              <a:lumMod val="20000"/>
              <a:lumOff val="80000"/>
              <a:alpha val="90000"/>
            </a:schemeClr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2E8B88-E38B-4650-B957-6C77A8F269A6}"/>
              </a:ext>
            </a:extLst>
          </p:cNvPr>
          <p:cNvSpPr/>
          <p:nvPr/>
        </p:nvSpPr>
        <p:spPr>
          <a:xfrm rot="10800000">
            <a:off x="414000" y="1202700"/>
            <a:ext cx="2329200" cy="611296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7" name="Rectangle: Top Corners Rounded 16">
            <a:extLst>
              <a:ext uri="{FF2B5EF4-FFF2-40B4-BE49-F238E27FC236}">
                <a16:creationId xmlns:a16="http://schemas.microsoft.com/office/drawing/2014/main" id="{2B41D72A-FE30-484A-8C48-E3409BC27922}"/>
              </a:ext>
            </a:extLst>
          </p:cNvPr>
          <p:cNvSpPr/>
          <p:nvPr/>
        </p:nvSpPr>
        <p:spPr>
          <a:xfrm rot="10800000">
            <a:off x="6400802" y="1812301"/>
            <a:ext cx="2329200" cy="1616699"/>
          </a:xfrm>
          <a:prstGeom prst="round2SameRect">
            <a:avLst>
              <a:gd name="adj1" fmla="val 8000"/>
              <a:gd name="adj2" fmla="val 0"/>
            </a:avLst>
          </a:prstGeom>
          <a:solidFill>
            <a:schemeClr val="accent5">
              <a:lumMod val="20000"/>
              <a:lumOff val="80000"/>
              <a:alpha val="90000"/>
            </a:schemeClr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531279-7030-4A0E-B20D-898089D62367}"/>
              </a:ext>
            </a:extLst>
          </p:cNvPr>
          <p:cNvSpPr/>
          <p:nvPr/>
        </p:nvSpPr>
        <p:spPr>
          <a:xfrm rot="10800000">
            <a:off x="6400802" y="1201004"/>
            <a:ext cx="2329200" cy="611296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1" name="Rectangle: Top Corners Rounded 20">
            <a:extLst>
              <a:ext uri="{FF2B5EF4-FFF2-40B4-BE49-F238E27FC236}">
                <a16:creationId xmlns:a16="http://schemas.microsoft.com/office/drawing/2014/main" id="{57C139C4-6B50-4BF9-A856-9C7576E3567F}"/>
              </a:ext>
            </a:extLst>
          </p:cNvPr>
          <p:cNvSpPr/>
          <p:nvPr/>
        </p:nvSpPr>
        <p:spPr>
          <a:xfrm rot="10800000">
            <a:off x="413999" y="4672340"/>
            <a:ext cx="2329200" cy="1616699"/>
          </a:xfrm>
          <a:prstGeom prst="round2SameRect">
            <a:avLst>
              <a:gd name="adj1" fmla="val 8000"/>
              <a:gd name="adj2" fmla="val 0"/>
            </a:avLst>
          </a:prstGeom>
          <a:solidFill>
            <a:schemeClr val="accent5">
              <a:lumMod val="20000"/>
              <a:lumOff val="80000"/>
              <a:alpha val="90000"/>
            </a:schemeClr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Rectangle: Top Corners Rounded 24">
            <a:extLst>
              <a:ext uri="{FF2B5EF4-FFF2-40B4-BE49-F238E27FC236}">
                <a16:creationId xmlns:a16="http://schemas.microsoft.com/office/drawing/2014/main" id="{FFB3EE77-E6BA-45A4-BFFE-DE104423E985}"/>
              </a:ext>
            </a:extLst>
          </p:cNvPr>
          <p:cNvSpPr/>
          <p:nvPr/>
        </p:nvSpPr>
        <p:spPr>
          <a:xfrm rot="10800000">
            <a:off x="6400802" y="4722516"/>
            <a:ext cx="2329200" cy="1616699"/>
          </a:xfrm>
          <a:prstGeom prst="round2SameRect">
            <a:avLst>
              <a:gd name="adj1" fmla="val 8000"/>
              <a:gd name="adj2" fmla="val 0"/>
            </a:avLst>
          </a:prstGeom>
          <a:solidFill>
            <a:schemeClr val="accent5">
              <a:lumMod val="20000"/>
              <a:lumOff val="80000"/>
              <a:alpha val="90000"/>
            </a:schemeClr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3E74D9D-C23E-4E82-8BB8-BAD7D1FBBD3B}"/>
              </a:ext>
            </a:extLst>
          </p:cNvPr>
          <p:cNvSpPr/>
          <p:nvPr/>
        </p:nvSpPr>
        <p:spPr>
          <a:xfrm rot="10800000">
            <a:off x="6400802" y="4111219"/>
            <a:ext cx="2329200" cy="611296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EBFD255-073A-4671-9E42-176730816304}"/>
              </a:ext>
            </a:extLst>
          </p:cNvPr>
          <p:cNvSpPr/>
          <p:nvPr/>
        </p:nvSpPr>
        <p:spPr>
          <a:xfrm>
            <a:off x="3640109" y="3162960"/>
            <a:ext cx="1863782" cy="914400"/>
          </a:xfrm>
          <a:prstGeom prst="roundRect">
            <a:avLst/>
          </a:prstGeom>
          <a:solidFill>
            <a:srgbClr val="071D49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One platform designed for the end-user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06EA99C-66E8-4FB2-8639-92302BE6CC6F}"/>
              </a:ext>
            </a:extLst>
          </p:cNvPr>
          <p:cNvSpPr/>
          <p:nvPr/>
        </p:nvSpPr>
        <p:spPr>
          <a:xfrm rot="10800000">
            <a:off x="413999" y="4077360"/>
            <a:ext cx="2329200" cy="611296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3C1A75-EE23-440F-8C86-DF07F76E364C}"/>
              </a:ext>
            </a:extLst>
          </p:cNvPr>
          <p:cNvSpPr/>
          <p:nvPr/>
        </p:nvSpPr>
        <p:spPr>
          <a:xfrm>
            <a:off x="413998" y="1255840"/>
            <a:ext cx="2405402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</a:rPr>
              <a:t>Disease background search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F77BDA1C-8F36-4947-B946-F431E0BF4306}"/>
              </a:ext>
            </a:extLst>
          </p:cNvPr>
          <p:cNvSpPr txBox="1">
            <a:spLocks/>
          </p:cNvSpPr>
          <p:nvPr/>
        </p:nvSpPr>
        <p:spPr bwMode="gray">
          <a:xfrm>
            <a:off x="400876" y="146871"/>
            <a:ext cx="8319600" cy="730800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rgbClr val="071D49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b="1" dirty="0" err="1"/>
              <a:t>Pk</a:t>
            </a:r>
            <a:r>
              <a:rPr lang="en-US" b="1" dirty="0"/>
              <a:t>-PD USE CASE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4B6378B-9C26-4296-A89F-E8D3404D4770}"/>
              </a:ext>
            </a:extLst>
          </p:cNvPr>
          <p:cNvSpPr/>
          <p:nvPr/>
        </p:nvSpPr>
        <p:spPr>
          <a:xfrm>
            <a:off x="6766422" y="1272285"/>
            <a:ext cx="182857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</a:rPr>
              <a:t>Parameter search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FB9DAA5-08B3-45A4-A859-A3F17EAF3E97}"/>
              </a:ext>
            </a:extLst>
          </p:cNvPr>
          <p:cNvSpPr/>
          <p:nvPr/>
        </p:nvSpPr>
        <p:spPr>
          <a:xfrm>
            <a:off x="849168" y="4187717"/>
            <a:ext cx="1458861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</a:rPr>
              <a:t>Model search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7ED3D5-C100-4588-B74B-8A963DE5FB17}"/>
              </a:ext>
            </a:extLst>
          </p:cNvPr>
          <p:cNvSpPr/>
          <p:nvPr/>
        </p:nvSpPr>
        <p:spPr>
          <a:xfrm>
            <a:off x="6922598" y="4220600"/>
            <a:ext cx="12856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</a:rPr>
              <a:t>Data search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5633572-591B-4B0F-9627-6AF2FF54F634}"/>
              </a:ext>
            </a:extLst>
          </p:cNvPr>
          <p:cNvSpPr/>
          <p:nvPr/>
        </p:nvSpPr>
        <p:spPr>
          <a:xfrm>
            <a:off x="549899" y="1752600"/>
            <a:ext cx="2133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Disease overview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Clinical endpoints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Existing therapies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Known mechanisms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Biomarkers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E1E3615-074E-4358-AA12-9C58B8235493}"/>
              </a:ext>
            </a:extLst>
          </p:cNvPr>
          <p:cNvSpPr/>
          <p:nvPr/>
        </p:nvSpPr>
        <p:spPr>
          <a:xfrm>
            <a:off x="6496359" y="1828800"/>
            <a:ext cx="22526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Look for a particular parameter value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Data supporting the estimation of parameter value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03C674-3AF0-494E-9B14-090838FC7C0B}"/>
              </a:ext>
            </a:extLst>
          </p:cNvPr>
          <p:cNvSpPr/>
          <p:nvPr/>
        </p:nvSpPr>
        <p:spPr>
          <a:xfrm>
            <a:off x="578474" y="4827588"/>
            <a:ext cx="1981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dirty="0"/>
              <a:t>Existing mathematical models for same or similar disease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2043213-9DFA-4C54-A108-04235E4E7F49}"/>
              </a:ext>
            </a:extLst>
          </p:cNvPr>
          <p:cNvSpPr/>
          <p:nvPr/>
        </p:nvSpPr>
        <p:spPr>
          <a:xfrm>
            <a:off x="6553200" y="4773424"/>
            <a:ext cx="2041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Clinical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Animal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Cell-level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Proteomics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Genotype data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85EC86-E8A8-4B34-82D3-22ED2F73C925}"/>
              </a:ext>
            </a:extLst>
          </p:cNvPr>
          <p:cNvSpPr/>
          <p:nvPr/>
        </p:nvSpPr>
        <p:spPr>
          <a:xfrm>
            <a:off x="3202447" y="6197504"/>
            <a:ext cx="31500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“Slide courtesy: Dwaipayan Mukherjee, CPPM”.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9064911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r>
              <a:rPr lang="en-US" dirty="0"/>
              <a:t>Who Am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2636A6-E843-4AD0-BF27-F07CABBB7BB3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647909601"/>
              </p:ext>
            </p:extLst>
          </p:nvPr>
        </p:nvGraphicFramePr>
        <p:xfrm>
          <a:off x="1066800" y="521396"/>
          <a:ext cx="79248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670" y="2458974"/>
            <a:ext cx="4321160" cy="2327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5231423" y="35814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783A9288-F09C-4120-B24A-7B36845EFE6B}"/>
              </a:ext>
            </a:extLst>
          </p:cNvPr>
          <p:cNvSpPr/>
          <p:nvPr/>
        </p:nvSpPr>
        <p:spPr>
          <a:xfrm>
            <a:off x="76200" y="6125517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657786"/>
                </a:solidFill>
                <a:latin typeface="Segoe UI" panose="020B0502040204020203" pitchFamily="34" charset="0"/>
                <a:hlinkClick r:id="rId8"/>
              </a:rPr>
              <a:t>Twitter : @</a:t>
            </a:r>
            <a:r>
              <a:rPr lang="en-US" sz="1200" dirty="0">
                <a:solidFill>
                  <a:srgbClr val="657786"/>
                </a:solidFill>
                <a:latin typeface="Segoe UI" panose="020B0502040204020203" pitchFamily="34" charset="0"/>
                <a:hlinkClick r:id="rId8"/>
              </a:rPr>
              <a:t>abhik1368</a:t>
            </a:r>
            <a:endParaRPr lang="en-US" sz="1200" dirty="0">
              <a:solidFill>
                <a:srgbClr val="657786"/>
              </a:solidFill>
              <a:latin typeface="Segoe UI" panose="020B0502040204020203" pitchFamily="34" charset="0"/>
            </a:endParaRPr>
          </a:p>
          <a:p>
            <a:r>
              <a:rPr lang="en-US" sz="1200" b="1" dirty="0">
                <a:solidFill>
                  <a:srgbClr val="657786"/>
                </a:solidFill>
                <a:latin typeface="Segoe UI" panose="020B0502040204020203" pitchFamily="34" charset="0"/>
              </a:rPr>
              <a:t>Email: abhik.seal@abbvie.com</a:t>
            </a:r>
            <a:endParaRPr lang="en-US" sz="1200" b="1" i="0" dirty="0">
              <a:solidFill>
                <a:srgbClr val="66757F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B7BF86B-8F4A-4941-AF7B-1C6FDFED93C7}"/>
              </a:ext>
            </a:extLst>
          </p:cNvPr>
          <p:cNvSpPr/>
          <p:nvPr/>
        </p:nvSpPr>
        <p:spPr>
          <a:xfrm>
            <a:off x="2286000" y="4665816"/>
            <a:ext cx="1981200" cy="1117531"/>
          </a:xfrm>
          <a:prstGeom prst="round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Cheminformatics</a:t>
            </a:r>
          </a:p>
          <a:p>
            <a:pPr algn="ctr"/>
            <a:endParaRPr lang="en-US" sz="1400" i="1" dirty="0"/>
          </a:p>
          <a:p>
            <a:pPr algn="ctr"/>
            <a:r>
              <a:rPr lang="en-US" sz="1400" i="1" dirty="0"/>
              <a:t>Fingerprints</a:t>
            </a:r>
          </a:p>
          <a:p>
            <a:pPr algn="ctr"/>
            <a:r>
              <a:rPr lang="en-US" sz="1400" i="1" dirty="0"/>
              <a:t>Fragments</a:t>
            </a:r>
          </a:p>
          <a:p>
            <a:pPr algn="ctr"/>
            <a:r>
              <a:rPr lang="en-US" sz="1400" i="1" dirty="0"/>
              <a:t>Jaccard (</a:t>
            </a:r>
            <a:r>
              <a:rPr lang="en-US" sz="1400" i="1" dirty="0" err="1"/>
              <a:t>tanimoto</a:t>
            </a:r>
            <a:r>
              <a:rPr lang="en-US" sz="1400" i="1" dirty="0"/>
              <a:t>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4E2AF84-647B-494B-8EBA-C95D029AA762}"/>
              </a:ext>
            </a:extLst>
          </p:cNvPr>
          <p:cNvSpPr/>
          <p:nvPr/>
        </p:nvSpPr>
        <p:spPr>
          <a:xfrm>
            <a:off x="4290646" y="4682405"/>
            <a:ext cx="1881554" cy="1117531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Natural Language Processing</a:t>
            </a:r>
            <a:endParaRPr lang="en-US" sz="1400" i="1" dirty="0"/>
          </a:p>
          <a:p>
            <a:pPr algn="ctr"/>
            <a:r>
              <a:rPr lang="en-US" sz="1400" i="1" dirty="0"/>
              <a:t>Word2vec</a:t>
            </a:r>
          </a:p>
          <a:p>
            <a:pPr algn="ctr"/>
            <a:r>
              <a:rPr lang="en-US" sz="1400" i="1" dirty="0" err="1"/>
              <a:t>Ngram</a:t>
            </a:r>
            <a:endParaRPr lang="en-US" sz="1400" i="1" dirty="0"/>
          </a:p>
          <a:p>
            <a:pPr algn="ctr"/>
            <a:r>
              <a:rPr lang="en-US" sz="1400" i="1" dirty="0"/>
              <a:t>Dice , TF-IDF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B583EE9-95CC-4E63-8FCF-8907D9C6A16E}"/>
              </a:ext>
            </a:extLst>
          </p:cNvPr>
          <p:cNvSpPr/>
          <p:nvPr/>
        </p:nvSpPr>
        <p:spPr>
          <a:xfrm>
            <a:off x="275492" y="1541596"/>
            <a:ext cx="1143000" cy="104553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FF00"/>
                </a:solidFill>
              </a:rPr>
              <a:t>Machine Learning</a:t>
            </a:r>
          </a:p>
          <a:p>
            <a:pPr algn="ctr"/>
            <a:r>
              <a:rPr lang="en-US" sz="1200" dirty="0"/>
              <a:t>Caret,MxNet,h2o,</a:t>
            </a:r>
          </a:p>
          <a:p>
            <a:pPr algn="ctr"/>
            <a:endParaRPr lang="en-US" sz="12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D99A8E6-573E-4951-AEF6-1AFECB653891}"/>
              </a:ext>
            </a:extLst>
          </p:cNvPr>
          <p:cNvSpPr/>
          <p:nvPr/>
        </p:nvSpPr>
        <p:spPr>
          <a:xfrm>
            <a:off x="275492" y="2739528"/>
            <a:ext cx="1143000" cy="104553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FF00"/>
                </a:solidFill>
              </a:rPr>
              <a:t>Viz</a:t>
            </a:r>
          </a:p>
          <a:p>
            <a:pPr algn="ctr"/>
            <a:r>
              <a:rPr lang="en-US" sz="1200" dirty="0"/>
              <a:t>visJs,ggplot2,gplots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DFF0AD-FDC6-4CB7-97A3-37805DEB6758}"/>
              </a:ext>
            </a:extLst>
          </p:cNvPr>
          <p:cNvSpPr/>
          <p:nvPr/>
        </p:nvSpPr>
        <p:spPr>
          <a:xfrm>
            <a:off x="231530" y="3908861"/>
            <a:ext cx="1143000" cy="104553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FF00"/>
                </a:solidFill>
              </a:rPr>
              <a:t>Text</a:t>
            </a:r>
          </a:p>
          <a:p>
            <a:pPr algn="ctr"/>
            <a:r>
              <a:rPr lang="en-US" sz="1200" dirty="0">
                <a:solidFill>
                  <a:srgbClr val="FFFF00"/>
                </a:solidFill>
              </a:rPr>
              <a:t>Mining</a:t>
            </a:r>
          </a:p>
          <a:p>
            <a:pPr algn="ctr"/>
            <a:r>
              <a:rPr lang="en-US" sz="1200" dirty="0"/>
              <a:t>Text2vec,udpipe,</a:t>
            </a:r>
          </a:p>
          <a:p>
            <a:pPr algn="ctr"/>
            <a:r>
              <a:rPr lang="en-US" sz="1200" dirty="0"/>
              <a:t>tm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15FE101-3D3A-46F1-8BCF-FBBF09D58219}"/>
              </a:ext>
            </a:extLst>
          </p:cNvPr>
          <p:cNvSpPr/>
          <p:nvPr/>
        </p:nvSpPr>
        <p:spPr>
          <a:xfrm>
            <a:off x="231530" y="5061764"/>
            <a:ext cx="1143000" cy="104553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FF00"/>
                </a:solidFill>
              </a:rPr>
              <a:t>Web</a:t>
            </a:r>
          </a:p>
          <a:p>
            <a:pPr algn="ctr"/>
            <a:r>
              <a:rPr lang="en-US" sz="1200" dirty="0"/>
              <a:t>Shiny,</a:t>
            </a:r>
          </a:p>
          <a:p>
            <a:pPr algn="ctr"/>
            <a:r>
              <a:rPr lang="en-US" sz="1200" dirty="0" err="1"/>
              <a:t>Rapache</a:t>
            </a:r>
            <a:r>
              <a:rPr lang="en-US" sz="1200" dirty="0"/>
              <a:t> ,plumber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679B6F-45D2-48F4-B3D3-9141E169C816}"/>
              </a:ext>
            </a:extLst>
          </p:cNvPr>
          <p:cNvSpPr txBox="1"/>
          <p:nvPr/>
        </p:nvSpPr>
        <p:spPr>
          <a:xfrm>
            <a:off x="152400" y="10668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60% of the work I do is with R</a:t>
            </a:r>
          </a:p>
        </p:txBody>
      </p:sp>
    </p:spTree>
    <p:extLst>
      <p:ext uri="{BB962C8B-B14F-4D97-AF65-F5344CB8AC3E}">
        <p14:creationId xmlns:p14="http://schemas.microsoft.com/office/powerpoint/2010/main" val="3945794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C92D1-7F9D-4476-AD22-1E4B695B8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7358400" cy="459000"/>
          </a:xfrm>
        </p:spPr>
        <p:txBody>
          <a:bodyPr/>
          <a:lstStyle/>
          <a:p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		</a:t>
            </a: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Extraction of PK/PD parameters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020979-5062-4868-BE63-6F2C479E4714}"/>
              </a:ext>
            </a:extLst>
          </p:cNvPr>
          <p:cNvSpPr/>
          <p:nvPr/>
        </p:nvSpPr>
        <p:spPr>
          <a:xfrm>
            <a:off x="381000" y="990600"/>
            <a:ext cx="8610600" cy="5030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Potential Applications:</a:t>
            </a:r>
            <a:endParaRPr lang="en-US" sz="20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Identification of set of terms for extracting PK/PD parameters using drug and disease names.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Searching for all drugs / pharmacological substances for a particular disease.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Entities to be extracted: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Administration and route (Dosing)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Subject demographics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Pharmacokinetic parameters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Pharmacodynamics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Race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Subject type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Relapse/Refractory/Remission/Survival</a:t>
            </a:r>
          </a:p>
        </p:txBody>
      </p:sp>
    </p:spTree>
    <p:extLst>
      <p:ext uri="{BB962C8B-B14F-4D97-AF65-F5344CB8AC3E}">
        <p14:creationId xmlns:p14="http://schemas.microsoft.com/office/powerpoint/2010/main" val="395702323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6D5F8-0D58-45FA-9325-430A3844A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5974-C8F7-41E2-B5C3-F75754D2A1E9}" type="slidenum">
              <a:rPr lang="de-DE" smtClean="0">
                <a:solidFill>
                  <a:prstClr val="white"/>
                </a:solidFill>
              </a:rPr>
              <a:pPr/>
              <a:t>21</a:t>
            </a:fld>
            <a:endParaRPr lang="de-DE">
              <a:solidFill>
                <a:prstClr val="white"/>
              </a:solidFill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001446E0-C009-40C1-BDA2-204E6BA9E038}"/>
              </a:ext>
            </a:extLst>
          </p:cNvPr>
          <p:cNvSpPr txBox="1">
            <a:spLocks/>
          </p:cNvSpPr>
          <p:nvPr/>
        </p:nvSpPr>
        <p:spPr bwMode="gray">
          <a:xfrm>
            <a:off x="239641" y="423784"/>
            <a:ext cx="8319600" cy="512879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rgbClr val="071D49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Current State and New Web Based Platform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6943EC-A4DC-4107-BE91-F5B89BFCF273}"/>
              </a:ext>
            </a:extLst>
          </p:cNvPr>
          <p:cNvSpPr/>
          <p:nvPr/>
        </p:nvSpPr>
        <p:spPr>
          <a:xfrm>
            <a:off x="6012050" y="6535105"/>
            <a:ext cx="3150093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“Slide Courtesy: Dwaipayan Mukherjee, CPPM”.</a:t>
            </a:r>
            <a:endParaRPr lang="en-US" sz="1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362817"/>
              </p:ext>
            </p:extLst>
          </p:nvPr>
        </p:nvGraphicFramePr>
        <p:xfrm>
          <a:off x="196020" y="2157535"/>
          <a:ext cx="8751960" cy="254293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637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37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Pros</a:t>
                      </a:r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Cons</a:t>
                      </a:r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7170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Wider search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Already indexed articles and book chapters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Proprietary relevance matching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Fine-tuned results based on functional need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Mining relevant parameters and presenting them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Full text mining solution a possibility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Huge quantity of results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Requires careful sorting and selection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Processing time higher due to indexing on the go for full text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Requires testing and stability assessments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0581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Translating Pros and Cons to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5181600"/>
          </a:xfrm>
        </p:spPr>
        <p:txBody>
          <a:bodyPr/>
          <a:lstStyle/>
          <a:p>
            <a:pPr marL="231775" indent="-231775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Extract data (entities) using web based application than using Google or other approaches</a:t>
            </a:r>
          </a:p>
          <a:p>
            <a:pPr marL="1101725" lvl="2" indent="-342900"/>
            <a:r>
              <a:rPr lang="en-US" dirty="0">
                <a:solidFill>
                  <a:srgbClr val="002060"/>
                </a:solidFill>
              </a:rPr>
              <a:t>All publications with basic information</a:t>
            </a:r>
          </a:p>
          <a:p>
            <a:pPr marL="1101725" lvl="2" indent="-342900"/>
            <a:r>
              <a:rPr lang="en-US" dirty="0">
                <a:solidFill>
                  <a:srgbClr val="002060"/>
                </a:solidFill>
              </a:rPr>
              <a:t>Clinical data</a:t>
            </a:r>
          </a:p>
          <a:p>
            <a:pPr marL="1101725" lvl="2" indent="-342900"/>
            <a:r>
              <a:rPr lang="en-US" dirty="0">
                <a:solidFill>
                  <a:srgbClr val="002060"/>
                </a:solidFill>
              </a:rPr>
              <a:t>Pre-Clinical data</a:t>
            </a:r>
          </a:p>
          <a:p>
            <a:pPr marL="231775" indent="-231775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Allow searching for various combinations of Drugs, Disease and Targets</a:t>
            </a:r>
          </a:p>
          <a:p>
            <a:pPr marL="231775" indent="-231775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Provide smart search and charting capabilities</a:t>
            </a:r>
          </a:p>
          <a:p>
            <a:pPr marL="231775" indent="-231775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Extend the platform to capture other unstructured data </a:t>
            </a:r>
          </a:p>
        </p:txBody>
      </p:sp>
    </p:spTree>
    <p:extLst>
      <p:ext uri="{BB962C8B-B14F-4D97-AF65-F5344CB8AC3E}">
        <p14:creationId xmlns:p14="http://schemas.microsoft.com/office/powerpoint/2010/main" val="127278418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2477"/>
            <a:ext cx="8319600" cy="543587"/>
          </a:xfrm>
        </p:spPr>
        <p:txBody>
          <a:bodyPr/>
          <a:lstStyle/>
          <a:p>
            <a:r>
              <a:rPr lang="en-US" sz="2800" dirty="0" err="1"/>
              <a:t>Pk</a:t>
            </a:r>
            <a:r>
              <a:rPr lang="en-US" sz="2800" dirty="0"/>
              <a:t>/PD Mine Search Platform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 flipV="1">
            <a:off x="7483001" y="4883316"/>
            <a:ext cx="0" cy="38166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609600" y="6008036"/>
            <a:ext cx="8229598" cy="48464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71D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Complete web based tool with additional full text mining features would save scientists significant time in performing literature review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32C807-E466-4BC2-8D69-73FEC7481D4A}"/>
              </a:ext>
            </a:extLst>
          </p:cNvPr>
          <p:cNvSpPr/>
          <p:nvPr/>
        </p:nvSpPr>
        <p:spPr>
          <a:xfrm>
            <a:off x="6019800" y="5658953"/>
            <a:ext cx="3124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“Slide Courtesy: Dwaipayan Mukherjee, CPPM”.</a:t>
            </a:r>
            <a:endParaRPr lang="en-US" sz="12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D432F1-C892-427B-A799-46B46A225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6" y="1023053"/>
            <a:ext cx="9027468" cy="48443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5" name="Straight Arrow Connector 24"/>
          <p:cNvCxnSpPr>
            <a:cxnSpLocks/>
          </p:cNvCxnSpPr>
          <p:nvPr/>
        </p:nvCxnSpPr>
        <p:spPr>
          <a:xfrm flipH="1">
            <a:off x="4876800" y="2743200"/>
            <a:ext cx="1524000" cy="423399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289C6E7-EA41-4832-AD66-ACDDC019DCC1}"/>
              </a:ext>
            </a:extLst>
          </p:cNvPr>
          <p:cNvSpPr/>
          <p:nvPr/>
        </p:nvSpPr>
        <p:spPr>
          <a:xfrm>
            <a:off x="6499753" y="2438400"/>
            <a:ext cx="2257113" cy="599470"/>
          </a:xfrm>
          <a:prstGeom prst="roundRect">
            <a:avLst/>
          </a:prstGeom>
          <a:solidFill>
            <a:srgbClr val="071D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Separate tabs for clinical and pre-clinical data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E7E2EB0-9ED0-4B87-99B0-2A94F15F3DC0}"/>
              </a:ext>
            </a:extLst>
          </p:cNvPr>
          <p:cNvSpPr/>
          <p:nvPr/>
        </p:nvSpPr>
        <p:spPr>
          <a:xfrm>
            <a:off x="1801695" y="3112007"/>
            <a:ext cx="2257113" cy="599470"/>
          </a:xfrm>
          <a:prstGeom prst="roundRect">
            <a:avLst/>
          </a:prstGeom>
          <a:solidFill>
            <a:srgbClr val="071D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sz="1600" dirty="0"/>
              <a:t>Word cloud (helps in filtering results)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D715203-1682-4DEF-9038-18BA9CA76277}"/>
              </a:ext>
            </a:extLst>
          </p:cNvPr>
          <p:cNvSpPr/>
          <p:nvPr/>
        </p:nvSpPr>
        <p:spPr>
          <a:xfrm>
            <a:off x="2947148" y="1381730"/>
            <a:ext cx="2539252" cy="599470"/>
          </a:xfrm>
          <a:prstGeom prst="roundRect">
            <a:avLst/>
          </a:prstGeom>
          <a:solidFill>
            <a:srgbClr val="071D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Drug and/or disease name search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F57F74C-0B1A-49EA-8BF0-7331E66692E1}"/>
              </a:ext>
            </a:extLst>
          </p:cNvPr>
          <p:cNvSpPr/>
          <p:nvPr/>
        </p:nvSpPr>
        <p:spPr>
          <a:xfrm>
            <a:off x="6792840" y="5217041"/>
            <a:ext cx="2351160" cy="715201"/>
          </a:xfrm>
          <a:prstGeom prst="roundRect">
            <a:avLst/>
          </a:prstGeom>
          <a:solidFill>
            <a:srgbClr val="071D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Tabulated list of relevant parameters (saving scientists time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3471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8EEB72D-1611-490A-98EB-B616A78BA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17" y="1008788"/>
            <a:ext cx="8573383" cy="54793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FC9B6D6-445B-4B99-A50F-361EE38A22A0}"/>
              </a:ext>
            </a:extLst>
          </p:cNvPr>
          <p:cNvSpPr txBox="1">
            <a:spLocks/>
          </p:cNvSpPr>
          <p:nvPr/>
        </p:nvSpPr>
        <p:spPr bwMode="gray">
          <a:xfrm>
            <a:off x="374674" y="358862"/>
            <a:ext cx="8319600" cy="512879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rgbClr val="071D49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Snapshot of Results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C0209DF-E216-41E3-B5E7-FD08F3516458}"/>
              </a:ext>
            </a:extLst>
          </p:cNvPr>
          <p:cNvCxnSpPr/>
          <p:nvPr/>
        </p:nvCxnSpPr>
        <p:spPr>
          <a:xfrm>
            <a:off x="6541012" y="1160018"/>
            <a:ext cx="0" cy="381000"/>
          </a:xfrm>
          <a:prstGeom prst="straightConnector1">
            <a:avLst/>
          </a:prstGeom>
          <a:ln w="9525">
            <a:solidFill>
              <a:srgbClr val="071D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576C78BC-37DF-4C65-9C22-C3D89A9798F3}"/>
              </a:ext>
            </a:extLst>
          </p:cNvPr>
          <p:cNvSpPr/>
          <p:nvPr/>
        </p:nvSpPr>
        <p:spPr>
          <a:xfrm>
            <a:off x="6160013" y="685800"/>
            <a:ext cx="761998" cy="398018"/>
          </a:xfrm>
          <a:prstGeom prst="ellipse">
            <a:avLst/>
          </a:prstGeom>
          <a:solidFill>
            <a:srgbClr val="071D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Race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61847E8-CA4C-42F5-A631-64A0D675429A}"/>
              </a:ext>
            </a:extLst>
          </p:cNvPr>
          <p:cNvSpPr/>
          <p:nvPr/>
        </p:nvSpPr>
        <p:spPr>
          <a:xfrm>
            <a:off x="5287200" y="685800"/>
            <a:ext cx="846180" cy="398018"/>
          </a:xfrm>
          <a:prstGeom prst="ellipse">
            <a:avLst/>
          </a:prstGeom>
          <a:solidFill>
            <a:srgbClr val="071D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Cohort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37DB7C-C222-4DBA-9CEB-4EA3E84492C0}"/>
              </a:ext>
            </a:extLst>
          </p:cNvPr>
          <p:cNvCxnSpPr/>
          <p:nvPr/>
        </p:nvCxnSpPr>
        <p:spPr>
          <a:xfrm>
            <a:off x="5744400" y="1160018"/>
            <a:ext cx="0" cy="381000"/>
          </a:xfrm>
          <a:prstGeom prst="straightConnector1">
            <a:avLst/>
          </a:prstGeom>
          <a:ln w="9525">
            <a:solidFill>
              <a:srgbClr val="071D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Brace 13">
            <a:extLst>
              <a:ext uri="{FF2B5EF4-FFF2-40B4-BE49-F238E27FC236}">
                <a16:creationId xmlns:a16="http://schemas.microsoft.com/office/drawing/2014/main" id="{2C346A2E-4F14-4026-BF1C-088FC15300CD}"/>
              </a:ext>
            </a:extLst>
          </p:cNvPr>
          <p:cNvSpPr/>
          <p:nvPr/>
        </p:nvSpPr>
        <p:spPr>
          <a:xfrm>
            <a:off x="5439599" y="2837588"/>
            <a:ext cx="304799" cy="2743200"/>
          </a:xfrm>
          <a:prstGeom prst="rightBrace">
            <a:avLst/>
          </a:prstGeom>
          <a:ln w="9525">
            <a:solidFill>
              <a:srgbClr val="071D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1796DDC-B75B-45AE-9EFC-E7DB8A72B547}"/>
              </a:ext>
            </a:extLst>
          </p:cNvPr>
          <p:cNvSpPr/>
          <p:nvPr/>
        </p:nvSpPr>
        <p:spPr>
          <a:xfrm>
            <a:off x="5973000" y="3980588"/>
            <a:ext cx="846177" cy="381000"/>
          </a:xfrm>
          <a:prstGeom prst="ellipse">
            <a:avLst/>
          </a:prstGeom>
          <a:solidFill>
            <a:srgbClr val="071D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Pk</a:t>
            </a:r>
            <a:r>
              <a:rPr lang="en-US" sz="1200" dirty="0">
                <a:solidFill>
                  <a:schemeClr val="bg1"/>
                </a:solidFill>
              </a:rPr>
              <a:t>/Pd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832DF3E-1E9B-4204-9656-7A301A0DDE2F}"/>
              </a:ext>
            </a:extLst>
          </p:cNvPr>
          <p:cNvCxnSpPr/>
          <p:nvPr/>
        </p:nvCxnSpPr>
        <p:spPr>
          <a:xfrm>
            <a:off x="4372800" y="1084403"/>
            <a:ext cx="0" cy="532230"/>
          </a:xfrm>
          <a:prstGeom prst="straightConnector1">
            <a:avLst/>
          </a:prstGeom>
          <a:ln w="9525">
            <a:solidFill>
              <a:srgbClr val="071D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9658067-1A3C-4CBA-8C09-BFE0699DDBCD}"/>
              </a:ext>
            </a:extLst>
          </p:cNvPr>
          <p:cNvSpPr/>
          <p:nvPr/>
        </p:nvSpPr>
        <p:spPr>
          <a:xfrm>
            <a:off x="3991801" y="685800"/>
            <a:ext cx="761999" cy="398018"/>
          </a:xfrm>
          <a:prstGeom prst="ellipse">
            <a:avLst/>
          </a:prstGeom>
          <a:solidFill>
            <a:srgbClr val="071D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Dose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915B358-8D93-4E53-AA10-572C71609E51}"/>
              </a:ext>
            </a:extLst>
          </p:cNvPr>
          <p:cNvSpPr/>
          <p:nvPr/>
        </p:nvSpPr>
        <p:spPr>
          <a:xfrm>
            <a:off x="3382200" y="2408068"/>
            <a:ext cx="761999" cy="398018"/>
          </a:xfrm>
          <a:prstGeom prst="ellipse">
            <a:avLst/>
          </a:prstGeom>
          <a:solidFill>
            <a:srgbClr val="071D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Route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F3EC01-2728-4F06-8844-CDC90A242F37}"/>
              </a:ext>
            </a:extLst>
          </p:cNvPr>
          <p:cNvCxnSpPr>
            <a:cxnSpLocks/>
          </p:cNvCxnSpPr>
          <p:nvPr/>
        </p:nvCxnSpPr>
        <p:spPr>
          <a:xfrm flipV="1">
            <a:off x="3756541" y="1769033"/>
            <a:ext cx="0" cy="639035"/>
          </a:xfrm>
          <a:prstGeom prst="straightConnector1">
            <a:avLst/>
          </a:prstGeom>
          <a:ln w="9525">
            <a:solidFill>
              <a:srgbClr val="071D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563192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72920-6AA4-4A24-B113-CB12F8FC3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200" y="415725"/>
            <a:ext cx="8319600" cy="498675"/>
          </a:xfrm>
        </p:spPr>
        <p:txBody>
          <a:bodyPr/>
          <a:lstStyle/>
          <a:p>
            <a:r>
              <a:rPr lang="en-US" dirty="0"/>
              <a:t>Are we done? challenges still exist…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EEA06-A6D8-4FBB-857D-9B85B932F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323600" cy="498585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•“</a:t>
            </a:r>
            <a:r>
              <a:rPr lang="en-US" b="1" dirty="0">
                <a:solidFill>
                  <a:srgbClr val="C00000"/>
                </a:solidFill>
              </a:rPr>
              <a:t>Rifampin </a:t>
            </a:r>
            <a:r>
              <a:rPr lang="en-US" dirty="0">
                <a:solidFill>
                  <a:srgbClr val="C00000"/>
                </a:solidFill>
              </a:rPr>
              <a:t>significantly (P&lt;.0001</a:t>
            </a:r>
            <a:r>
              <a:rPr lang="en-US" b="1" dirty="0">
                <a:solidFill>
                  <a:srgbClr val="C00000"/>
                </a:solidFill>
              </a:rPr>
              <a:t>) increased the systemic and oral clearance of midazolam </a:t>
            </a:r>
            <a:r>
              <a:rPr lang="en-US" dirty="0"/>
              <a:t>from 0.44+/− 0.2 L. h/kg and 1.56 +/− 0.8 L x h/kg to 0.96 +/− 0.3 L x h/kg and 34.4 +/− 21.2 L x h/kg, respectively.” </a:t>
            </a:r>
          </a:p>
          <a:p>
            <a:endParaRPr lang="en-US" dirty="0"/>
          </a:p>
          <a:p>
            <a:r>
              <a:rPr lang="en-US" dirty="0"/>
              <a:t>•Concomitant administration of chlorthalidone appears to have little if any effect on the pharmacokinetics of atenolol during treatment for 7 days. </a:t>
            </a:r>
            <a:r>
              <a:rPr lang="en-US" b="1" dirty="0">
                <a:solidFill>
                  <a:srgbClr val="C00000"/>
                </a:solidFill>
              </a:rPr>
              <a:t>The atenolol elimination half-lives were 6.7 +/- 1.1 and 6.3 +/- 0.9 h</a:t>
            </a:r>
            <a:r>
              <a:rPr lang="en-US" b="1" dirty="0"/>
              <a:t>, </a:t>
            </a:r>
            <a:r>
              <a:rPr lang="en-US" dirty="0"/>
              <a:t>respectively, with and without </a:t>
            </a:r>
            <a:r>
              <a:rPr lang="en-US" b="1" dirty="0">
                <a:solidFill>
                  <a:srgbClr val="C00000"/>
                </a:solidFill>
              </a:rPr>
              <a:t>chlorthalidone</a:t>
            </a:r>
            <a:r>
              <a:rPr lang="en-US" dirty="0">
                <a:solidFill>
                  <a:srgbClr val="C00000"/>
                </a:solidFill>
              </a:rPr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776132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97A8D-FF84-4BA9-9E4C-F9F67C54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773" y="152400"/>
            <a:ext cx="8318500" cy="731837"/>
          </a:xfrm>
        </p:spPr>
        <p:txBody>
          <a:bodyPr/>
          <a:lstStyle/>
          <a:p>
            <a:r>
              <a:rPr lang="en-US" sz="3200" dirty="0"/>
              <a:t>Tox-Mine 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7847D-BDC2-40C7-A7FB-9BDD9B9D42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735998-22BD-4A14-A416-41E3D34BF7B6}" type="slidenum">
              <a:rPr lang="en-US" smtClean="0">
                <a:solidFill>
                  <a:srgbClr val="FFFFFF"/>
                </a:solidFill>
              </a:rPr>
              <a:pPr/>
              <a:t>26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7BC935-8D11-4736-BB7E-D7853EA5C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38" y="962848"/>
            <a:ext cx="4419600" cy="17041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AB99B8-CECC-4671-8935-2A98DA62D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9" y="2667001"/>
            <a:ext cx="8898418" cy="18731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E42773-972A-4399-A067-594BA113E4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14" y="4465548"/>
            <a:ext cx="8906173" cy="170415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B20B259-A033-4DE1-BFC9-32442AE234B2}"/>
              </a:ext>
            </a:extLst>
          </p:cNvPr>
          <p:cNvCxnSpPr>
            <a:cxnSpLocks/>
          </p:cNvCxnSpPr>
          <p:nvPr/>
        </p:nvCxnSpPr>
        <p:spPr>
          <a:xfrm flipV="1">
            <a:off x="1371600" y="1981200"/>
            <a:ext cx="2438400" cy="152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C551E51-5F76-4A66-A3A1-70669AFCF80E}"/>
              </a:ext>
            </a:extLst>
          </p:cNvPr>
          <p:cNvSpPr/>
          <p:nvPr/>
        </p:nvSpPr>
        <p:spPr>
          <a:xfrm>
            <a:off x="4038600" y="1540375"/>
            <a:ext cx="2057400" cy="609600"/>
          </a:xfrm>
          <a:prstGeom prst="roundRect">
            <a:avLst/>
          </a:prstGeom>
          <a:solidFill>
            <a:schemeClr val="accent3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002060"/>
                </a:solidFill>
              </a:rPr>
              <a:t>ChEBI</a:t>
            </a:r>
            <a:r>
              <a:rPr lang="en-US" sz="1400" dirty="0">
                <a:solidFill>
                  <a:srgbClr val="002060"/>
                </a:solidFill>
              </a:rPr>
              <a:t> and NCI compound Ontology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0315EB8-BC6D-4D0A-9B79-1EF2C94EF2A5}"/>
              </a:ext>
            </a:extLst>
          </p:cNvPr>
          <p:cNvSpPr/>
          <p:nvPr/>
        </p:nvSpPr>
        <p:spPr>
          <a:xfrm>
            <a:off x="2590801" y="6148232"/>
            <a:ext cx="838200" cy="381000"/>
          </a:xfrm>
          <a:prstGeom prst="roundRect">
            <a:avLst/>
          </a:prstGeom>
          <a:solidFill>
            <a:schemeClr val="accent3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Species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D6DE6B1-9C79-401B-9BC4-D626A870C34C}"/>
              </a:ext>
            </a:extLst>
          </p:cNvPr>
          <p:cNvSpPr/>
          <p:nvPr/>
        </p:nvSpPr>
        <p:spPr>
          <a:xfrm>
            <a:off x="3429001" y="6148232"/>
            <a:ext cx="838200" cy="381000"/>
          </a:xfrm>
          <a:prstGeom prst="roundRect">
            <a:avLst/>
          </a:prstGeom>
          <a:solidFill>
            <a:schemeClr val="accent3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Tox Type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C942C31-A412-436F-9340-350B547F1895}"/>
              </a:ext>
            </a:extLst>
          </p:cNvPr>
          <p:cNvSpPr/>
          <p:nvPr/>
        </p:nvSpPr>
        <p:spPr>
          <a:xfrm>
            <a:off x="1752600" y="6148232"/>
            <a:ext cx="838200" cy="381000"/>
          </a:xfrm>
          <a:prstGeom prst="roundRect">
            <a:avLst/>
          </a:prstGeom>
          <a:solidFill>
            <a:schemeClr val="accent3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Organ System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C8DCBE3-6201-4D46-A344-744D58F959FF}"/>
              </a:ext>
            </a:extLst>
          </p:cNvPr>
          <p:cNvSpPr/>
          <p:nvPr/>
        </p:nvSpPr>
        <p:spPr>
          <a:xfrm>
            <a:off x="1409701" y="2376858"/>
            <a:ext cx="838200" cy="381000"/>
          </a:xfrm>
          <a:prstGeom prst="roundRect">
            <a:avLst/>
          </a:prstGeom>
          <a:solidFill>
            <a:schemeClr val="accent3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Dosage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0DD9B9-969F-4C8C-BA03-8A4CA4C1D46E}"/>
              </a:ext>
            </a:extLst>
          </p:cNvPr>
          <p:cNvCxnSpPr>
            <a:stCxn id="14" idx="2"/>
          </p:cNvCxnSpPr>
          <p:nvPr/>
        </p:nvCxnSpPr>
        <p:spPr>
          <a:xfrm flipH="1">
            <a:off x="1752600" y="2757858"/>
            <a:ext cx="76201" cy="7473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1773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39795-DD07-4E27-879F-9E5C4039D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2400"/>
            <a:ext cx="8318500" cy="731837"/>
          </a:xfrm>
        </p:spPr>
        <p:txBody>
          <a:bodyPr/>
          <a:lstStyle/>
          <a:p>
            <a:r>
              <a:rPr lang="en-US" dirty="0"/>
              <a:t>Marker-Mine 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F19FB6-ADC8-475E-8462-F0FCE8C443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735998-22BD-4A14-A416-41E3D34BF7B6}" type="slidenum">
              <a:rPr lang="en-US" smtClean="0">
                <a:solidFill>
                  <a:srgbClr val="FFFFFF"/>
                </a:solidFill>
              </a:rPr>
              <a:pPr/>
              <a:t>27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1DF1E3-9306-4E0D-8C77-59C9283B9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95400"/>
            <a:ext cx="6858000" cy="1905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811819-3244-435D-AC92-9CB754136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78" y="2771403"/>
            <a:ext cx="8895522" cy="355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8216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000" y="990600"/>
            <a:ext cx="8323600" cy="49858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Working to continuously improve the platform</a:t>
            </a:r>
          </a:p>
          <a:p>
            <a:pPr marL="1101725" lvl="2" indent="-342900"/>
            <a:r>
              <a:rPr lang="en-US" dirty="0">
                <a:solidFill>
                  <a:srgbClr val="002060"/>
                </a:solidFill>
              </a:rPr>
              <a:t>scientific improvement with query optimization</a:t>
            </a:r>
          </a:p>
          <a:p>
            <a:pPr marL="1101725" lvl="2" indent="-342900"/>
            <a:r>
              <a:rPr lang="en-US" dirty="0">
                <a:solidFill>
                  <a:srgbClr val="002060"/>
                </a:solidFill>
              </a:rPr>
              <a:t>infrastructure improvements with on the fly visualizations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Language based SDKs (Python) help to automate the queries and also can be leverage to develop custom portals .</a:t>
            </a:r>
          </a:p>
          <a:p>
            <a:r>
              <a:rPr lang="en-US" u="sng" dirty="0">
                <a:solidFill>
                  <a:srgbClr val="002060"/>
                </a:solidFill>
              </a:rPr>
              <a:t>Future 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Mining Full text Articles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Lot of anomalies exist in the creating queries for full text specifically for </a:t>
            </a:r>
            <a:r>
              <a:rPr lang="en-US" dirty="0" err="1">
                <a:solidFill>
                  <a:srgbClr val="002060"/>
                </a:solidFill>
              </a:rPr>
              <a:t>Pk</a:t>
            </a:r>
            <a:r>
              <a:rPr lang="en-US" dirty="0">
                <a:solidFill>
                  <a:srgbClr val="002060"/>
                </a:solidFill>
              </a:rPr>
              <a:t>/Pd articles.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5974-C8F7-41E2-B5C3-F75754D2A1E9}" type="slidenum">
              <a:rPr lang="de-DE" smtClean="0">
                <a:solidFill>
                  <a:prstClr val="white"/>
                </a:solidFill>
              </a:rPr>
              <a:pPr/>
              <a:t>28</a:t>
            </a:fld>
            <a:endParaRPr lang="de-DE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902357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0B253-CDBF-4AB5-AF14-75117DCC4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3600" b="1" dirty="0"/>
              <a:t>Questions ?</a:t>
            </a:r>
          </a:p>
          <a:p>
            <a:pPr algn="ctr"/>
            <a:r>
              <a:rPr lang="en-US" dirty="0"/>
              <a:t>Abhik.seal@abbvie.com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875FC-58E5-4615-AF7F-525F90147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5974-C8F7-41E2-B5C3-F75754D2A1E9}" type="slidenum">
              <a:rPr lang="de-DE" smtClean="0">
                <a:solidFill>
                  <a:prstClr val="white"/>
                </a:solidFill>
              </a:rPr>
              <a:pPr/>
              <a:t>29</a:t>
            </a:fld>
            <a:endParaRPr lang="de-DE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53977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F946-FAC0-46AC-B9ED-BB70564C6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680614-6CC7-4F53-9E5E-2CC2185D0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5974-C8F7-41E2-B5C3-F75754D2A1E9}" type="slidenum">
              <a:rPr lang="de-DE" smtClean="0">
                <a:solidFill>
                  <a:prstClr val="white"/>
                </a:solidFill>
              </a:rPr>
              <a:pPr/>
              <a:t>3</a:t>
            </a:fld>
            <a:endParaRPr lang="de-DE">
              <a:solidFill>
                <a:prstClr val="white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B4A219-5F50-4E5A-97D1-45AF0755F8E7}"/>
              </a:ext>
            </a:extLst>
          </p:cNvPr>
          <p:cNvSpPr/>
          <p:nvPr/>
        </p:nvSpPr>
        <p:spPr>
          <a:xfrm>
            <a:off x="228600" y="1143000"/>
            <a:ext cx="4038600" cy="24384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b="1" dirty="0"/>
              <a:t>AbbVie Information Research Group   </a:t>
            </a:r>
          </a:p>
          <a:p>
            <a:r>
              <a:rPr lang="en-US" dirty="0"/>
              <a:t>Rishi Gupta</a:t>
            </a:r>
          </a:p>
          <a:p>
            <a:r>
              <a:rPr lang="en-US" dirty="0"/>
              <a:t>Ravishankar Kondin</a:t>
            </a:r>
          </a:p>
          <a:p>
            <a:r>
              <a:rPr lang="en-US" dirty="0"/>
              <a:t>Sabrina Wollenhaupt</a:t>
            </a:r>
          </a:p>
          <a:p>
            <a:r>
              <a:rPr lang="en-US" dirty="0"/>
              <a:t>Brian Martin</a:t>
            </a:r>
          </a:p>
          <a:p>
            <a:r>
              <a:rPr lang="en-US" dirty="0"/>
              <a:t>Philip Hajduk 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E1FD21-79B3-4E6C-B6B4-70A28CB1E484}"/>
              </a:ext>
            </a:extLst>
          </p:cNvPr>
          <p:cNvSpPr/>
          <p:nvPr/>
        </p:nvSpPr>
        <p:spPr>
          <a:xfrm>
            <a:off x="4419600" y="1143000"/>
            <a:ext cx="3505200" cy="123444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 err="1"/>
              <a:t>Linguamatics</a:t>
            </a:r>
            <a:r>
              <a:rPr lang="en-US" sz="2400" b="1" dirty="0"/>
              <a:t>  I2E</a:t>
            </a:r>
          </a:p>
          <a:p>
            <a:r>
              <a:rPr lang="en-US" dirty="0"/>
              <a:t>Constantinos Katevatis</a:t>
            </a:r>
          </a:p>
          <a:p>
            <a:r>
              <a:rPr lang="en-US" dirty="0"/>
              <a:t>Marco Vicente</a:t>
            </a:r>
          </a:p>
          <a:p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540D05F-AE34-4BE7-862A-A0AC053EA040}"/>
              </a:ext>
            </a:extLst>
          </p:cNvPr>
          <p:cNvSpPr/>
          <p:nvPr/>
        </p:nvSpPr>
        <p:spPr>
          <a:xfrm>
            <a:off x="4398264" y="2553168"/>
            <a:ext cx="2743200" cy="9300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b="1" dirty="0"/>
          </a:p>
          <a:p>
            <a:r>
              <a:rPr lang="en-US" sz="1600" b="1" dirty="0"/>
              <a:t>Clinical Pharmacology and Pharmacometrics AbbVie</a:t>
            </a:r>
          </a:p>
          <a:p>
            <a:r>
              <a:rPr lang="en-US" sz="1400" dirty="0"/>
              <a:t>Dwaipayan Mukherjee PhD</a:t>
            </a:r>
          </a:p>
          <a:p>
            <a:endParaRPr lang="en-US" sz="2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D8FC8F6-850D-48F2-A0CB-D2B508822D84}"/>
              </a:ext>
            </a:extLst>
          </p:cNvPr>
          <p:cNvSpPr/>
          <p:nvPr/>
        </p:nvSpPr>
        <p:spPr>
          <a:xfrm>
            <a:off x="246185" y="3737492"/>
            <a:ext cx="3165231" cy="68210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b="1" dirty="0"/>
          </a:p>
          <a:p>
            <a:r>
              <a:rPr lang="en-US" sz="1600" b="1" dirty="0" err="1"/>
              <a:t>rinpharma</a:t>
            </a:r>
            <a:r>
              <a:rPr lang="en-US" sz="1600" b="1" dirty="0"/>
              <a:t> Organizing Committee</a:t>
            </a:r>
            <a:endParaRPr lang="en-US" sz="1400" dirty="0"/>
          </a:p>
          <a:p>
            <a:endParaRPr lang="en-US" sz="24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0C16116-60ED-496A-97E4-E597C0D36D70}"/>
              </a:ext>
            </a:extLst>
          </p:cNvPr>
          <p:cNvSpPr/>
          <p:nvPr/>
        </p:nvSpPr>
        <p:spPr>
          <a:xfrm>
            <a:off x="3505200" y="3737492"/>
            <a:ext cx="3352800" cy="83450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b="1" dirty="0"/>
          </a:p>
          <a:p>
            <a:r>
              <a:rPr lang="en-US" sz="1600" b="1" dirty="0"/>
              <a:t>Developers </a:t>
            </a:r>
            <a:r>
              <a:rPr lang="en-US" sz="1600" b="1" dirty="0" err="1"/>
              <a:t>Shiny,Reticulate,data.table,Profvis</a:t>
            </a:r>
            <a:r>
              <a:rPr lang="en-US" sz="1600" b="1" dirty="0"/>
              <a:t>,</a:t>
            </a:r>
          </a:p>
          <a:p>
            <a:r>
              <a:rPr lang="en-US" sz="1600" b="1" dirty="0" err="1"/>
              <a:t>Rconnect</a:t>
            </a:r>
            <a:r>
              <a:rPr lang="en-US" sz="1600" b="1" dirty="0"/>
              <a:t> Enterprise.</a:t>
            </a:r>
            <a:endParaRPr lang="en-US" sz="1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3703064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867775" y="6537325"/>
            <a:ext cx="276225" cy="320675"/>
          </a:xfrm>
          <a:prstGeom prst="rect">
            <a:avLst/>
          </a:prstGeom>
        </p:spPr>
        <p:txBody>
          <a:bodyPr/>
          <a:lstStyle/>
          <a:p>
            <a:fld id="{8B385974-C8F7-41E2-B5C3-F75754D2A1E9}" type="slidenum">
              <a:rPr lang="de-DE" smtClean="0">
                <a:solidFill>
                  <a:prstClr val="white"/>
                </a:solidFill>
              </a:rPr>
              <a:pPr/>
              <a:t>30</a:t>
            </a:fld>
            <a:endParaRPr lang="de-DE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9619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0"/>
            <a:ext cx="7772400" cy="1362075"/>
          </a:xfrm>
        </p:spPr>
        <p:txBody>
          <a:bodyPr/>
          <a:lstStyle/>
          <a:p>
            <a:pPr algn="ctr"/>
            <a:r>
              <a:rPr lang="en-US" dirty="0"/>
              <a:t>Backups</a:t>
            </a:r>
          </a:p>
        </p:txBody>
      </p:sp>
    </p:spTree>
    <p:extLst>
      <p:ext uri="{BB962C8B-B14F-4D97-AF65-F5344CB8AC3E}">
        <p14:creationId xmlns:p14="http://schemas.microsoft.com/office/powerpoint/2010/main" val="884318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E39CF-843F-4290-90C9-F486AA4A6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Cool Features of Python SDK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71E19-1D3E-463E-9F85-89C3F2469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586" y="1023600"/>
            <a:ext cx="8606014" cy="1338600"/>
          </a:xfrm>
        </p:spPr>
        <p:txBody>
          <a:bodyPr lIns="0" rIns="0">
            <a:normAutofit/>
          </a:bodyPr>
          <a:lstStyle/>
          <a:p>
            <a:pPr marL="174625" indent="-174625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Automatically generate new queries for a given search like disease names, drug names etc.</a:t>
            </a:r>
          </a:p>
          <a:p>
            <a:pPr marL="174625" indent="-174625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Configure, launch, monitor , make an index ,run a query, delete query.</a:t>
            </a:r>
          </a:p>
          <a:p>
            <a:pPr marL="174625" indent="-174625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Spelling correction for diseases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09CF5B-9A57-41D2-B777-D521E4E2E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5974-C8F7-41E2-B5C3-F75754D2A1E9}" type="slidenum">
              <a:rPr lang="de-DE" smtClean="0">
                <a:solidFill>
                  <a:prstClr val="white"/>
                </a:solidFill>
              </a:rPr>
              <a:pPr/>
              <a:t>32</a:t>
            </a:fld>
            <a:endParaRPr lang="de-DE">
              <a:solidFill>
                <a:prstClr val="white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35E06B-9017-4F52-AA41-997D9A40E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35" y="2245906"/>
            <a:ext cx="3940798" cy="42252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073338-08DE-43DD-AFED-AA3460D91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115" y="3365869"/>
            <a:ext cx="4551485" cy="12580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9235723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CE764-720A-40BA-81B8-6193DB273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from I2E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A2F00-9BAA-4D7E-9564-96C8B4B77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5974-C8F7-41E2-B5C3-F75754D2A1E9}" type="slidenum">
              <a:rPr lang="de-DE" smtClean="0">
                <a:solidFill>
                  <a:prstClr val="white"/>
                </a:solidFill>
              </a:rPr>
              <a:pPr/>
              <a:t>33</a:t>
            </a:fld>
            <a:endParaRPr lang="de-DE">
              <a:solidFill>
                <a:prstClr val="white"/>
              </a:solidFill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E4E9497-5114-4439-82BD-E27221D0E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053054"/>
            <a:ext cx="8319600" cy="563231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yaml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requests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i2e.wsapi.common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I2EConnection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I2EServer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I2EUser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i2e.wsapi.common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RequestMaker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RequestConfiguration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i2e.wsapi.task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QueryConfiguration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TaskLauncher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i2e.wsapi.serialize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codecs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argparse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i2e.easl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#####################################################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username 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XXXXXX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password 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XXXXXX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host 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"https://www.i2eondemand.com/i2e/abbvie/"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 = I2EServer(host)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(server)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 = I2EUser(username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password)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 = I2EConnection(server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license_pool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wsclient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conn.set_license_key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(conn.LicenseKey.INTERACTIVE_QUERY)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conn.login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######################################################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get_chemlist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outfile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multi_query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i2e.easl.parser.parse(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"Multi_Query_Disease_Drugs_nonclinical.i2qy"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temp_query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i2e.easl.query.Query()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temp_document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temp_query.root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url_link1 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api;server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MEDLINE;type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=class/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virtuals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/MEDLINE_Updates_5_4_0.i2x/nlm_plus.0/?search='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dname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url_link1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response1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requests.get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(host + url_link1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=(username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password))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response1.status_code ==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response1.json()[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'handles'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id2=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handle.split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'nlm_plus.0/'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dis_id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id2[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].encode(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'ascii'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'ignore'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).replace(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dis_id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nlm_plus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.'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dis_id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dis_id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5B8EC9EC-28E1-43CC-8B63-AFAF03224C63}"/>
              </a:ext>
            </a:extLst>
          </p:cNvPr>
          <p:cNvSpPr/>
          <p:nvPr/>
        </p:nvSpPr>
        <p:spPr>
          <a:xfrm>
            <a:off x="5181600" y="1088400"/>
            <a:ext cx="1828800" cy="457200"/>
          </a:xfrm>
          <a:prstGeom prst="leftArrow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Import WSAPI Lib</a:t>
            </a: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7571557B-A079-4F84-8220-EEDE0515A45E}"/>
              </a:ext>
            </a:extLst>
          </p:cNvPr>
          <p:cNvSpPr/>
          <p:nvPr/>
        </p:nvSpPr>
        <p:spPr>
          <a:xfrm>
            <a:off x="5029200" y="2590800"/>
            <a:ext cx="2362200" cy="457200"/>
          </a:xfrm>
          <a:prstGeom prst="leftArrow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User information and connection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1F76DD70-0C26-4139-B516-24250D4FA7E0}"/>
              </a:ext>
            </a:extLst>
          </p:cNvPr>
          <p:cNvSpPr/>
          <p:nvPr/>
        </p:nvSpPr>
        <p:spPr>
          <a:xfrm>
            <a:off x="6262200" y="4093200"/>
            <a:ext cx="1434000" cy="457200"/>
          </a:xfrm>
          <a:prstGeom prst="leftArrow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Load Query</a:t>
            </a:r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8F664A08-6A1D-4CEC-B144-3B30B9D83DE8}"/>
              </a:ext>
            </a:extLst>
          </p:cNvPr>
          <p:cNvSpPr/>
          <p:nvPr/>
        </p:nvSpPr>
        <p:spPr>
          <a:xfrm>
            <a:off x="5715000" y="5010870"/>
            <a:ext cx="2362200" cy="584729"/>
          </a:xfrm>
          <a:prstGeom prst="leftArrow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Connect to </a:t>
            </a:r>
            <a:r>
              <a:rPr lang="en-US" sz="1200" dirty="0" err="1">
                <a:solidFill>
                  <a:schemeClr val="bg1"/>
                </a:solidFill>
              </a:rPr>
              <a:t>api</a:t>
            </a:r>
            <a:r>
              <a:rPr lang="en-US" sz="1200" dirty="0">
                <a:solidFill>
                  <a:schemeClr val="bg1"/>
                </a:solidFill>
              </a:rPr>
              <a:t> and print disease id</a:t>
            </a:r>
          </a:p>
        </p:txBody>
      </p:sp>
    </p:spTree>
    <p:extLst>
      <p:ext uri="{BB962C8B-B14F-4D97-AF65-F5344CB8AC3E}">
        <p14:creationId xmlns:p14="http://schemas.microsoft.com/office/powerpoint/2010/main" val="373805411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Background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Introducing I2E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Pharmacokinetics and Pharmacodynamics Text Mining Case Study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Developing R shiny web Portal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566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Questions we need to get answered in Drug 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are the protein targets involved?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Which companies are patenting what technology?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are the safety risks of drugs similar to mine?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How people are comparing my product with others?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common factors are shared by patients requiring rehospitlization?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2636A6-E843-4AD0-BF27-F07CABBB7BB3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155575" y="4511451"/>
          <a:ext cx="8836025" cy="16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30" name="Picture 6" descr="Image result for bulb idea logo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4000" y="5067337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4" descr="Image result for drug logo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6" descr="Image result for drug logo 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8" descr="Image result for drug logo 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20" descr="Image result for drug logo 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8" name="Picture 24" descr="Image result for drug logo 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56401" y="5185261"/>
            <a:ext cx="22733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Image result for man logo 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318477" y="5157723"/>
            <a:ext cx="222950" cy="315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6" descr="Image result for man logo 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54386" y="5175421"/>
            <a:ext cx="197917" cy="27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6" descr="Image result for man logo 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43146" y="5164276"/>
            <a:ext cx="218315" cy="308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6" descr="Image result for man logo 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75488" y="5129501"/>
            <a:ext cx="166145" cy="23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6" descr="Image result for man logo 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77352" y="5120433"/>
            <a:ext cx="166145" cy="23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6" descr="Image result for man logo 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48352" y="5194088"/>
            <a:ext cx="166145" cy="23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6" descr="Image result for man logo 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55754" y="5201161"/>
            <a:ext cx="166145" cy="23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Image result for search 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53200" y="5197955"/>
            <a:ext cx="255634" cy="24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 descr="Image result for microscope logo 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95400" y="5129501"/>
            <a:ext cx="304800" cy="35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548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CF4D7-14B5-4A58-AEFC-E8D6D1EE5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Most of these answers are available in text documents.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Every Increasing amount of text data …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4A175-31C9-4C41-AD8D-7549B9467E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735998-22BD-4A14-A416-41E3D34BF7B6}" type="slidenum">
              <a:rPr lang="en-US" smtClean="0">
                <a:solidFill>
                  <a:srgbClr val="FFFFFF"/>
                </a:solidFill>
              </a:rPr>
              <a:pPr/>
              <a:t>6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C98E04-026C-4854-8A48-8A23B3258B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245524"/>
            <a:ext cx="4314648" cy="26363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7DF543-EF90-442D-951E-4322D40BF4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245524"/>
            <a:ext cx="4419600" cy="26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452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Advanced text analytics delivers value</a:t>
            </a:r>
          </a:p>
        </p:txBody>
      </p:sp>
      <p:pic>
        <p:nvPicPr>
          <p:cNvPr id="8" name="Picture 7" descr="Rac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84" y="5210345"/>
            <a:ext cx="8034282" cy="677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93" y="1712258"/>
            <a:ext cx="9104813" cy="3586163"/>
          </a:xfrm>
          <a:prstGeom prst="rect">
            <a:avLst/>
          </a:prstGeom>
        </p:spPr>
      </p:pic>
      <p:sp>
        <p:nvSpPr>
          <p:cNvPr id="9" name="Hexagon 8"/>
          <p:cNvSpPr/>
          <p:nvPr/>
        </p:nvSpPr>
        <p:spPr>
          <a:xfrm>
            <a:off x="1" y="2890144"/>
            <a:ext cx="2037008" cy="321788"/>
          </a:xfrm>
          <a:prstGeom prst="hexagon">
            <a:avLst/>
          </a:prstGeom>
          <a:gradFill flip="none" rotWithShape="1">
            <a:gsLst>
              <a:gs pos="34000">
                <a:srgbClr val="112D81"/>
              </a:gs>
              <a:gs pos="7000">
                <a:srgbClr val="FFFFFF">
                  <a:alpha val="0"/>
                </a:srgbClr>
              </a:gs>
              <a:gs pos="64000">
                <a:srgbClr val="112D81"/>
              </a:gs>
              <a:gs pos="94000">
                <a:srgbClr val="FFFFFF">
                  <a:alpha val="0"/>
                </a:srgbClr>
              </a:gs>
            </a:gsLst>
            <a:lin ang="0" scaled="1"/>
            <a:tileRect/>
          </a:gradFill>
          <a:ln w="25400">
            <a:noFill/>
          </a:ln>
          <a:effectLst>
            <a:outerShdw blurRad="184150" dist="114300" dir="2700000" algn="tl" rotWithShape="0">
              <a:schemeClr val="tx2">
                <a:alpha val="78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27000" rtlCol="0" anchor="ctr"/>
          <a:lstStyle/>
          <a:p>
            <a:pPr algn="ctr"/>
            <a:r>
              <a:rPr lang="en-US" sz="1050" dirty="0">
                <a:solidFill>
                  <a:prstClr val="white"/>
                </a:solidFill>
              </a:rPr>
              <a:t>Gene-disease mapping</a:t>
            </a:r>
          </a:p>
        </p:txBody>
      </p:sp>
      <p:sp>
        <p:nvSpPr>
          <p:cNvPr id="10" name="Hexagon 9"/>
          <p:cNvSpPr/>
          <p:nvPr/>
        </p:nvSpPr>
        <p:spPr>
          <a:xfrm>
            <a:off x="1" y="3252095"/>
            <a:ext cx="2655571" cy="297000"/>
          </a:xfrm>
          <a:prstGeom prst="hexagon">
            <a:avLst/>
          </a:prstGeom>
          <a:gradFill flip="none" rotWithShape="1">
            <a:gsLst>
              <a:gs pos="34000">
                <a:srgbClr val="112D81"/>
              </a:gs>
              <a:gs pos="7000">
                <a:srgbClr val="FFFFFF">
                  <a:alpha val="0"/>
                </a:srgbClr>
              </a:gs>
              <a:gs pos="64000">
                <a:srgbClr val="112D81"/>
              </a:gs>
              <a:gs pos="94000">
                <a:srgbClr val="FFFFFF">
                  <a:alpha val="0"/>
                </a:srgbClr>
              </a:gs>
            </a:gsLst>
            <a:lin ang="0" scaled="1"/>
            <a:tileRect/>
          </a:gradFill>
          <a:ln w="25400">
            <a:noFill/>
          </a:ln>
          <a:effectLst>
            <a:outerShdw blurRad="184150" dist="114300" dir="2700000" algn="tl" rotWithShape="0">
              <a:schemeClr val="tx2">
                <a:alpha val="78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27000" rtlCol="0" anchor="ctr"/>
          <a:lstStyle/>
          <a:p>
            <a:pPr algn="ctr"/>
            <a:r>
              <a:rPr lang="en-US" sz="1050" dirty="0">
                <a:solidFill>
                  <a:prstClr val="white"/>
                </a:solidFill>
              </a:rPr>
              <a:t>Target ID/selection</a:t>
            </a:r>
          </a:p>
        </p:txBody>
      </p:sp>
      <p:sp>
        <p:nvSpPr>
          <p:cNvPr id="11" name="Hexagon 10"/>
          <p:cNvSpPr/>
          <p:nvPr/>
        </p:nvSpPr>
        <p:spPr>
          <a:xfrm>
            <a:off x="1" y="3975995"/>
            <a:ext cx="2200330" cy="297000"/>
          </a:xfrm>
          <a:prstGeom prst="hexagon">
            <a:avLst/>
          </a:prstGeom>
          <a:gradFill flip="none" rotWithShape="1">
            <a:gsLst>
              <a:gs pos="34000">
                <a:srgbClr val="112D81"/>
              </a:gs>
              <a:gs pos="7000">
                <a:srgbClr val="FFFFFF">
                  <a:alpha val="0"/>
                </a:srgbClr>
              </a:gs>
              <a:gs pos="64000">
                <a:srgbClr val="112D81"/>
              </a:gs>
              <a:gs pos="94000">
                <a:srgbClr val="FFFFFF">
                  <a:alpha val="0"/>
                </a:srgbClr>
              </a:gs>
            </a:gsLst>
            <a:lin ang="0" scaled="1"/>
            <a:tileRect/>
          </a:gradFill>
          <a:ln w="25400">
            <a:noFill/>
          </a:ln>
          <a:effectLst>
            <a:outerShdw blurRad="184150" dist="114300" dir="2700000" algn="tl" rotWithShape="0">
              <a:schemeClr val="tx2">
                <a:alpha val="78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27000" rtlCol="0" anchor="ctr"/>
          <a:lstStyle/>
          <a:p>
            <a:pPr algn="ctr"/>
            <a:r>
              <a:rPr lang="en-US" sz="1050" dirty="0">
                <a:solidFill>
                  <a:prstClr val="white"/>
                </a:solidFill>
              </a:rPr>
              <a:t>Mutation/expression analysis</a:t>
            </a:r>
          </a:p>
        </p:txBody>
      </p:sp>
      <p:sp>
        <p:nvSpPr>
          <p:cNvPr id="12" name="Hexagon 11"/>
          <p:cNvSpPr/>
          <p:nvPr/>
        </p:nvSpPr>
        <p:spPr>
          <a:xfrm>
            <a:off x="1213976" y="3614045"/>
            <a:ext cx="1972709" cy="297000"/>
          </a:xfrm>
          <a:prstGeom prst="hexagon">
            <a:avLst/>
          </a:prstGeom>
          <a:gradFill flip="none" rotWithShape="1">
            <a:gsLst>
              <a:gs pos="34000">
                <a:srgbClr val="112D81"/>
              </a:gs>
              <a:gs pos="7000">
                <a:srgbClr val="FFFFFF">
                  <a:alpha val="0"/>
                </a:srgbClr>
              </a:gs>
              <a:gs pos="64000">
                <a:srgbClr val="112D81"/>
              </a:gs>
              <a:gs pos="94000">
                <a:srgbClr val="FFFFFF">
                  <a:alpha val="0"/>
                </a:srgbClr>
              </a:gs>
            </a:gsLst>
            <a:lin ang="0" scaled="1"/>
            <a:tileRect/>
          </a:gradFill>
          <a:ln w="25400">
            <a:noFill/>
          </a:ln>
          <a:effectLst>
            <a:outerShdw blurRad="184150" dist="114300" dir="2700000" algn="tl" rotWithShape="0">
              <a:schemeClr val="tx2">
                <a:alpha val="78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27000" rtlCol="0" anchor="ctr"/>
          <a:lstStyle/>
          <a:p>
            <a:pPr algn="ctr"/>
            <a:r>
              <a:rPr lang="en-US" sz="1050" dirty="0">
                <a:solidFill>
                  <a:prstClr val="white"/>
                </a:solidFill>
              </a:rPr>
              <a:t>Toxicity analysis and prediction</a:t>
            </a:r>
          </a:p>
        </p:txBody>
      </p:sp>
      <p:sp>
        <p:nvSpPr>
          <p:cNvPr id="13" name="Hexagon 12">
            <a:hlinkClick r:id="" action="ppaction://noaction"/>
          </p:cNvPr>
          <p:cNvSpPr/>
          <p:nvPr/>
        </p:nvSpPr>
        <p:spPr>
          <a:xfrm>
            <a:off x="1213975" y="4337945"/>
            <a:ext cx="3869546" cy="297000"/>
          </a:xfrm>
          <a:prstGeom prst="hexagon">
            <a:avLst/>
          </a:prstGeom>
          <a:gradFill flip="none" rotWithShape="1">
            <a:gsLst>
              <a:gs pos="34000">
                <a:srgbClr val="112D81"/>
              </a:gs>
              <a:gs pos="7000">
                <a:srgbClr val="FFFFFF">
                  <a:alpha val="0"/>
                </a:srgbClr>
              </a:gs>
              <a:gs pos="64000">
                <a:srgbClr val="112D81"/>
              </a:gs>
              <a:gs pos="94000">
                <a:srgbClr val="FFFFFF">
                  <a:alpha val="0"/>
                </a:srgbClr>
              </a:gs>
            </a:gsLst>
            <a:lin ang="0" scaled="1"/>
            <a:tileRect/>
          </a:gradFill>
          <a:ln w="25400">
            <a:noFill/>
          </a:ln>
          <a:effectLst>
            <a:outerShdw blurRad="184150" dist="114300" dir="2700000" algn="tl" rotWithShape="0">
              <a:schemeClr val="tx2">
                <a:alpha val="78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27000" rtlCol="0" anchor="ctr"/>
          <a:lstStyle/>
          <a:p>
            <a:pPr algn="ctr"/>
            <a:r>
              <a:rPr lang="en-US" sz="1050" dirty="0">
                <a:solidFill>
                  <a:prstClr val="white"/>
                </a:solidFill>
              </a:rPr>
              <a:t>Biomarker discovery</a:t>
            </a:r>
          </a:p>
        </p:txBody>
      </p:sp>
      <p:sp>
        <p:nvSpPr>
          <p:cNvPr id="14" name="Hexagon 13"/>
          <p:cNvSpPr/>
          <p:nvPr/>
        </p:nvSpPr>
        <p:spPr>
          <a:xfrm>
            <a:off x="813399" y="4699895"/>
            <a:ext cx="2980276" cy="297000"/>
          </a:xfrm>
          <a:prstGeom prst="hexagon">
            <a:avLst/>
          </a:prstGeom>
          <a:gradFill flip="none" rotWithShape="1">
            <a:gsLst>
              <a:gs pos="34000">
                <a:srgbClr val="112D81"/>
              </a:gs>
              <a:gs pos="7000">
                <a:srgbClr val="FFFFFF">
                  <a:alpha val="0"/>
                </a:srgbClr>
              </a:gs>
              <a:gs pos="64000">
                <a:srgbClr val="112D81"/>
              </a:gs>
              <a:gs pos="94000">
                <a:srgbClr val="FFFFFF">
                  <a:alpha val="0"/>
                </a:srgbClr>
              </a:gs>
            </a:gsLst>
            <a:lin ang="0" scaled="1"/>
            <a:tileRect/>
          </a:gradFill>
          <a:ln w="25400">
            <a:noFill/>
          </a:ln>
          <a:effectLst>
            <a:outerShdw blurRad="184150" dist="114300" dir="2700000" algn="tl" rotWithShape="0">
              <a:schemeClr val="tx2">
                <a:alpha val="78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27000" rtlCol="0" anchor="ctr"/>
          <a:lstStyle/>
          <a:p>
            <a:pPr algn="ctr"/>
            <a:r>
              <a:rPr lang="en-US" sz="1050" dirty="0">
                <a:solidFill>
                  <a:prstClr val="white"/>
                </a:solidFill>
              </a:rPr>
              <a:t>Drug repurposing</a:t>
            </a:r>
          </a:p>
        </p:txBody>
      </p:sp>
      <p:sp>
        <p:nvSpPr>
          <p:cNvPr id="15" name="Hexagon 14"/>
          <p:cNvSpPr/>
          <p:nvPr/>
        </p:nvSpPr>
        <p:spPr>
          <a:xfrm>
            <a:off x="961047" y="5061845"/>
            <a:ext cx="3287867" cy="297000"/>
          </a:xfrm>
          <a:prstGeom prst="hexagon">
            <a:avLst/>
          </a:prstGeom>
          <a:gradFill flip="none" rotWithShape="1">
            <a:gsLst>
              <a:gs pos="34000">
                <a:srgbClr val="112D81"/>
              </a:gs>
              <a:gs pos="7000">
                <a:srgbClr val="FFFFFF">
                  <a:alpha val="0"/>
                </a:srgbClr>
              </a:gs>
              <a:gs pos="64000">
                <a:srgbClr val="112D81"/>
              </a:gs>
              <a:gs pos="94000">
                <a:srgbClr val="FFFFFF">
                  <a:alpha val="0"/>
                </a:srgbClr>
              </a:gs>
            </a:gsLst>
            <a:lin ang="0" scaled="1"/>
            <a:tileRect/>
          </a:gradFill>
          <a:ln w="25400">
            <a:noFill/>
          </a:ln>
          <a:effectLst>
            <a:outerShdw blurRad="184150" dist="114300" dir="2700000" algn="tl" rotWithShape="0">
              <a:schemeClr val="tx2">
                <a:alpha val="78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27000" rtlCol="0" anchor="ctr"/>
          <a:lstStyle/>
          <a:p>
            <a:pPr algn="ctr"/>
            <a:r>
              <a:rPr lang="en-US" sz="1050" dirty="0">
                <a:solidFill>
                  <a:prstClr val="white"/>
                </a:solidFill>
              </a:rPr>
              <a:t>Patent analysis</a:t>
            </a:r>
          </a:p>
        </p:txBody>
      </p:sp>
      <p:sp>
        <p:nvSpPr>
          <p:cNvPr id="16" name="Hexagon 15">
            <a:hlinkClick r:id="" action="ppaction://noaction"/>
          </p:cNvPr>
          <p:cNvSpPr/>
          <p:nvPr/>
        </p:nvSpPr>
        <p:spPr>
          <a:xfrm>
            <a:off x="3794140" y="4699895"/>
            <a:ext cx="2622452" cy="297000"/>
          </a:xfrm>
          <a:prstGeom prst="hexagon">
            <a:avLst/>
          </a:prstGeom>
          <a:gradFill flip="none" rotWithShape="1">
            <a:gsLst>
              <a:gs pos="34000">
                <a:srgbClr val="112D81"/>
              </a:gs>
              <a:gs pos="7000">
                <a:srgbClr val="FFFFFF">
                  <a:alpha val="0"/>
                </a:srgbClr>
              </a:gs>
              <a:gs pos="64000">
                <a:srgbClr val="112D81"/>
              </a:gs>
              <a:gs pos="94000">
                <a:srgbClr val="FFFFFF">
                  <a:alpha val="0"/>
                </a:srgbClr>
              </a:gs>
            </a:gsLst>
            <a:lin ang="0" scaled="1"/>
            <a:tileRect/>
          </a:gradFill>
          <a:ln w="25400">
            <a:noFill/>
          </a:ln>
          <a:effectLst>
            <a:outerShdw blurRad="184150" dist="114300" dir="2700000" algn="tl" rotWithShape="0">
              <a:schemeClr val="tx2">
                <a:alpha val="78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27000" rtlCol="0" anchor="ctr"/>
          <a:lstStyle/>
          <a:p>
            <a:pPr algn="ctr"/>
            <a:r>
              <a:rPr lang="en-US" sz="1050" dirty="0">
                <a:solidFill>
                  <a:prstClr val="white"/>
                </a:solidFill>
              </a:rPr>
              <a:t>KOL identification</a:t>
            </a:r>
          </a:p>
        </p:txBody>
      </p:sp>
      <p:sp>
        <p:nvSpPr>
          <p:cNvPr id="17" name="Hexagon 16"/>
          <p:cNvSpPr/>
          <p:nvPr/>
        </p:nvSpPr>
        <p:spPr>
          <a:xfrm>
            <a:off x="4324787" y="5061845"/>
            <a:ext cx="2200330" cy="297000"/>
          </a:xfrm>
          <a:prstGeom prst="hexagon">
            <a:avLst/>
          </a:prstGeom>
          <a:gradFill flip="none" rotWithShape="1">
            <a:gsLst>
              <a:gs pos="34000">
                <a:srgbClr val="112D81"/>
              </a:gs>
              <a:gs pos="7000">
                <a:srgbClr val="FFFFFF">
                  <a:alpha val="0"/>
                </a:srgbClr>
              </a:gs>
              <a:gs pos="64000">
                <a:srgbClr val="112D81"/>
              </a:gs>
              <a:gs pos="94000">
                <a:srgbClr val="FFFFFF">
                  <a:alpha val="0"/>
                </a:srgbClr>
              </a:gs>
            </a:gsLst>
            <a:lin ang="0" scaled="1"/>
            <a:tileRect/>
          </a:gradFill>
          <a:ln w="25400">
            <a:noFill/>
          </a:ln>
          <a:effectLst>
            <a:outerShdw blurRad="184150" dist="114300" dir="2700000" algn="tl" rotWithShape="0">
              <a:schemeClr val="tx2">
                <a:alpha val="78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27000" rtlCol="0" anchor="ctr"/>
          <a:lstStyle/>
          <a:p>
            <a:pPr algn="ctr"/>
            <a:r>
              <a:rPr lang="en-US" sz="1050" dirty="0">
                <a:solidFill>
                  <a:prstClr val="white"/>
                </a:solidFill>
              </a:rPr>
              <a:t>Opportunity scouting</a:t>
            </a:r>
          </a:p>
        </p:txBody>
      </p:sp>
      <p:sp>
        <p:nvSpPr>
          <p:cNvPr id="18" name="Hexagon 17">
            <a:hlinkClick r:id="" action="ppaction://noaction"/>
          </p:cNvPr>
          <p:cNvSpPr/>
          <p:nvPr/>
        </p:nvSpPr>
        <p:spPr>
          <a:xfrm>
            <a:off x="2807303" y="3252095"/>
            <a:ext cx="3566052" cy="297000"/>
          </a:xfrm>
          <a:prstGeom prst="hexagon">
            <a:avLst/>
          </a:prstGeom>
          <a:gradFill flip="none" rotWithShape="1">
            <a:gsLst>
              <a:gs pos="34000">
                <a:srgbClr val="112D81"/>
              </a:gs>
              <a:gs pos="7000">
                <a:srgbClr val="FFFFFF">
                  <a:alpha val="0"/>
                </a:srgbClr>
              </a:gs>
              <a:gs pos="64000">
                <a:srgbClr val="112D81"/>
              </a:gs>
              <a:gs pos="94000">
                <a:srgbClr val="FFFFFF">
                  <a:alpha val="0"/>
                </a:srgbClr>
              </a:gs>
            </a:gsLst>
            <a:lin ang="0" scaled="1"/>
            <a:tileRect/>
          </a:gradFill>
          <a:ln w="25400">
            <a:noFill/>
          </a:ln>
          <a:effectLst>
            <a:outerShdw blurRad="184150" dist="114300" dir="2700000" algn="tl" rotWithShape="0">
              <a:schemeClr val="tx2">
                <a:alpha val="78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27000" rtlCol="0" anchor="ctr"/>
          <a:lstStyle/>
          <a:p>
            <a:pPr algn="ctr"/>
            <a:r>
              <a:rPr lang="en-US" sz="1050" dirty="0">
                <a:solidFill>
                  <a:prstClr val="white"/>
                </a:solidFill>
              </a:rPr>
              <a:t>Trial site selection and study design</a:t>
            </a:r>
          </a:p>
        </p:txBody>
      </p:sp>
      <p:sp>
        <p:nvSpPr>
          <p:cNvPr id="19" name="Hexagon 18"/>
          <p:cNvSpPr/>
          <p:nvPr/>
        </p:nvSpPr>
        <p:spPr>
          <a:xfrm>
            <a:off x="3338432" y="3614045"/>
            <a:ext cx="3338432" cy="297000"/>
          </a:xfrm>
          <a:prstGeom prst="hexagon">
            <a:avLst/>
          </a:prstGeom>
          <a:gradFill flip="none" rotWithShape="1">
            <a:gsLst>
              <a:gs pos="34000">
                <a:srgbClr val="112D81"/>
              </a:gs>
              <a:gs pos="7000">
                <a:srgbClr val="FFFFFF">
                  <a:alpha val="0"/>
                </a:srgbClr>
              </a:gs>
              <a:gs pos="64000">
                <a:srgbClr val="112D81"/>
              </a:gs>
              <a:gs pos="94000">
                <a:srgbClr val="FFFFFF">
                  <a:alpha val="0"/>
                </a:srgbClr>
              </a:gs>
            </a:gsLst>
            <a:lin ang="0" scaled="1"/>
            <a:tileRect/>
          </a:gradFill>
          <a:ln w="25400">
            <a:noFill/>
          </a:ln>
          <a:effectLst>
            <a:outerShdw blurRad="184150" dist="114300" dir="2700000" algn="tl" rotWithShape="0">
              <a:schemeClr val="tx2">
                <a:alpha val="78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27000" rtlCol="0" anchor="ctr"/>
          <a:lstStyle/>
          <a:p>
            <a:pPr algn="ctr"/>
            <a:r>
              <a:rPr lang="en-US" sz="1050" dirty="0">
                <a:solidFill>
                  <a:prstClr val="white"/>
                </a:solidFill>
              </a:rPr>
              <a:t>Safety</a:t>
            </a:r>
          </a:p>
        </p:txBody>
      </p:sp>
      <p:sp>
        <p:nvSpPr>
          <p:cNvPr id="20" name="Hexagon 19">
            <a:hlinkClick r:id="" action="ppaction://noaction"/>
          </p:cNvPr>
          <p:cNvSpPr/>
          <p:nvPr/>
        </p:nvSpPr>
        <p:spPr>
          <a:xfrm>
            <a:off x="6072566" y="3617680"/>
            <a:ext cx="3338432" cy="297000"/>
          </a:xfrm>
          <a:prstGeom prst="hexagon">
            <a:avLst/>
          </a:prstGeom>
          <a:gradFill flip="none" rotWithShape="1">
            <a:gsLst>
              <a:gs pos="34000">
                <a:srgbClr val="112D81"/>
              </a:gs>
              <a:gs pos="7000">
                <a:srgbClr val="FFFFFF">
                  <a:alpha val="0"/>
                </a:srgbClr>
              </a:gs>
              <a:gs pos="64000">
                <a:srgbClr val="112D81"/>
              </a:gs>
              <a:gs pos="94000">
                <a:srgbClr val="FFFFFF">
                  <a:alpha val="0"/>
                </a:srgbClr>
              </a:gs>
            </a:gsLst>
            <a:lin ang="0" scaled="1"/>
            <a:tileRect/>
          </a:gradFill>
          <a:ln w="25400">
            <a:noFill/>
          </a:ln>
          <a:effectLst>
            <a:outerShdw blurRad="184150" dist="114300" dir="2700000" algn="tl" rotWithShape="0">
              <a:schemeClr val="tx2">
                <a:alpha val="78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27000" rtlCol="0" anchor="ctr"/>
          <a:lstStyle/>
          <a:p>
            <a:pPr algn="ctr"/>
            <a:r>
              <a:rPr lang="en-US" sz="1050" dirty="0">
                <a:solidFill>
                  <a:prstClr val="white"/>
                </a:solidFill>
              </a:rPr>
              <a:t>Competitive intelligence</a:t>
            </a:r>
          </a:p>
        </p:txBody>
      </p:sp>
      <p:sp>
        <p:nvSpPr>
          <p:cNvPr id="21" name="Hexagon 20"/>
          <p:cNvSpPr/>
          <p:nvPr/>
        </p:nvSpPr>
        <p:spPr>
          <a:xfrm>
            <a:off x="6644626" y="3267758"/>
            <a:ext cx="2807318" cy="297000"/>
          </a:xfrm>
          <a:prstGeom prst="hexagon">
            <a:avLst/>
          </a:prstGeom>
          <a:gradFill flip="none" rotWithShape="1">
            <a:gsLst>
              <a:gs pos="34000">
                <a:srgbClr val="112D81"/>
              </a:gs>
              <a:gs pos="7000">
                <a:srgbClr val="FFFFFF">
                  <a:alpha val="0"/>
                </a:srgbClr>
              </a:gs>
              <a:gs pos="64000">
                <a:srgbClr val="112D81"/>
              </a:gs>
              <a:gs pos="94000">
                <a:srgbClr val="FFFFFF">
                  <a:alpha val="0"/>
                </a:srgbClr>
              </a:gs>
            </a:gsLst>
            <a:lin ang="0" scaled="1"/>
            <a:tileRect/>
          </a:gradFill>
          <a:ln w="25400">
            <a:noFill/>
          </a:ln>
          <a:effectLst>
            <a:outerShdw blurRad="184150" dist="114300" dir="2700000" algn="tl" rotWithShape="0">
              <a:schemeClr val="tx2">
                <a:alpha val="78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27000" rtlCol="0" anchor="ctr"/>
          <a:lstStyle/>
          <a:p>
            <a:pPr algn="ctr"/>
            <a:r>
              <a:rPr lang="en-US" sz="1050" dirty="0">
                <a:solidFill>
                  <a:prstClr val="white"/>
                </a:solidFill>
              </a:rPr>
              <a:t>Pharmacovigilance</a:t>
            </a:r>
          </a:p>
        </p:txBody>
      </p:sp>
      <p:sp>
        <p:nvSpPr>
          <p:cNvPr id="22" name="Hexagon 21"/>
          <p:cNvSpPr/>
          <p:nvPr/>
        </p:nvSpPr>
        <p:spPr>
          <a:xfrm>
            <a:off x="6676864" y="4699895"/>
            <a:ext cx="2427950" cy="297000"/>
          </a:xfrm>
          <a:prstGeom prst="hexagon">
            <a:avLst/>
          </a:prstGeom>
          <a:gradFill flip="none" rotWithShape="1">
            <a:gsLst>
              <a:gs pos="34000">
                <a:srgbClr val="112D81"/>
              </a:gs>
              <a:gs pos="7000">
                <a:srgbClr val="FFFFFF">
                  <a:alpha val="0"/>
                </a:srgbClr>
              </a:gs>
              <a:gs pos="64000">
                <a:srgbClr val="112D81"/>
              </a:gs>
              <a:gs pos="94000">
                <a:srgbClr val="FFFFFF">
                  <a:alpha val="0"/>
                </a:srgbClr>
              </a:gs>
            </a:gsLst>
            <a:lin ang="0" scaled="1"/>
            <a:tileRect/>
          </a:gradFill>
          <a:ln w="25400">
            <a:noFill/>
          </a:ln>
          <a:effectLst>
            <a:outerShdw blurRad="184150" dist="114300" dir="2700000" algn="tl" rotWithShape="0">
              <a:schemeClr val="tx2">
                <a:alpha val="78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27000" rtlCol="0" anchor="ctr"/>
          <a:lstStyle/>
          <a:p>
            <a:pPr algn="ctr"/>
            <a:r>
              <a:rPr lang="en-US" sz="1050" dirty="0">
                <a:solidFill>
                  <a:prstClr val="white"/>
                </a:solidFill>
              </a:rPr>
              <a:t>Voice of the Customer analysis</a:t>
            </a:r>
          </a:p>
        </p:txBody>
      </p:sp>
      <p:sp>
        <p:nvSpPr>
          <p:cNvPr id="23" name="Hexagon 22"/>
          <p:cNvSpPr/>
          <p:nvPr/>
        </p:nvSpPr>
        <p:spPr>
          <a:xfrm>
            <a:off x="4893838" y="4330428"/>
            <a:ext cx="4286849" cy="297000"/>
          </a:xfrm>
          <a:prstGeom prst="hexagon">
            <a:avLst/>
          </a:prstGeom>
          <a:gradFill flip="none" rotWithShape="1">
            <a:gsLst>
              <a:gs pos="34000">
                <a:srgbClr val="112D81"/>
              </a:gs>
              <a:gs pos="7000">
                <a:srgbClr val="FFFFFF">
                  <a:alpha val="0"/>
                </a:srgbClr>
              </a:gs>
              <a:gs pos="64000">
                <a:srgbClr val="112D81"/>
              </a:gs>
              <a:gs pos="94000">
                <a:srgbClr val="FFFFFF">
                  <a:alpha val="0"/>
                </a:srgbClr>
              </a:gs>
            </a:gsLst>
            <a:lin ang="0" scaled="1"/>
            <a:tileRect/>
          </a:gradFill>
          <a:ln w="25400">
            <a:noFill/>
          </a:ln>
          <a:effectLst>
            <a:outerShdw blurRad="184150" dist="114300" dir="2700000" algn="tl" rotWithShape="0">
              <a:schemeClr val="tx2">
                <a:alpha val="78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27000" rtlCol="0" anchor="ctr"/>
          <a:lstStyle/>
          <a:p>
            <a:pPr algn="ctr"/>
            <a:r>
              <a:rPr lang="en-US" sz="1050" dirty="0">
                <a:solidFill>
                  <a:prstClr val="white"/>
                </a:solidFill>
              </a:rPr>
              <a:t>Comparative Effectiveness</a:t>
            </a:r>
          </a:p>
        </p:txBody>
      </p:sp>
      <p:sp>
        <p:nvSpPr>
          <p:cNvPr id="24" name="Hexagon 23"/>
          <p:cNvSpPr/>
          <p:nvPr/>
        </p:nvSpPr>
        <p:spPr>
          <a:xfrm>
            <a:off x="3338433" y="2927815"/>
            <a:ext cx="4594888" cy="297000"/>
          </a:xfrm>
          <a:prstGeom prst="hexagon">
            <a:avLst/>
          </a:prstGeom>
          <a:gradFill flip="none" rotWithShape="1">
            <a:gsLst>
              <a:gs pos="34000">
                <a:srgbClr val="112D81"/>
              </a:gs>
              <a:gs pos="7000">
                <a:srgbClr val="FFFFFF">
                  <a:alpha val="0"/>
                </a:srgbClr>
              </a:gs>
              <a:gs pos="64000">
                <a:srgbClr val="112D81"/>
              </a:gs>
              <a:gs pos="94000">
                <a:srgbClr val="FFFFFF">
                  <a:alpha val="0"/>
                </a:srgbClr>
              </a:gs>
            </a:gsLst>
            <a:lin ang="0" scaled="1"/>
            <a:tileRect/>
          </a:gradFill>
          <a:ln w="25400">
            <a:noFill/>
          </a:ln>
          <a:effectLst>
            <a:outerShdw blurRad="184150" dist="114300" dir="2700000" algn="tl" rotWithShape="0">
              <a:schemeClr val="tx2">
                <a:alpha val="78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27000" rtlCol="0" anchor="ctr"/>
          <a:lstStyle/>
          <a:p>
            <a:pPr algn="ctr"/>
            <a:r>
              <a:rPr lang="en-US" sz="1050" dirty="0">
                <a:solidFill>
                  <a:prstClr val="white"/>
                </a:solidFill>
              </a:rPr>
              <a:t>Precision Medicine Research</a:t>
            </a:r>
          </a:p>
        </p:txBody>
      </p:sp>
      <p:sp>
        <p:nvSpPr>
          <p:cNvPr id="25" name="Hexagon 24"/>
          <p:cNvSpPr/>
          <p:nvPr/>
        </p:nvSpPr>
        <p:spPr>
          <a:xfrm>
            <a:off x="7514732" y="2941455"/>
            <a:ext cx="1712438" cy="297000"/>
          </a:xfrm>
          <a:prstGeom prst="hexagon">
            <a:avLst/>
          </a:prstGeom>
          <a:gradFill flip="none" rotWithShape="1">
            <a:gsLst>
              <a:gs pos="34000">
                <a:srgbClr val="112D81"/>
              </a:gs>
              <a:gs pos="7000">
                <a:srgbClr val="FFFFFF">
                  <a:alpha val="0"/>
                </a:srgbClr>
              </a:gs>
              <a:gs pos="64000">
                <a:srgbClr val="112D81"/>
              </a:gs>
              <a:gs pos="94000">
                <a:srgbClr val="FFFFFF">
                  <a:alpha val="0"/>
                </a:srgbClr>
              </a:gs>
            </a:gsLst>
            <a:lin ang="0" scaled="1"/>
            <a:tileRect/>
          </a:gradFill>
          <a:ln w="25400">
            <a:noFill/>
          </a:ln>
          <a:effectLst>
            <a:outerShdw blurRad="184150" dist="114300" dir="2700000" algn="tl" rotWithShape="0">
              <a:schemeClr val="tx2">
                <a:alpha val="78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27000" rtlCol="0" anchor="ctr"/>
          <a:lstStyle/>
          <a:p>
            <a:pPr algn="ctr"/>
            <a:r>
              <a:rPr lang="en-US" sz="1050" dirty="0">
                <a:solidFill>
                  <a:prstClr val="white"/>
                </a:solidFill>
              </a:rPr>
              <a:t>HEOR</a:t>
            </a:r>
          </a:p>
        </p:txBody>
      </p:sp>
      <p:sp>
        <p:nvSpPr>
          <p:cNvPr id="26" name="Hexagon 25"/>
          <p:cNvSpPr/>
          <p:nvPr/>
        </p:nvSpPr>
        <p:spPr>
          <a:xfrm>
            <a:off x="1857789" y="3980899"/>
            <a:ext cx="1619127" cy="297000"/>
          </a:xfrm>
          <a:prstGeom prst="hexagon">
            <a:avLst/>
          </a:prstGeom>
          <a:gradFill flip="none" rotWithShape="1">
            <a:gsLst>
              <a:gs pos="34000">
                <a:srgbClr val="112D81"/>
              </a:gs>
              <a:gs pos="7000">
                <a:srgbClr val="FFFFFF">
                  <a:alpha val="0"/>
                </a:srgbClr>
              </a:gs>
              <a:gs pos="64000">
                <a:srgbClr val="112D81"/>
              </a:gs>
              <a:gs pos="94000">
                <a:srgbClr val="FFFFFF">
                  <a:alpha val="0"/>
                </a:srgbClr>
              </a:gs>
            </a:gsLst>
            <a:lin ang="0" scaled="1"/>
            <a:tileRect/>
          </a:gradFill>
          <a:ln w="25400">
            <a:noFill/>
          </a:ln>
          <a:effectLst>
            <a:outerShdw blurRad="184150" dist="114300" dir="2700000" algn="tl" rotWithShape="0">
              <a:schemeClr val="tx2">
                <a:alpha val="78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27000" rtlCol="0" anchor="ctr"/>
          <a:lstStyle/>
          <a:p>
            <a:pPr algn="ctr"/>
            <a:r>
              <a:rPr lang="en-US" sz="1050" dirty="0">
                <a:solidFill>
                  <a:prstClr val="white"/>
                </a:solidFill>
              </a:rPr>
              <a:t>SAR</a:t>
            </a:r>
          </a:p>
        </p:txBody>
      </p:sp>
      <p:sp>
        <p:nvSpPr>
          <p:cNvPr id="27" name="Hexagon 26"/>
          <p:cNvSpPr/>
          <p:nvPr/>
        </p:nvSpPr>
        <p:spPr>
          <a:xfrm>
            <a:off x="7434318" y="5065655"/>
            <a:ext cx="1670497" cy="297000"/>
          </a:xfrm>
          <a:prstGeom prst="hexagon">
            <a:avLst/>
          </a:prstGeom>
          <a:gradFill flip="none" rotWithShape="1">
            <a:gsLst>
              <a:gs pos="34000">
                <a:srgbClr val="112D81"/>
              </a:gs>
              <a:gs pos="7000">
                <a:srgbClr val="FFFFFF">
                  <a:alpha val="0"/>
                </a:srgbClr>
              </a:gs>
              <a:gs pos="64000">
                <a:srgbClr val="112D81"/>
              </a:gs>
              <a:gs pos="94000">
                <a:srgbClr val="FFFFFF">
                  <a:alpha val="0"/>
                </a:srgbClr>
              </a:gs>
            </a:gsLst>
            <a:lin ang="0" scaled="1"/>
            <a:tileRect/>
          </a:gradFill>
          <a:ln w="25400">
            <a:noFill/>
          </a:ln>
          <a:effectLst>
            <a:outerShdw blurRad="184150" dist="114300" dir="2700000" algn="tl" rotWithShape="0">
              <a:schemeClr val="tx2">
                <a:alpha val="78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27000" rtlCol="0" anchor="ctr"/>
          <a:lstStyle/>
          <a:p>
            <a:pPr algn="ctr"/>
            <a:r>
              <a:rPr lang="en-US" sz="1050" dirty="0">
                <a:solidFill>
                  <a:prstClr val="white"/>
                </a:solidFill>
              </a:rPr>
              <a:t>Social media analysis</a:t>
            </a:r>
          </a:p>
        </p:txBody>
      </p:sp>
      <p:sp>
        <p:nvSpPr>
          <p:cNvPr id="28" name="Hexagon 27"/>
          <p:cNvSpPr/>
          <p:nvPr/>
        </p:nvSpPr>
        <p:spPr>
          <a:xfrm>
            <a:off x="5888316" y="3244578"/>
            <a:ext cx="1607039" cy="297000"/>
          </a:xfrm>
          <a:prstGeom prst="hexagon">
            <a:avLst/>
          </a:prstGeom>
          <a:gradFill flip="none" rotWithShape="1">
            <a:gsLst>
              <a:gs pos="34000">
                <a:srgbClr val="112D81"/>
              </a:gs>
              <a:gs pos="7000">
                <a:srgbClr val="FFFFFF">
                  <a:alpha val="0"/>
                </a:srgbClr>
              </a:gs>
              <a:gs pos="64000">
                <a:srgbClr val="112D81"/>
              </a:gs>
              <a:gs pos="94000">
                <a:srgbClr val="FFFFFF">
                  <a:alpha val="0"/>
                </a:srgbClr>
              </a:gs>
            </a:gsLst>
            <a:lin ang="0" scaled="1"/>
            <a:tileRect/>
          </a:gradFill>
          <a:ln w="25400">
            <a:noFill/>
          </a:ln>
          <a:effectLst>
            <a:outerShdw blurRad="184150" dist="114300" dir="2700000" algn="tl" rotWithShape="0">
              <a:schemeClr val="tx2">
                <a:alpha val="78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27000" rtlCol="0" anchor="ctr"/>
          <a:lstStyle/>
          <a:p>
            <a:pPr algn="ctr"/>
            <a:r>
              <a:rPr lang="en-US" sz="1050" dirty="0">
                <a:solidFill>
                  <a:prstClr val="white"/>
                </a:solidFill>
              </a:rPr>
              <a:t>Regulatory MDM,</a:t>
            </a:r>
          </a:p>
          <a:p>
            <a:pPr algn="ctr"/>
            <a:r>
              <a:rPr lang="en-US" sz="1050" dirty="0">
                <a:solidFill>
                  <a:prstClr val="white"/>
                </a:solidFill>
              </a:rPr>
              <a:t>IDMP</a:t>
            </a:r>
          </a:p>
        </p:txBody>
      </p:sp>
      <p:sp>
        <p:nvSpPr>
          <p:cNvPr id="29" name="Hexagon 28">
            <a:hlinkClick r:id="" action="ppaction://noaction"/>
          </p:cNvPr>
          <p:cNvSpPr/>
          <p:nvPr/>
        </p:nvSpPr>
        <p:spPr>
          <a:xfrm>
            <a:off x="3204384" y="3982530"/>
            <a:ext cx="6337945" cy="297000"/>
          </a:xfrm>
          <a:prstGeom prst="hexagon">
            <a:avLst/>
          </a:prstGeom>
          <a:gradFill flip="none" rotWithShape="1">
            <a:gsLst>
              <a:gs pos="34000">
                <a:srgbClr val="112D81"/>
              </a:gs>
              <a:gs pos="7000">
                <a:srgbClr val="FFFFFF">
                  <a:alpha val="0"/>
                </a:srgbClr>
              </a:gs>
              <a:gs pos="64000">
                <a:srgbClr val="112D81"/>
              </a:gs>
              <a:gs pos="94000">
                <a:srgbClr val="FFFFFF">
                  <a:alpha val="0"/>
                </a:srgbClr>
              </a:gs>
            </a:gsLst>
            <a:lin ang="0" scaled="1"/>
            <a:tileRect/>
          </a:gradFill>
          <a:ln w="25400">
            <a:noFill/>
          </a:ln>
          <a:effectLst>
            <a:outerShdw blurRad="184150" dist="114300" dir="2700000" algn="tl" rotWithShape="0">
              <a:schemeClr val="tx2">
                <a:alpha val="78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27000" rtlCol="0" anchor="ctr"/>
          <a:lstStyle/>
          <a:p>
            <a:pPr algn="ctr"/>
            <a:r>
              <a:rPr lang="en-US" sz="1050" dirty="0">
                <a:solidFill>
                  <a:prstClr val="white"/>
                </a:solidFill>
              </a:rPr>
              <a:t>Real World Evidence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987" y="1041265"/>
            <a:ext cx="8316276" cy="746618"/>
          </a:xfrm>
          <a:noFill/>
        </p:spPr>
        <p:txBody>
          <a:bodyPr>
            <a:normAutofit/>
          </a:bodyPr>
          <a:lstStyle/>
          <a:p>
            <a:r>
              <a:rPr lang="en-GB" sz="1500" dirty="0"/>
              <a:t>From bench to bedside, NLP transforms text for decision support</a:t>
            </a:r>
          </a:p>
          <a:p>
            <a:endParaRPr lang="en-GB" sz="1500" dirty="0"/>
          </a:p>
          <a:p>
            <a:endParaRPr lang="en-GB" sz="1500" dirty="0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58C25C82-30F8-4F55-BFCE-66750D9D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5136" y="6474495"/>
            <a:ext cx="1014051" cy="245052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chemeClr val="bg1">
                    <a:lumMod val="6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246E2-3D24-274A-A0F0-CB1EDEBD96E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1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34AD4-DE67-4299-AD09-3B4EC7162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in Unstructured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33B5D0-D76A-4D35-8B29-303EDA4982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735998-22BD-4A14-A416-41E3D34BF7B6}" type="slidenum">
              <a:rPr lang="en-US" smtClean="0">
                <a:solidFill>
                  <a:srgbClr val="FFFFFF"/>
                </a:solidFill>
              </a:rPr>
              <a:pPr/>
              <a:t>8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5FA47CD2-34CF-4680-A0F2-72B2D2ABB7F4}"/>
              </a:ext>
            </a:extLst>
          </p:cNvPr>
          <p:cNvSpPr/>
          <p:nvPr/>
        </p:nvSpPr>
        <p:spPr>
          <a:xfrm>
            <a:off x="642144" y="1219199"/>
            <a:ext cx="3853657" cy="2409826"/>
          </a:xfrm>
          <a:custGeom>
            <a:avLst/>
            <a:gdLst>
              <a:gd name="connsiteX0" fmla="*/ 0 w 2409825"/>
              <a:gd name="connsiteY0" fmla="*/ 0 h 3853656"/>
              <a:gd name="connsiteX1" fmla="*/ 2008179 w 2409825"/>
              <a:gd name="connsiteY1" fmla="*/ 0 h 3853656"/>
              <a:gd name="connsiteX2" fmla="*/ 2409825 w 2409825"/>
              <a:gd name="connsiteY2" fmla="*/ 401646 h 3853656"/>
              <a:gd name="connsiteX3" fmla="*/ 2409825 w 2409825"/>
              <a:gd name="connsiteY3" fmla="*/ 3853656 h 3853656"/>
              <a:gd name="connsiteX4" fmla="*/ 0 w 2409825"/>
              <a:gd name="connsiteY4" fmla="*/ 3853656 h 3853656"/>
              <a:gd name="connsiteX5" fmla="*/ 0 w 2409825"/>
              <a:gd name="connsiteY5" fmla="*/ 0 h 385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09825" h="3853656">
                <a:moveTo>
                  <a:pt x="0" y="3853655"/>
                </a:moveTo>
                <a:lnTo>
                  <a:pt x="0" y="642290"/>
                </a:lnTo>
                <a:cubicBezTo>
                  <a:pt x="0" y="287563"/>
                  <a:pt x="112450" y="1"/>
                  <a:pt x="251163" y="1"/>
                </a:cubicBezTo>
                <a:lnTo>
                  <a:pt x="2409825" y="1"/>
                </a:lnTo>
                <a:lnTo>
                  <a:pt x="2409825" y="3853655"/>
                </a:lnTo>
                <a:lnTo>
                  <a:pt x="0" y="3853655"/>
                </a:ln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016" tIns="252000" rIns="128017" bIns="730473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dirty="0">
              <a:solidFill>
                <a:schemeClr val="tx1"/>
              </a:solidFill>
            </a:endParaRPr>
          </a:p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b="1" dirty="0">
                <a:solidFill>
                  <a:schemeClr val="tx1"/>
                </a:solidFill>
              </a:rPr>
              <a:t>Different word, </a:t>
            </a:r>
            <a:br>
              <a:rPr lang="en-GB" b="1" dirty="0">
                <a:solidFill>
                  <a:schemeClr val="tx1"/>
                </a:solidFill>
              </a:rPr>
            </a:br>
            <a:r>
              <a:rPr lang="en-GB" b="1" dirty="0">
                <a:solidFill>
                  <a:schemeClr val="tx1"/>
                </a:solidFill>
              </a:rPr>
              <a:t>same meaning</a:t>
            </a:r>
          </a:p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dirty="0">
                <a:solidFill>
                  <a:schemeClr val="tx1"/>
                </a:solidFill>
              </a:rPr>
              <a:t>cyclosporine</a:t>
            </a:r>
          </a:p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dirty="0" err="1">
                <a:solidFill>
                  <a:schemeClr val="tx1"/>
                </a:solidFill>
              </a:rPr>
              <a:t>ciclosporin</a:t>
            </a:r>
            <a:endParaRPr lang="en-GB" sz="1600" dirty="0">
              <a:solidFill>
                <a:schemeClr val="tx1"/>
              </a:solidFill>
            </a:endParaRPr>
          </a:p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dirty="0" err="1">
                <a:solidFill>
                  <a:schemeClr val="tx1"/>
                </a:solidFill>
              </a:rPr>
              <a:t>Neoral</a:t>
            </a:r>
            <a:endParaRPr lang="en-GB" sz="1600" dirty="0">
              <a:solidFill>
                <a:schemeClr val="tx1"/>
              </a:solidFill>
            </a:endParaRPr>
          </a:p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dirty="0" err="1">
                <a:solidFill>
                  <a:schemeClr val="tx1"/>
                </a:solidFill>
              </a:rPr>
              <a:t>Sandimmune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EBB29587-7469-4CEF-9E2E-21CE12681FFD}"/>
              </a:ext>
            </a:extLst>
          </p:cNvPr>
          <p:cNvSpPr/>
          <p:nvPr/>
        </p:nvSpPr>
        <p:spPr>
          <a:xfrm>
            <a:off x="4495800" y="1219200"/>
            <a:ext cx="3853656" cy="2409825"/>
          </a:xfrm>
          <a:custGeom>
            <a:avLst/>
            <a:gdLst>
              <a:gd name="connsiteX0" fmla="*/ 0 w 3853656"/>
              <a:gd name="connsiteY0" fmla="*/ 0 h 2409825"/>
              <a:gd name="connsiteX1" fmla="*/ 3452010 w 3853656"/>
              <a:gd name="connsiteY1" fmla="*/ 0 h 2409825"/>
              <a:gd name="connsiteX2" fmla="*/ 3853656 w 3853656"/>
              <a:gd name="connsiteY2" fmla="*/ 401646 h 2409825"/>
              <a:gd name="connsiteX3" fmla="*/ 3853656 w 3853656"/>
              <a:gd name="connsiteY3" fmla="*/ 2409825 h 2409825"/>
              <a:gd name="connsiteX4" fmla="*/ 0 w 3853656"/>
              <a:gd name="connsiteY4" fmla="*/ 2409825 h 2409825"/>
              <a:gd name="connsiteX5" fmla="*/ 0 w 3853656"/>
              <a:gd name="connsiteY5" fmla="*/ 0 h 240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53656" h="2409825">
                <a:moveTo>
                  <a:pt x="0" y="0"/>
                </a:moveTo>
                <a:lnTo>
                  <a:pt x="3452010" y="0"/>
                </a:lnTo>
                <a:cubicBezTo>
                  <a:pt x="3673833" y="0"/>
                  <a:pt x="3853656" y="179823"/>
                  <a:pt x="3853656" y="401646"/>
                </a:cubicBezTo>
                <a:lnTo>
                  <a:pt x="3853656" y="2409825"/>
                </a:lnTo>
                <a:lnTo>
                  <a:pt x="0" y="24098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016" tIns="252000" rIns="128016" bIns="730473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dirty="0">
              <a:solidFill>
                <a:schemeClr val="tx1"/>
              </a:solidFill>
            </a:endParaRPr>
          </a:p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b="1" dirty="0">
                <a:solidFill>
                  <a:schemeClr val="tx1"/>
                </a:solidFill>
              </a:rPr>
              <a:t>Different expression, </a:t>
            </a:r>
            <a:br>
              <a:rPr lang="en-GB" b="1" dirty="0">
                <a:solidFill>
                  <a:schemeClr val="tx1"/>
                </a:solidFill>
              </a:rPr>
            </a:br>
            <a:r>
              <a:rPr lang="en-GB" b="1" dirty="0">
                <a:solidFill>
                  <a:schemeClr val="tx1"/>
                </a:solidFill>
              </a:rPr>
              <a:t>same meaning</a:t>
            </a:r>
          </a:p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dirty="0">
                <a:solidFill>
                  <a:schemeClr val="tx1"/>
                </a:solidFill>
              </a:rPr>
              <a:t>Non-smoker</a:t>
            </a:r>
          </a:p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dirty="0">
                <a:solidFill>
                  <a:schemeClr val="tx1"/>
                </a:solidFill>
              </a:rPr>
              <a:t>Does not smoke</a:t>
            </a:r>
          </a:p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dirty="0">
                <a:solidFill>
                  <a:schemeClr val="tx1"/>
                </a:solidFill>
              </a:rPr>
              <a:t>Does not </a:t>
            </a:r>
            <a:r>
              <a:rPr lang="en-GB" sz="1600" dirty="0">
                <a:solidFill>
                  <a:schemeClr val="bg2">
                    <a:lumMod val="10000"/>
                  </a:schemeClr>
                </a:solidFill>
              </a:rPr>
              <a:t>drink or </a:t>
            </a:r>
            <a:r>
              <a:rPr lang="en-GB" sz="1600" dirty="0">
                <a:solidFill>
                  <a:schemeClr val="tx1"/>
                </a:solidFill>
              </a:rPr>
              <a:t>smoke</a:t>
            </a:r>
          </a:p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dirty="0">
                <a:solidFill>
                  <a:schemeClr val="tx1"/>
                </a:solidFill>
              </a:rPr>
              <a:t>Denies tobacco use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7102D31C-049F-40B1-8602-0D07FB5DDF94}"/>
              </a:ext>
            </a:extLst>
          </p:cNvPr>
          <p:cNvSpPr/>
          <p:nvPr/>
        </p:nvSpPr>
        <p:spPr>
          <a:xfrm>
            <a:off x="642144" y="3629023"/>
            <a:ext cx="3853656" cy="2409826"/>
          </a:xfrm>
          <a:custGeom>
            <a:avLst/>
            <a:gdLst>
              <a:gd name="connsiteX0" fmla="*/ 0 w 3853656"/>
              <a:gd name="connsiteY0" fmla="*/ 0 h 2409825"/>
              <a:gd name="connsiteX1" fmla="*/ 3452010 w 3853656"/>
              <a:gd name="connsiteY1" fmla="*/ 0 h 2409825"/>
              <a:gd name="connsiteX2" fmla="*/ 3853656 w 3853656"/>
              <a:gd name="connsiteY2" fmla="*/ 401646 h 2409825"/>
              <a:gd name="connsiteX3" fmla="*/ 3853656 w 3853656"/>
              <a:gd name="connsiteY3" fmla="*/ 2409825 h 2409825"/>
              <a:gd name="connsiteX4" fmla="*/ 0 w 3853656"/>
              <a:gd name="connsiteY4" fmla="*/ 2409825 h 2409825"/>
              <a:gd name="connsiteX5" fmla="*/ 0 w 3853656"/>
              <a:gd name="connsiteY5" fmla="*/ 0 h 240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53656" h="2409825">
                <a:moveTo>
                  <a:pt x="3853656" y="2409825"/>
                </a:moveTo>
                <a:lnTo>
                  <a:pt x="401646" y="2409825"/>
                </a:lnTo>
                <a:cubicBezTo>
                  <a:pt x="179823" y="2409825"/>
                  <a:pt x="0" y="2230002"/>
                  <a:pt x="0" y="2008179"/>
                </a:cubicBezTo>
                <a:lnTo>
                  <a:pt x="0" y="0"/>
                </a:lnTo>
                <a:lnTo>
                  <a:pt x="3853656" y="0"/>
                </a:lnTo>
                <a:lnTo>
                  <a:pt x="3853656" y="2409825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016" tIns="36000" rIns="128016" bIns="128017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b="1" dirty="0">
                <a:solidFill>
                  <a:schemeClr val="tx1"/>
                </a:solidFill>
              </a:rPr>
              <a:t>Different grammar, </a:t>
            </a:r>
            <a:br>
              <a:rPr lang="en-GB" b="1" dirty="0">
                <a:solidFill>
                  <a:schemeClr val="tx1"/>
                </a:solidFill>
              </a:rPr>
            </a:br>
            <a:r>
              <a:rPr lang="en-GB" b="1" dirty="0">
                <a:solidFill>
                  <a:schemeClr val="tx1"/>
                </a:solidFill>
              </a:rPr>
              <a:t>same meaning</a:t>
            </a:r>
          </a:p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dirty="0">
                <a:solidFill>
                  <a:schemeClr val="tx1"/>
                </a:solidFill>
              </a:rPr>
              <a:t>5mg/kg of cyclosporine per day</a:t>
            </a:r>
          </a:p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dirty="0">
                <a:solidFill>
                  <a:schemeClr val="tx1"/>
                </a:solidFill>
              </a:rPr>
              <a:t>5mg/kg per diem of cyclosporine</a:t>
            </a:r>
          </a:p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dirty="0">
                <a:solidFill>
                  <a:schemeClr val="tx1"/>
                </a:solidFill>
              </a:rPr>
              <a:t>cyclosporine 5mg/kg per day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C5E4D423-6287-4BED-9198-38888D072891}"/>
              </a:ext>
            </a:extLst>
          </p:cNvPr>
          <p:cNvSpPr/>
          <p:nvPr/>
        </p:nvSpPr>
        <p:spPr>
          <a:xfrm>
            <a:off x="4495800" y="3596876"/>
            <a:ext cx="3853657" cy="2443202"/>
          </a:xfrm>
          <a:custGeom>
            <a:avLst/>
            <a:gdLst>
              <a:gd name="connsiteX0" fmla="*/ 0 w 2409825"/>
              <a:gd name="connsiteY0" fmla="*/ 0 h 3853656"/>
              <a:gd name="connsiteX1" fmla="*/ 2008179 w 2409825"/>
              <a:gd name="connsiteY1" fmla="*/ 0 h 3853656"/>
              <a:gd name="connsiteX2" fmla="*/ 2409825 w 2409825"/>
              <a:gd name="connsiteY2" fmla="*/ 401646 h 3853656"/>
              <a:gd name="connsiteX3" fmla="*/ 2409825 w 2409825"/>
              <a:gd name="connsiteY3" fmla="*/ 3853656 h 3853656"/>
              <a:gd name="connsiteX4" fmla="*/ 0 w 2409825"/>
              <a:gd name="connsiteY4" fmla="*/ 3853656 h 3853656"/>
              <a:gd name="connsiteX5" fmla="*/ 0 w 2409825"/>
              <a:gd name="connsiteY5" fmla="*/ 0 h 385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09825" h="3853656">
                <a:moveTo>
                  <a:pt x="2409825" y="1"/>
                </a:moveTo>
                <a:lnTo>
                  <a:pt x="2409825" y="3211366"/>
                </a:lnTo>
                <a:cubicBezTo>
                  <a:pt x="2409825" y="3566093"/>
                  <a:pt x="2297375" y="3853655"/>
                  <a:pt x="2158662" y="3853655"/>
                </a:cubicBezTo>
                <a:lnTo>
                  <a:pt x="0" y="3853655"/>
                </a:lnTo>
                <a:lnTo>
                  <a:pt x="0" y="1"/>
                </a:lnTo>
                <a:lnTo>
                  <a:pt x="2409825" y="1"/>
                </a:ln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016" tIns="36000" rIns="128017" bIns="128017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dirty="0"/>
          </a:p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b="1" dirty="0">
                <a:solidFill>
                  <a:schemeClr val="tx1"/>
                </a:solidFill>
              </a:rPr>
              <a:t>Same word, </a:t>
            </a:r>
            <a:br>
              <a:rPr lang="en-GB" b="1" dirty="0">
                <a:solidFill>
                  <a:schemeClr val="tx1"/>
                </a:solidFill>
              </a:rPr>
            </a:br>
            <a:r>
              <a:rPr lang="en-GB" b="1" dirty="0">
                <a:solidFill>
                  <a:schemeClr val="tx1"/>
                </a:solidFill>
              </a:rPr>
              <a:t>different context</a:t>
            </a:r>
          </a:p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dirty="0">
                <a:solidFill>
                  <a:schemeClr val="bg2">
                    <a:lumMod val="10000"/>
                  </a:schemeClr>
                </a:solidFill>
              </a:rPr>
              <a:t>Diagnosed with</a:t>
            </a:r>
            <a:r>
              <a:rPr lang="en-GB" sz="1600" dirty="0">
                <a:solidFill>
                  <a:schemeClr val="tx1"/>
                </a:solidFill>
              </a:rPr>
              <a:t> diabetes</a:t>
            </a:r>
          </a:p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dirty="0">
                <a:solidFill>
                  <a:schemeClr val="bg2">
                    <a:lumMod val="10000"/>
                  </a:schemeClr>
                </a:solidFill>
              </a:rPr>
              <a:t>Family history of </a:t>
            </a:r>
            <a:r>
              <a:rPr lang="en-GB" sz="1600" dirty="0">
                <a:solidFill>
                  <a:schemeClr val="tx1"/>
                </a:solidFill>
              </a:rPr>
              <a:t>diabetes</a:t>
            </a:r>
          </a:p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dirty="0">
                <a:solidFill>
                  <a:schemeClr val="bg2">
                    <a:lumMod val="10000"/>
                  </a:schemeClr>
                </a:solidFill>
              </a:rPr>
              <a:t>No family history of </a:t>
            </a:r>
            <a:r>
              <a:rPr lang="en-GB" sz="1600" dirty="0">
                <a:solidFill>
                  <a:schemeClr val="tx1"/>
                </a:solidFill>
              </a:rPr>
              <a:t>diabetes</a:t>
            </a:r>
          </a:p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200" dirty="0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C0C7774B-25D6-47D2-900D-BB5BB2D32AB8}"/>
              </a:ext>
            </a:extLst>
          </p:cNvPr>
          <p:cNvSpPr/>
          <p:nvPr/>
        </p:nvSpPr>
        <p:spPr>
          <a:xfrm>
            <a:off x="3686543" y="3315258"/>
            <a:ext cx="1618512" cy="627530"/>
          </a:xfrm>
          <a:custGeom>
            <a:avLst/>
            <a:gdLst>
              <a:gd name="connsiteX0" fmla="*/ 0 w 1618512"/>
              <a:gd name="connsiteY0" fmla="*/ 104590 h 627530"/>
              <a:gd name="connsiteX1" fmla="*/ 104590 w 1618512"/>
              <a:gd name="connsiteY1" fmla="*/ 0 h 627530"/>
              <a:gd name="connsiteX2" fmla="*/ 1513922 w 1618512"/>
              <a:gd name="connsiteY2" fmla="*/ 0 h 627530"/>
              <a:gd name="connsiteX3" fmla="*/ 1618512 w 1618512"/>
              <a:gd name="connsiteY3" fmla="*/ 104590 h 627530"/>
              <a:gd name="connsiteX4" fmla="*/ 1618512 w 1618512"/>
              <a:gd name="connsiteY4" fmla="*/ 522940 h 627530"/>
              <a:gd name="connsiteX5" fmla="*/ 1513922 w 1618512"/>
              <a:gd name="connsiteY5" fmla="*/ 627530 h 627530"/>
              <a:gd name="connsiteX6" fmla="*/ 104590 w 1618512"/>
              <a:gd name="connsiteY6" fmla="*/ 627530 h 627530"/>
              <a:gd name="connsiteX7" fmla="*/ 0 w 1618512"/>
              <a:gd name="connsiteY7" fmla="*/ 522940 h 627530"/>
              <a:gd name="connsiteX8" fmla="*/ 0 w 1618512"/>
              <a:gd name="connsiteY8" fmla="*/ 104590 h 627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8512" h="627530">
                <a:moveTo>
                  <a:pt x="0" y="104590"/>
                </a:moveTo>
                <a:cubicBezTo>
                  <a:pt x="0" y="46827"/>
                  <a:pt x="46827" y="0"/>
                  <a:pt x="104590" y="0"/>
                </a:cubicBezTo>
                <a:lnTo>
                  <a:pt x="1513922" y="0"/>
                </a:lnTo>
                <a:cubicBezTo>
                  <a:pt x="1571685" y="0"/>
                  <a:pt x="1618512" y="46827"/>
                  <a:pt x="1618512" y="104590"/>
                </a:cubicBezTo>
                <a:lnTo>
                  <a:pt x="1618512" y="522940"/>
                </a:lnTo>
                <a:cubicBezTo>
                  <a:pt x="1618512" y="580703"/>
                  <a:pt x="1571685" y="627530"/>
                  <a:pt x="1513922" y="627530"/>
                </a:cubicBezTo>
                <a:lnTo>
                  <a:pt x="104590" y="627530"/>
                </a:lnTo>
                <a:cubicBezTo>
                  <a:pt x="46827" y="627530"/>
                  <a:pt x="0" y="580703"/>
                  <a:pt x="0" y="522940"/>
                </a:cubicBezTo>
                <a:lnTo>
                  <a:pt x="0" y="10459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7313" tIns="137313" rIns="137313" bIns="137313" numCol="1" spcCol="1270" anchor="ctr" anchorCtr="0">
            <a:noAutofit/>
          </a:bodyPr>
          <a:lstStyle/>
          <a:p>
            <a:pPr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800" dirty="0">
                <a:solidFill>
                  <a:schemeClr val="bg1"/>
                </a:solidFill>
              </a:rPr>
              <a:t>NLP </a:t>
            </a:r>
          </a:p>
        </p:txBody>
      </p:sp>
    </p:spTree>
    <p:extLst>
      <p:ext uri="{BB962C8B-B14F-4D97-AF65-F5344CB8AC3E}">
        <p14:creationId xmlns:p14="http://schemas.microsoft.com/office/powerpoint/2010/main" val="219807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C3E2A9-3C95-4FC8-9C74-D07B63F642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735998-22BD-4A14-A416-41E3D34BF7B6}" type="slidenum">
              <a:rPr lang="en-US" smtClean="0">
                <a:solidFill>
                  <a:srgbClr val="FFFFFF"/>
                </a:solidFill>
              </a:rPr>
              <a:pPr/>
              <a:t>9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098" name="Picture 2" descr="Image result for minion question image">
            <a:extLst>
              <a:ext uri="{FF2B5EF4-FFF2-40B4-BE49-F238E27FC236}">
                <a16:creationId xmlns:a16="http://schemas.microsoft.com/office/drawing/2014/main" id="{A6674BAA-8A39-47C6-B4DE-1A877D924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971800"/>
            <a:ext cx="2209800" cy="319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41C7EB7F-E6C9-483C-AE4C-2B048AFBF76D}"/>
              </a:ext>
            </a:extLst>
          </p:cNvPr>
          <p:cNvSpPr/>
          <p:nvPr/>
        </p:nvSpPr>
        <p:spPr>
          <a:xfrm>
            <a:off x="3886200" y="1219200"/>
            <a:ext cx="3373682" cy="2667000"/>
          </a:xfrm>
          <a:prstGeom prst="cloudCallou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Ontologies</a:t>
            </a:r>
          </a:p>
          <a:p>
            <a:pPr algn="ctr"/>
            <a:r>
              <a:rPr lang="en-US" dirty="0"/>
              <a:t>Sentence2vec </a:t>
            </a:r>
          </a:p>
          <a:p>
            <a:pPr algn="ctr"/>
            <a:r>
              <a:rPr lang="en-US" dirty="0"/>
              <a:t>Word2vec</a:t>
            </a:r>
          </a:p>
          <a:p>
            <a:pPr algn="ctr"/>
            <a:r>
              <a:rPr lang="en-US" dirty="0"/>
              <a:t>Name Entity Recognition</a:t>
            </a:r>
          </a:p>
        </p:txBody>
      </p:sp>
    </p:spTree>
    <p:extLst>
      <p:ext uri="{BB962C8B-B14F-4D97-AF65-F5344CB8AC3E}">
        <p14:creationId xmlns:p14="http://schemas.microsoft.com/office/powerpoint/2010/main" val="399452145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AbbVie Design 2 1">
      <a:dk1>
        <a:srgbClr val="070605"/>
      </a:dk1>
      <a:lt1>
        <a:srgbClr val="FFFFFF"/>
      </a:lt1>
      <a:dk2>
        <a:srgbClr val="DC8633"/>
      </a:dk2>
      <a:lt2>
        <a:srgbClr val="702082"/>
      </a:lt2>
      <a:accent1>
        <a:srgbClr val="7DA1C4"/>
      </a:accent1>
      <a:accent2>
        <a:srgbClr val="6BBBAE"/>
      </a:accent2>
      <a:accent3>
        <a:srgbClr val="FFFFFF"/>
      </a:accent3>
      <a:accent4>
        <a:srgbClr val="050403"/>
      </a:accent4>
      <a:accent5>
        <a:srgbClr val="BFCDDE"/>
      </a:accent5>
      <a:accent6>
        <a:srgbClr val="60A99D"/>
      </a:accent6>
      <a:hlink>
        <a:srgbClr val="84BD00"/>
      </a:hlink>
      <a:folHlink>
        <a:srgbClr val="0082BA"/>
      </a:folHlink>
    </a:clrScheme>
    <a:fontScheme name="AbbVie Design 2">
      <a:majorFont>
        <a:latin typeface="Calibri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bbVie Design 2 1">
        <a:dk1>
          <a:srgbClr val="070605"/>
        </a:dk1>
        <a:lt1>
          <a:srgbClr val="FFFFFF"/>
        </a:lt1>
        <a:dk2>
          <a:srgbClr val="DC8633"/>
        </a:dk2>
        <a:lt2>
          <a:srgbClr val="702082"/>
        </a:lt2>
        <a:accent1>
          <a:srgbClr val="7DA1C4"/>
        </a:accent1>
        <a:accent2>
          <a:srgbClr val="6BBBAE"/>
        </a:accent2>
        <a:accent3>
          <a:srgbClr val="FFFFFF"/>
        </a:accent3>
        <a:accent4>
          <a:srgbClr val="050403"/>
        </a:accent4>
        <a:accent5>
          <a:srgbClr val="BFCDDE"/>
        </a:accent5>
        <a:accent6>
          <a:srgbClr val="60A99D"/>
        </a:accent6>
        <a:hlink>
          <a:srgbClr val="84BD00"/>
        </a:hlink>
        <a:folHlink>
          <a:srgbClr val="0082B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bbVie_PowerPoint_Template_Standard_2003">
  <a:themeElements>
    <a:clrScheme name="AbbVie_PowerPoint_Template_Standard_2003 1">
      <a:dk1>
        <a:srgbClr val="070605"/>
      </a:dk1>
      <a:lt1>
        <a:srgbClr val="FFFFFF"/>
      </a:lt1>
      <a:dk2>
        <a:srgbClr val="DC8633"/>
      </a:dk2>
      <a:lt2>
        <a:srgbClr val="702082"/>
      </a:lt2>
      <a:accent1>
        <a:srgbClr val="7DA1C4"/>
      </a:accent1>
      <a:accent2>
        <a:srgbClr val="6BBBAE"/>
      </a:accent2>
      <a:accent3>
        <a:srgbClr val="FFFFFF"/>
      </a:accent3>
      <a:accent4>
        <a:srgbClr val="050403"/>
      </a:accent4>
      <a:accent5>
        <a:srgbClr val="BFCDDE"/>
      </a:accent5>
      <a:accent6>
        <a:srgbClr val="60A99D"/>
      </a:accent6>
      <a:hlink>
        <a:srgbClr val="84BD00"/>
      </a:hlink>
      <a:folHlink>
        <a:srgbClr val="0082B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AbbVie_PowerPoint_Template_Standard_2003 1">
        <a:dk1>
          <a:srgbClr val="070605"/>
        </a:dk1>
        <a:lt1>
          <a:srgbClr val="FFFFFF"/>
        </a:lt1>
        <a:dk2>
          <a:srgbClr val="DC8633"/>
        </a:dk2>
        <a:lt2>
          <a:srgbClr val="702082"/>
        </a:lt2>
        <a:accent1>
          <a:srgbClr val="7DA1C4"/>
        </a:accent1>
        <a:accent2>
          <a:srgbClr val="6BBBAE"/>
        </a:accent2>
        <a:accent3>
          <a:srgbClr val="FFFFFF"/>
        </a:accent3>
        <a:accent4>
          <a:srgbClr val="050403"/>
        </a:accent4>
        <a:accent5>
          <a:srgbClr val="BFCDDE"/>
        </a:accent5>
        <a:accent6>
          <a:srgbClr val="60A99D"/>
        </a:accent6>
        <a:hlink>
          <a:srgbClr val="84BD00"/>
        </a:hlink>
        <a:folHlink>
          <a:srgbClr val="0082B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abbvie_Master_2007">
  <a:themeElements>
    <a:clrScheme name="Cronus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abbVi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71D49"/>
        </a:solidFill>
        <a:ln>
          <a:noFill/>
        </a:ln>
      </a:spPr>
      <a:bodyPr rtlCol="0" anchor="ctr"/>
      <a:lstStyle>
        <a:defPPr algn="ctr">
          <a:defRPr sz="2200" dirty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rgbClr val="071D49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ln w="31750">
          <a:solidFill>
            <a:schemeClr val="tx2"/>
          </a:solidFill>
        </a:ln>
      </a:spPr>
      <a:bodyPr vert="horz" wrap="square" lIns="90000" tIns="46800" rIns="90000" bIns="46800" rtlCol="0">
        <a:noAutofit/>
      </a:bodyPr>
      <a:lstStyle>
        <a:defPPr marL="72000" indent="-144000">
          <a:spcBef>
            <a:spcPts val="600"/>
          </a:spcBef>
          <a:buFont typeface="Arial" pitchFamily="34" charset="0"/>
          <a:buChar char="•"/>
          <a:defRPr sz="2000" smtClean="0"/>
        </a:defPPr>
      </a:lstStyle>
    </a:txDef>
  </a:objectDefaults>
  <a:extraClrSchemeLst/>
  <a:custClrLst>
    <a:custClr name="167/188/214">
      <a:srgbClr val="A7BCD6"/>
    </a:custClr>
    <a:custClr name="140/226/208">
      <a:srgbClr val="8CE2D0"/>
    </a:custClr>
    <a:custClr name="196/214/0">
      <a:srgbClr val="C4D600"/>
    </a:custClr>
    <a:custClr name="0/169/224">
      <a:srgbClr val="00A9E0"/>
    </a:custClr>
    <a:custClr name="173/26/172">
      <a:srgbClr val="AD1AAC"/>
    </a:custClr>
    <a:custClr name="241/180/52">
      <a:srgbClr val="F1B434"/>
    </a:custClr>
    <a:custClr name="7/29/73">
      <a:srgbClr val="071D49"/>
    </a:custClr>
    <a:custClr name="255/255/255">
      <a:srgbClr val="FFFFFF"/>
    </a:custClr>
    <a:custClr name="255/255/255">
      <a:srgbClr val="FFFFFF"/>
    </a:custClr>
    <a:custClr name="255/255/255">
      <a:srgbClr val="FFFFFF"/>
    </a:custClr>
  </a:custClr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7118</TotalTime>
  <Words>1235</Words>
  <Application>Microsoft Office PowerPoint</Application>
  <PresentationFormat>On-screen Show (4:3)</PresentationFormat>
  <Paragraphs>319</Paragraphs>
  <Slides>33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Calibri</vt:lpstr>
      <vt:lpstr>Century Gothic</vt:lpstr>
      <vt:lpstr>Courier New</vt:lpstr>
      <vt:lpstr>helvetica</vt:lpstr>
      <vt:lpstr>Segoe UI</vt:lpstr>
      <vt:lpstr>Verdana</vt:lpstr>
      <vt:lpstr>Theme1</vt:lpstr>
      <vt:lpstr>AbbVie_PowerPoint_Template_Standard_2003</vt:lpstr>
      <vt:lpstr>abbvie_Master_2007</vt:lpstr>
      <vt:lpstr> Democratizing NLP search through I2E and R Shiny</vt:lpstr>
      <vt:lpstr>Who Am I</vt:lpstr>
      <vt:lpstr>Acknowledgements </vt:lpstr>
      <vt:lpstr>Outline</vt:lpstr>
      <vt:lpstr>Questions we need to get answered in Drug Discovery</vt:lpstr>
      <vt:lpstr>PowerPoint Presentation</vt:lpstr>
      <vt:lpstr>Advanced text analytics delivers value</vt:lpstr>
      <vt:lpstr>Challenges in Unstructured Data</vt:lpstr>
      <vt:lpstr>PowerPoint Presentation</vt:lpstr>
      <vt:lpstr>PowerPoint Presentation</vt:lpstr>
      <vt:lpstr>Normalization</vt:lpstr>
      <vt:lpstr>Negating (removing) terms</vt:lpstr>
      <vt:lpstr>I2E Interface </vt:lpstr>
      <vt:lpstr>Technology and Current Workflow </vt:lpstr>
      <vt:lpstr>PharMine</vt:lpstr>
      <vt:lpstr>Interface</vt:lpstr>
      <vt:lpstr>PowerPoint Presentation</vt:lpstr>
      <vt:lpstr>Semiautomatic Extraction of PK/PD parameters using I2E </vt:lpstr>
      <vt:lpstr>PowerPoint Presentation</vt:lpstr>
      <vt:lpstr>           Extraction of PK/PD parameters </vt:lpstr>
      <vt:lpstr>PowerPoint Presentation</vt:lpstr>
      <vt:lpstr>Translating Pros and Cons to Requirements</vt:lpstr>
      <vt:lpstr>Pk/PD Mine Search Platform</vt:lpstr>
      <vt:lpstr>PowerPoint Presentation</vt:lpstr>
      <vt:lpstr>Are we done? challenges still exist…</vt:lpstr>
      <vt:lpstr>Tox-Mine Search</vt:lpstr>
      <vt:lpstr>Marker-Mine Search</vt:lpstr>
      <vt:lpstr>Summary </vt:lpstr>
      <vt:lpstr>PowerPoint Presentation</vt:lpstr>
      <vt:lpstr>PowerPoint Presentation</vt:lpstr>
      <vt:lpstr>Backups</vt:lpstr>
      <vt:lpstr>Cool Features of Python SDK</vt:lpstr>
      <vt:lpstr>Libraries from I2E</vt:lpstr>
    </vt:vector>
  </TitlesOfParts>
  <Company>AbbVie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Chiney, Manoj S</dc:creator>
  <cp:lastModifiedBy>Seal, Abhik</cp:lastModifiedBy>
  <cp:revision>164</cp:revision>
  <dcterms:created xsi:type="dcterms:W3CDTF">2018-01-22T22:56:29Z</dcterms:created>
  <dcterms:modified xsi:type="dcterms:W3CDTF">2019-08-23T21:14:35Z</dcterms:modified>
</cp:coreProperties>
</file>