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69" r:id="rId3"/>
    <p:sldId id="257" r:id="rId4"/>
    <p:sldId id="317" r:id="rId5"/>
    <p:sldId id="261" r:id="rId6"/>
    <p:sldId id="266" r:id="rId7"/>
    <p:sldId id="321" r:id="rId8"/>
    <p:sldId id="259" r:id="rId9"/>
    <p:sldId id="260" r:id="rId10"/>
    <p:sldId id="267" r:id="rId11"/>
    <p:sldId id="263" r:id="rId12"/>
    <p:sldId id="276" r:id="rId13"/>
    <p:sldId id="268" r:id="rId14"/>
    <p:sldId id="274" r:id="rId15"/>
    <p:sldId id="275" r:id="rId16"/>
    <p:sldId id="286" r:id="rId17"/>
    <p:sldId id="288"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031475" y="6355261"/>
            <a:ext cx="2844800" cy="365125"/>
          </a:xfrm>
        </p:spPr>
        <p:txBody>
          <a:bodyPr/>
          <a:lstStyle/>
          <a:p>
            <a:fld id="{A349544A-F1CD-3844-BFB3-6D230A0137DD}" type="datetimeFigureOut">
              <a:rPr lang="en-US" smtClean="0"/>
              <a:t>8/22/2019</a:t>
            </a:fld>
            <a:endParaRPr lang="en-US" dirty="0"/>
          </a:p>
        </p:txBody>
      </p:sp>
      <p:pic>
        <p:nvPicPr>
          <p:cNvPr id="8" name="Picture 7"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263" y="261425"/>
            <a:ext cx="3604563" cy="563312"/>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45670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40321" y="6356351"/>
            <a:ext cx="2844800" cy="365125"/>
          </a:xfrm>
        </p:spPr>
        <p:txBody>
          <a:bodyPr/>
          <a:lstStyle/>
          <a:p>
            <a:fld id="{A349544A-F1CD-3844-BFB3-6D230A0137DD}" type="datetimeFigureOut">
              <a:rPr lang="en-US" smtClean="0"/>
              <a:t>8/22/2019</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78718" y="5167321"/>
            <a:ext cx="620543" cy="990773"/>
          </a:xfrm>
          <a:prstGeom prst="rect">
            <a:avLst/>
          </a:prstGeom>
        </p:spPr>
      </p:pic>
      <p:sp>
        <p:nvSpPr>
          <p:cNvPr id="9" name="Footer Placeholder 4"/>
          <p:cNvSpPr>
            <a:spLocks noGrp="1"/>
          </p:cNvSpPr>
          <p:nvPr>
            <p:ph type="ftr" sz="quarter" idx="11"/>
          </p:nvPr>
        </p:nvSpPr>
        <p:spPr>
          <a:xfrm rot="5400000">
            <a:off x="-1066696" y="1390340"/>
            <a:ext cx="2895600" cy="486833"/>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218095"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15258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67533" y="6354124"/>
            <a:ext cx="2844800" cy="365125"/>
          </a:xfrm>
        </p:spPr>
        <p:txBody>
          <a:bodyPr/>
          <a:lstStyle/>
          <a:p>
            <a:fld id="{A349544A-F1CD-3844-BFB3-6D230A0137DD}" type="datetimeFigureOut">
              <a:rPr lang="en-US" smtClean="0"/>
              <a:t>8/22/2019</a:t>
            </a:fld>
            <a:endParaRPr lang="en-US"/>
          </a:p>
        </p:txBody>
      </p:sp>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61942" y="5184030"/>
            <a:ext cx="620543" cy="990773"/>
          </a:xfrm>
          <a:prstGeom prst="rect">
            <a:avLst/>
          </a:prstGeom>
        </p:spPr>
      </p:pic>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2476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8981" y="2648602"/>
            <a:ext cx="5598024" cy="874845"/>
          </a:xfrm>
          <a:prstGeom prst="rect">
            <a:avLst/>
          </a:prstGeom>
        </p:spPr>
      </p:pic>
    </p:spTree>
    <p:extLst>
      <p:ext uri="{BB962C8B-B14F-4D97-AF65-F5344CB8AC3E}">
        <p14:creationId xmlns:p14="http://schemas.microsoft.com/office/powerpoint/2010/main" val="1744701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580A-BA8E-45D7-B3E6-7E2EBCEBC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3DC4F-5DBE-44C9-B5ED-491385EDD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C0DEE-983B-4893-BCFD-D9A8A708A7A7}"/>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33EEF16C-897A-4614-B259-71D439654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1DC67-F9F8-48BB-800E-75F0FA65FF87}"/>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1606673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4671-9C4C-4B11-8FDF-8807E10D9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442BD-4032-4335-BE6A-7BD290BF2E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52A4D-F3EB-4F75-B8D3-F25775737A45}"/>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DC6E1257-2EA8-4FF9-AA2B-CBB15D043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0B701-F671-421F-81F5-E6A26C6DA89F}"/>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1591966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19A-804B-4617-BA72-D98CB933E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E9D80-0B25-4989-AA1C-BC9913F99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C9C316-FF44-43EF-8986-2FC8C15B2928}"/>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E9AF65CC-5627-4038-B975-02090F1A6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9DB4-DF66-4621-BA21-2BFAF2080F88}"/>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69570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0217-8781-45D5-9BD4-06416B338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86C82-A9B5-4040-97C8-E97DC080A1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CA329-14DF-42D0-83CF-9E8DEA0D3B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05A44-B108-4292-A7A1-2ABF04C247AD}"/>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6" name="Footer Placeholder 5">
            <a:extLst>
              <a:ext uri="{FF2B5EF4-FFF2-40B4-BE49-F238E27FC236}">
                <a16:creationId xmlns:a16="http://schemas.microsoft.com/office/drawing/2014/main" id="{60D30BA1-6140-4591-B196-D2E6923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4054A-7064-4A68-9951-5E1F96D858A9}"/>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430330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BCD5-E85F-4E53-927A-FD1945CAE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9121D-E052-4C7A-9FFE-F8CC5FEA1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CFA5DE-3246-4338-BAF1-E11A90BCC6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F66F3-D1FC-4109-91F7-A87963D09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B08B32-1C0E-4C54-BE5F-8FA72EF176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D0322-C505-4CCD-BAEE-A6103D2BCB03}"/>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8" name="Footer Placeholder 7">
            <a:extLst>
              <a:ext uri="{FF2B5EF4-FFF2-40B4-BE49-F238E27FC236}">
                <a16:creationId xmlns:a16="http://schemas.microsoft.com/office/drawing/2014/main" id="{3CA19C09-3E8E-4C8C-8D53-1600737AEA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F67AB-5BCB-468A-897E-B43949F15B6D}"/>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2803439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64EA-2217-446A-B792-F43DB128E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AF26E-6A30-4D07-9A8B-F9DEBE6FE2C6}"/>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4" name="Footer Placeholder 3">
            <a:extLst>
              <a:ext uri="{FF2B5EF4-FFF2-40B4-BE49-F238E27FC236}">
                <a16:creationId xmlns:a16="http://schemas.microsoft.com/office/drawing/2014/main" id="{8447DB89-1CCD-4E06-BA0A-6644E0FBDD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C7BC73-A7EB-4932-916D-A1A05DC98B61}"/>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1049411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D8DBB-E4C0-40DD-8446-198C657028EB}"/>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3" name="Footer Placeholder 2">
            <a:extLst>
              <a:ext uri="{FF2B5EF4-FFF2-40B4-BE49-F238E27FC236}">
                <a16:creationId xmlns:a16="http://schemas.microsoft.com/office/drawing/2014/main" id="{7F8FA4CE-E2F3-4CC2-B31E-4D38897E6B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45851-703C-4CB4-9CDD-3AC95DEF75D0}"/>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259104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21971" y="358882"/>
            <a:ext cx="9727910" cy="926020"/>
          </a:xfrm>
        </p:spPr>
        <p:txBody>
          <a:bodyPr/>
          <a:lstStyle/>
          <a:p>
            <a:r>
              <a:rPr lang="en-US" dirty="0"/>
              <a:t>Click to edit Master title style</a:t>
            </a:r>
          </a:p>
        </p:txBody>
      </p:sp>
      <p:sp>
        <p:nvSpPr>
          <p:cNvPr id="3" name="Content Placeholder 2"/>
          <p:cNvSpPr>
            <a:spLocks noGrp="1"/>
          </p:cNvSpPr>
          <p:nvPr>
            <p:ph idx="1"/>
          </p:nvPr>
        </p:nvSpPr>
        <p:spPr>
          <a:xfrm>
            <a:off x="431801" y="1587731"/>
            <a:ext cx="11345471" cy="47080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902200" y="6375401"/>
            <a:ext cx="2844800" cy="365125"/>
          </a:xfrm>
        </p:spPr>
        <p:txBody>
          <a:bodyPr/>
          <a:lstStyle>
            <a:lvl1pPr algn="ctr">
              <a:defRPr/>
            </a:lvl1pPr>
          </a:lstStyle>
          <a:p>
            <a:fld id="{A349544A-F1CD-3844-BFB3-6D230A0137DD}" type="datetimeFigureOut">
              <a:rPr lang="en-US" smtClean="0"/>
              <a:pPr/>
              <a:t>8/22/2019</a:t>
            </a:fld>
            <a:endParaRPr lang="en-US" dirty="0"/>
          </a:p>
        </p:txBody>
      </p:sp>
      <p:sp>
        <p:nvSpPr>
          <p:cNvPr id="5" name="Footer Placeholder 4"/>
          <p:cNvSpPr>
            <a:spLocks noGrp="1"/>
          </p:cNvSpPr>
          <p:nvPr>
            <p:ph type="ftr" sz="quarter" idx="11"/>
          </p:nvPr>
        </p:nvSpPr>
        <p:spPr>
          <a:xfrm>
            <a:off x="3302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035610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4BB6-092B-4A41-A433-AEA7B388D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5CCD52-D5F9-40AF-A145-78D3D515C7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F674D-69C2-4142-95C9-BE3A6460E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CAE660-A374-4860-A774-5B8A3882C7DD}"/>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6" name="Footer Placeholder 5">
            <a:extLst>
              <a:ext uri="{FF2B5EF4-FFF2-40B4-BE49-F238E27FC236}">
                <a16:creationId xmlns:a16="http://schemas.microsoft.com/office/drawing/2014/main" id="{689E8551-7B9C-4E69-91EB-DA00CB8C2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5A5CD-400A-4776-B9F5-1D7A6B4D9D4C}"/>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2443642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62A7-A6C6-498E-A65B-990C204F7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A2C1A-B9F3-4C90-A002-DD315867E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46F8D-24E0-4B42-9CC5-B9A8C6C07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6444F0-AE2A-4BF1-84F6-871FE14C282B}"/>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6" name="Footer Placeholder 5">
            <a:extLst>
              <a:ext uri="{FF2B5EF4-FFF2-40B4-BE49-F238E27FC236}">
                <a16:creationId xmlns:a16="http://schemas.microsoft.com/office/drawing/2014/main" id="{8F927996-A9B0-43F6-8D44-58F95DA74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3C112-0574-484D-A753-075E2D17BCF9}"/>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2124523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17F1-DCD0-479A-92E1-933DABDEA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1050B5-DBEF-4FC7-98C9-DC28EB84C2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CDD9C-A325-4332-A38C-61C8B65E4A8B}"/>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B761971A-6340-463D-B782-0D2C7C674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65A4C-D27E-4B69-A255-27B3014880A7}"/>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704806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BB6435-5CB4-42F9-A1E4-D5506ACE8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BF481-7C4D-4E92-8C67-30C7AF6330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C8105-A015-4EFC-97F3-F8B353D84FC0}"/>
              </a:ext>
            </a:extLst>
          </p:cNvPr>
          <p:cNvSpPr>
            <a:spLocks noGrp="1"/>
          </p:cNvSpPr>
          <p:nvPr>
            <p:ph type="dt" sz="half" idx="10"/>
          </p:nvPr>
        </p:nvSpPr>
        <p:spPr/>
        <p:txBody>
          <a:body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B0512388-E405-450D-8527-C548C31D3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E515B-D420-4C8D-9B8B-C0436EBF459F}"/>
              </a:ext>
            </a:extLst>
          </p:cNvPr>
          <p:cNvSpPr>
            <a:spLocks noGrp="1"/>
          </p:cNvSpPr>
          <p:nvPr>
            <p:ph type="sldNum" sz="quarter" idx="12"/>
          </p:nvPr>
        </p:nvSpPr>
        <p:spPr/>
        <p:txBody>
          <a:bodyPr/>
          <a:lstStyle/>
          <a:p>
            <a:fld id="{A63B0F1F-EFF9-4AAC-AE74-F9A39DF39AE3}" type="slidenum">
              <a:rPr lang="en-US" smtClean="0"/>
              <a:t>‹#›</a:t>
            </a:fld>
            <a:endParaRPr lang="en-US"/>
          </a:p>
        </p:txBody>
      </p:sp>
    </p:spTree>
    <p:extLst>
      <p:ext uri="{BB962C8B-B14F-4D97-AF65-F5344CB8AC3E}">
        <p14:creationId xmlns:p14="http://schemas.microsoft.com/office/powerpoint/2010/main" val="7623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16500" y="6334126"/>
            <a:ext cx="2844800" cy="365125"/>
          </a:xfrm>
        </p:spPr>
        <p:txBody>
          <a:bodyPr/>
          <a:lstStyle/>
          <a:p>
            <a:fld id="{A349544A-F1CD-3844-BFB3-6D230A0137DD}" type="datetimeFigureOut">
              <a:rPr lang="en-US" smtClean="0"/>
              <a:t>8/22/2019</a:t>
            </a:fld>
            <a:endParaRPr lang="en-US"/>
          </a:p>
        </p:txBody>
      </p:sp>
      <p:sp>
        <p:nvSpPr>
          <p:cNvPr id="6"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21684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813112" y="6349337"/>
            <a:ext cx="2844800" cy="365125"/>
          </a:xfrm>
        </p:spPr>
        <p:txBody>
          <a:bodyPr/>
          <a:lstStyle/>
          <a:p>
            <a:fld id="{A349544A-F1CD-3844-BFB3-6D230A0137DD}" type="datetimeFigureOut">
              <a:rPr lang="en-US" smtClean="0"/>
              <a:t>8/22/2019</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69796"/>
            <a:ext cx="827391" cy="743080"/>
          </a:xfrm>
          <a:prstGeom prst="rect">
            <a:avLst/>
          </a:prstGeom>
        </p:spPr>
      </p:pic>
      <p:sp>
        <p:nvSpPr>
          <p:cNvPr id="8"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8940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85743" y="6380337"/>
            <a:ext cx="2844800" cy="365125"/>
          </a:xfrm>
        </p:spPr>
        <p:txBody>
          <a:bodyPr/>
          <a:lstStyle/>
          <a:p>
            <a:fld id="{A349544A-F1CD-3844-BFB3-6D230A0137DD}" type="datetimeFigureOut">
              <a:rPr lang="en-US" smtClean="0"/>
              <a:t>8/22/2019</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70701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81600" y="6384926"/>
            <a:ext cx="2844800" cy="365125"/>
          </a:xfrm>
        </p:spPr>
        <p:txBody>
          <a:bodyPr/>
          <a:lstStyle/>
          <a:p>
            <a:fld id="{A349544A-F1CD-3844-BFB3-6D230A0137DD}" type="datetimeFigureOut">
              <a:rPr lang="en-US" smtClean="0"/>
              <a:t>8/22/2019</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11"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94338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94913" y="6391750"/>
            <a:ext cx="2844800" cy="365125"/>
          </a:xfrm>
        </p:spPr>
        <p:txBody>
          <a:bodyPr/>
          <a:lstStyle/>
          <a:p>
            <a:fld id="{A349544A-F1CD-3844-BFB3-6D230A0137DD}" type="datetimeFigureOut">
              <a:rPr lang="en-US" smtClean="0"/>
              <a:t>8/22/2019</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85799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20684" y="6349338"/>
            <a:ext cx="2844800" cy="365125"/>
          </a:xfrm>
        </p:spPr>
        <p:txBody>
          <a:bodyPr/>
          <a:lstStyle/>
          <a:p>
            <a:fld id="{A349544A-F1CD-3844-BFB3-6D230A0137DD}" type="datetimeFigureOut">
              <a:rPr lang="en-US" smtClean="0"/>
              <a:t>8/22/2019</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27338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8685" y="6384926"/>
            <a:ext cx="2844800" cy="365125"/>
          </a:xfrm>
        </p:spPr>
        <p:txBody>
          <a:bodyPr/>
          <a:lstStyle/>
          <a:p>
            <a:fld id="{A349544A-F1CD-3844-BFB3-6D230A0137DD}" type="datetimeFigureOut">
              <a:rPr lang="en-US" smtClean="0"/>
              <a:t>8/22/2019</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93805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544A-F1CD-3844-BFB3-6D230A0137DD}" type="datetimeFigureOut">
              <a:rPr lang="en-US" smtClean="0"/>
              <a:t>8/22/2019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3425828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17440-D653-4C55-8B1F-DCDADCB95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B0A84-6555-4CE1-95C7-FB0E965338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AF479-9E34-4F11-B586-EE302B9A7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953EF-CF95-423D-9411-1471738EFDBD}" type="datetimeFigureOut">
              <a:rPr lang="en-US" smtClean="0"/>
              <a:t>8/22/2019</a:t>
            </a:fld>
            <a:endParaRPr lang="en-US"/>
          </a:p>
        </p:txBody>
      </p:sp>
      <p:sp>
        <p:nvSpPr>
          <p:cNvPr id="5" name="Footer Placeholder 4">
            <a:extLst>
              <a:ext uri="{FF2B5EF4-FFF2-40B4-BE49-F238E27FC236}">
                <a16:creationId xmlns:a16="http://schemas.microsoft.com/office/drawing/2014/main" id="{D9930F01-AC0B-4CBE-89F3-7F7E85E69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B10EF7-95E4-4F8D-8542-DEA17BE78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B0F1F-EFF9-4AAC-AE74-F9A39DF39AE3}" type="slidenum">
              <a:rPr lang="en-US" smtClean="0"/>
              <a:t>‹#›</a:t>
            </a:fld>
            <a:endParaRPr lang="en-US"/>
          </a:p>
        </p:txBody>
      </p:sp>
    </p:spTree>
    <p:extLst>
      <p:ext uri="{BB962C8B-B14F-4D97-AF65-F5344CB8AC3E}">
        <p14:creationId xmlns:p14="http://schemas.microsoft.com/office/powerpoint/2010/main" val="25460312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huse-nonclinical-scripts.shinyapps.io/LBapp" TargetMode="External"/><Relationship Id="rId2" Type="http://schemas.openxmlformats.org/officeDocument/2006/relationships/hyperlink" Target="https://www.shinyapps.io/" TargetMode="External"/><Relationship Id="rId1" Type="http://schemas.openxmlformats.org/officeDocument/2006/relationships/slideLayout" Target="../slideLayouts/slideLayout2.xml"/><Relationship Id="rId4" Type="http://schemas.openxmlformats.org/officeDocument/2006/relationships/hyperlink" Target="https://github.com/phuse-org/phuse-scripts/tree/master/contributed/Nonclinical/R/LBap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william.houser@bms.com" TargetMode="External"/><Relationship Id="rId2" Type="http://schemas.openxmlformats.org/officeDocument/2006/relationships/hyperlink" Target="mailto:kevin.snyder@fda.hhs.go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huse-nonclinical-scripts.shinyapps.io/LB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huse-nonclinical-scripts.shinyapps.io/LBapp/" TargetMode="External"/><Relationship Id="rId2" Type="http://schemas.openxmlformats.org/officeDocument/2006/relationships/hyperlink" Target="https://shiny.r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50431" y="1896286"/>
            <a:ext cx="7628023" cy="1925762"/>
          </a:xfrm>
        </p:spPr>
        <p:txBody>
          <a:bodyPr>
            <a:normAutofit/>
          </a:bodyPr>
          <a:lstStyle/>
          <a:p>
            <a:r>
              <a:rPr lang="en-US" b="1" dirty="0">
                <a:solidFill>
                  <a:schemeClr val="tx1"/>
                </a:solidFill>
              </a:rPr>
              <a:t>Interactive Visualization of            Standardized CDISC-SEND-Formatted Toxicology Study Data Using R Shiny</a:t>
            </a:r>
            <a:endParaRPr lang="en-US" sz="2400" b="1" dirty="0">
              <a:solidFill>
                <a:schemeClr val="tx1"/>
              </a:solidFill>
            </a:endParaRPr>
          </a:p>
          <a:p>
            <a:endParaRPr lang="en-US" sz="2800" b="1" dirty="0"/>
          </a:p>
          <a:p>
            <a:endParaRPr lang="en-US" sz="2800" dirty="0"/>
          </a:p>
        </p:txBody>
      </p:sp>
      <p:sp>
        <p:nvSpPr>
          <p:cNvPr id="2" name="TextBox 1">
            <a:extLst>
              <a:ext uri="{FF2B5EF4-FFF2-40B4-BE49-F238E27FC236}">
                <a16:creationId xmlns:a16="http://schemas.microsoft.com/office/drawing/2014/main" id="{4A28BD3B-1932-49FD-A6F6-EBF3FC050028}"/>
              </a:ext>
            </a:extLst>
          </p:cNvPr>
          <p:cNvSpPr txBox="1"/>
          <p:nvPr/>
        </p:nvSpPr>
        <p:spPr>
          <a:xfrm>
            <a:off x="2538809" y="3843400"/>
            <a:ext cx="7114383" cy="2123658"/>
          </a:xfrm>
          <a:prstGeom prst="rect">
            <a:avLst/>
          </a:prstGeom>
          <a:noFill/>
        </p:spPr>
        <p:txBody>
          <a:bodyPr wrap="none" rtlCol="0">
            <a:spAutoFit/>
          </a:bodyPr>
          <a:lstStyle/>
          <a:p>
            <a:pPr algn="ctr" defTabSz="457200"/>
            <a:r>
              <a:rPr lang="en-US" sz="2800" b="1" dirty="0">
                <a:solidFill>
                  <a:schemeClr val="bg1">
                    <a:lumMod val="50000"/>
                  </a:schemeClr>
                </a:solidFill>
                <a:latin typeface="Calibri"/>
              </a:rPr>
              <a:t>R/Pharma</a:t>
            </a:r>
          </a:p>
          <a:p>
            <a:pPr algn="ctr" defTabSz="457200"/>
            <a:endParaRPr lang="en-US" sz="2400" dirty="0">
              <a:solidFill>
                <a:prstClr val="black"/>
              </a:solidFill>
              <a:latin typeface="Calibri"/>
            </a:endParaRPr>
          </a:p>
          <a:p>
            <a:pPr algn="ctr" defTabSz="457200"/>
            <a:r>
              <a:rPr lang="en-US" sz="2000" dirty="0">
                <a:solidFill>
                  <a:prstClr val="black"/>
                </a:solidFill>
                <a:latin typeface="Calibri"/>
              </a:rPr>
              <a:t>Kevin Snyder, Ph.D.</a:t>
            </a:r>
          </a:p>
          <a:p>
            <a:pPr algn="ctr" defTabSz="457200"/>
            <a:r>
              <a:rPr lang="en-US" sz="2000" dirty="0">
                <a:solidFill>
                  <a:prstClr val="black"/>
                </a:solidFill>
                <a:latin typeface="Calibri"/>
              </a:rPr>
              <a:t>FDA Center for Drug Evaluation and Research, Office Of New Drugs</a:t>
            </a:r>
          </a:p>
          <a:p>
            <a:pPr algn="ctr" defTabSz="457200"/>
            <a:r>
              <a:rPr lang="en-US" sz="2000" dirty="0">
                <a:solidFill>
                  <a:prstClr val="black"/>
                </a:solidFill>
                <a:latin typeface="Calibri"/>
              </a:rPr>
              <a:t>Silver Spring, MD</a:t>
            </a:r>
          </a:p>
          <a:p>
            <a:pPr algn="ctr" defTabSz="457200"/>
            <a:r>
              <a:rPr lang="en-US" sz="2000" dirty="0">
                <a:solidFill>
                  <a:prstClr val="black"/>
                </a:solidFill>
                <a:latin typeface="Calibri"/>
              </a:rPr>
              <a:t>August 22, 2019</a:t>
            </a:r>
          </a:p>
        </p:txBody>
      </p:sp>
    </p:spTree>
    <p:extLst>
      <p:ext uri="{BB962C8B-B14F-4D97-AF65-F5344CB8AC3E}">
        <p14:creationId xmlns:p14="http://schemas.microsoft.com/office/powerpoint/2010/main" val="314677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Data can be transformed (e.g. z-score) to simultaneously assess treatment effects across several tests with vastly different scales. </a:t>
            </a:r>
          </a:p>
        </p:txBody>
      </p:sp>
      <p:pic>
        <p:nvPicPr>
          <p:cNvPr id="8" name="Picture 7">
            <a:extLst>
              <a:ext uri="{FF2B5EF4-FFF2-40B4-BE49-F238E27FC236}">
                <a16:creationId xmlns:a16="http://schemas.microsoft.com/office/drawing/2014/main" id="{D119CCAA-8DA2-44B7-AF21-8409A14CA31D}"/>
              </a:ext>
            </a:extLst>
          </p:cNvPr>
          <p:cNvPicPr>
            <a:picLocks noChangeAspect="1"/>
          </p:cNvPicPr>
          <p:nvPr/>
        </p:nvPicPr>
        <p:blipFill>
          <a:blip r:embed="rId2"/>
          <a:stretch>
            <a:fillRect/>
          </a:stretch>
        </p:blipFill>
        <p:spPr>
          <a:xfrm>
            <a:off x="311021" y="3253568"/>
            <a:ext cx="5517502" cy="2802541"/>
          </a:xfrm>
          <a:prstGeom prst="rect">
            <a:avLst/>
          </a:prstGeom>
        </p:spPr>
      </p:pic>
      <p:sp>
        <p:nvSpPr>
          <p:cNvPr id="9" name="TextBox 8">
            <a:extLst>
              <a:ext uri="{FF2B5EF4-FFF2-40B4-BE49-F238E27FC236}">
                <a16:creationId xmlns:a16="http://schemas.microsoft.com/office/drawing/2014/main" id="{FFB3C709-6F81-42E3-A2D7-03CD9A905A15}"/>
              </a:ext>
            </a:extLst>
          </p:cNvPr>
          <p:cNvSpPr txBox="1"/>
          <p:nvPr/>
        </p:nvSpPr>
        <p:spPr>
          <a:xfrm>
            <a:off x="1586609" y="2816768"/>
            <a:ext cx="7938007" cy="369332"/>
          </a:xfrm>
          <a:prstGeom prst="rect">
            <a:avLst/>
          </a:prstGeom>
          <a:noFill/>
        </p:spPr>
        <p:txBody>
          <a:bodyPr wrap="none" rtlCol="0" anchor="ctr">
            <a:spAutoFit/>
          </a:bodyPr>
          <a:lstStyle/>
          <a:p>
            <a:pPr algn="ctr"/>
            <a:r>
              <a:rPr lang="en-US" u="sng" dirty="0"/>
              <a:t>Un-Transformed</a:t>
            </a:r>
            <a:r>
              <a:rPr lang="en-US" dirty="0"/>
              <a:t>			</a:t>
            </a:r>
            <a:r>
              <a:rPr lang="en-US" dirty="0">
                <a:solidFill>
                  <a:schemeClr val="bg1"/>
                </a:solidFill>
                <a:sym typeface="Wingdings" panose="05000000000000000000" pitchFamily="2" charset="2"/>
              </a:rPr>
              <a:t>			</a:t>
            </a:r>
            <a:r>
              <a:rPr lang="en-US" u="sng" dirty="0">
                <a:solidFill>
                  <a:schemeClr val="bg1"/>
                </a:solidFill>
                <a:sym typeface="Wingdings" panose="05000000000000000000" pitchFamily="2" charset="2"/>
              </a:rPr>
              <a:t>Transformed</a:t>
            </a:r>
            <a:endParaRPr lang="en-US" u="sng" dirty="0">
              <a:solidFill>
                <a:schemeClr val="bg1"/>
              </a:solidFill>
            </a:endParaRPr>
          </a:p>
        </p:txBody>
      </p:sp>
    </p:spTree>
    <p:extLst>
      <p:ext uri="{BB962C8B-B14F-4D97-AF65-F5344CB8AC3E}">
        <p14:creationId xmlns:p14="http://schemas.microsoft.com/office/powerpoint/2010/main" val="321680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Data can be transformed (e.g. z-score) to simultaneously assess treatment effects across several tests with vastly different scales. </a:t>
            </a:r>
          </a:p>
        </p:txBody>
      </p:sp>
      <p:pic>
        <p:nvPicPr>
          <p:cNvPr id="7" name="Picture 6">
            <a:extLst>
              <a:ext uri="{FF2B5EF4-FFF2-40B4-BE49-F238E27FC236}">
                <a16:creationId xmlns:a16="http://schemas.microsoft.com/office/drawing/2014/main" id="{9BCEF0D3-14E7-41BD-9E9B-0435E3A5033B}"/>
              </a:ext>
            </a:extLst>
          </p:cNvPr>
          <p:cNvPicPr>
            <a:picLocks noChangeAspect="1"/>
          </p:cNvPicPr>
          <p:nvPr/>
        </p:nvPicPr>
        <p:blipFill>
          <a:blip r:embed="rId2"/>
          <a:stretch>
            <a:fillRect/>
          </a:stretch>
        </p:blipFill>
        <p:spPr>
          <a:xfrm>
            <a:off x="5996475" y="3253568"/>
            <a:ext cx="5517503" cy="2802541"/>
          </a:xfrm>
          <a:prstGeom prst="rect">
            <a:avLst/>
          </a:prstGeom>
        </p:spPr>
      </p:pic>
      <p:pic>
        <p:nvPicPr>
          <p:cNvPr id="8" name="Picture 7">
            <a:extLst>
              <a:ext uri="{FF2B5EF4-FFF2-40B4-BE49-F238E27FC236}">
                <a16:creationId xmlns:a16="http://schemas.microsoft.com/office/drawing/2014/main" id="{D119CCAA-8DA2-44B7-AF21-8409A14CA31D}"/>
              </a:ext>
            </a:extLst>
          </p:cNvPr>
          <p:cNvPicPr>
            <a:picLocks noChangeAspect="1"/>
          </p:cNvPicPr>
          <p:nvPr/>
        </p:nvPicPr>
        <p:blipFill>
          <a:blip r:embed="rId3"/>
          <a:stretch>
            <a:fillRect/>
          </a:stretch>
        </p:blipFill>
        <p:spPr>
          <a:xfrm>
            <a:off x="311021" y="3253568"/>
            <a:ext cx="5517502" cy="2802541"/>
          </a:xfrm>
          <a:prstGeom prst="rect">
            <a:avLst/>
          </a:prstGeom>
        </p:spPr>
      </p:pic>
      <p:sp>
        <p:nvSpPr>
          <p:cNvPr id="9" name="TextBox 8">
            <a:extLst>
              <a:ext uri="{FF2B5EF4-FFF2-40B4-BE49-F238E27FC236}">
                <a16:creationId xmlns:a16="http://schemas.microsoft.com/office/drawing/2014/main" id="{FFB3C709-6F81-42E3-A2D7-03CD9A905A15}"/>
              </a:ext>
            </a:extLst>
          </p:cNvPr>
          <p:cNvSpPr txBox="1"/>
          <p:nvPr/>
        </p:nvSpPr>
        <p:spPr>
          <a:xfrm>
            <a:off x="1586609" y="2816768"/>
            <a:ext cx="7938007" cy="369332"/>
          </a:xfrm>
          <a:prstGeom prst="rect">
            <a:avLst/>
          </a:prstGeom>
          <a:noFill/>
        </p:spPr>
        <p:txBody>
          <a:bodyPr wrap="none" rtlCol="0" anchor="ctr">
            <a:spAutoFit/>
          </a:bodyPr>
          <a:lstStyle/>
          <a:p>
            <a:pPr algn="ctr"/>
            <a:r>
              <a:rPr lang="en-US" u="sng" dirty="0"/>
              <a:t>Un-Transformed</a:t>
            </a:r>
            <a:r>
              <a:rPr lang="en-US" dirty="0"/>
              <a:t>			</a:t>
            </a:r>
            <a:r>
              <a:rPr lang="en-US" dirty="0">
                <a:sym typeface="Wingdings" panose="05000000000000000000" pitchFamily="2" charset="2"/>
              </a:rPr>
              <a:t>			</a:t>
            </a:r>
            <a:r>
              <a:rPr lang="en-US" u="sng" dirty="0">
                <a:sym typeface="Wingdings" panose="05000000000000000000" pitchFamily="2" charset="2"/>
              </a:rPr>
              <a:t>Transformed</a:t>
            </a:r>
            <a:endParaRPr lang="en-US" u="sng" dirty="0"/>
          </a:p>
        </p:txBody>
      </p:sp>
    </p:spTree>
    <p:extLst>
      <p:ext uri="{BB962C8B-B14F-4D97-AF65-F5344CB8AC3E}">
        <p14:creationId xmlns:p14="http://schemas.microsoft.com/office/powerpoint/2010/main" val="194046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Evaluate individual subject results simultaneously across tests: </a:t>
            </a:r>
          </a:p>
        </p:txBody>
      </p:sp>
      <p:pic>
        <p:nvPicPr>
          <p:cNvPr id="4" name="Picture 3">
            <a:extLst>
              <a:ext uri="{FF2B5EF4-FFF2-40B4-BE49-F238E27FC236}">
                <a16:creationId xmlns:a16="http://schemas.microsoft.com/office/drawing/2014/main" id="{3E75C6A1-3906-477C-9F31-18EB7F541ED9}"/>
              </a:ext>
            </a:extLst>
          </p:cNvPr>
          <p:cNvPicPr>
            <a:picLocks noChangeAspect="1"/>
          </p:cNvPicPr>
          <p:nvPr/>
        </p:nvPicPr>
        <p:blipFill>
          <a:blip r:embed="rId2"/>
          <a:stretch>
            <a:fillRect/>
          </a:stretch>
        </p:blipFill>
        <p:spPr>
          <a:xfrm>
            <a:off x="2088775" y="2273073"/>
            <a:ext cx="8390965" cy="4325575"/>
          </a:xfrm>
          <a:prstGeom prst="rect">
            <a:avLst/>
          </a:prstGeom>
        </p:spPr>
      </p:pic>
    </p:spTree>
    <p:extLst>
      <p:ext uri="{BB962C8B-B14F-4D97-AF65-F5344CB8AC3E}">
        <p14:creationId xmlns:p14="http://schemas.microsoft.com/office/powerpoint/2010/main" val="299543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Evaluate correlations among test results:</a:t>
            </a:r>
          </a:p>
        </p:txBody>
      </p:sp>
      <p:pic>
        <p:nvPicPr>
          <p:cNvPr id="5" name="Picture 4">
            <a:extLst>
              <a:ext uri="{FF2B5EF4-FFF2-40B4-BE49-F238E27FC236}">
                <a16:creationId xmlns:a16="http://schemas.microsoft.com/office/drawing/2014/main" id="{65C0EDEE-0886-44CB-8999-3858E488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83" y="2273178"/>
            <a:ext cx="5406838" cy="4325470"/>
          </a:xfrm>
          <a:prstGeom prst="rect">
            <a:avLst/>
          </a:prstGeom>
        </p:spPr>
      </p:pic>
    </p:spTree>
    <p:extLst>
      <p:ext uri="{BB962C8B-B14F-4D97-AF65-F5344CB8AC3E}">
        <p14:creationId xmlns:p14="http://schemas.microsoft.com/office/powerpoint/2010/main" val="39051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695551-70DF-4670-8CAB-51229C741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818" y="1761988"/>
            <a:ext cx="7401765" cy="4737130"/>
          </a:xfrm>
          <a:prstGeom prst="rect">
            <a:avLst/>
          </a:prstGeom>
        </p:spPr>
      </p:pic>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a:xfrm>
            <a:off x="431801" y="1587731"/>
            <a:ext cx="3960905" cy="4708088"/>
          </a:xfrm>
        </p:spPr>
        <p:txBody>
          <a:bodyPr>
            <a:normAutofit/>
          </a:bodyPr>
          <a:lstStyle/>
          <a:p>
            <a:r>
              <a:rPr lang="en-US" sz="2800" dirty="0"/>
              <a:t>Employ dimensionality reduction techniques, e.g., principal component analysis (PCA), to evaluate the differences in individuals across a set of test results.</a:t>
            </a:r>
          </a:p>
        </p:txBody>
      </p:sp>
    </p:spTree>
    <p:extLst>
      <p:ext uri="{BB962C8B-B14F-4D97-AF65-F5344CB8AC3E}">
        <p14:creationId xmlns:p14="http://schemas.microsoft.com/office/powerpoint/2010/main" val="223798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E7BC0-1D05-4A11-9D18-B77C70C82B3F}"/>
              </a:ext>
            </a:extLst>
          </p:cNvPr>
          <p:cNvSpPr>
            <a:spLocks noGrp="1"/>
          </p:cNvSpPr>
          <p:nvPr>
            <p:ph type="title"/>
          </p:nvPr>
        </p:nvSpPr>
        <p:spPr/>
        <p:txBody>
          <a:bodyPr/>
          <a:lstStyle/>
          <a:p>
            <a:r>
              <a:rPr lang="en-US" dirty="0"/>
              <a:t>Application Details</a:t>
            </a:r>
          </a:p>
        </p:txBody>
      </p:sp>
      <p:sp>
        <p:nvSpPr>
          <p:cNvPr id="2" name="Content Placeholder 1">
            <a:extLst>
              <a:ext uri="{FF2B5EF4-FFF2-40B4-BE49-F238E27FC236}">
                <a16:creationId xmlns:a16="http://schemas.microsoft.com/office/drawing/2014/main" id="{84974A20-253D-4D9B-BD70-4A6C9EA5F41C}"/>
              </a:ext>
            </a:extLst>
          </p:cNvPr>
          <p:cNvSpPr>
            <a:spLocks noGrp="1"/>
          </p:cNvSpPr>
          <p:nvPr>
            <p:ph idx="1"/>
          </p:nvPr>
        </p:nvSpPr>
        <p:spPr/>
        <p:txBody>
          <a:bodyPr>
            <a:normAutofit lnSpcReduction="10000"/>
          </a:bodyPr>
          <a:lstStyle/>
          <a:p>
            <a:r>
              <a:rPr lang="en-US" dirty="0"/>
              <a:t>The application was developed in collaboration with the Pharmaceutical Users Software Exchange (PhUSE) Nonclinical Scripts Working Group.</a:t>
            </a:r>
          </a:p>
          <a:p>
            <a:r>
              <a:rPr lang="en-US" dirty="0"/>
              <a:t>The R Shiny web application is currently hosted on a public R Shiny server provided by RStudio (</a:t>
            </a:r>
            <a:r>
              <a:rPr lang="en-US" dirty="0">
                <a:hlinkClick r:id="rId2"/>
              </a:rPr>
              <a:t>https://www.shinyapps.io</a:t>
            </a:r>
            <a:r>
              <a:rPr lang="en-US" dirty="0"/>
              <a:t>).</a:t>
            </a:r>
          </a:p>
          <a:p>
            <a:pPr lvl="1"/>
            <a:r>
              <a:rPr lang="en-US" sz="2667" u="sng" dirty="0">
                <a:hlinkClick r:id="rId3"/>
              </a:rPr>
              <a:t>https://phuse-nonclinical-scripts.shinyapps.io/LBapp</a:t>
            </a:r>
            <a:endParaRPr lang="en-US" dirty="0"/>
          </a:p>
          <a:p>
            <a:r>
              <a:rPr lang="en-US" dirty="0"/>
              <a:t>The source code for the R Shiny application is available on GitHub:</a:t>
            </a:r>
          </a:p>
          <a:p>
            <a:pPr lvl="1"/>
            <a:r>
              <a:rPr lang="en-US" dirty="0">
                <a:hlinkClick r:id="rId4"/>
              </a:rPr>
              <a:t>https://github.com/phuse-org/phuse-scripts/tree/master/contributed/Nonclinical/R/LBapp</a:t>
            </a:r>
            <a:endParaRPr lang="en-US" dirty="0"/>
          </a:p>
          <a:p>
            <a:endParaRPr lang="en-US" dirty="0"/>
          </a:p>
          <a:p>
            <a:pPr lvl="1"/>
            <a:endParaRPr lang="en-US" dirty="0"/>
          </a:p>
        </p:txBody>
      </p:sp>
    </p:spTree>
    <p:extLst>
      <p:ext uri="{BB962C8B-B14F-4D97-AF65-F5344CB8AC3E}">
        <p14:creationId xmlns:p14="http://schemas.microsoft.com/office/powerpoint/2010/main" val="88537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8B6-A3C5-4017-82E5-E09FB15849E4}"/>
              </a:ext>
            </a:extLst>
          </p:cNvPr>
          <p:cNvSpPr>
            <a:spLocks noGrp="1"/>
          </p:cNvSpPr>
          <p:nvPr>
            <p:ph type="title"/>
          </p:nvPr>
        </p:nvSpPr>
        <p:spPr/>
        <p:txBody>
          <a:bodyPr/>
          <a:lstStyle/>
          <a:p>
            <a:r>
              <a:rPr lang="en-US" dirty="0"/>
              <a:t>Interested in Collaborating?</a:t>
            </a:r>
          </a:p>
        </p:txBody>
      </p:sp>
      <p:sp>
        <p:nvSpPr>
          <p:cNvPr id="3" name="Content Placeholder 2">
            <a:extLst>
              <a:ext uri="{FF2B5EF4-FFF2-40B4-BE49-F238E27FC236}">
                <a16:creationId xmlns:a16="http://schemas.microsoft.com/office/drawing/2014/main" id="{935CD9D1-1D12-4CC2-B8D0-1D041C7C96CE}"/>
              </a:ext>
            </a:extLst>
          </p:cNvPr>
          <p:cNvSpPr>
            <a:spLocks noGrp="1"/>
          </p:cNvSpPr>
          <p:nvPr>
            <p:ph idx="1"/>
          </p:nvPr>
        </p:nvSpPr>
        <p:spPr/>
        <p:txBody>
          <a:bodyPr/>
          <a:lstStyle/>
          <a:p>
            <a:r>
              <a:rPr lang="en-US" dirty="0"/>
              <a:t>Contact the co-leaders of the PhUSE Nonclinical Scripts Project:</a:t>
            </a:r>
          </a:p>
          <a:p>
            <a:pPr lvl="1"/>
            <a:r>
              <a:rPr lang="en-US" dirty="0"/>
              <a:t>Kevin Snyder: </a:t>
            </a:r>
            <a:r>
              <a:rPr lang="en-US" dirty="0">
                <a:hlinkClick r:id="rId2"/>
              </a:rPr>
              <a:t>kevin.snyder@fda.hhs.gov</a:t>
            </a:r>
            <a:endParaRPr lang="en-US" dirty="0"/>
          </a:p>
          <a:p>
            <a:pPr lvl="1"/>
            <a:r>
              <a:rPr lang="en-US" dirty="0"/>
              <a:t>Bill Houser: </a:t>
            </a:r>
            <a:r>
              <a:rPr lang="en-US" dirty="0">
                <a:hlinkClick r:id="rId3"/>
              </a:rPr>
              <a:t>william.houser@bms.com</a:t>
            </a:r>
            <a:endParaRPr lang="en-US" dirty="0"/>
          </a:p>
          <a:p>
            <a:r>
              <a:rPr lang="en-US" dirty="0"/>
              <a:t>We are always looking to welcome new team members!</a:t>
            </a:r>
          </a:p>
        </p:txBody>
      </p:sp>
    </p:spTree>
    <p:extLst>
      <p:ext uri="{BB962C8B-B14F-4D97-AF65-F5344CB8AC3E}">
        <p14:creationId xmlns:p14="http://schemas.microsoft.com/office/powerpoint/2010/main" val="119542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A7036B-7146-4BA0-B290-B8D7B1EE0C6D}"/>
              </a:ext>
            </a:extLst>
          </p:cNvPr>
          <p:cNvSpPr>
            <a:spLocks noGrp="1"/>
          </p:cNvSpPr>
          <p:nvPr>
            <p:ph type="title"/>
          </p:nvPr>
        </p:nvSpPr>
        <p:spPr/>
        <p:txBody>
          <a:bodyPr/>
          <a:lstStyle/>
          <a:p>
            <a:r>
              <a:rPr lang="en-US" dirty="0"/>
              <a:t>Software Demonstration</a:t>
            </a:r>
          </a:p>
        </p:txBody>
      </p:sp>
      <p:sp>
        <p:nvSpPr>
          <p:cNvPr id="2" name="Content Placeholder 1">
            <a:extLst>
              <a:ext uri="{FF2B5EF4-FFF2-40B4-BE49-F238E27FC236}">
                <a16:creationId xmlns:a16="http://schemas.microsoft.com/office/drawing/2014/main" id="{2F8EF6CA-1CF6-4106-BE48-2F2339FD23DC}"/>
              </a:ext>
            </a:extLst>
          </p:cNvPr>
          <p:cNvSpPr>
            <a:spLocks noGrp="1"/>
          </p:cNvSpPr>
          <p:nvPr>
            <p:ph idx="1"/>
          </p:nvPr>
        </p:nvSpPr>
        <p:spPr>
          <a:xfrm>
            <a:off x="431801" y="1265001"/>
            <a:ext cx="11345471" cy="4708088"/>
          </a:xfrm>
        </p:spPr>
        <p:txBody>
          <a:bodyPr anchor="ctr">
            <a:normAutofit/>
          </a:bodyPr>
          <a:lstStyle/>
          <a:p>
            <a:pPr marL="457189" lvl="1" indent="0" algn="ctr">
              <a:buNone/>
            </a:pPr>
            <a:r>
              <a:rPr lang="en-US" sz="2933" u="sng" dirty="0">
                <a:hlinkClick r:id="rId2"/>
              </a:rPr>
              <a:t>https://phuse-nonclinical-scripts.shinyapps.io/LBapp</a:t>
            </a:r>
            <a:endParaRPr lang="en-US" sz="2933" dirty="0"/>
          </a:p>
        </p:txBody>
      </p:sp>
    </p:spTree>
    <p:extLst>
      <p:ext uri="{BB962C8B-B14F-4D97-AF65-F5344CB8AC3E}">
        <p14:creationId xmlns:p14="http://schemas.microsoft.com/office/powerpoint/2010/main" val="288276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3F1A-01CB-488F-A295-6DD9DEA21110}"/>
              </a:ext>
            </a:extLst>
          </p:cNvPr>
          <p:cNvSpPr>
            <a:spLocks noGrp="1"/>
          </p:cNvSpPr>
          <p:nvPr>
            <p:ph type="title"/>
          </p:nvPr>
        </p:nvSpPr>
        <p:spPr/>
        <p:txBody>
          <a:bodyPr/>
          <a:lstStyle/>
          <a:p>
            <a:pPr algn="ctr"/>
            <a:r>
              <a:rPr lang="en-US" dirty="0"/>
              <a:t>Disclaimer</a:t>
            </a:r>
          </a:p>
        </p:txBody>
      </p:sp>
      <p:sp>
        <p:nvSpPr>
          <p:cNvPr id="3" name="Content Placeholder 2">
            <a:extLst>
              <a:ext uri="{FF2B5EF4-FFF2-40B4-BE49-F238E27FC236}">
                <a16:creationId xmlns:a16="http://schemas.microsoft.com/office/drawing/2014/main" id="{492D5C1E-A4E3-4632-8047-D193600CFBC9}"/>
              </a:ext>
            </a:extLst>
          </p:cNvPr>
          <p:cNvSpPr>
            <a:spLocks noGrp="1"/>
          </p:cNvSpPr>
          <p:nvPr>
            <p:ph idx="1"/>
          </p:nvPr>
        </p:nvSpPr>
        <p:spPr>
          <a:xfrm>
            <a:off x="838200" y="1825625"/>
            <a:ext cx="10515600" cy="3375549"/>
          </a:xfrm>
        </p:spPr>
        <p:txBody>
          <a:bodyPr anchor="ctr"/>
          <a:lstStyle/>
          <a:p>
            <a:pPr marL="0" indent="0" algn="ctr">
              <a:buNone/>
            </a:pPr>
            <a:r>
              <a:rPr lang="en-US" dirty="0">
                <a:latin typeface="Helvetica Neue"/>
                <a:cs typeface="Helvetica Neue"/>
              </a:rPr>
              <a:t>This presentation reflects the views of the author and should not be construed to represent FDA’s views or policies.</a:t>
            </a:r>
          </a:p>
        </p:txBody>
      </p:sp>
    </p:spTree>
    <p:extLst>
      <p:ext uri="{BB962C8B-B14F-4D97-AF65-F5344CB8AC3E}">
        <p14:creationId xmlns:p14="http://schemas.microsoft.com/office/powerpoint/2010/main" val="58296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0F10-C042-492F-B6D8-D129871DAFB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36E9B6A-6E7A-4B23-B040-848323565C74}"/>
              </a:ext>
            </a:extLst>
          </p:cNvPr>
          <p:cNvSpPr>
            <a:spLocks noGrp="1"/>
          </p:cNvSpPr>
          <p:nvPr>
            <p:ph idx="1"/>
          </p:nvPr>
        </p:nvSpPr>
        <p:spPr/>
        <p:txBody>
          <a:bodyPr/>
          <a:lstStyle/>
          <a:p>
            <a:r>
              <a:rPr lang="en-US" dirty="0"/>
              <a:t>The FDA has recently mandated that electronic CDISC-SEND datasets be submitted along with new toxicology study reports for study types that can be modelled in SEND, e.g. repeat-dose toxicology, carcinogenicity.</a:t>
            </a:r>
          </a:p>
          <a:p>
            <a:r>
              <a:rPr lang="en-US" dirty="0"/>
              <a:t>Widespread use of the SEND data standard has created an opportunity for the collaborative development of open source software solutions to analyze and visualize nonclinical toxicology study data.</a:t>
            </a:r>
          </a:p>
        </p:txBody>
      </p:sp>
    </p:spTree>
    <p:extLst>
      <p:ext uri="{BB962C8B-B14F-4D97-AF65-F5344CB8AC3E}">
        <p14:creationId xmlns:p14="http://schemas.microsoft.com/office/powerpoint/2010/main" val="334351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78EA-03FF-4B8B-8767-F2DEB0345DBA}"/>
              </a:ext>
            </a:extLst>
          </p:cNvPr>
          <p:cNvSpPr>
            <a:spLocks noGrp="1"/>
          </p:cNvSpPr>
          <p:nvPr>
            <p:ph type="title"/>
          </p:nvPr>
        </p:nvSpPr>
        <p:spPr/>
        <p:txBody>
          <a:bodyPr>
            <a:normAutofit fontScale="90000"/>
          </a:bodyPr>
          <a:lstStyle/>
          <a:p>
            <a:r>
              <a:rPr lang="en-US" sz="4000" dirty="0"/>
              <a:t>Standard for Exchange of Nonclinical Data (SEND)</a:t>
            </a:r>
          </a:p>
        </p:txBody>
      </p:sp>
      <p:sp>
        <p:nvSpPr>
          <p:cNvPr id="3" name="Content Placeholder 2">
            <a:extLst>
              <a:ext uri="{FF2B5EF4-FFF2-40B4-BE49-F238E27FC236}">
                <a16:creationId xmlns:a16="http://schemas.microsoft.com/office/drawing/2014/main" id="{E9B70A60-B5C7-4C40-AC76-61D869ECAA5C}"/>
              </a:ext>
            </a:extLst>
          </p:cNvPr>
          <p:cNvSpPr>
            <a:spLocks noGrp="1"/>
          </p:cNvSpPr>
          <p:nvPr>
            <p:ph idx="1"/>
          </p:nvPr>
        </p:nvSpPr>
        <p:spPr/>
        <p:txBody>
          <a:bodyPr>
            <a:normAutofit/>
          </a:bodyPr>
          <a:lstStyle/>
          <a:p>
            <a:r>
              <a:rPr lang="en-US" sz="2800" dirty="0"/>
              <a:t>SEND is a data standard created by the Clinical Data Interchange Standards Consortium (CDISC) to enable collection and presentation of nonclinical data in a consistent format, i.e. SAS Transport Files (.</a:t>
            </a:r>
            <a:r>
              <a:rPr lang="en-US" sz="2800" dirty="0" err="1"/>
              <a:t>xpt</a:t>
            </a:r>
            <a:r>
              <a:rPr lang="en-US" sz="2800" dirty="0"/>
              <a:t>).</a:t>
            </a:r>
          </a:p>
          <a:p>
            <a:r>
              <a:rPr lang="en-US" sz="2800" dirty="0"/>
              <a:t>In December 2014, the FDA finalized a binding guidance requiring that certain clinical and nonclinical studies be submitted with standardized electronic data, formatted in accordance with the standards recognized in FDA Data Standards Catalog, which currently includes SEND versions 3.0 and 3.1.</a:t>
            </a:r>
          </a:p>
          <a:p>
            <a:pPr lvl="1"/>
            <a:r>
              <a:rPr lang="en-US" sz="2400" dirty="0"/>
              <a:t>For </a:t>
            </a:r>
            <a:r>
              <a:rPr lang="en-US" sz="2400" dirty="0">
                <a:solidFill>
                  <a:srgbClr val="00B050"/>
                </a:solidFill>
              </a:rPr>
              <a:t>INDs</a:t>
            </a:r>
            <a:r>
              <a:rPr lang="en-US" sz="2400" dirty="0"/>
              <a:t>/</a:t>
            </a:r>
            <a:r>
              <a:rPr lang="en-US" sz="2400" dirty="0">
                <a:solidFill>
                  <a:srgbClr val="FF0000"/>
                </a:solidFill>
              </a:rPr>
              <a:t>NDAs</a:t>
            </a:r>
            <a:r>
              <a:rPr lang="en-US" sz="2400" dirty="0"/>
              <a:t>, repeat-dose and carcinogenicity studies initiated after December 17, </a:t>
            </a:r>
            <a:r>
              <a:rPr lang="en-US" sz="2400" dirty="0">
                <a:solidFill>
                  <a:srgbClr val="00B050"/>
                </a:solidFill>
              </a:rPr>
              <a:t>2017</a:t>
            </a:r>
            <a:r>
              <a:rPr lang="en-US" sz="2400" dirty="0"/>
              <a:t>/</a:t>
            </a:r>
            <a:r>
              <a:rPr lang="en-US" sz="2400" dirty="0">
                <a:solidFill>
                  <a:srgbClr val="FF0000"/>
                </a:solidFill>
              </a:rPr>
              <a:t>2016</a:t>
            </a:r>
            <a:r>
              <a:rPr lang="en-US" sz="2400" dirty="0"/>
              <a:t> are required to be submitted with SENDv3.0 datasets.</a:t>
            </a:r>
          </a:p>
        </p:txBody>
      </p:sp>
    </p:spTree>
    <p:extLst>
      <p:ext uri="{BB962C8B-B14F-4D97-AF65-F5344CB8AC3E}">
        <p14:creationId xmlns:p14="http://schemas.microsoft.com/office/powerpoint/2010/main" val="9616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Open source software can be collaboratively developed and used across organizations:</a:t>
            </a:r>
          </a:p>
        </p:txBody>
      </p:sp>
      <p:pic>
        <p:nvPicPr>
          <p:cNvPr id="4" name="Picture 3">
            <a:extLst>
              <a:ext uri="{FF2B5EF4-FFF2-40B4-BE49-F238E27FC236}">
                <a16:creationId xmlns:a16="http://schemas.microsoft.com/office/drawing/2014/main" id="{B196B3B3-4C16-466E-8756-0C75292720CC}"/>
              </a:ext>
            </a:extLst>
          </p:cNvPr>
          <p:cNvPicPr>
            <a:picLocks noChangeAspect="1"/>
          </p:cNvPicPr>
          <p:nvPr/>
        </p:nvPicPr>
        <p:blipFill rotWithShape="1">
          <a:blip r:embed="rId2"/>
          <a:srcRect t="8747"/>
          <a:stretch/>
        </p:blipFill>
        <p:spPr>
          <a:xfrm>
            <a:off x="1943962" y="2646008"/>
            <a:ext cx="8283927" cy="4096748"/>
          </a:xfrm>
          <a:prstGeom prst="rect">
            <a:avLst/>
          </a:prstGeom>
        </p:spPr>
      </p:pic>
    </p:spTree>
    <p:extLst>
      <p:ext uri="{BB962C8B-B14F-4D97-AF65-F5344CB8AC3E}">
        <p14:creationId xmlns:p14="http://schemas.microsoft.com/office/powerpoint/2010/main" val="240931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E9C27-3053-4669-B3AD-02365FB9D783}"/>
              </a:ext>
            </a:extLst>
          </p:cNvPr>
          <p:cNvSpPr>
            <a:spLocks noGrp="1"/>
          </p:cNvSpPr>
          <p:nvPr>
            <p:ph type="title"/>
          </p:nvPr>
        </p:nvSpPr>
        <p:spPr/>
        <p:txBody>
          <a:bodyPr>
            <a:normAutofit fontScale="90000"/>
          </a:bodyPr>
          <a:lstStyle/>
          <a:p>
            <a:r>
              <a:rPr lang="en-US" dirty="0"/>
              <a:t>Collaborative Development of Open Source Web-Based R Shiny Applications via PhUSE</a:t>
            </a:r>
          </a:p>
        </p:txBody>
      </p:sp>
      <p:sp>
        <p:nvSpPr>
          <p:cNvPr id="2" name="Content Placeholder 1">
            <a:extLst>
              <a:ext uri="{FF2B5EF4-FFF2-40B4-BE49-F238E27FC236}">
                <a16:creationId xmlns:a16="http://schemas.microsoft.com/office/drawing/2014/main" id="{EAABEAA5-E38A-4A9F-BE3B-B64E20727815}"/>
              </a:ext>
            </a:extLst>
          </p:cNvPr>
          <p:cNvSpPr>
            <a:spLocks noGrp="1"/>
          </p:cNvSpPr>
          <p:nvPr>
            <p:ph idx="1"/>
          </p:nvPr>
        </p:nvSpPr>
        <p:spPr/>
        <p:txBody>
          <a:bodyPr>
            <a:normAutofit/>
          </a:bodyPr>
          <a:lstStyle/>
          <a:p>
            <a:r>
              <a:rPr lang="en-US" dirty="0"/>
              <a:t>Shiny is an R package developed by RStudio to enable R programmers to easily build interactive web applications (</a:t>
            </a:r>
            <a:r>
              <a:rPr lang="en-US" dirty="0">
                <a:hlinkClick r:id="rId2"/>
              </a:rPr>
              <a:t>https://shiny.rstudio.com</a:t>
            </a:r>
            <a:r>
              <a:rPr lang="en-US" dirty="0"/>
              <a:t>).</a:t>
            </a:r>
          </a:p>
          <a:p>
            <a:r>
              <a:rPr lang="en-US" dirty="0"/>
              <a:t>The </a:t>
            </a:r>
            <a:r>
              <a:rPr lang="en-US"/>
              <a:t>Pharmaceutical Users Software </a:t>
            </a:r>
            <a:r>
              <a:rPr lang="en-US" dirty="0"/>
              <a:t>Exchange (PhUSE) Nonclinical Scripts Working Group has used R Shiny to develop and share several SEND-related applications.</a:t>
            </a:r>
          </a:p>
          <a:p>
            <a:pPr lvl="1"/>
            <a:r>
              <a:rPr lang="en-US" dirty="0"/>
              <a:t>Example: An </a:t>
            </a:r>
            <a:r>
              <a:rPr lang="en-US" dirty="0">
                <a:hlinkClick r:id="rId3"/>
              </a:rPr>
              <a:t>R Shiny App </a:t>
            </a:r>
            <a:r>
              <a:rPr lang="en-US" dirty="0"/>
              <a:t>has been developed to visualize laboratory test results (e.g. clinical chemistry, hematology) collected during a nonclinical toxicology study and encoded in SEND via the LB domain.</a:t>
            </a:r>
          </a:p>
          <a:p>
            <a:pPr lvl="1"/>
            <a:endParaRPr lang="en-US" dirty="0"/>
          </a:p>
          <a:p>
            <a:endParaRPr lang="en-US" dirty="0"/>
          </a:p>
        </p:txBody>
      </p:sp>
    </p:spTree>
    <p:extLst>
      <p:ext uri="{BB962C8B-B14F-4D97-AF65-F5344CB8AC3E}">
        <p14:creationId xmlns:p14="http://schemas.microsoft.com/office/powerpoint/2010/main" val="201222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BA3C-EAFF-43B4-8E51-C9610971949E}"/>
              </a:ext>
            </a:extLst>
          </p:cNvPr>
          <p:cNvSpPr>
            <a:spLocks noGrp="1"/>
          </p:cNvSpPr>
          <p:nvPr>
            <p:ph type="title"/>
          </p:nvPr>
        </p:nvSpPr>
        <p:spPr/>
        <p:txBody>
          <a:bodyPr>
            <a:normAutofit fontScale="90000"/>
          </a:bodyPr>
          <a:lstStyle/>
          <a:p>
            <a:r>
              <a:rPr lang="en-US" dirty="0"/>
              <a:t>Traditional Static Tabular Representation of Toxicology Study Data</a:t>
            </a:r>
          </a:p>
        </p:txBody>
      </p:sp>
      <p:pic>
        <p:nvPicPr>
          <p:cNvPr id="5" name="Picture 4">
            <a:extLst>
              <a:ext uri="{FF2B5EF4-FFF2-40B4-BE49-F238E27FC236}">
                <a16:creationId xmlns:a16="http://schemas.microsoft.com/office/drawing/2014/main" id="{FCE8DC15-CDD9-4FB8-B001-D1A7FFB65FC3}"/>
              </a:ext>
            </a:extLst>
          </p:cNvPr>
          <p:cNvPicPr>
            <a:picLocks noChangeAspect="1"/>
          </p:cNvPicPr>
          <p:nvPr/>
        </p:nvPicPr>
        <p:blipFill>
          <a:blip r:embed="rId2"/>
          <a:stretch>
            <a:fillRect/>
          </a:stretch>
        </p:blipFill>
        <p:spPr>
          <a:xfrm>
            <a:off x="2061882" y="1501137"/>
            <a:ext cx="7573001" cy="4620485"/>
          </a:xfrm>
          <a:prstGeom prst="rect">
            <a:avLst/>
          </a:prstGeom>
        </p:spPr>
      </p:pic>
      <p:sp>
        <p:nvSpPr>
          <p:cNvPr id="6" name="TextBox 5">
            <a:extLst>
              <a:ext uri="{FF2B5EF4-FFF2-40B4-BE49-F238E27FC236}">
                <a16:creationId xmlns:a16="http://schemas.microsoft.com/office/drawing/2014/main" id="{A80ECA30-8409-4EDE-9243-C21E9A583D33}"/>
              </a:ext>
            </a:extLst>
          </p:cNvPr>
          <p:cNvSpPr txBox="1"/>
          <p:nvPr/>
        </p:nvSpPr>
        <p:spPr>
          <a:xfrm>
            <a:off x="8420552" y="6333484"/>
            <a:ext cx="3332772" cy="369332"/>
          </a:xfrm>
          <a:prstGeom prst="rect">
            <a:avLst/>
          </a:prstGeom>
          <a:noFill/>
        </p:spPr>
        <p:txBody>
          <a:bodyPr wrap="none" rtlCol="0">
            <a:spAutoFit/>
          </a:bodyPr>
          <a:lstStyle/>
          <a:p>
            <a:r>
              <a:rPr lang="en-US" dirty="0"/>
              <a:t>(NTP Toxicity Report Series, 2017)</a:t>
            </a:r>
          </a:p>
        </p:txBody>
      </p:sp>
    </p:spTree>
    <p:extLst>
      <p:ext uri="{BB962C8B-B14F-4D97-AF65-F5344CB8AC3E}">
        <p14:creationId xmlns:p14="http://schemas.microsoft.com/office/powerpoint/2010/main" val="326009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E867-BE91-467A-BA21-9EDDC8BBB917}"/>
              </a:ext>
            </a:extLst>
          </p:cNvPr>
          <p:cNvSpPr>
            <a:spLocks noGrp="1"/>
          </p:cNvSpPr>
          <p:nvPr>
            <p:ph type="title"/>
          </p:nvPr>
        </p:nvSpPr>
        <p:spPr/>
        <p:txBody>
          <a:bodyPr>
            <a:normAutofit fontScale="90000"/>
          </a:bodyPr>
          <a:lstStyle/>
          <a:p>
            <a:r>
              <a:rPr lang="en-US" dirty="0"/>
              <a:t>Shortcomings of Static Tabular Representation of Toxicology Study Data</a:t>
            </a:r>
          </a:p>
        </p:txBody>
      </p:sp>
      <p:sp>
        <p:nvSpPr>
          <p:cNvPr id="3" name="Content Placeholder 2">
            <a:extLst>
              <a:ext uri="{FF2B5EF4-FFF2-40B4-BE49-F238E27FC236}">
                <a16:creationId xmlns:a16="http://schemas.microsoft.com/office/drawing/2014/main" id="{A7E43D7D-A687-4586-B5B7-D494259C1E95}"/>
              </a:ext>
            </a:extLst>
          </p:cNvPr>
          <p:cNvSpPr>
            <a:spLocks noGrp="1"/>
          </p:cNvSpPr>
          <p:nvPr>
            <p:ph idx="1"/>
          </p:nvPr>
        </p:nvSpPr>
        <p:spPr/>
        <p:txBody>
          <a:bodyPr>
            <a:normAutofit/>
          </a:bodyPr>
          <a:lstStyle/>
          <a:p>
            <a:r>
              <a:rPr lang="en-US" dirty="0"/>
              <a:t>Difficult to integrate analysis across several independent variables:</a:t>
            </a:r>
          </a:p>
          <a:p>
            <a:pPr marL="457200" lvl="1" indent="0">
              <a:buNone/>
            </a:pPr>
            <a:r>
              <a:rPr lang="en-US" dirty="0"/>
              <a:t>e.g., test, treatment, sex, day</a:t>
            </a:r>
          </a:p>
          <a:p>
            <a:pPr marL="457200" lvl="1" indent="0">
              <a:buNone/>
            </a:pPr>
            <a:endParaRPr lang="en-US" sz="1200" dirty="0"/>
          </a:p>
          <a:p>
            <a:r>
              <a:rPr lang="en-US" dirty="0"/>
              <a:t>Difficult to assess treatment effects in individual subjects.</a:t>
            </a:r>
          </a:p>
          <a:p>
            <a:endParaRPr lang="en-US" sz="1200" dirty="0"/>
          </a:p>
          <a:p>
            <a:r>
              <a:rPr lang="en-US" dirty="0"/>
              <a:t>Impossible to assess correlation of treatment effects across tests.</a:t>
            </a:r>
          </a:p>
          <a:p>
            <a:endParaRPr lang="en-US" sz="1200" dirty="0"/>
          </a:p>
          <a:p>
            <a:r>
              <a:rPr lang="en-US" dirty="0"/>
              <a:t>Difficult to assess relative changes via data transformations:</a:t>
            </a:r>
          </a:p>
          <a:p>
            <a:pPr marL="457200" lvl="1" indent="0">
              <a:buNone/>
            </a:pPr>
            <a:r>
              <a:rPr lang="en-US" dirty="0"/>
              <a:t>e.g., percent change from control, change from baseline</a:t>
            </a:r>
          </a:p>
          <a:p>
            <a:endParaRPr lang="en-US" dirty="0"/>
          </a:p>
        </p:txBody>
      </p:sp>
    </p:spTree>
    <p:extLst>
      <p:ext uri="{BB962C8B-B14F-4D97-AF65-F5344CB8AC3E}">
        <p14:creationId xmlns:p14="http://schemas.microsoft.com/office/powerpoint/2010/main" val="368957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C9F5-C358-4A0A-BD4E-8AFD783B77EF}"/>
              </a:ext>
            </a:extLst>
          </p:cNvPr>
          <p:cNvSpPr>
            <a:spLocks noGrp="1"/>
          </p:cNvSpPr>
          <p:nvPr>
            <p:ph type="title"/>
          </p:nvPr>
        </p:nvSpPr>
        <p:spPr/>
        <p:txBody>
          <a:bodyPr>
            <a:normAutofit fontScale="90000"/>
          </a:bodyPr>
          <a:lstStyle/>
          <a:p>
            <a:r>
              <a:rPr lang="en-US" dirty="0"/>
              <a:t>Advantages of SEND-Formatted </a:t>
            </a:r>
            <a:br>
              <a:rPr lang="en-US" dirty="0"/>
            </a:br>
            <a:r>
              <a:rPr lang="en-US" dirty="0"/>
              <a:t>Toxicology Study Data</a:t>
            </a:r>
          </a:p>
        </p:txBody>
      </p:sp>
      <p:sp>
        <p:nvSpPr>
          <p:cNvPr id="3" name="Content Placeholder 2">
            <a:extLst>
              <a:ext uri="{FF2B5EF4-FFF2-40B4-BE49-F238E27FC236}">
                <a16:creationId xmlns:a16="http://schemas.microsoft.com/office/drawing/2014/main" id="{F7A5BFC3-7A2D-4FD1-A991-E3074A9FA0D7}"/>
              </a:ext>
            </a:extLst>
          </p:cNvPr>
          <p:cNvSpPr>
            <a:spLocks noGrp="1"/>
          </p:cNvSpPr>
          <p:nvPr>
            <p:ph idx="1"/>
          </p:nvPr>
        </p:nvSpPr>
        <p:spPr/>
        <p:txBody>
          <a:bodyPr/>
          <a:lstStyle/>
          <a:p>
            <a:r>
              <a:rPr lang="en-US" dirty="0"/>
              <a:t>Treatment effects can be observed simultaneously across multiple independent variables, e.g. sex and day:</a:t>
            </a:r>
          </a:p>
        </p:txBody>
      </p:sp>
      <p:pic>
        <p:nvPicPr>
          <p:cNvPr id="7" name="Picture 6">
            <a:extLst>
              <a:ext uri="{FF2B5EF4-FFF2-40B4-BE49-F238E27FC236}">
                <a16:creationId xmlns:a16="http://schemas.microsoft.com/office/drawing/2014/main" id="{51B40405-F551-49CB-B789-80E4639BE41F}"/>
              </a:ext>
            </a:extLst>
          </p:cNvPr>
          <p:cNvPicPr>
            <a:picLocks noChangeAspect="1"/>
          </p:cNvPicPr>
          <p:nvPr/>
        </p:nvPicPr>
        <p:blipFill>
          <a:blip r:embed="rId2"/>
          <a:stretch>
            <a:fillRect/>
          </a:stretch>
        </p:blipFill>
        <p:spPr>
          <a:xfrm>
            <a:off x="2415073" y="2712719"/>
            <a:ext cx="7361853" cy="3780156"/>
          </a:xfrm>
          <a:prstGeom prst="rect">
            <a:avLst/>
          </a:prstGeom>
        </p:spPr>
      </p:pic>
    </p:spTree>
    <p:extLst>
      <p:ext uri="{BB962C8B-B14F-4D97-AF65-F5344CB8AC3E}">
        <p14:creationId xmlns:p14="http://schemas.microsoft.com/office/powerpoint/2010/main" val="40962300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724</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Helvetica</vt:lpstr>
      <vt:lpstr>Helvetica Neue</vt:lpstr>
      <vt:lpstr>Wingdings</vt:lpstr>
      <vt:lpstr>1_Office Theme</vt:lpstr>
      <vt:lpstr>Custom Design</vt:lpstr>
      <vt:lpstr>PowerPoint Presentation</vt:lpstr>
      <vt:lpstr>Disclaimer</vt:lpstr>
      <vt:lpstr>Introduction</vt:lpstr>
      <vt:lpstr>Standard for Exchange of Nonclinical Data (SEND)</vt:lpstr>
      <vt:lpstr>Advantages of SEND-Formatted  Toxicology Study Data</vt:lpstr>
      <vt:lpstr>Collaborative Development of Open Source Web-Based R Shiny Applications via PhUSE</vt:lpstr>
      <vt:lpstr>Traditional Static Tabular Representation of Toxicology Study Data</vt:lpstr>
      <vt:lpstr>Shortcomings of Static Tabular Representation of Toxicology Study Data</vt:lpstr>
      <vt:lpstr>Advantages of SEND-Formatted  Toxicology Study Data</vt:lpstr>
      <vt:lpstr>Advantages of SEND-Formatted  Toxicology Study Data</vt:lpstr>
      <vt:lpstr>Advantages of SEND-Formatted  Toxicology Study Data</vt:lpstr>
      <vt:lpstr>Advantages of SEND-Formatted  Toxicology Study Data</vt:lpstr>
      <vt:lpstr>Advantages of SEND-Formatted  Toxicology Study Data</vt:lpstr>
      <vt:lpstr>Advantages of SEND-Formatted  Toxicology Study Data</vt:lpstr>
      <vt:lpstr>Application Details</vt:lpstr>
      <vt:lpstr>Interested in Collaborating?</vt:lpstr>
      <vt:lpstr>Software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Visualization of SEND Clinical Pathology Data  Using R Shiny</dc:title>
  <dc:creator>Snyder, Kevin</dc:creator>
  <cp:lastModifiedBy>Snyder, Kevin</cp:lastModifiedBy>
  <cp:revision>49</cp:revision>
  <dcterms:created xsi:type="dcterms:W3CDTF">2019-02-12T18:42:26Z</dcterms:created>
  <dcterms:modified xsi:type="dcterms:W3CDTF">2019-08-22T13:01:21Z</dcterms:modified>
</cp:coreProperties>
</file>