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60" r:id="rId1"/>
  </p:sldMasterIdLst>
  <p:notesMasterIdLst>
    <p:notesMasterId r:id="rId10"/>
  </p:notesMasterIdLst>
  <p:sldIdLst>
    <p:sldId id="648" r:id="rId2"/>
    <p:sldId id="627" r:id="rId3"/>
    <p:sldId id="615" r:id="rId4"/>
    <p:sldId id="628" r:id="rId5"/>
    <p:sldId id="647" r:id="rId6"/>
    <p:sldId id="652" r:id="rId7"/>
    <p:sldId id="634" r:id="rId8"/>
    <p:sldId id="635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, Papa Ali" initials="BPA" lastIdx="4" clrIdx="0">
    <p:extLst>
      <p:ext uri="{19B8F6BF-5375-455C-9EA6-DF929625EA0E}">
        <p15:presenceInfo xmlns:p15="http://schemas.microsoft.com/office/powerpoint/2012/main" userId="S-1-5-21-2029744651-2123529777-940726084-2712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0684"/>
    <a:srgbClr val="C00000"/>
    <a:srgbClr val="33CC33"/>
    <a:srgbClr val="00FF00"/>
    <a:srgbClr val="FF9900"/>
    <a:srgbClr val="66FFFF"/>
    <a:srgbClr val="FFFF99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7" autoAdjust="0"/>
    <p:restoredTop sz="94660"/>
  </p:normalViewPr>
  <p:slideViewPr>
    <p:cSldViewPr>
      <p:cViewPr varScale="1">
        <p:scale>
          <a:sx n="86" d="100"/>
          <a:sy n="86" d="100"/>
        </p:scale>
        <p:origin x="121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E07D00-E7C1-1745-87ED-D64772E7BDED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9ED6FE-2BB3-7F4D-9F44-2F49757D42BB}">
      <dgm:prSet phldrT="[Text]" custT="1"/>
      <dgm:spPr/>
      <dgm:t>
        <a:bodyPr/>
        <a:lstStyle/>
        <a:p>
          <a:r>
            <a:rPr lang="en-US" sz="2800" b="1" dirty="0"/>
            <a:t>HDSR</a:t>
          </a:r>
        </a:p>
        <a:p>
          <a:r>
            <a:rPr lang="en-US" sz="2000" b="1" dirty="0"/>
            <a:t>The Digital Platform for Scholarship, Learning, and Impact of Data Science</a:t>
          </a:r>
        </a:p>
      </dgm:t>
    </dgm:pt>
    <dgm:pt modelId="{4BAAD717-E98C-0048-B79C-A1AAC0C039FC}" type="parTrans" cxnId="{A02F47EF-C2CC-1648-A563-FBA3B5B12BAF}">
      <dgm:prSet/>
      <dgm:spPr/>
      <dgm:t>
        <a:bodyPr/>
        <a:lstStyle/>
        <a:p>
          <a:endParaRPr lang="en-US"/>
        </a:p>
      </dgm:t>
    </dgm:pt>
    <dgm:pt modelId="{1CA9CF35-FF41-C741-AA7B-F5431C19C42F}" type="sibTrans" cxnId="{A02F47EF-C2CC-1648-A563-FBA3B5B12BAF}">
      <dgm:prSet/>
      <dgm:spPr/>
      <dgm:t>
        <a:bodyPr/>
        <a:lstStyle/>
        <a:p>
          <a:endParaRPr lang="en-US"/>
        </a:p>
      </dgm:t>
    </dgm:pt>
    <dgm:pt modelId="{69F6F06B-E03A-294A-AB98-7D5B8840B2F9}">
      <dgm:prSet phldrT="[Text]"/>
      <dgm:spPr/>
      <dgm:t>
        <a:bodyPr/>
        <a:lstStyle/>
        <a:p>
          <a:r>
            <a:rPr lang="en-US" b="1" dirty="0"/>
            <a:t>A Premier Research Journal</a:t>
          </a:r>
          <a:r>
            <a:rPr lang="en-US" baseline="0" dirty="0"/>
            <a:t> </a:t>
          </a:r>
          <a:endParaRPr lang="en-US" dirty="0"/>
        </a:p>
      </dgm:t>
    </dgm:pt>
    <dgm:pt modelId="{455E1CF3-41E2-9542-B231-C4BBBA932AD2}" type="parTrans" cxnId="{FB9A5A53-6FC4-8B47-900F-10244A105399}">
      <dgm:prSet/>
      <dgm:spPr/>
      <dgm:t>
        <a:bodyPr/>
        <a:lstStyle/>
        <a:p>
          <a:endParaRPr lang="en-US"/>
        </a:p>
      </dgm:t>
    </dgm:pt>
    <dgm:pt modelId="{99C1DB8F-DEF0-DA40-B1A6-1AC027A2F904}" type="sibTrans" cxnId="{FB9A5A53-6FC4-8B47-900F-10244A105399}">
      <dgm:prSet/>
      <dgm:spPr/>
      <dgm:t>
        <a:bodyPr/>
        <a:lstStyle/>
        <a:p>
          <a:endParaRPr lang="en-US"/>
        </a:p>
      </dgm:t>
    </dgm:pt>
    <dgm:pt modelId="{784FFDF8-C1BA-A041-9183-39CC23FA9484}">
      <dgm:prSet phldrT="[Text]"/>
      <dgm:spPr/>
      <dgm:t>
        <a:bodyPr/>
        <a:lstStyle/>
        <a:p>
          <a:r>
            <a:rPr lang="en-US" b="1" dirty="0"/>
            <a:t>A Popular Magazine </a:t>
          </a:r>
        </a:p>
      </dgm:t>
    </dgm:pt>
    <dgm:pt modelId="{822501CA-02FB-2B47-AC50-A9FB39CF7E02}" type="parTrans" cxnId="{D15341A5-3992-4E45-957D-4084B434EC80}">
      <dgm:prSet/>
      <dgm:spPr/>
      <dgm:t>
        <a:bodyPr/>
        <a:lstStyle/>
        <a:p>
          <a:endParaRPr lang="en-US"/>
        </a:p>
      </dgm:t>
    </dgm:pt>
    <dgm:pt modelId="{A8550BF9-5E09-824D-A78B-F9D1D737AECE}" type="sibTrans" cxnId="{D15341A5-3992-4E45-957D-4084B434EC80}">
      <dgm:prSet/>
      <dgm:spPr/>
      <dgm:t>
        <a:bodyPr/>
        <a:lstStyle/>
        <a:p>
          <a:endParaRPr lang="en-US"/>
        </a:p>
      </dgm:t>
    </dgm:pt>
    <dgm:pt modelId="{7A078D08-CFE1-BE46-856D-26C5EE0459AE}">
      <dgm:prSet phldrT="[Text]"/>
      <dgm:spPr/>
      <dgm:t>
        <a:bodyPr/>
        <a:lstStyle/>
        <a:p>
          <a:r>
            <a:rPr lang="en-US" b="1" dirty="0"/>
            <a:t>A Leading Education Publication  </a:t>
          </a:r>
        </a:p>
      </dgm:t>
    </dgm:pt>
    <dgm:pt modelId="{FDC3FBA9-F060-BA42-BE80-8EC40FBFB9AC}" type="parTrans" cxnId="{2BBCD78C-63B5-B84D-945C-282F06321255}">
      <dgm:prSet/>
      <dgm:spPr/>
      <dgm:t>
        <a:bodyPr/>
        <a:lstStyle/>
        <a:p>
          <a:endParaRPr lang="en-US"/>
        </a:p>
      </dgm:t>
    </dgm:pt>
    <dgm:pt modelId="{99434F2D-514F-A04F-A271-BA896B7200D6}" type="sibTrans" cxnId="{2BBCD78C-63B5-B84D-945C-282F06321255}">
      <dgm:prSet/>
      <dgm:spPr/>
      <dgm:t>
        <a:bodyPr/>
        <a:lstStyle/>
        <a:p>
          <a:endParaRPr lang="en-US"/>
        </a:p>
      </dgm:t>
    </dgm:pt>
    <dgm:pt modelId="{608D3555-701C-5643-BE12-661362E1E58F}" type="pres">
      <dgm:prSet presAssocID="{0CE07D00-E7C1-1745-87ED-D64772E7BDE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81850A-C3B3-EB49-BC59-94E5B36FD7F4}" type="pres">
      <dgm:prSet presAssocID="{0C9ED6FE-2BB3-7F4D-9F44-2F49757D42BB}" presName="centerShape" presStyleLbl="node0" presStyleIdx="0" presStyleCnt="1" custScaleX="138638" custScaleY="93704"/>
      <dgm:spPr/>
    </dgm:pt>
    <dgm:pt modelId="{9B8AA150-450F-1A40-A521-6D65B4BC2E94}" type="pres">
      <dgm:prSet presAssocID="{69F6F06B-E03A-294A-AB98-7D5B8840B2F9}" presName="node" presStyleLbl="node1" presStyleIdx="0" presStyleCnt="3" custScaleX="137222" custScaleY="86557">
        <dgm:presLayoutVars>
          <dgm:bulletEnabled val="1"/>
        </dgm:presLayoutVars>
      </dgm:prSet>
      <dgm:spPr/>
    </dgm:pt>
    <dgm:pt modelId="{EAF793E4-D455-3A4F-82D1-BCC674365810}" type="pres">
      <dgm:prSet presAssocID="{69F6F06B-E03A-294A-AB98-7D5B8840B2F9}" presName="dummy" presStyleCnt="0"/>
      <dgm:spPr/>
    </dgm:pt>
    <dgm:pt modelId="{29B3CEAD-9539-EA43-B7F8-72747FE62FB0}" type="pres">
      <dgm:prSet presAssocID="{99C1DB8F-DEF0-DA40-B1A6-1AC027A2F904}" presName="sibTrans" presStyleLbl="sibTrans2D1" presStyleIdx="0" presStyleCnt="3" custScaleX="108239" custScaleY="103391"/>
      <dgm:spPr/>
    </dgm:pt>
    <dgm:pt modelId="{CA032977-AE8A-0145-851D-E5B1BAD0B4F8}" type="pres">
      <dgm:prSet presAssocID="{784FFDF8-C1BA-A041-9183-39CC23FA9484}" presName="node" presStyleLbl="node1" presStyleIdx="1" presStyleCnt="3" custScaleX="112956" custScaleY="76937">
        <dgm:presLayoutVars>
          <dgm:bulletEnabled val="1"/>
        </dgm:presLayoutVars>
      </dgm:prSet>
      <dgm:spPr/>
    </dgm:pt>
    <dgm:pt modelId="{2CACEA70-4B09-554D-BA5D-9925993A6191}" type="pres">
      <dgm:prSet presAssocID="{784FFDF8-C1BA-A041-9183-39CC23FA9484}" presName="dummy" presStyleCnt="0"/>
      <dgm:spPr/>
    </dgm:pt>
    <dgm:pt modelId="{AB9111C7-5BF2-DC4C-BC8C-FFDB2834BA9F}" type="pres">
      <dgm:prSet presAssocID="{A8550BF9-5E09-824D-A78B-F9D1D737AECE}" presName="sibTrans" presStyleLbl="sibTrans2D1" presStyleIdx="1" presStyleCnt="3" custScaleX="108239" custScaleY="103391"/>
      <dgm:spPr/>
    </dgm:pt>
    <dgm:pt modelId="{E5055CD3-970F-DD49-AF8D-4C8F767FFE4C}" type="pres">
      <dgm:prSet presAssocID="{7A078D08-CFE1-BE46-856D-26C5EE0459AE}" presName="node" presStyleLbl="node1" presStyleIdx="2" presStyleCnt="3" custScaleX="128615" custScaleY="80156">
        <dgm:presLayoutVars>
          <dgm:bulletEnabled val="1"/>
        </dgm:presLayoutVars>
      </dgm:prSet>
      <dgm:spPr/>
    </dgm:pt>
    <dgm:pt modelId="{3F205CAE-7676-9A41-8BEE-41C3F72B9263}" type="pres">
      <dgm:prSet presAssocID="{7A078D08-CFE1-BE46-856D-26C5EE0459AE}" presName="dummy" presStyleCnt="0"/>
      <dgm:spPr/>
    </dgm:pt>
    <dgm:pt modelId="{15AEFE30-3ED9-4D47-BD8D-F95616AA2664}" type="pres">
      <dgm:prSet presAssocID="{99434F2D-514F-A04F-A271-BA896B7200D6}" presName="sibTrans" presStyleLbl="sibTrans2D1" presStyleIdx="2" presStyleCnt="3" custScaleX="108239" custScaleY="103391"/>
      <dgm:spPr/>
    </dgm:pt>
  </dgm:ptLst>
  <dgm:cxnLst>
    <dgm:cxn modelId="{D45FE806-EDF5-BC4F-86C0-EA03E1C151AD}" type="presOf" srcId="{0CE07D00-E7C1-1745-87ED-D64772E7BDED}" destId="{608D3555-701C-5643-BE12-661362E1E58F}" srcOrd="0" destOrd="0" presId="urn:microsoft.com/office/officeart/2005/8/layout/radial6"/>
    <dgm:cxn modelId="{E21FF718-53EF-D240-9009-11BACFF05C5F}" type="presOf" srcId="{99C1DB8F-DEF0-DA40-B1A6-1AC027A2F904}" destId="{29B3CEAD-9539-EA43-B7F8-72747FE62FB0}" srcOrd="0" destOrd="0" presId="urn:microsoft.com/office/officeart/2005/8/layout/radial6"/>
    <dgm:cxn modelId="{B8E68B6A-1D9F-4D4F-9E85-391E843B66E4}" type="presOf" srcId="{7A078D08-CFE1-BE46-856D-26C5EE0459AE}" destId="{E5055CD3-970F-DD49-AF8D-4C8F767FFE4C}" srcOrd="0" destOrd="0" presId="urn:microsoft.com/office/officeart/2005/8/layout/radial6"/>
    <dgm:cxn modelId="{8116A84D-CB9D-AA46-B11D-2D1111F5675F}" type="presOf" srcId="{99434F2D-514F-A04F-A271-BA896B7200D6}" destId="{15AEFE30-3ED9-4D47-BD8D-F95616AA2664}" srcOrd="0" destOrd="0" presId="urn:microsoft.com/office/officeart/2005/8/layout/radial6"/>
    <dgm:cxn modelId="{FB9A5A53-6FC4-8B47-900F-10244A105399}" srcId="{0C9ED6FE-2BB3-7F4D-9F44-2F49757D42BB}" destId="{69F6F06B-E03A-294A-AB98-7D5B8840B2F9}" srcOrd="0" destOrd="0" parTransId="{455E1CF3-41E2-9542-B231-C4BBBA932AD2}" sibTransId="{99C1DB8F-DEF0-DA40-B1A6-1AC027A2F904}"/>
    <dgm:cxn modelId="{429A2856-3050-4A4A-9B36-2882EB4EB5F6}" type="presOf" srcId="{784FFDF8-C1BA-A041-9183-39CC23FA9484}" destId="{CA032977-AE8A-0145-851D-E5B1BAD0B4F8}" srcOrd="0" destOrd="0" presId="urn:microsoft.com/office/officeart/2005/8/layout/radial6"/>
    <dgm:cxn modelId="{2BBCD78C-63B5-B84D-945C-282F06321255}" srcId="{0C9ED6FE-2BB3-7F4D-9F44-2F49757D42BB}" destId="{7A078D08-CFE1-BE46-856D-26C5EE0459AE}" srcOrd="2" destOrd="0" parTransId="{FDC3FBA9-F060-BA42-BE80-8EC40FBFB9AC}" sibTransId="{99434F2D-514F-A04F-A271-BA896B7200D6}"/>
    <dgm:cxn modelId="{F1B833A4-6A80-A540-B1E0-2FB41489DACC}" type="presOf" srcId="{69F6F06B-E03A-294A-AB98-7D5B8840B2F9}" destId="{9B8AA150-450F-1A40-A521-6D65B4BC2E94}" srcOrd="0" destOrd="0" presId="urn:microsoft.com/office/officeart/2005/8/layout/radial6"/>
    <dgm:cxn modelId="{D15341A5-3992-4E45-957D-4084B434EC80}" srcId="{0C9ED6FE-2BB3-7F4D-9F44-2F49757D42BB}" destId="{784FFDF8-C1BA-A041-9183-39CC23FA9484}" srcOrd="1" destOrd="0" parTransId="{822501CA-02FB-2B47-AC50-A9FB39CF7E02}" sibTransId="{A8550BF9-5E09-824D-A78B-F9D1D737AECE}"/>
    <dgm:cxn modelId="{8B2A38DA-156D-EF43-83DB-48A1599ADD11}" type="presOf" srcId="{A8550BF9-5E09-824D-A78B-F9D1D737AECE}" destId="{AB9111C7-5BF2-DC4C-BC8C-FFDB2834BA9F}" srcOrd="0" destOrd="0" presId="urn:microsoft.com/office/officeart/2005/8/layout/radial6"/>
    <dgm:cxn modelId="{E43E38EE-7BEC-0B4C-B714-C55F2B4E4FA8}" type="presOf" srcId="{0C9ED6FE-2BB3-7F4D-9F44-2F49757D42BB}" destId="{3381850A-C3B3-EB49-BC59-94E5B36FD7F4}" srcOrd="0" destOrd="0" presId="urn:microsoft.com/office/officeart/2005/8/layout/radial6"/>
    <dgm:cxn modelId="{A02F47EF-C2CC-1648-A563-FBA3B5B12BAF}" srcId="{0CE07D00-E7C1-1745-87ED-D64772E7BDED}" destId="{0C9ED6FE-2BB3-7F4D-9F44-2F49757D42BB}" srcOrd="0" destOrd="0" parTransId="{4BAAD717-E98C-0048-B79C-A1AAC0C039FC}" sibTransId="{1CA9CF35-FF41-C741-AA7B-F5431C19C42F}"/>
    <dgm:cxn modelId="{10A9C42C-BD48-4C4E-B32C-E79F861753C6}" type="presParOf" srcId="{608D3555-701C-5643-BE12-661362E1E58F}" destId="{3381850A-C3B3-EB49-BC59-94E5B36FD7F4}" srcOrd="0" destOrd="0" presId="urn:microsoft.com/office/officeart/2005/8/layout/radial6"/>
    <dgm:cxn modelId="{B1659D46-EAC6-014A-A6A0-63B8D7260A3F}" type="presParOf" srcId="{608D3555-701C-5643-BE12-661362E1E58F}" destId="{9B8AA150-450F-1A40-A521-6D65B4BC2E94}" srcOrd="1" destOrd="0" presId="urn:microsoft.com/office/officeart/2005/8/layout/radial6"/>
    <dgm:cxn modelId="{B86E0B34-8297-8B4D-A9AA-6F2BA597D9FD}" type="presParOf" srcId="{608D3555-701C-5643-BE12-661362E1E58F}" destId="{EAF793E4-D455-3A4F-82D1-BCC674365810}" srcOrd="2" destOrd="0" presId="urn:microsoft.com/office/officeart/2005/8/layout/radial6"/>
    <dgm:cxn modelId="{2B951DC7-839D-9341-924E-6E709C2F0B00}" type="presParOf" srcId="{608D3555-701C-5643-BE12-661362E1E58F}" destId="{29B3CEAD-9539-EA43-B7F8-72747FE62FB0}" srcOrd="3" destOrd="0" presId="urn:microsoft.com/office/officeart/2005/8/layout/radial6"/>
    <dgm:cxn modelId="{00773160-0F62-B94C-88E6-3B6D63294F89}" type="presParOf" srcId="{608D3555-701C-5643-BE12-661362E1E58F}" destId="{CA032977-AE8A-0145-851D-E5B1BAD0B4F8}" srcOrd="4" destOrd="0" presId="urn:microsoft.com/office/officeart/2005/8/layout/radial6"/>
    <dgm:cxn modelId="{216D33EC-FCDA-4F4A-8FC1-2F51C9F2F851}" type="presParOf" srcId="{608D3555-701C-5643-BE12-661362E1E58F}" destId="{2CACEA70-4B09-554D-BA5D-9925993A6191}" srcOrd="5" destOrd="0" presId="urn:microsoft.com/office/officeart/2005/8/layout/radial6"/>
    <dgm:cxn modelId="{3D47DBA4-E097-A941-A675-35A5767F029A}" type="presParOf" srcId="{608D3555-701C-5643-BE12-661362E1E58F}" destId="{AB9111C7-5BF2-DC4C-BC8C-FFDB2834BA9F}" srcOrd="6" destOrd="0" presId="urn:microsoft.com/office/officeart/2005/8/layout/radial6"/>
    <dgm:cxn modelId="{334949FD-61F8-4F49-87A6-0FA45D6BF00B}" type="presParOf" srcId="{608D3555-701C-5643-BE12-661362E1E58F}" destId="{E5055CD3-970F-DD49-AF8D-4C8F767FFE4C}" srcOrd="7" destOrd="0" presId="urn:microsoft.com/office/officeart/2005/8/layout/radial6"/>
    <dgm:cxn modelId="{82ADD13F-4965-8E44-8C1E-C26CE45CAE5D}" type="presParOf" srcId="{608D3555-701C-5643-BE12-661362E1E58F}" destId="{3F205CAE-7676-9A41-8BEE-41C3F72B9263}" srcOrd="8" destOrd="0" presId="urn:microsoft.com/office/officeart/2005/8/layout/radial6"/>
    <dgm:cxn modelId="{FB1573A8-CADA-0548-8BBA-584BC942CF50}" type="presParOf" srcId="{608D3555-701C-5643-BE12-661362E1E58F}" destId="{15AEFE30-3ED9-4D47-BD8D-F95616AA2664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EFE30-3ED9-4D47-BD8D-F95616AA2664}">
      <dsp:nvSpPr>
        <dsp:cNvPr id="0" name=""/>
        <dsp:cNvSpPr/>
      </dsp:nvSpPr>
      <dsp:spPr>
        <a:xfrm>
          <a:off x="1552323" y="604111"/>
          <a:ext cx="5343358" cy="5104030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111C7-5BF2-DC4C-BC8C-FFDB2834BA9F}">
      <dsp:nvSpPr>
        <dsp:cNvPr id="0" name=""/>
        <dsp:cNvSpPr/>
      </dsp:nvSpPr>
      <dsp:spPr>
        <a:xfrm>
          <a:off x="1552323" y="604111"/>
          <a:ext cx="5343358" cy="5104030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3CEAD-9539-EA43-B7F8-72747FE62FB0}">
      <dsp:nvSpPr>
        <dsp:cNvPr id="0" name=""/>
        <dsp:cNvSpPr/>
      </dsp:nvSpPr>
      <dsp:spPr>
        <a:xfrm>
          <a:off x="1552323" y="604111"/>
          <a:ext cx="5343358" cy="5104030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1850A-C3B3-EB49-BC59-94E5B36FD7F4}">
      <dsp:nvSpPr>
        <dsp:cNvPr id="0" name=""/>
        <dsp:cNvSpPr/>
      </dsp:nvSpPr>
      <dsp:spPr>
        <a:xfrm>
          <a:off x="2649150" y="2091700"/>
          <a:ext cx="3149702" cy="2128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HDSR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The Digital Platform for Scholarship, Learning, and Impact of Data Science</a:t>
          </a:r>
        </a:p>
      </dsp:txBody>
      <dsp:txXfrm>
        <a:off x="3110413" y="2403463"/>
        <a:ext cx="2227176" cy="1505325"/>
      </dsp:txXfrm>
    </dsp:sp>
    <dsp:sp modelId="{9B8AA150-450F-1A40-A521-6D65B4BC2E94}">
      <dsp:nvSpPr>
        <dsp:cNvPr id="0" name=""/>
        <dsp:cNvSpPr/>
      </dsp:nvSpPr>
      <dsp:spPr>
        <a:xfrm>
          <a:off x="3132865" y="56795"/>
          <a:ext cx="2182273" cy="13765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 Premier Research Journal</a:t>
          </a:r>
          <a:r>
            <a:rPr lang="en-US" sz="2000" kern="1200" baseline="0" dirty="0"/>
            <a:t> </a:t>
          </a:r>
          <a:endParaRPr lang="en-US" sz="2000" kern="1200" dirty="0"/>
        </a:p>
      </dsp:txBody>
      <dsp:txXfrm>
        <a:off x="3452451" y="258384"/>
        <a:ext cx="1543101" cy="973357"/>
      </dsp:txXfrm>
    </dsp:sp>
    <dsp:sp modelId="{CA032977-AE8A-0145-851D-E5B1BAD0B4F8}">
      <dsp:nvSpPr>
        <dsp:cNvPr id="0" name=""/>
        <dsp:cNvSpPr/>
      </dsp:nvSpPr>
      <dsp:spPr>
        <a:xfrm>
          <a:off x="5413861" y="3749884"/>
          <a:ext cx="1796365" cy="1223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 Popular Magazine </a:t>
          </a:r>
        </a:p>
      </dsp:txBody>
      <dsp:txXfrm>
        <a:off x="5676933" y="3929068"/>
        <a:ext cx="1270221" cy="865178"/>
      </dsp:txXfrm>
    </dsp:sp>
    <dsp:sp modelId="{E5055CD3-970F-DD49-AF8D-4C8F767FFE4C}">
      <dsp:nvSpPr>
        <dsp:cNvPr id="0" name=""/>
        <dsp:cNvSpPr/>
      </dsp:nvSpPr>
      <dsp:spPr>
        <a:xfrm>
          <a:off x="1113263" y="3724288"/>
          <a:ext cx="2045394" cy="1274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 Leading Education Publication  </a:t>
          </a:r>
        </a:p>
      </dsp:txBody>
      <dsp:txXfrm>
        <a:off x="1412804" y="3910969"/>
        <a:ext cx="1446312" cy="901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0EABE13C-5093-4059-B7C9-5F9714CC64B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6175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9" charset="0"/>
        <a:ea typeface="SimSun" pitchFamily="2" charset="-122"/>
        <a:cs typeface="SimSun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9" charset="0"/>
        <a:ea typeface="SimSun" pitchFamily="2" charset="-122"/>
        <a:cs typeface="SimSun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9" charset="0"/>
        <a:ea typeface="SimSun" pitchFamily="2" charset="-122"/>
        <a:cs typeface="SimSun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9" charset="0"/>
        <a:ea typeface="SimSun" pitchFamily="2" charset="-122"/>
        <a:cs typeface="SimSun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9" charset="0"/>
        <a:ea typeface="SimSun" pitchFamily="2" charset="-122"/>
        <a:cs typeface="SimSun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20" y="802300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20" y="3531207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5628BF-B62B-473D-A0A0-4E1904D626AC}" type="datetime1">
              <a:rPr lang="zh-CN" altLang="en-US" smtClean="0"/>
              <a:pPr>
                <a:defRPr/>
              </a:pPr>
              <a:t>2019/8/22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10"/>
            <a:ext cx="3086292" cy="309201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4" y="798973"/>
            <a:ext cx="802005" cy="503578"/>
          </a:xfrm>
        </p:spPr>
        <p:txBody>
          <a:bodyPr/>
          <a:lstStyle/>
          <a:p>
            <a:pPr>
              <a:defRPr/>
            </a:pPr>
            <a:fld id="{C06F008A-6B63-4EA3-AA4D-EB8FD731A47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20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6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2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36D16-40BD-4933-A67F-CF6ECB1811A1}" type="datetime1">
              <a:rPr lang="zh-CN" altLang="en-US" smtClean="0"/>
              <a:pPr>
                <a:defRPr/>
              </a:pPr>
              <a:t>2019/8/22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90AB8-45BA-4B99-B3DA-ED8E62607EC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959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9" y="798976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6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EF7D8A-3D97-49CA-BAA4-598522801A9B}" type="datetime1">
              <a:rPr lang="zh-CN" altLang="en-US" smtClean="0"/>
              <a:pPr>
                <a:defRPr/>
              </a:pPr>
              <a:t>2019/8/22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9EF43-F8A0-48D0-8D39-971500B6030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6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6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B5A135-DFAD-4F63-8C1F-4B2D5E547C00}" type="datetime1">
              <a:rPr lang="zh-CN" altLang="en-US" smtClean="0"/>
              <a:pPr>
                <a:defRPr/>
              </a:pPr>
              <a:t>2019/8/22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175A9-5796-4E79-9746-109EABCE8907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2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6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8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A7CE2B-E5A1-4AE7-8723-75724F23AB41}" type="datetime1">
              <a:rPr lang="zh-CN" altLang="en-US" smtClean="0"/>
              <a:pPr>
                <a:defRPr/>
              </a:pPr>
              <a:t>2019/8/22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8E7C7-41B4-4EF5-B35D-04155F5E1FB7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3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804892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7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3CC246-78F4-4F45-B094-0C1370702F53}" type="datetime1">
              <a:rPr lang="zh-CN" altLang="en-US" smtClean="0"/>
              <a:pPr>
                <a:defRPr/>
              </a:pPr>
              <a:t>2019/8/22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84D9E-8FD0-4A33-AD6C-554FE11E0A7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2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3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2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6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2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2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6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FF462A-962B-48EC-B943-22D12642AD58}" type="datetime1">
              <a:rPr lang="zh-CN" altLang="en-US" smtClean="0"/>
              <a:pPr>
                <a:defRPr/>
              </a:pPr>
              <a:t>2019/8/22</a:t>
            </a:fld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116C0-F48A-4B7E-9B48-1D8BDA1A6D9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236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2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5A4F18-F6C4-43BD-994A-FD25E1F5A16E}" type="datetime1">
              <a:rPr lang="zh-CN" altLang="en-US" smtClean="0"/>
              <a:pPr>
                <a:defRPr/>
              </a:pPr>
              <a:t>2019/8/22</a:t>
            </a:fld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E421F-1F16-4E48-97D7-20C90898916E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20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61E887-B612-455E-9B08-B2708169BC05}" type="datetime1">
              <a:rPr lang="zh-CN" altLang="en-US" smtClean="0"/>
              <a:pPr>
                <a:defRPr/>
              </a:pPr>
              <a:t>2019/8/22</a:t>
            </a:fld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E1409-C406-411C-BC2B-72CBCFCFA0F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14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4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ADB65E-FF59-42FA-8CEF-5EF55642D0AF}" type="datetime1">
              <a:rPr lang="zh-CN" altLang="en-US" smtClean="0"/>
              <a:pPr>
                <a:defRPr/>
              </a:pPr>
              <a:t>2019/8/22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8BE3A-A6EE-466A-97D1-DE90C11E3E5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9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91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2" y="482173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9" y="1122545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9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6110490-3027-40E6-B4D9-B36AED3E6A2F}" type="datetime1">
              <a:rPr lang="zh-CN" altLang="en-US" smtClean="0"/>
              <a:pPr>
                <a:defRPr/>
              </a:pPr>
              <a:t>2019/8/22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2"/>
            <a:ext cx="3251553" cy="320931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8111-C5BF-4355-AA28-5AB90EF932D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66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5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2" y="80452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2015734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3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A44069-B7BF-4AC0-8035-83C557028FC9}" type="datetime1">
              <a:rPr lang="zh-CN" altLang="en-US" smtClean="0"/>
              <a:pPr>
                <a:defRPr/>
              </a:pPr>
              <a:t>2019/8/22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10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6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6ABCB5B-040E-4045-A0C3-3EE2466D9B2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594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dsr.mitpress.mit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dsr.mitpress.mit.edu/pub/ct67j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AzELyaVf0v8&amp;t=12s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7A8D-3218-4348-B43E-1CE68D46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04522"/>
            <a:ext cx="8458200" cy="1049235"/>
          </a:xfrm>
        </p:spPr>
        <p:txBody>
          <a:bodyPr/>
          <a:lstStyle/>
          <a:p>
            <a:r>
              <a:rPr lang="en-US" cap="none" dirty="0"/>
              <a:t>Making sure you are in the right conference …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5858F7-EDFA-4176-A661-0305D40D5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2" y="1853757"/>
            <a:ext cx="6048375" cy="3000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D6B80C-822B-42FB-A6E4-1BC2B84E497F}"/>
              </a:ext>
            </a:extLst>
          </p:cNvPr>
          <p:cNvSpPr/>
          <p:nvPr/>
        </p:nvSpPr>
        <p:spPr>
          <a:xfrm>
            <a:off x="1828800" y="5461782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“统计学诺贝尔奖”被授予给那位改变了</a:t>
            </a:r>
            <a:r>
              <a:rPr lang="en-US" altLang="zh-CN" b="1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CN" altLang="en-US" b="1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语言的人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40077-291E-4AA8-9893-14F65FB84AF1}"/>
              </a:ext>
            </a:extLst>
          </p:cNvPr>
          <p:cNvSpPr/>
          <p:nvPr/>
        </p:nvSpPr>
        <p:spPr>
          <a:xfrm>
            <a:off x="609600" y="4973291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2019 COPSS (The Committee of Presidents of Statistical Societies) Award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2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B5A135-DFAD-4F63-8C1F-4B2D5E547C00}" type="datetime1">
              <a:rPr lang="zh-CN" altLang="en-US" smtClean="0"/>
              <a:pPr>
                <a:defRPr/>
              </a:pPr>
              <a:t>2019/8/22</a:t>
            </a:fld>
            <a:endParaRPr lang="en-US" altLang="zh-CN" dirty="0"/>
          </a:p>
        </p:txBody>
      </p:sp>
      <p:pic>
        <p:nvPicPr>
          <p:cNvPr id="12" name="Content Placeholder 11" descr="A screenshot of a social media pos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647391F1-97B3-46EC-ABEE-D1CE37D9D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2650" y="152400"/>
            <a:ext cx="7298699" cy="5752418"/>
          </a:xfrm>
        </p:spPr>
      </p:pic>
    </p:spTree>
    <p:extLst>
      <p:ext uri="{BB962C8B-B14F-4D97-AF65-F5344CB8AC3E}">
        <p14:creationId xmlns:p14="http://schemas.microsoft.com/office/powerpoint/2010/main" val="222998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5E3990-67C7-6F47-B042-620ABC689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757073"/>
              </p:ext>
            </p:extLst>
          </p:nvPr>
        </p:nvGraphicFramePr>
        <p:xfrm>
          <a:off x="273504" y="1"/>
          <a:ext cx="8323490" cy="600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4C53EEB-1797-4544-BD54-51FB389901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1689" y="4343400"/>
            <a:ext cx="1118807" cy="1467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75EEE1-DBDC-354D-8DB5-687B3296A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320718"/>
            <a:ext cx="1469871" cy="107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social media pos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C579FF2-204B-499B-B04E-CF84CF84F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635" y="228600"/>
            <a:ext cx="7315200" cy="538132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EBEE54-FED4-431C-80F0-071F5A786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258579"/>
            <a:ext cx="2106403" cy="23855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BFE7D60-427E-4391-BAAD-7AD3F855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81" y="6172200"/>
            <a:ext cx="7615237" cy="10492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https://www.youtube.com/watch?v=AzELyaVf0v8&amp;t=12s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7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E18C4-5838-4999-85FA-BB8E3866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ill Sans MT" panose="020B0502020104020203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6D1F000-28F4-4EBC-9C90-F10AC5A7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2551"/>
            <a:ext cx="8935184" cy="52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ECE8-236E-4B14-869E-C5B4C17E6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56" y="192093"/>
            <a:ext cx="4347744" cy="2661906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3 Complications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Inapplicability of standard methods and software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Reduced sample size and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 distortion due to selection/nonresponse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7C5A4-C2ED-4FD1-A7BE-26941B80E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124310"/>
            <a:ext cx="4114800" cy="2877561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54CB71-3B8B-47B2-8419-B949F6A12DA8}"/>
              </a:ext>
            </a:extLst>
          </p:cNvPr>
          <p:cNvSpPr txBox="1">
            <a:spLocks/>
          </p:cNvSpPr>
          <p:nvPr/>
        </p:nvSpPr>
        <p:spPr>
          <a:xfrm>
            <a:off x="4482296" y="192093"/>
            <a:ext cx="4648200" cy="2661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3 Common Mistakes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Drop any subject with missing values (complete case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Fill in missing values by some guesses (e.g.,  averages)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Analyze the imputed data as if they were real 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6F26825-7631-4FD4-A6A0-2C6B99EB9400}"/>
              </a:ext>
            </a:extLst>
          </p:cNvPr>
          <p:cNvSpPr txBox="1">
            <a:spLocks/>
          </p:cNvSpPr>
          <p:nvPr/>
        </p:nvSpPr>
        <p:spPr>
          <a:xfrm>
            <a:off x="4531728" y="3146605"/>
            <a:ext cx="4804944" cy="266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3 Classes of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Nonparametric: Reweighting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Parametric:  modelling and EM-like fitting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Imputation:  Multiple imputation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D2A3E36-4691-4CFE-BFC7-4A264059F77E}"/>
              </a:ext>
            </a:extLst>
          </p:cNvPr>
          <p:cNvSpPr txBox="1">
            <a:spLocks/>
          </p:cNvSpPr>
          <p:nvPr/>
        </p:nvSpPr>
        <p:spPr>
          <a:xfrm>
            <a:off x="0" y="3146605"/>
            <a:ext cx="4648200" cy="266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75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sz="2200" b="1" dirty="0">
                <a:solidFill>
                  <a:srgbClr val="0033CC"/>
                </a:solidFill>
              </a:rPr>
              <a:t>3 Questions to 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i="1" dirty="0">
                <a:solidFill>
                  <a:srgbClr val="0033CC"/>
                </a:solidFill>
              </a:rPr>
              <a:t>Why are data missing?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i="1" dirty="0">
                <a:solidFill>
                  <a:srgbClr val="0033CC"/>
                </a:solidFill>
              </a:rPr>
              <a:t>Do the missing data really make any difference?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i="1" dirty="0">
                <a:solidFill>
                  <a:srgbClr val="0033CC"/>
                </a:solidFill>
              </a:rPr>
              <a:t>Have I done the best that I could to handle the missing data?</a:t>
            </a:r>
            <a:endParaRPr lang="en-US" sz="19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2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9C363-C04E-4F2B-8A8A-40738B9C6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F24AD0-031A-4D91-B4B9-F5A01455C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4043" y="152400"/>
            <a:ext cx="7010400" cy="58036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52820-566A-4348-B79D-2E2FEEEC4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1C8FA4-230D-4FC4-B27C-ACAD04D34E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91003" y="3822658"/>
            <a:ext cx="1879372" cy="174638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54770-78E1-4390-B874-B98A3A97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642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49B3AD-DABC-4963-857C-7B6AA27B4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8283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9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8"/>
  <p:tag name="USESECONDARYMONITOR" val="True"/>
  <p:tag name="COUNTDOWNSTYLE" val="-1"/>
  <p:tag name="COUNTDOWNSECONDS" val="10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ZEROBASED" val="False"/>
  <p:tag name="FIBDISPLAYRESULTS" val="True"/>
  <p:tag name="DEFAULTFONTSIZE" val="10"/>
  <p:tag name="SHOWBARVISIBLE" val="True"/>
  <p:tag name="ANSWERNOWTEXT" val="Answer Now"/>
  <p:tag name="INPUTSOURCE" val="1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AUTOADJUSTPARTRANGE" val="True"/>
  <p:tag name="FIBINCLUDEOTHER" val="True"/>
  <p:tag name="RESPCOUNTERSTYLE" val="-1"/>
  <p:tag name="ALLOWDUPLICATES" val="False"/>
  <p:tag name="AUTOUPDATEALIASES" val="True"/>
  <p:tag name="BUBBLEGROUPING" val="3"/>
  <p:tag name="CUSTOMCELLBACKCOLOR4" val="-8355712"/>
  <p:tag name="GRIDROTATIONINTERVAL" val="2"/>
  <p:tag name="INCLUDENONRESPONDERS" val="False"/>
  <p:tag name="REALTIMEBACKUP" val="False"/>
  <p:tag name="FIBNUMRESULTS" val="5"/>
  <p:tag name="EXPANDSHOWBAR" val="True"/>
  <p:tag name="RESPTABLESTYLE" val="-1"/>
  <p:tag name="ROTATIONINTERVAL" val="2"/>
  <p:tag name="DEFAULTNUMTEAMS" val="5"/>
  <p:tag name="DISPLAYDEVICEID" val="True"/>
  <p:tag name="CHARTLABELS" val="0"/>
  <p:tag name="REALTIMEBACKUPPATH" val="(None)"/>
  <p:tag name="DEFAULTWIDTH" val="392"/>
  <p:tag name="RESPCOUNTERFORMAT" val="0"/>
  <p:tag name="TEAMSINLEADERBOARD" val="5"/>
  <p:tag name="CUSTOMCELLBACKCOLOR2" val="-13395457"/>
  <p:tag name="POLLINGCYCLE" val="2"/>
  <p:tag name="CHARTSCALE" val="True"/>
  <p:tag name="BULLETTYPE" val="3"/>
  <p:tag name="AUTOADVANCE" val="False"/>
  <p:tag name="USESCHEMECOLORS" val="True"/>
  <p:tag name="INCLUDEPPT" val="True"/>
  <p:tag name="DEFAULTHEIGHT" val="346"/>
  <p:tag name="MAXRESPONDERS" val="5"/>
  <p:tag name="GRIDPOSITION" val="1"/>
  <p:tag name="FIBDISPLAYKEYWORDS" val="True"/>
  <p:tag name="BUBBLENAMEVISIBLE" val="True"/>
  <p:tag name="INCORRECTPOINTVALUE" val="0"/>
  <p:tag name="BACKUPMAINTENANCE" val="7"/>
  <p:tag name="ADVANCEDSETTINGSVIEW" val="True"/>
  <p:tag name="GRIDOPACITY" val="90"/>
  <p:tag name="CUSTOMCELLFORECOLOR" val="-16777216"/>
  <p:tag name="PARTLISTDEFAULT" val="0"/>
  <p:tag name="NUMRESPONSES" val="1"/>
  <p:tag name="ANSWERNOWSTYLE" val="-1"/>
  <p:tag name="DELIMITERS" val="3.1"/>
  <p:tag name="POWERPOINTVERSION" val="12.0"/>
  <p:tag name="LUIDIAENABLED" val="Fals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197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Yahei</vt:lpstr>
      <vt:lpstr>Arial</vt:lpstr>
      <vt:lpstr>Calibri</vt:lpstr>
      <vt:lpstr>Gill Sans MT</vt:lpstr>
      <vt:lpstr>Times New Roman</vt:lpstr>
      <vt:lpstr>Gallery</vt:lpstr>
      <vt:lpstr>Making sure you are in the right conference … </vt:lpstr>
      <vt:lpstr>PowerPoint Presentation</vt:lpstr>
      <vt:lpstr>PowerPoint Presentation</vt:lpstr>
      <vt:lpstr>https://www.youtube.com/watch?v=AzELyaVf0v8&amp;t=12s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Jeff Wu  a Data Scientist?</dc:title>
  <dc:creator>rooftop</dc:creator>
  <cp:lastModifiedBy>rooftop</cp:lastModifiedBy>
  <cp:revision>56</cp:revision>
  <dcterms:created xsi:type="dcterms:W3CDTF">2019-05-05T20:21:22Z</dcterms:created>
  <dcterms:modified xsi:type="dcterms:W3CDTF">2019-08-23T02:39:01Z</dcterms:modified>
</cp:coreProperties>
</file>