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1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0851B8-C8D6-4D92-9982-61896D3C9CB9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B8862B-E68F-4CCE-AC1A-506020C1AE1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Graphic displays can be customized to ‘sub-groups’</a:t>
          </a:r>
        </a:p>
      </dgm:t>
    </dgm:pt>
    <dgm:pt modelId="{5B8F4815-4F5F-4A2F-9EA1-42F9FEBA2448}" type="parTrans" cxnId="{F5F2C8B2-0B61-4ED6-AF22-660AD17605C5}">
      <dgm:prSet/>
      <dgm:spPr/>
      <dgm:t>
        <a:bodyPr/>
        <a:lstStyle/>
        <a:p>
          <a:endParaRPr lang="en-US"/>
        </a:p>
      </dgm:t>
    </dgm:pt>
    <dgm:pt modelId="{C765E871-A0A6-4091-839A-2C0E2D537EFF}" type="sibTrans" cxnId="{F5F2C8B2-0B61-4ED6-AF22-660AD17605C5}">
      <dgm:prSet/>
      <dgm:spPr/>
      <dgm:t>
        <a:bodyPr/>
        <a:lstStyle/>
        <a:p>
          <a:endParaRPr lang="en-US"/>
        </a:p>
      </dgm:t>
    </dgm:pt>
    <dgm:pt modelId="{B2758C3E-ABFE-454F-8FC2-0D7D3B4BC6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Study type</a:t>
          </a:r>
        </a:p>
      </dgm:t>
    </dgm:pt>
    <dgm:pt modelId="{4DDD208B-59A4-4D2E-A65B-18F20C361019}" type="parTrans" cxnId="{B24C83A8-CAE9-45D1-A35A-8BCFB79BC47B}">
      <dgm:prSet/>
      <dgm:spPr/>
      <dgm:t>
        <a:bodyPr/>
        <a:lstStyle/>
        <a:p>
          <a:endParaRPr lang="en-US"/>
        </a:p>
      </dgm:t>
    </dgm:pt>
    <dgm:pt modelId="{B573F98A-4122-4BBB-A0F8-1A05BCD698E3}" type="sibTrans" cxnId="{B24C83A8-CAE9-45D1-A35A-8BCFB79BC47B}">
      <dgm:prSet/>
      <dgm:spPr/>
      <dgm:t>
        <a:bodyPr/>
        <a:lstStyle/>
        <a:p>
          <a:endParaRPr lang="en-US"/>
        </a:p>
      </dgm:t>
    </dgm:pt>
    <dgm:pt modelId="{9AEC1321-3D2E-4898-972F-38BC6188E0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Study phase</a:t>
          </a:r>
        </a:p>
      </dgm:t>
    </dgm:pt>
    <dgm:pt modelId="{08D5B80E-309A-4145-B832-6CD1B84A9947}" type="parTrans" cxnId="{1B198E64-FCE0-4EB2-87C7-AFE5AD16AF65}">
      <dgm:prSet/>
      <dgm:spPr/>
      <dgm:t>
        <a:bodyPr/>
        <a:lstStyle/>
        <a:p>
          <a:endParaRPr lang="en-US"/>
        </a:p>
      </dgm:t>
    </dgm:pt>
    <dgm:pt modelId="{110B02E4-8FDB-49A4-B865-554717C9CD60}" type="sibTrans" cxnId="{1B198E64-FCE0-4EB2-87C7-AFE5AD16AF65}">
      <dgm:prSet/>
      <dgm:spPr/>
      <dgm:t>
        <a:bodyPr/>
        <a:lstStyle/>
        <a:p>
          <a:endParaRPr lang="en-US"/>
        </a:p>
      </dgm:t>
    </dgm:pt>
    <dgm:pt modelId="{304FC401-AE1C-4C11-887D-06B403C890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Intervention type</a:t>
          </a:r>
        </a:p>
      </dgm:t>
    </dgm:pt>
    <dgm:pt modelId="{93A74276-C528-4978-AAA9-A8204A95CD22}" type="parTrans" cxnId="{267AB011-1FE6-4378-AB99-DAC7DF19DDBF}">
      <dgm:prSet/>
      <dgm:spPr/>
      <dgm:t>
        <a:bodyPr/>
        <a:lstStyle/>
        <a:p>
          <a:endParaRPr lang="en-US"/>
        </a:p>
      </dgm:t>
    </dgm:pt>
    <dgm:pt modelId="{80CBEB7C-6E10-4BFE-9DBC-ED43413CC075}" type="sibTrans" cxnId="{267AB011-1FE6-4378-AB99-DAC7DF19DDBF}">
      <dgm:prSet/>
      <dgm:spPr/>
      <dgm:t>
        <a:bodyPr/>
        <a:lstStyle/>
        <a:p>
          <a:endParaRPr lang="en-US"/>
        </a:p>
      </dgm:t>
    </dgm:pt>
    <dgm:pt modelId="{BF9CBD9A-15CA-4516-B945-529901D057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ACT (y/n)</a:t>
          </a:r>
        </a:p>
      </dgm:t>
    </dgm:pt>
    <dgm:pt modelId="{0F5D3530-6D14-400E-A90E-BED9BB0FFC25}" type="parTrans" cxnId="{9C366E32-5220-4562-9E12-B603F2CB9D9C}">
      <dgm:prSet/>
      <dgm:spPr/>
      <dgm:t>
        <a:bodyPr/>
        <a:lstStyle/>
        <a:p>
          <a:endParaRPr lang="en-US"/>
        </a:p>
      </dgm:t>
    </dgm:pt>
    <dgm:pt modelId="{EAD65975-4BE5-494A-8A6D-39BD1800ED63}" type="sibTrans" cxnId="{9C366E32-5220-4562-9E12-B603F2CB9D9C}">
      <dgm:prSet/>
      <dgm:spPr/>
      <dgm:t>
        <a:bodyPr/>
        <a:lstStyle/>
        <a:p>
          <a:endParaRPr lang="en-US"/>
        </a:p>
      </dgm:t>
    </dgm:pt>
    <dgm:pt modelId="{0CB6A4D5-8159-498E-A1F2-9E47DA05BE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NIH (y/n)</a:t>
          </a:r>
        </a:p>
      </dgm:t>
    </dgm:pt>
    <dgm:pt modelId="{6A267A0B-57C4-463B-86CE-ABE949D25747}" type="parTrans" cxnId="{E7285300-62CC-4A8B-B75C-82C60FCCA04C}">
      <dgm:prSet/>
      <dgm:spPr/>
      <dgm:t>
        <a:bodyPr/>
        <a:lstStyle/>
        <a:p>
          <a:endParaRPr lang="en-US"/>
        </a:p>
      </dgm:t>
    </dgm:pt>
    <dgm:pt modelId="{3667CC00-E618-4653-AB45-4364191357D3}" type="sibTrans" cxnId="{E7285300-62CC-4A8B-B75C-82C60FCCA04C}">
      <dgm:prSet/>
      <dgm:spPr/>
      <dgm:t>
        <a:bodyPr/>
        <a:lstStyle/>
        <a:p>
          <a:endParaRPr lang="en-US"/>
        </a:p>
      </dgm:t>
    </dgm:pt>
    <dgm:pt modelId="{A625101F-11FD-4F2E-B5AC-FDC758A7014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All ‘toggles’ can be used in different combinations</a:t>
          </a:r>
        </a:p>
      </dgm:t>
    </dgm:pt>
    <dgm:pt modelId="{91687046-7116-4BF6-9692-045A19E57FBF}" type="parTrans" cxnId="{108303F0-11F3-4FF3-94E5-90E1D7087326}">
      <dgm:prSet/>
      <dgm:spPr/>
      <dgm:t>
        <a:bodyPr/>
        <a:lstStyle/>
        <a:p>
          <a:endParaRPr lang="en-US"/>
        </a:p>
      </dgm:t>
    </dgm:pt>
    <dgm:pt modelId="{93DBF0DB-24A9-4CA1-BF2B-0ADFEBC7DDFC}" type="sibTrans" cxnId="{108303F0-11F3-4FF3-94E5-90E1D7087326}">
      <dgm:prSet/>
      <dgm:spPr/>
      <dgm:t>
        <a:bodyPr/>
        <a:lstStyle/>
        <a:p>
          <a:endParaRPr lang="en-US"/>
        </a:p>
      </dgm:t>
    </dgm:pt>
    <dgm:pt modelId="{1DC45548-F3C5-41ED-9CC7-6ECF1731D4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E.g. NIH Interventional studies w behavioral interventions</a:t>
          </a:r>
        </a:p>
      </dgm:t>
    </dgm:pt>
    <dgm:pt modelId="{5A1613C7-D078-4547-AE2A-28374441B447}" type="parTrans" cxnId="{D4492EB7-43FA-4143-9A2F-DB70B9A37E33}">
      <dgm:prSet/>
      <dgm:spPr/>
      <dgm:t>
        <a:bodyPr/>
        <a:lstStyle/>
        <a:p>
          <a:endParaRPr lang="en-US"/>
        </a:p>
      </dgm:t>
    </dgm:pt>
    <dgm:pt modelId="{D0A72B36-1EBE-4EB2-AE5A-B73285B1077F}" type="sibTrans" cxnId="{D4492EB7-43FA-4143-9A2F-DB70B9A37E33}">
      <dgm:prSet/>
      <dgm:spPr/>
      <dgm:t>
        <a:bodyPr/>
        <a:lstStyle/>
        <a:p>
          <a:endParaRPr lang="en-US"/>
        </a:p>
      </dgm:t>
    </dgm:pt>
    <dgm:pt modelId="{540BCAA8-FA3C-405C-94CC-75AC30A498A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Graphic displays can be customized by date range and shown in different aggregations (e.g. 1, 3 or 6  months)</a:t>
          </a:r>
        </a:p>
      </dgm:t>
    </dgm:pt>
    <dgm:pt modelId="{38884CC7-F375-46A8-8BE6-F37C474A36CC}" type="parTrans" cxnId="{7D0679BF-0483-4B88-B875-B948EA1FFA83}">
      <dgm:prSet/>
      <dgm:spPr/>
      <dgm:t>
        <a:bodyPr/>
        <a:lstStyle/>
        <a:p>
          <a:endParaRPr lang="en-US"/>
        </a:p>
      </dgm:t>
    </dgm:pt>
    <dgm:pt modelId="{36CEE02E-F1E7-402E-A0F5-822C8B53690C}" type="sibTrans" cxnId="{7D0679BF-0483-4B88-B875-B948EA1FFA83}">
      <dgm:prSet/>
      <dgm:spPr/>
      <dgm:t>
        <a:bodyPr/>
        <a:lstStyle/>
        <a:p>
          <a:endParaRPr lang="en-US"/>
        </a:p>
      </dgm:t>
    </dgm:pt>
    <dgm:pt modelId="{03C49064-ED2F-4BC4-B141-84FD759C684A}" type="pres">
      <dgm:prSet presAssocID="{590851B8-C8D6-4D92-9982-61896D3C9CB9}" presName="root" presStyleCnt="0">
        <dgm:presLayoutVars>
          <dgm:dir/>
          <dgm:resizeHandles val="exact"/>
        </dgm:presLayoutVars>
      </dgm:prSet>
      <dgm:spPr/>
    </dgm:pt>
    <dgm:pt modelId="{0EE05D1F-A6FC-41F5-81AC-6CDAE953267B}" type="pres">
      <dgm:prSet presAssocID="{A8B8862B-E68F-4CCE-AC1A-506020C1AE16}" presName="compNode" presStyleCnt="0"/>
      <dgm:spPr/>
    </dgm:pt>
    <dgm:pt modelId="{4DC725A7-92B9-48A2-AA15-5607A91FE8A0}" type="pres">
      <dgm:prSet presAssocID="{A8B8862B-E68F-4CCE-AC1A-506020C1AE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57A97A1-52D5-4D10-83D8-B892512DAFFA}" type="pres">
      <dgm:prSet presAssocID="{A8B8862B-E68F-4CCE-AC1A-506020C1AE16}" presName="iconSpace" presStyleCnt="0"/>
      <dgm:spPr/>
    </dgm:pt>
    <dgm:pt modelId="{43B3683C-4CBE-40E7-A484-96608C245EAD}" type="pres">
      <dgm:prSet presAssocID="{A8B8862B-E68F-4CCE-AC1A-506020C1AE16}" presName="parTx" presStyleLbl="revTx" presStyleIdx="0" presStyleCnt="6">
        <dgm:presLayoutVars>
          <dgm:chMax val="0"/>
          <dgm:chPref val="0"/>
        </dgm:presLayoutVars>
      </dgm:prSet>
      <dgm:spPr/>
    </dgm:pt>
    <dgm:pt modelId="{42C32BA9-C6AB-4055-B781-F66E827FC11E}" type="pres">
      <dgm:prSet presAssocID="{A8B8862B-E68F-4CCE-AC1A-506020C1AE16}" presName="txSpace" presStyleCnt="0"/>
      <dgm:spPr/>
    </dgm:pt>
    <dgm:pt modelId="{C648634A-5812-4033-8E09-CBBC6B3B5718}" type="pres">
      <dgm:prSet presAssocID="{A8B8862B-E68F-4CCE-AC1A-506020C1AE16}" presName="desTx" presStyleLbl="revTx" presStyleIdx="1" presStyleCnt="6">
        <dgm:presLayoutVars/>
      </dgm:prSet>
      <dgm:spPr/>
    </dgm:pt>
    <dgm:pt modelId="{6B745042-0492-4920-B1BB-6CBBD4A061F2}" type="pres">
      <dgm:prSet presAssocID="{C765E871-A0A6-4091-839A-2C0E2D537EFF}" presName="sibTrans" presStyleCnt="0"/>
      <dgm:spPr/>
    </dgm:pt>
    <dgm:pt modelId="{8B8CCEDE-4172-463C-85AD-21CFBCAB9A0E}" type="pres">
      <dgm:prSet presAssocID="{A625101F-11FD-4F2E-B5AC-FDC758A70149}" presName="compNode" presStyleCnt="0"/>
      <dgm:spPr/>
    </dgm:pt>
    <dgm:pt modelId="{4159726B-596F-41C8-9CC1-6FE02682C6CB}" type="pres">
      <dgm:prSet presAssocID="{A625101F-11FD-4F2E-B5AC-FDC758A701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3E8CB849-3C89-4AC0-9FBB-F460B10A0CEF}" type="pres">
      <dgm:prSet presAssocID="{A625101F-11FD-4F2E-B5AC-FDC758A70149}" presName="iconSpace" presStyleCnt="0"/>
      <dgm:spPr/>
    </dgm:pt>
    <dgm:pt modelId="{87C51A18-3578-49CB-A324-3952BFBCB057}" type="pres">
      <dgm:prSet presAssocID="{A625101F-11FD-4F2E-B5AC-FDC758A70149}" presName="parTx" presStyleLbl="revTx" presStyleIdx="2" presStyleCnt="6">
        <dgm:presLayoutVars>
          <dgm:chMax val="0"/>
          <dgm:chPref val="0"/>
        </dgm:presLayoutVars>
      </dgm:prSet>
      <dgm:spPr/>
    </dgm:pt>
    <dgm:pt modelId="{221E1C19-5BD1-4F8E-92FA-BE853C81E14F}" type="pres">
      <dgm:prSet presAssocID="{A625101F-11FD-4F2E-B5AC-FDC758A70149}" presName="txSpace" presStyleCnt="0"/>
      <dgm:spPr/>
    </dgm:pt>
    <dgm:pt modelId="{1792AB7B-98E9-4E37-9D3C-A7750F1A5240}" type="pres">
      <dgm:prSet presAssocID="{A625101F-11FD-4F2E-B5AC-FDC758A70149}" presName="desTx" presStyleLbl="revTx" presStyleIdx="3" presStyleCnt="6">
        <dgm:presLayoutVars/>
      </dgm:prSet>
      <dgm:spPr/>
    </dgm:pt>
    <dgm:pt modelId="{A8B12F49-B78B-4F70-B0F6-0E36EA610866}" type="pres">
      <dgm:prSet presAssocID="{93DBF0DB-24A9-4CA1-BF2B-0ADFEBC7DDFC}" presName="sibTrans" presStyleCnt="0"/>
      <dgm:spPr/>
    </dgm:pt>
    <dgm:pt modelId="{B8DA79FF-1C96-4017-B2CC-B0D770544835}" type="pres">
      <dgm:prSet presAssocID="{540BCAA8-FA3C-405C-94CC-75AC30A498AB}" presName="compNode" presStyleCnt="0"/>
      <dgm:spPr/>
    </dgm:pt>
    <dgm:pt modelId="{6B0733C6-FF8B-45F8-819C-431E95AEFE26}" type="pres">
      <dgm:prSet presAssocID="{540BCAA8-FA3C-405C-94CC-75AC30A498A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B715206F-BCF0-4E00-8416-D3B55C31F25F}" type="pres">
      <dgm:prSet presAssocID="{540BCAA8-FA3C-405C-94CC-75AC30A498AB}" presName="iconSpace" presStyleCnt="0"/>
      <dgm:spPr/>
    </dgm:pt>
    <dgm:pt modelId="{550E475E-23C3-4C17-BBAD-141FA205C3DE}" type="pres">
      <dgm:prSet presAssocID="{540BCAA8-FA3C-405C-94CC-75AC30A498AB}" presName="parTx" presStyleLbl="revTx" presStyleIdx="4" presStyleCnt="6">
        <dgm:presLayoutVars>
          <dgm:chMax val="0"/>
          <dgm:chPref val="0"/>
        </dgm:presLayoutVars>
      </dgm:prSet>
      <dgm:spPr/>
    </dgm:pt>
    <dgm:pt modelId="{44E7ADFC-D8AE-4F58-AD01-E3E1B4DA6E83}" type="pres">
      <dgm:prSet presAssocID="{540BCAA8-FA3C-405C-94CC-75AC30A498AB}" presName="txSpace" presStyleCnt="0"/>
      <dgm:spPr/>
    </dgm:pt>
    <dgm:pt modelId="{448CFE0E-D027-4E6F-98AD-252E7FF8A16B}" type="pres">
      <dgm:prSet presAssocID="{540BCAA8-FA3C-405C-94CC-75AC30A498AB}" presName="desTx" presStyleLbl="revTx" presStyleIdx="5" presStyleCnt="6">
        <dgm:presLayoutVars/>
      </dgm:prSet>
      <dgm:spPr/>
    </dgm:pt>
  </dgm:ptLst>
  <dgm:cxnLst>
    <dgm:cxn modelId="{E7285300-62CC-4A8B-B75C-82C60FCCA04C}" srcId="{A8B8862B-E68F-4CCE-AC1A-506020C1AE16}" destId="{0CB6A4D5-8159-498E-A1F2-9E47DA05BED9}" srcOrd="4" destOrd="0" parTransId="{6A267A0B-57C4-463B-86CE-ABE949D25747}" sibTransId="{3667CC00-E618-4653-AB45-4364191357D3}"/>
    <dgm:cxn modelId="{ADEC9B02-67AC-41E6-BBC4-59B9947B8A4A}" type="presOf" srcId="{A8B8862B-E68F-4CCE-AC1A-506020C1AE16}" destId="{43B3683C-4CBE-40E7-A484-96608C245EAD}" srcOrd="0" destOrd="0" presId="urn:microsoft.com/office/officeart/2018/2/layout/IconLabelDescriptionList"/>
    <dgm:cxn modelId="{267AB011-1FE6-4378-AB99-DAC7DF19DDBF}" srcId="{A8B8862B-E68F-4CCE-AC1A-506020C1AE16}" destId="{304FC401-AE1C-4C11-887D-06B403C89056}" srcOrd="2" destOrd="0" parTransId="{93A74276-C528-4978-AAA9-A8204A95CD22}" sibTransId="{80CBEB7C-6E10-4BFE-9DBC-ED43413CC075}"/>
    <dgm:cxn modelId="{78DC3025-7191-4D15-9587-ED6DD3D2482A}" type="presOf" srcId="{304FC401-AE1C-4C11-887D-06B403C89056}" destId="{C648634A-5812-4033-8E09-CBBC6B3B5718}" srcOrd="0" destOrd="2" presId="urn:microsoft.com/office/officeart/2018/2/layout/IconLabelDescriptionList"/>
    <dgm:cxn modelId="{A482A927-4212-42B0-9E58-7DA3C3F9EA14}" type="presOf" srcId="{590851B8-C8D6-4D92-9982-61896D3C9CB9}" destId="{03C49064-ED2F-4BC4-B141-84FD759C684A}" srcOrd="0" destOrd="0" presId="urn:microsoft.com/office/officeart/2018/2/layout/IconLabelDescriptionList"/>
    <dgm:cxn modelId="{F1557C2A-A073-4055-9527-8065DE3AD317}" type="presOf" srcId="{540BCAA8-FA3C-405C-94CC-75AC30A498AB}" destId="{550E475E-23C3-4C17-BBAD-141FA205C3DE}" srcOrd="0" destOrd="0" presId="urn:microsoft.com/office/officeart/2018/2/layout/IconLabelDescriptionList"/>
    <dgm:cxn modelId="{9C366E32-5220-4562-9E12-B603F2CB9D9C}" srcId="{A8B8862B-E68F-4CCE-AC1A-506020C1AE16}" destId="{BF9CBD9A-15CA-4516-B945-529901D057A8}" srcOrd="3" destOrd="0" parTransId="{0F5D3530-6D14-400E-A90E-BED9BB0FFC25}" sibTransId="{EAD65975-4BE5-494A-8A6D-39BD1800ED63}"/>
    <dgm:cxn modelId="{A449295F-6241-4E42-AD17-203D4628F22C}" type="presOf" srcId="{B2758C3E-ABFE-454F-8FC2-0D7D3B4BC62C}" destId="{C648634A-5812-4033-8E09-CBBC6B3B5718}" srcOrd="0" destOrd="0" presId="urn:microsoft.com/office/officeart/2018/2/layout/IconLabelDescriptionList"/>
    <dgm:cxn modelId="{1B198E64-FCE0-4EB2-87C7-AFE5AD16AF65}" srcId="{A8B8862B-E68F-4CCE-AC1A-506020C1AE16}" destId="{9AEC1321-3D2E-4898-972F-38BC6188E0A2}" srcOrd="1" destOrd="0" parTransId="{08D5B80E-309A-4145-B832-6CD1B84A9947}" sibTransId="{110B02E4-8FDB-49A4-B865-554717C9CD60}"/>
    <dgm:cxn modelId="{CBF85676-4A2A-4628-97C2-361B274402D3}" type="presOf" srcId="{9AEC1321-3D2E-4898-972F-38BC6188E0A2}" destId="{C648634A-5812-4033-8E09-CBBC6B3B5718}" srcOrd="0" destOrd="1" presId="urn:microsoft.com/office/officeart/2018/2/layout/IconLabelDescriptionList"/>
    <dgm:cxn modelId="{4F1B5D89-CC45-4A71-ABBA-F684B1E752A4}" type="presOf" srcId="{0CB6A4D5-8159-498E-A1F2-9E47DA05BED9}" destId="{C648634A-5812-4033-8E09-CBBC6B3B5718}" srcOrd="0" destOrd="4" presId="urn:microsoft.com/office/officeart/2018/2/layout/IconLabelDescriptionList"/>
    <dgm:cxn modelId="{CDF75D97-D4BE-4595-B1D2-36765E41C7C6}" type="presOf" srcId="{A625101F-11FD-4F2E-B5AC-FDC758A70149}" destId="{87C51A18-3578-49CB-A324-3952BFBCB057}" srcOrd="0" destOrd="0" presId="urn:microsoft.com/office/officeart/2018/2/layout/IconLabelDescriptionList"/>
    <dgm:cxn modelId="{B24C83A8-CAE9-45D1-A35A-8BCFB79BC47B}" srcId="{A8B8862B-E68F-4CCE-AC1A-506020C1AE16}" destId="{B2758C3E-ABFE-454F-8FC2-0D7D3B4BC62C}" srcOrd="0" destOrd="0" parTransId="{4DDD208B-59A4-4D2E-A65B-18F20C361019}" sibTransId="{B573F98A-4122-4BBB-A0F8-1A05BCD698E3}"/>
    <dgm:cxn modelId="{3D7954B0-A0B5-46C1-9B8A-15816EB81AC4}" type="presOf" srcId="{BF9CBD9A-15CA-4516-B945-529901D057A8}" destId="{C648634A-5812-4033-8E09-CBBC6B3B5718}" srcOrd="0" destOrd="3" presId="urn:microsoft.com/office/officeart/2018/2/layout/IconLabelDescriptionList"/>
    <dgm:cxn modelId="{F5F2C8B2-0B61-4ED6-AF22-660AD17605C5}" srcId="{590851B8-C8D6-4D92-9982-61896D3C9CB9}" destId="{A8B8862B-E68F-4CCE-AC1A-506020C1AE16}" srcOrd="0" destOrd="0" parTransId="{5B8F4815-4F5F-4A2F-9EA1-42F9FEBA2448}" sibTransId="{C765E871-A0A6-4091-839A-2C0E2D537EFF}"/>
    <dgm:cxn modelId="{D4492EB7-43FA-4143-9A2F-DB70B9A37E33}" srcId="{A625101F-11FD-4F2E-B5AC-FDC758A70149}" destId="{1DC45548-F3C5-41ED-9CC7-6ECF1731D4B4}" srcOrd="0" destOrd="0" parTransId="{5A1613C7-D078-4547-AE2A-28374441B447}" sibTransId="{D0A72B36-1EBE-4EB2-AE5A-B73285B1077F}"/>
    <dgm:cxn modelId="{7D0679BF-0483-4B88-B875-B948EA1FFA83}" srcId="{590851B8-C8D6-4D92-9982-61896D3C9CB9}" destId="{540BCAA8-FA3C-405C-94CC-75AC30A498AB}" srcOrd="2" destOrd="0" parTransId="{38884CC7-F375-46A8-8BE6-F37C474A36CC}" sibTransId="{36CEE02E-F1E7-402E-A0F5-822C8B53690C}"/>
    <dgm:cxn modelId="{6ED006C0-A87A-4AF0-BE84-01B41936E1E2}" type="presOf" srcId="{1DC45548-F3C5-41ED-9CC7-6ECF1731D4B4}" destId="{1792AB7B-98E9-4E37-9D3C-A7750F1A5240}" srcOrd="0" destOrd="0" presId="urn:microsoft.com/office/officeart/2018/2/layout/IconLabelDescriptionList"/>
    <dgm:cxn modelId="{108303F0-11F3-4FF3-94E5-90E1D7087326}" srcId="{590851B8-C8D6-4D92-9982-61896D3C9CB9}" destId="{A625101F-11FD-4F2E-B5AC-FDC758A70149}" srcOrd="1" destOrd="0" parTransId="{91687046-7116-4BF6-9692-045A19E57FBF}" sibTransId="{93DBF0DB-24A9-4CA1-BF2B-0ADFEBC7DDFC}"/>
    <dgm:cxn modelId="{3C8D55F6-EDE7-4EE7-8510-0768809DB6AC}" type="presParOf" srcId="{03C49064-ED2F-4BC4-B141-84FD759C684A}" destId="{0EE05D1F-A6FC-41F5-81AC-6CDAE953267B}" srcOrd="0" destOrd="0" presId="urn:microsoft.com/office/officeart/2018/2/layout/IconLabelDescriptionList"/>
    <dgm:cxn modelId="{7015629E-C1E2-4E93-B40D-65765FF57E37}" type="presParOf" srcId="{0EE05D1F-A6FC-41F5-81AC-6CDAE953267B}" destId="{4DC725A7-92B9-48A2-AA15-5607A91FE8A0}" srcOrd="0" destOrd="0" presId="urn:microsoft.com/office/officeart/2018/2/layout/IconLabelDescriptionList"/>
    <dgm:cxn modelId="{08E946CD-18A9-477C-9EDE-713DF0E69646}" type="presParOf" srcId="{0EE05D1F-A6FC-41F5-81AC-6CDAE953267B}" destId="{B57A97A1-52D5-4D10-83D8-B892512DAFFA}" srcOrd="1" destOrd="0" presId="urn:microsoft.com/office/officeart/2018/2/layout/IconLabelDescriptionList"/>
    <dgm:cxn modelId="{271B1605-3CB0-43B2-BB28-5B13B48D8FB4}" type="presParOf" srcId="{0EE05D1F-A6FC-41F5-81AC-6CDAE953267B}" destId="{43B3683C-4CBE-40E7-A484-96608C245EAD}" srcOrd="2" destOrd="0" presId="urn:microsoft.com/office/officeart/2018/2/layout/IconLabelDescriptionList"/>
    <dgm:cxn modelId="{BDCDBCF1-1BE3-4A40-B83C-833D863475F9}" type="presParOf" srcId="{0EE05D1F-A6FC-41F5-81AC-6CDAE953267B}" destId="{42C32BA9-C6AB-4055-B781-F66E827FC11E}" srcOrd="3" destOrd="0" presId="urn:microsoft.com/office/officeart/2018/2/layout/IconLabelDescriptionList"/>
    <dgm:cxn modelId="{EA8D96B8-E966-4DB6-B91E-87E1924017B5}" type="presParOf" srcId="{0EE05D1F-A6FC-41F5-81AC-6CDAE953267B}" destId="{C648634A-5812-4033-8E09-CBBC6B3B5718}" srcOrd="4" destOrd="0" presId="urn:microsoft.com/office/officeart/2018/2/layout/IconLabelDescriptionList"/>
    <dgm:cxn modelId="{CC86BCB2-0C15-4965-A55B-5CA0A9CACC8F}" type="presParOf" srcId="{03C49064-ED2F-4BC4-B141-84FD759C684A}" destId="{6B745042-0492-4920-B1BB-6CBBD4A061F2}" srcOrd="1" destOrd="0" presId="urn:microsoft.com/office/officeart/2018/2/layout/IconLabelDescriptionList"/>
    <dgm:cxn modelId="{03953E04-4562-46B4-B360-6CEBF13F2003}" type="presParOf" srcId="{03C49064-ED2F-4BC4-B141-84FD759C684A}" destId="{8B8CCEDE-4172-463C-85AD-21CFBCAB9A0E}" srcOrd="2" destOrd="0" presId="urn:microsoft.com/office/officeart/2018/2/layout/IconLabelDescriptionList"/>
    <dgm:cxn modelId="{8B55FB7C-6528-4AFA-84B1-40CD972C2A28}" type="presParOf" srcId="{8B8CCEDE-4172-463C-85AD-21CFBCAB9A0E}" destId="{4159726B-596F-41C8-9CC1-6FE02682C6CB}" srcOrd="0" destOrd="0" presId="urn:microsoft.com/office/officeart/2018/2/layout/IconLabelDescriptionList"/>
    <dgm:cxn modelId="{C7D4861C-2E98-4BDD-98BA-93B9AB05ED14}" type="presParOf" srcId="{8B8CCEDE-4172-463C-85AD-21CFBCAB9A0E}" destId="{3E8CB849-3C89-4AC0-9FBB-F460B10A0CEF}" srcOrd="1" destOrd="0" presId="urn:microsoft.com/office/officeart/2018/2/layout/IconLabelDescriptionList"/>
    <dgm:cxn modelId="{23E5CA6C-FCF4-42FF-84EC-02FA00EF007B}" type="presParOf" srcId="{8B8CCEDE-4172-463C-85AD-21CFBCAB9A0E}" destId="{87C51A18-3578-49CB-A324-3952BFBCB057}" srcOrd="2" destOrd="0" presId="urn:microsoft.com/office/officeart/2018/2/layout/IconLabelDescriptionList"/>
    <dgm:cxn modelId="{20DA96BB-C864-4DEC-9001-DC2D60DE655B}" type="presParOf" srcId="{8B8CCEDE-4172-463C-85AD-21CFBCAB9A0E}" destId="{221E1C19-5BD1-4F8E-92FA-BE853C81E14F}" srcOrd="3" destOrd="0" presId="urn:microsoft.com/office/officeart/2018/2/layout/IconLabelDescriptionList"/>
    <dgm:cxn modelId="{9118D636-BFEB-4E6E-B964-65FE4773A56F}" type="presParOf" srcId="{8B8CCEDE-4172-463C-85AD-21CFBCAB9A0E}" destId="{1792AB7B-98E9-4E37-9D3C-A7750F1A5240}" srcOrd="4" destOrd="0" presId="urn:microsoft.com/office/officeart/2018/2/layout/IconLabelDescriptionList"/>
    <dgm:cxn modelId="{2E5E5A9B-1A28-4386-8445-39D959279DB3}" type="presParOf" srcId="{03C49064-ED2F-4BC4-B141-84FD759C684A}" destId="{A8B12F49-B78B-4F70-B0F6-0E36EA610866}" srcOrd="3" destOrd="0" presId="urn:microsoft.com/office/officeart/2018/2/layout/IconLabelDescriptionList"/>
    <dgm:cxn modelId="{4BD3E3F9-E119-404D-BF8E-39F00BABC7AD}" type="presParOf" srcId="{03C49064-ED2F-4BC4-B141-84FD759C684A}" destId="{B8DA79FF-1C96-4017-B2CC-B0D770544835}" srcOrd="4" destOrd="0" presId="urn:microsoft.com/office/officeart/2018/2/layout/IconLabelDescriptionList"/>
    <dgm:cxn modelId="{5A9CF205-C86C-4B44-A2CA-CF94D87F3A5D}" type="presParOf" srcId="{B8DA79FF-1C96-4017-B2CC-B0D770544835}" destId="{6B0733C6-FF8B-45F8-819C-431E95AEFE26}" srcOrd="0" destOrd="0" presId="urn:microsoft.com/office/officeart/2018/2/layout/IconLabelDescriptionList"/>
    <dgm:cxn modelId="{AF360905-63FA-401B-BEEC-7105D17CC703}" type="presParOf" srcId="{B8DA79FF-1C96-4017-B2CC-B0D770544835}" destId="{B715206F-BCF0-4E00-8416-D3B55C31F25F}" srcOrd="1" destOrd="0" presId="urn:microsoft.com/office/officeart/2018/2/layout/IconLabelDescriptionList"/>
    <dgm:cxn modelId="{B7C1661C-4234-4012-9D01-751538BC5AE3}" type="presParOf" srcId="{B8DA79FF-1C96-4017-B2CC-B0D770544835}" destId="{550E475E-23C3-4C17-BBAD-141FA205C3DE}" srcOrd="2" destOrd="0" presId="urn:microsoft.com/office/officeart/2018/2/layout/IconLabelDescriptionList"/>
    <dgm:cxn modelId="{56AA8B4A-655F-49FB-8B97-7831F4030A78}" type="presParOf" srcId="{B8DA79FF-1C96-4017-B2CC-B0D770544835}" destId="{44E7ADFC-D8AE-4F58-AD01-E3E1B4DA6E83}" srcOrd="3" destOrd="0" presId="urn:microsoft.com/office/officeart/2018/2/layout/IconLabelDescriptionList"/>
    <dgm:cxn modelId="{264440B5-8A6B-4973-A12E-CEAA7A9C6318}" type="presParOf" srcId="{B8DA79FF-1C96-4017-B2CC-B0D770544835}" destId="{448CFE0E-D027-4E6F-98AD-252E7FF8A16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725A7-92B9-48A2-AA15-5607A91FE8A0}">
      <dsp:nvSpPr>
        <dsp:cNvPr id="0" name=""/>
        <dsp:cNvSpPr/>
      </dsp:nvSpPr>
      <dsp:spPr>
        <a:xfrm>
          <a:off x="393" y="637027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3683C-4CBE-40E7-A484-96608C245EAD}">
      <dsp:nvSpPr>
        <dsp:cNvPr id="0" name=""/>
        <dsp:cNvSpPr/>
      </dsp:nvSpPr>
      <dsp:spPr>
        <a:xfrm>
          <a:off x="393" y="1867913"/>
          <a:ext cx="3138750" cy="66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Graphic displays can be customized to ‘sub-groups’</a:t>
          </a:r>
        </a:p>
      </dsp:txBody>
      <dsp:txXfrm>
        <a:off x="393" y="1867913"/>
        <a:ext cx="3138750" cy="662080"/>
      </dsp:txXfrm>
    </dsp:sp>
    <dsp:sp modelId="{C648634A-5812-4033-8E09-CBBC6B3B5718}">
      <dsp:nvSpPr>
        <dsp:cNvPr id="0" name=""/>
        <dsp:cNvSpPr/>
      </dsp:nvSpPr>
      <dsp:spPr>
        <a:xfrm>
          <a:off x="393" y="2591539"/>
          <a:ext cx="3138750" cy="1122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Study type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Study phase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Intervention type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ACT (y/n)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NIH (y/n)</a:t>
          </a:r>
        </a:p>
      </dsp:txBody>
      <dsp:txXfrm>
        <a:off x="393" y="2591539"/>
        <a:ext cx="3138750" cy="1122770"/>
      </dsp:txXfrm>
    </dsp:sp>
    <dsp:sp modelId="{4159726B-596F-41C8-9CC1-6FE02682C6CB}">
      <dsp:nvSpPr>
        <dsp:cNvPr id="0" name=""/>
        <dsp:cNvSpPr/>
      </dsp:nvSpPr>
      <dsp:spPr>
        <a:xfrm>
          <a:off x="3688425" y="637027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51A18-3578-49CB-A324-3952BFBCB057}">
      <dsp:nvSpPr>
        <dsp:cNvPr id="0" name=""/>
        <dsp:cNvSpPr/>
      </dsp:nvSpPr>
      <dsp:spPr>
        <a:xfrm>
          <a:off x="3688425" y="1867913"/>
          <a:ext cx="3138750" cy="66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All ‘toggles’ can be used in different combinations</a:t>
          </a:r>
        </a:p>
      </dsp:txBody>
      <dsp:txXfrm>
        <a:off x="3688425" y="1867913"/>
        <a:ext cx="3138750" cy="662080"/>
      </dsp:txXfrm>
    </dsp:sp>
    <dsp:sp modelId="{1792AB7B-98E9-4E37-9D3C-A7750F1A5240}">
      <dsp:nvSpPr>
        <dsp:cNvPr id="0" name=""/>
        <dsp:cNvSpPr/>
      </dsp:nvSpPr>
      <dsp:spPr>
        <a:xfrm>
          <a:off x="3688425" y="2591539"/>
          <a:ext cx="3138750" cy="1122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E.g. NIH Interventional studies w behavioral interventions</a:t>
          </a:r>
        </a:p>
      </dsp:txBody>
      <dsp:txXfrm>
        <a:off x="3688425" y="2591539"/>
        <a:ext cx="3138750" cy="1122770"/>
      </dsp:txXfrm>
    </dsp:sp>
    <dsp:sp modelId="{6B0733C6-FF8B-45F8-819C-431E95AEFE26}">
      <dsp:nvSpPr>
        <dsp:cNvPr id="0" name=""/>
        <dsp:cNvSpPr/>
      </dsp:nvSpPr>
      <dsp:spPr>
        <a:xfrm>
          <a:off x="7376456" y="637027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E475E-23C3-4C17-BBAD-141FA205C3DE}">
      <dsp:nvSpPr>
        <dsp:cNvPr id="0" name=""/>
        <dsp:cNvSpPr/>
      </dsp:nvSpPr>
      <dsp:spPr>
        <a:xfrm>
          <a:off x="7376456" y="1867913"/>
          <a:ext cx="3138750" cy="66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Graphic displays can be customized by date range and shown in different aggregations (e.g. 1, 3 or 6  months)</a:t>
          </a:r>
        </a:p>
      </dsp:txBody>
      <dsp:txXfrm>
        <a:off x="7376456" y="1867913"/>
        <a:ext cx="3138750" cy="662080"/>
      </dsp:txXfrm>
    </dsp:sp>
    <dsp:sp modelId="{448CFE0E-D027-4E6F-98AD-252E7FF8A16B}">
      <dsp:nvSpPr>
        <dsp:cNvPr id="0" name=""/>
        <dsp:cNvSpPr/>
      </dsp:nvSpPr>
      <dsp:spPr>
        <a:xfrm>
          <a:off x="7376456" y="2591539"/>
          <a:ext cx="3138750" cy="1122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02D4D-AFC1-7848-34FA-3D8398A74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39128-477B-2011-6012-1E37650C6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FF289-6BC6-7248-FD94-CC264E65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E3E5-E80F-4D1F-A6C6-EAD107505444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D3C17-D49F-B7A6-1095-76AABABA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D33A4-FB18-AB41-D3D2-9E751584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A16-1EB7-45C4-A493-C0D633646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5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05D3-782D-D102-4961-27DDB841C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3E444-0FBA-1FA0-C916-2FCC66A28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C6E6B-191A-D91C-58FC-C80B531F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E3E5-E80F-4D1F-A6C6-EAD107505444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5261B-5BE8-FD03-9FF6-559331186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4FC1C-3ED1-3D6A-F580-88BD74D59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A16-1EB7-45C4-A493-C0D633646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21B81-AD7A-2F29-880F-162C1D930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94274-A79B-C7BB-B35F-7DA1F7943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FB33-C0D0-1C65-BDA3-7DCCD16B1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E3E5-E80F-4D1F-A6C6-EAD107505444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26CD3-E435-AC6B-AEFA-2BC45CF2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212A5-5697-CCB7-7ADA-A5D259A3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A16-1EB7-45C4-A493-C0D633646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8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05BF-7C06-B545-B3E7-C732F140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1D6B3-91E5-5FF3-7039-EC94983DB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DAA63-C43F-C894-0E9A-3A2BDF29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E3E5-E80F-4D1F-A6C6-EAD107505444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C9F5D-DEA7-F7B9-5AEE-EC525136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A7C24-F658-A8EE-9396-70A6F4E0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A16-1EB7-45C4-A493-C0D633646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0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23258-02DD-4D2A-4E08-89F1E8A7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E6C81-B84B-7009-8E7B-74142D3BF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EFD0D-634D-53D3-D505-53356941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E3E5-E80F-4D1F-A6C6-EAD107505444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90641-5E61-C95E-3EC8-9EABE742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5D2F1-4920-4A19-67C4-241BD450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A16-1EB7-45C4-A493-C0D633646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7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ADD7-FEC4-F3CC-7414-D5CB06B5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30404-F8B4-54B4-BA08-91A9FB463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EC14A-9ABC-D3DE-B9D7-A787BBCE3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C89E8-BFAC-F9BC-5014-4D04363D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E3E5-E80F-4D1F-A6C6-EAD107505444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2CC66-4D4A-6B45-DFC2-5F54C883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F53F4-BCEA-84CE-06B0-12B44D6DC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A16-1EB7-45C4-A493-C0D633646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9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BF253-BED7-4656-2BAF-031779C3F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0AC3E-EA9F-6DC3-74E0-BF2E26DF7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CCE20-8FD5-FB0F-955E-EDF4C7968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04C7E-8211-F1E3-E641-DB042C1E8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B926A2-9988-3441-978B-F895A12CC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CF8696-CE13-9D2D-7B0D-6DC45831F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E3E5-E80F-4D1F-A6C6-EAD107505444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15A33-5528-F038-E984-7D0BD20F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B31C6-BA4D-8835-EB0E-C74E3804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A16-1EB7-45C4-A493-C0D633646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6EE4-1984-165B-E6E5-70AF6C08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30D07-4CEC-172A-3830-88B079B4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E3E5-E80F-4D1F-A6C6-EAD107505444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999FB-FAEB-F455-C8A0-4ACA202B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CB8E0-5E48-A4D7-9467-D1EA5101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A16-1EB7-45C4-A493-C0D633646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09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6F4807-C013-2FEB-F527-A0DA972C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E3E5-E80F-4D1F-A6C6-EAD107505444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5CE4E-CCD9-F04C-6E0A-783E364B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8FCC3-9E52-AC75-CADC-16FF43F3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A16-1EB7-45C4-A493-C0D633646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5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2C14-48DA-DAAC-6082-5D979FCBA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C8B01-BB46-6EF7-B804-3D2F0ED8A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5FA4D-E408-0683-012E-3568BD1B7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F53CE-827A-14E2-0E7F-396428D5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E3E5-E80F-4D1F-A6C6-EAD107505444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8F6FC-62A2-D79F-55EF-6A9A136E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D9054-60D2-48FE-DCBB-2C4ECA11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A16-1EB7-45C4-A493-C0D633646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0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2D87-57EE-7202-AC66-465E69907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4695C1-1BB9-986E-3320-454F3BFA6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27FE8-0C70-B672-6FAC-F2FC4740D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09556-DCE8-E113-3FB9-D565074C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E3E5-E80F-4D1F-A6C6-EAD107505444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9A98D-196A-3473-1ACD-80F873CA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E2281-C677-96EA-4595-1B2CC1F5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A16-1EB7-45C4-A493-C0D633646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9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AB47DC-F23B-1F93-93E0-188F75287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3DB3C-5354-15B0-258B-16D124D94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F4781-E549-AEA0-5635-83D4035D3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E3E5-E80F-4D1F-A6C6-EAD107505444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19410-97BD-A92F-10A1-3169F886A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17098-C267-252B-373D-9771380E6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79A16-1EB7-45C4-A493-C0D633646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A7E219-B697-7B11-3744-5951A28BF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4212352"/>
            <a:ext cx="7772400" cy="2126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AA3213-273B-6C1F-25EA-AB6FEE571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50" y="299085"/>
            <a:ext cx="3873500" cy="1003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E745B4-5F58-A0D8-029D-BEAE18196E9C}"/>
              </a:ext>
            </a:extLst>
          </p:cNvPr>
          <p:cNvSpPr txBox="1"/>
          <p:nvPr/>
        </p:nvSpPr>
        <p:spPr>
          <a:xfrm>
            <a:off x="958850" y="1568499"/>
            <a:ext cx="1064532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sz="2200" dirty="0"/>
              <a:t>Section 801 of the Food and Drug Administration Amendments Act of 2007 (FDAAA 801)</a:t>
            </a:r>
          </a:p>
          <a:p>
            <a:pPr marL="285750" indent="-285750" algn="l">
              <a:buFontTx/>
              <a:buChar char="-"/>
            </a:pPr>
            <a:r>
              <a:rPr lang="en-US" sz="2200" dirty="0"/>
              <a:t>Final Rule for Clinical Trials Registration and Results Information Submission</a:t>
            </a:r>
          </a:p>
          <a:p>
            <a:pPr marL="285750" indent="-285750">
              <a:buFontTx/>
              <a:buChar char="-"/>
            </a:pPr>
            <a:endParaRPr lang="en-US" sz="2200" dirty="0"/>
          </a:p>
          <a:p>
            <a:pPr marL="285750" indent="-285750">
              <a:buFontTx/>
              <a:buChar char="-"/>
            </a:pPr>
            <a:r>
              <a:rPr lang="en-US" sz="2200" dirty="0"/>
              <a:t>Applicable Clinical Trials (ACT) registered within 21 days of enrollment of first participant</a:t>
            </a:r>
          </a:p>
          <a:p>
            <a:pPr marL="285750" indent="-285750">
              <a:buFontTx/>
              <a:buChar char="-"/>
            </a:pPr>
            <a:r>
              <a:rPr lang="en-US" sz="2200" dirty="0"/>
              <a:t>Results submitted no later than 1 year after ACT primary completion date</a:t>
            </a:r>
          </a:p>
          <a:p>
            <a:pPr marL="285750" indent="-285750">
              <a:buFontTx/>
              <a:buChar char="-"/>
            </a:pPr>
            <a:r>
              <a:rPr lang="en-US" sz="2200" dirty="0"/>
              <a:t>Non-compliance could result in loss of all funding for an institution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BA6371-228F-C2F6-055C-0ABBB51FBEB9}"/>
              </a:ext>
            </a:extLst>
          </p:cNvPr>
          <p:cNvSpPr txBox="1"/>
          <p:nvPr/>
        </p:nvSpPr>
        <p:spPr>
          <a:xfrm>
            <a:off x="3563007" y="6338967"/>
            <a:ext cx="8041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 supported by Yale Clinical and Translational Science Award CTSA UL1TR001863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9189CE-3826-434A-8D41-933AD1E30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8960" y="4875927"/>
            <a:ext cx="146304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8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5F800-3655-0A24-84F0-40E795C0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The Dashboard was created because…</a:t>
            </a:r>
          </a:p>
        </p:txBody>
      </p:sp>
      <p:pic>
        <p:nvPicPr>
          <p:cNvPr id="24" name="Picture 23" descr="Light bulb on yellow background with sketched light beams and cord">
            <a:extLst>
              <a:ext uri="{FF2B5EF4-FFF2-40B4-BE49-F238E27FC236}">
                <a16:creationId xmlns:a16="http://schemas.microsoft.com/office/drawing/2014/main" id="{4DF86631-C897-9EC9-E757-86F426FA74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46" r="698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0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DD7C0E-EA2D-C219-38DB-9272C5B3D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000"/>
              <a:t>Ctgov PRS provides information, but it can be overwhelming…</a:t>
            </a:r>
          </a:p>
          <a:p>
            <a:pPr lvl="1"/>
            <a:r>
              <a:rPr lang="en-US" sz="2000"/>
              <a:t>How do I determine the activity in my institution’s PRS?</a:t>
            </a:r>
          </a:p>
          <a:p>
            <a:pPr lvl="1"/>
            <a:r>
              <a:rPr lang="en-US" sz="2000"/>
              <a:t>How do I plan for and communicate with study teams about future required actions?</a:t>
            </a:r>
          </a:p>
          <a:p>
            <a:pPr lvl="1"/>
            <a:r>
              <a:rPr lang="en-US" sz="2000"/>
              <a:t>Where can I get all of the information needed to do administrative tasks like mail merges?</a:t>
            </a:r>
          </a:p>
          <a:p>
            <a:pPr lvl="1"/>
            <a:r>
              <a:rPr lang="en-US" sz="2000"/>
              <a:t>How can I determine how many NIH studies are in the system?</a:t>
            </a:r>
          </a:p>
          <a:p>
            <a:pPr lvl="2"/>
            <a:r>
              <a:rPr lang="en-US" dirty="0"/>
              <a:t>When will results be due?</a:t>
            </a:r>
          </a:p>
        </p:txBody>
      </p:sp>
    </p:spTree>
    <p:extLst>
      <p:ext uri="{BB962C8B-B14F-4D97-AF65-F5344CB8AC3E}">
        <p14:creationId xmlns:p14="http://schemas.microsoft.com/office/powerpoint/2010/main" val="122557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ngled shot of pen on a graph">
            <a:extLst>
              <a:ext uri="{FF2B5EF4-FFF2-40B4-BE49-F238E27FC236}">
                <a16:creationId xmlns:a16="http://schemas.microsoft.com/office/drawing/2014/main" id="{54FBF2BC-1582-B944-62D3-5E2ECA1F8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12" r="48177" b="-1"/>
          <a:stretch/>
        </p:blipFill>
        <p:spPr>
          <a:xfrm>
            <a:off x="7968222" y="10"/>
            <a:ext cx="4223778" cy="6857990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EC5F800-3655-0A24-84F0-40E795C0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31188" cy="1322887"/>
          </a:xfrm>
        </p:spPr>
        <p:txBody>
          <a:bodyPr>
            <a:normAutofit/>
          </a:bodyPr>
          <a:lstStyle/>
          <a:p>
            <a:r>
              <a:rPr lang="en-US"/>
              <a:t>Things we use the Dashboard for…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DD7C0E-EA2D-C219-38DB-9272C5B3D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5" y="2194102"/>
            <a:ext cx="6516216" cy="3908585"/>
          </a:xfrm>
        </p:spPr>
        <p:txBody>
          <a:bodyPr>
            <a:normAutofit/>
          </a:bodyPr>
          <a:lstStyle/>
          <a:p>
            <a:r>
              <a:rPr lang="en-US" sz="2000" dirty="0"/>
              <a:t>Prospective 3-month dataset download</a:t>
            </a:r>
          </a:p>
          <a:p>
            <a:pPr lvl="1"/>
            <a:r>
              <a:rPr lang="en-US" sz="2000" dirty="0"/>
              <a:t>Studies with required annual updates due</a:t>
            </a:r>
          </a:p>
          <a:p>
            <a:pPr lvl="1"/>
            <a:r>
              <a:rPr lang="en-US" sz="2000" dirty="0"/>
              <a:t>Studies with results due</a:t>
            </a:r>
          </a:p>
          <a:p>
            <a:pPr lvl="2"/>
            <a:r>
              <a:rPr lang="en-US" dirty="0"/>
              <a:t>Primary results</a:t>
            </a:r>
          </a:p>
          <a:p>
            <a:pPr lvl="2"/>
            <a:r>
              <a:rPr lang="en-US" dirty="0"/>
              <a:t>All study results</a:t>
            </a:r>
          </a:p>
          <a:p>
            <a:pPr lvl="2"/>
            <a:r>
              <a:rPr lang="en-US" dirty="0"/>
              <a:t>ACT/NIH are defined</a:t>
            </a:r>
          </a:p>
          <a:p>
            <a:pPr lvl="1"/>
            <a:r>
              <a:rPr lang="en-US" sz="2000" dirty="0"/>
              <a:t>Data elements can be used with mail merges</a:t>
            </a:r>
          </a:p>
          <a:p>
            <a:pPr lvl="2"/>
            <a:r>
              <a:rPr lang="en-US" dirty="0"/>
              <a:t>Required fields are included in the download</a:t>
            </a:r>
          </a:p>
        </p:txBody>
      </p:sp>
    </p:spTree>
    <p:extLst>
      <p:ext uri="{BB962C8B-B14F-4D97-AF65-F5344CB8AC3E}">
        <p14:creationId xmlns:p14="http://schemas.microsoft.com/office/powerpoint/2010/main" val="50243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5F800-3655-0A24-84F0-40E795C0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/>
              <a:t>Things we use the Dashboard for…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DD7C0E-EA2D-C219-38DB-9272C5B3D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/>
              <a:t>Dataset of Review Actions</a:t>
            </a:r>
          </a:p>
          <a:p>
            <a:pPr lvl="1"/>
            <a:r>
              <a:rPr lang="en-US" sz="2000"/>
              <a:t>Allows us to… </a:t>
            </a:r>
          </a:p>
          <a:p>
            <a:pPr lvl="2"/>
            <a:r>
              <a:rPr lang="en-US" dirty="0"/>
              <a:t>Capture all </a:t>
            </a:r>
            <a:r>
              <a:rPr lang="en-US"/>
              <a:t>Ctgov</a:t>
            </a:r>
            <a:r>
              <a:rPr lang="en-US" dirty="0"/>
              <a:t> Team record approvals</a:t>
            </a:r>
          </a:p>
          <a:p>
            <a:pPr lvl="2"/>
            <a:r>
              <a:rPr lang="en-US" dirty="0"/>
              <a:t>Determine how many studies registered</a:t>
            </a:r>
          </a:p>
          <a:p>
            <a:pPr lvl="3"/>
            <a:r>
              <a:rPr lang="en-US" sz="2000"/>
              <a:t>Initial Release</a:t>
            </a:r>
          </a:p>
          <a:p>
            <a:pPr lvl="2"/>
            <a:r>
              <a:rPr lang="en-US" dirty="0"/>
              <a:t>Determine how many results were submitted</a:t>
            </a:r>
          </a:p>
          <a:p>
            <a:pPr lvl="3"/>
            <a:r>
              <a:rPr lang="en-US" sz="2000"/>
              <a:t>Initial Results Release</a:t>
            </a:r>
          </a:p>
          <a:p>
            <a:pPr lvl="1"/>
            <a:endParaRPr lang="en-US" sz="2000"/>
          </a:p>
        </p:txBody>
      </p:sp>
      <p:pic>
        <p:nvPicPr>
          <p:cNvPr id="24" name="Picture 23" descr="Digital financial graph">
            <a:extLst>
              <a:ext uri="{FF2B5EF4-FFF2-40B4-BE49-F238E27FC236}">
                <a16:creationId xmlns:a16="http://schemas.microsoft.com/office/drawing/2014/main" id="{09271120-FC6F-73B4-3CCA-BAB69BD146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89" r="1790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8756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5F800-3655-0A24-84F0-40E795C0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/>
              <a:t>Things we use the Dashboard for…</a:t>
            </a:r>
          </a:p>
        </p:txBody>
      </p:sp>
      <p:pic>
        <p:nvPicPr>
          <p:cNvPr id="7" name="Picture 6" descr="Magnifying glass showing decling performance">
            <a:extLst>
              <a:ext uri="{FF2B5EF4-FFF2-40B4-BE49-F238E27FC236}">
                <a16:creationId xmlns:a16="http://schemas.microsoft.com/office/drawing/2014/main" id="{3702EA6E-32A5-F67A-C9D1-75F4026766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1" r="35515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DD7C0E-EA2D-C219-38DB-9272C5B3D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1700"/>
              <a:t>Track the successful submission of records</a:t>
            </a:r>
          </a:p>
          <a:p>
            <a:pPr lvl="1"/>
            <a:r>
              <a:rPr lang="en-US" sz="1700"/>
              <a:t>Registration</a:t>
            </a:r>
          </a:p>
          <a:p>
            <a:pPr lvl="2"/>
            <a:r>
              <a:rPr lang="en-US" sz="1700"/>
              <a:t>Accepted and made public with 2 or fewer </a:t>
            </a:r>
            <a:r>
              <a:rPr lang="en-US" sz="1700" i="1"/>
              <a:t>tries </a:t>
            </a:r>
            <a:r>
              <a:rPr lang="en-US" sz="1700"/>
              <a:t>(first try)</a:t>
            </a:r>
          </a:p>
          <a:p>
            <a:pPr lvl="1"/>
            <a:r>
              <a:rPr lang="en-US" sz="1700"/>
              <a:t>Graphic displays that can be included in reports</a:t>
            </a:r>
          </a:p>
          <a:p>
            <a:pPr lvl="2"/>
            <a:r>
              <a:rPr lang="en-US" sz="1700"/>
              <a:t>Line graphs of trends of various metrics</a:t>
            </a:r>
          </a:p>
          <a:p>
            <a:pPr lvl="2"/>
            <a:r>
              <a:rPr lang="en-US" sz="1700"/>
              <a:t>Registration</a:t>
            </a:r>
          </a:p>
          <a:p>
            <a:pPr lvl="3"/>
            <a:r>
              <a:rPr lang="en-US" sz="1700"/>
              <a:t>Avg days to register</a:t>
            </a:r>
          </a:p>
          <a:p>
            <a:pPr lvl="3"/>
            <a:r>
              <a:rPr lang="en-US" sz="1700"/>
              <a:t>Avg number of submissions before approval</a:t>
            </a:r>
          </a:p>
          <a:p>
            <a:pPr lvl="3"/>
            <a:r>
              <a:rPr lang="en-US" sz="1700"/>
              <a:t>% success on “first try”</a:t>
            </a:r>
          </a:p>
          <a:p>
            <a:pPr lvl="3"/>
            <a:r>
              <a:rPr lang="en-US" sz="1700"/>
              <a:t>Avg days to publish (Ctgov)</a:t>
            </a:r>
          </a:p>
          <a:p>
            <a:pPr marL="457200" lvl="1" indent="0">
              <a:buNone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777654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6D7F65-E9B6-4775-8355-D095CC73C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5F800-3655-0A24-84F0-40E795C0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502021"/>
            <a:ext cx="6173262" cy="1655483"/>
          </a:xfrm>
        </p:spPr>
        <p:txBody>
          <a:bodyPr anchor="b">
            <a:normAutofit/>
          </a:bodyPr>
          <a:lstStyle/>
          <a:p>
            <a:r>
              <a:rPr lang="en-US" sz="4000"/>
              <a:t>Things we use the Dashboard for…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DD7C0E-EA2D-C219-38DB-9272C5B3D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08518"/>
            <a:ext cx="6173262" cy="3535083"/>
          </a:xfrm>
        </p:spPr>
        <p:txBody>
          <a:bodyPr>
            <a:normAutofit/>
          </a:bodyPr>
          <a:lstStyle/>
          <a:p>
            <a:r>
              <a:rPr lang="en-US" sz="1900"/>
              <a:t>Track the successful submission of records</a:t>
            </a:r>
          </a:p>
          <a:p>
            <a:pPr lvl="1"/>
            <a:r>
              <a:rPr lang="en-US" sz="1900"/>
              <a:t>Results</a:t>
            </a:r>
          </a:p>
          <a:p>
            <a:pPr lvl="2"/>
            <a:r>
              <a:rPr lang="en-US" sz="1900"/>
              <a:t>Accepted and made public with 2 or fewer </a:t>
            </a:r>
            <a:r>
              <a:rPr lang="en-US" sz="1900" i="1"/>
              <a:t>tries </a:t>
            </a:r>
            <a:r>
              <a:rPr lang="en-US" sz="1900"/>
              <a:t>(first try)</a:t>
            </a:r>
          </a:p>
          <a:p>
            <a:pPr lvl="1"/>
            <a:r>
              <a:rPr lang="en-US" sz="1900"/>
              <a:t>Graphic displays that can be included in reports</a:t>
            </a:r>
          </a:p>
          <a:p>
            <a:pPr lvl="2"/>
            <a:r>
              <a:rPr lang="en-US" sz="1900"/>
              <a:t>Line graphs of trends of various metrics</a:t>
            </a:r>
          </a:p>
          <a:p>
            <a:pPr lvl="2"/>
            <a:r>
              <a:rPr lang="en-US" sz="1900"/>
              <a:t>Registration</a:t>
            </a:r>
          </a:p>
          <a:p>
            <a:pPr lvl="3"/>
            <a:r>
              <a:rPr lang="en-US" sz="1900"/>
              <a:t>Avg days to publish results</a:t>
            </a:r>
          </a:p>
          <a:p>
            <a:pPr lvl="3"/>
            <a:r>
              <a:rPr lang="en-US" sz="1900"/>
              <a:t>Avg number of submissions before approval</a:t>
            </a:r>
          </a:p>
          <a:p>
            <a:pPr lvl="3"/>
            <a:r>
              <a:rPr lang="en-US" sz="1900"/>
              <a:t>% success on “first try”</a:t>
            </a:r>
          </a:p>
          <a:p>
            <a:pPr lvl="3"/>
            <a:r>
              <a:rPr lang="en-US" sz="1900"/>
              <a:t>Avg days to publish (Ctgov)</a:t>
            </a:r>
          </a:p>
          <a:p>
            <a:pPr marL="457200" lvl="1" indent="0">
              <a:buNone/>
            </a:pPr>
            <a:endParaRPr lang="en-US" sz="1900"/>
          </a:p>
        </p:txBody>
      </p:sp>
      <p:pic>
        <p:nvPicPr>
          <p:cNvPr id="7" name="Picture 6" descr="Graph">
            <a:extLst>
              <a:ext uri="{FF2B5EF4-FFF2-40B4-BE49-F238E27FC236}">
                <a16:creationId xmlns:a16="http://schemas.microsoft.com/office/drawing/2014/main" id="{5E025AE1-6CB2-FFBF-3F15-72D5802A9D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19" r="35786" b="2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7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90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C5F800-3655-0A24-84F0-40E795C0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use the Dashboard for…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C1000CCA-A1AA-4324-9614-DA9656C519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9310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114EFF01-9094-6940-0915-19569EAD70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8960" y="4875927"/>
            <a:ext cx="146304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26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451</Words>
  <Application>Microsoft Macintosh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The Dashboard was created because…</vt:lpstr>
      <vt:lpstr>Things we use the Dashboard for…</vt:lpstr>
      <vt:lpstr>Things we use the Dashboard for…</vt:lpstr>
      <vt:lpstr>Things we use the Dashboard for…</vt:lpstr>
      <vt:lpstr>Things we use the Dashboard for…</vt:lpstr>
      <vt:lpstr>Things we use the Dashboard for…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Dashboard was created because…</dc:title>
  <dc:creator>Reynolds, Jesse</dc:creator>
  <cp:lastModifiedBy>Kaitlin Maciejewski</cp:lastModifiedBy>
  <cp:revision>3</cp:revision>
  <dcterms:created xsi:type="dcterms:W3CDTF">2023-05-23T18:08:56Z</dcterms:created>
  <dcterms:modified xsi:type="dcterms:W3CDTF">2023-10-22T23:19:39Z</dcterms:modified>
</cp:coreProperties>
</file>