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7" r:id="rId2"/>
    <p:sldId id="716" r:id="rId3"/>
    <p:sldId id="718" r:id="rId4"/>
    <p:sldId id="719" r:id="rId5"/>
    <p:sldId id="713" r:id="rId6"/>
    <p:sldId id="263" r:id="rId7"/>
    <p:sldId id="720" r:id="rId8"/>
    <p:sldId id="721" r:id="rId9"/>
    <p:sldId id="722" r:id="rId10"/>
    <p:sldId id="723" r:id="rId11"/>
    <p:sldId id="724" r:id="rId12"/>
    <p:sldId id="725" r:id="rId13"/>
    <p:sldId id="728" r:id="rId14"/>
    <p:sldId id="729" r:id="rId15"/>
    <p:sldId id="730" r:id="rId16"/>
    <p:sldId id="733" r:id="rId17"/>
    <p:sldId id="731" r:id="rId18"/>
    <p:sldId id="734" r:id="rId19"/>
    <p:sldId id="732" r:id="rId20"/>
    <p:sldId id="71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1D1B58"/>
    <a:srgbClr val="333F50"/>
    <a:srgbClr val="8497B0"/>
    <a:srgbClr val="8FAADC"/>
    <a:srgbClr val="2F5597"/>
    <a:srgbClr val="626CC7"/>
    <a:srgbClr val="323B8D"/>
    <a:srgbClr val="21275D"/>
    <a:srgbClr val="161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3447" autoAdjust="0"/>
  </p:normalViewPr>
  <p:slideViewPr>
    <p:cSldViewPr snapToGrid="0">
      <p:cViewPr varScale="1">
        <p:scale>
          <a:sx n="79" d="100"/>
          <a:sy n="79" d="100"/>
        </p:scale>
        <p:origin x="1968" y="12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06-09-2024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sv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8412002">
            <a:off x="8882819" y="4649525"/>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7086601" y="0"/>
            <a:ext cx="5105400"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7229475" y="-203820"/>
            <a:ext cx="4962525" cy="693395"/>
          </a:xfrm>
          <a:prstGeom prst="rect">
            <a:avLst/>
          </a:prstGeom>
        </p:spPr>
        <p:txBody>
          <a:bodyPr wrap="square" lIns="0" tIns="0" rIns="0" bIns="0" rtlCol="0" anchor="t">
            <a:spAutoFit/>
          </a:bodyPr>
          <a:lstStyle/>
          <a:p>
            <a:pPr>
              <a:lnSpc>
                <a:spcPts val="6602"/>
              </a:lnSpc>
            </a:pPr>
            <a:r>
              <a:rPr lang="en-US" sz="1600" b="1" spc="300" dirty="0">
                <a:solidFill>
                  <a:schemeClr val="bg1"/>
                </a:solidFill>
                <a:latin typeface="DM Sans" pitchFamily="2" charset="0"/>
                <a:ea typeface="Oswald Bold"/>
                <a:cs typeface="Oswald Bold"/>
                <a:sym typeface="Oswald Bold"/>
              </a:rPr>
              <a:t>CATEGORICAL FEATURES VS TARGET</a:t>
            </a:r>
          </a:p>
        </p:txBody>
      </p:sp>
      <p:sp>
        <p:nvSpPr>
          <p:cNvPr id="19" name="TextBox 18">
            <a:extLst>
              <a:ext uri="{FF2B5EF4-FFF2-40B4-BE49-F238E27FC236}">
                <a16:creationId xmlns:a16="http://schemas.microsoft.com/office/drawing/2014/main" id="{3ADC3331-CD26-7961-8DE3-89E3FC5B7D8A}"/>
              </a:ext>
            </a:extLst>
          </p:cNvPr>
          <p:cNvSpPr txBox="1"/>
          <p:nvPr/>
        </p:nvSpPr>
        <p:spPr>
          <a:xfrm>
            <a:off x="7229475" y="1244632"/>
            <a:ext cx="4783260" cy="4478149"/>
          </a:xfrm>
          <a:prstGeom prst="rect">
            <a:avLst/>
          </a:prstGeom>
          <a:noFill/>
        </p:spPr>
        <p:txBody>
          <a:bodyPr wrap="square" rtlCol="0">
            <a:spAutoFit/>
          </a:bodyPr>
          <a:lstStyle/>
          <a:p>
            <a:pPr marL="171450" marR="0" indent="-171450" algn="just">
              <a:lnSpc>
                <a:spcPct val="107000"/>
              </a:lnSpc>
              <a:spcBef>
                <a:spcPts val="0"/>
              </a:spcBef>
              <a:spcAft>
                <a:spcPts val="800"/>
              </a:spcAft>
              <a:buFont typeface="Arial" panose="020B0604020202020204" pitchFamily="34" charset="0"/>
              <a:buChar char="•"/>
            </a:pPr>
            <a:r>
              <a:rPr lang="en-IN" sz="1400" b="1" u="sng" kern="100" dirty="0" err="1">
                <a:effectLst/>
                <a:latin typeface="DM Sans" pitchFamily="2" charset="0"/>
                <a:ea typeface="Aptos" panose="020B0004020202020204" pitchFamily="34" charset="0"/>
                <a:cs typeface="Times New Roman" panose="02020603050405020304" pitchFamily="18" charset="0"/>
              </a:rPr>
              <a:t>Warehouse_block</a:t>
            </a:r>
            <a:r>
              <a:rPr lang="en-IN" sz="1400" kern="100" dirty="0">
                <a:effectLst/>
                <a:latin typeface="DM Sans" pitchFamily="2" charset="0"/>
                <a:ea typeface="Aptos" panose="020B0004020202020204" pitchFamily="34" charset="0"/>
                <a:cs typeface="Times New Roman" panose="02020603050405020304" pitchFamily="18" charset="0"/>
              </a:rPr>
              <a:t>: Block F has the highest delay rate, while Blocks A, B, C, and D have a more balanced distribution, with Block D showing the least delays.</a:t>
            </a:r>
          </a:p>
          <a:p>
            <a:pPr marL="171450" marR="0" indent="-171450" algn="just">
              <a:lnSpc>
                <a:spcPct val="107000"/>
              </a:lnSpc>
              <a:spcBef>
                <a:spcPts val="0"/>
              </a:spcBef>
              <a:spcAft>
                <a:spcPts val="800"/>
              </a:spcAft>
              <a:buFont typeface="Arial" panose="020B0604020202020204" pitchFamily="34" charset="0"/>
              <a:buChar char="•"/>
            </a:pPr>
            <a:r>
              <a:rPr lang="en-IN" sz="1400" b="1" u="sng" kern="100" dirty="0" err="1">
                <a:effectLst/>
                <a:latin typeface="DM Sans" pitchFamily="2" charset="0"/>
                <a:ea typeface="Aptos" panose="020B0004020202020204" pitchFamily="34" charset="0"/>
                <a:cs typeface="Times New Roman" panose="02020603050405020304" pitchFamily="18" charset="0"/>
              </a:rPr>
              <a:t>Mode_of_Shipment</a:t>
            </a:r>
            <a:r>
              <a:rPr lang="en-IN" sz="1400" kern="100" dirty="0">
                <a:effectLst/>
                <a:latin typeface="DM Sans" pitchFamily="2" charset="0"/>
                <a:ea typeface="Aptos" panose="020B0004020202020204" pitchFamily="34" charset="0"/>
                <a:cs typeface="Times New Roman" panose="02020603050405020304" pitchFamily="18" charset="0"/>
              </a:rPr>
              <a:t>: Shipments by Ship are the most delayed, while Flight and Road show fewer delays, with Road having the most on-time deliveries.</a:t>
            </a:r>
          </a:p>
          <a:p>
            <a:pPr marL="171450" marR="0" indent="-171450" algn="just">
              <a:lnSpc>
                <a:spcPct val="107000"/>
              </a:lnSpc>
              <a:spcBef>
                <a:spcPts val="0"/>
              </a:spcBef>
              <a:spcAft>
                <a:spcPts val="800"/>
              </a:spcAft>
              <a:buFont typeface="Arial" panose="020B0604020202020204" pitchFamily="34" charset="0"/>
              <a:buChar char="•"/>
            </a:pPr>
            <a:r>
              <a:rPr lang="en-IN" sz="1400" b="1" u="sng" kern="100" dirty="0" err="1">
                <a:effectLst/>
                <a:latin typeface="DM Sans" pitchFamily="2" charset="0"/>
                <a:ea typeface="Aptos" panose="020B0004020202020204" pitchFamily="34" charset="0"/>
                <a:cs typeface="Times New Roman" panose="02020603050405020304" pitchFamily="18" charset="0"/>
              </a:rPr>
              <a:t>Customer_rating</a:t>
            </a:r>
            <a:r>
              <a:rPr lang="en-IN" sz="1400" kern="100" dirty="0">
                <a:effectLst/>
                <a:latin typeface="DM Sans" pitchFamily="2" charset="0"/>
                <a:ea typeface="Aptos" panose="020B0004020202020204" pitchFamily="34" charset="0"/>
                <a:cs typeface="Times New Roman" panose="02020603050405020304" pitchFamily="18" charset="0"/>
              </a:rPr>
              <a:t>: Across all ratings (1-5), delays outnumber on-time deliveries, with no strong correlation between rating and on-time delivery.</a:t>
            </a:r>
          </a:p>
          <a:p>
            <a:pPr marL="171450" marR="0" indent="-171450" algn="just">
              <a:lnSpc>
                <a:spcPct val="107000"/>
              </a:lnSpc>
              <a:spcBef>
                <a:spcPts val="0"/>
              </a:spcBef>
              <a:spcAft>
                <a:spcPts val="800"/>
              </a:spcAft>
              <a:buFont typeface="Arial" panose="020B0604020202020204" pitchFamily="34" charset="0"/>
              <a:buChar char="•"/>
            </a:pPr>
            <a:r>
              <a:rPr lang="en-IN" sz="1400" b="1" u="sng" kern="100" dirty="0" err="1">
                <a:effectLst/>
                <a:latin typeface="DM Sans" pitchFamily="2" charset="0"/>
                <a:ea typeface="Aptos" panose="020B0004020202020204" pitchFamily="34" charset="0"/>
                <a:cs typeface="Times New Roman" panose="02020603050405020304" pitchFamily="18" charset="0"/>
              </a:rPr>
              <a:t>Product_importance</a:t>
            </a:r>
            <a:r>
              <a:rPr lang="en-IN" sz="1400" kern="100" dirty="0">
                <a:effectLst/>
                <a:latin typeface="DM Sans" pitchFamily="2" charset="0"/>
                <a:ea typeface="Aptos" panose="020B0004020202020204" pitchFamily="34" charset="0"/>
                <a:cs typeface="Times New Roman" panose="02020603050405020304" pitchFamily="18" charset="0"/>
              </a:rPr>
              <a:t>: Low and medium importance products face more delays, while high importance products, though fewer, have fewer delays.</a:t>
            </a:r>
          </a:p>
          <a:p>
            <a:pPr marL="171450" marR="0" indent="-171450" algn="just">
              <a:lnSpc>
                <a:spcPct val="107000"/>
              </a:lnSpc>
              <a:spcBef>
                <a:spcPts val="0"/>
              </a:spcBef>
              <a:spcAft>
                <a:spcPts val="800"/>
              </a:spcAft>
              <a:buFont typeface="Arial" panose="020B0604020202020204" pitchFamily="34" charset="0"/>
              <a:buChar char="•"/>
            </a:pPr>
            <a:r>
              <a:rPr lang="en-IN" sz="1400" kern="100" dirty="0">
                <a:effectLst/>
                <a:latin typeface="DM Sans" pitchFamily="2" charset="0"/>
                <a:ea typeface="Aptos" panose="020B0004020202020204" pitchFamily="34" charset="0"/>
                <a:cs typeface="Times New Roman" panose="02020603050405020304" pitchFamily="18" charset="0"/>
              </a:rPr>
              <a:t> </a:t>
            </a:r>
            <a:r>
              <a:rPr lang="en-IN" sz="1400" b="1" u="sng" kern="100" dirty="0">
                <a:effectLst/>
                <a:latin typeface="DM Sans" pitchFamily="2" charset="0"/>
                <a:ea typeface="Aptos" panose="020B0004020202020204" pitchFamily="34" charset="0"/>
                <a:cs typeface="Times New Roman" panose="02020603050405020304" pitchFamily="18" charset="0"/>
              </a:rPr>
              <a:t>Gender</a:t>
            </a:r>
            <a:r>
              <a:rPr lang="en-IN" sz="1400" kern="100" dirty="0">
                <a:effectLst/>
                <a:latin typeface="DM Sans" pitchFamily="2" charset="0"/>
                <a:ea typeface="Aptos" panose="020B0004020202020204" pitchFamily="34" charset="0"/>
                <a:cs typeface="Times New Roman" panose="02020603050405020304" pitchFamily="18" charset="0"/>
              </a:rPr>
              <a:t>: Both Male and Female customers experience more delays than on-time deliveries, with gender having no significant impact on delivery timing.</a:t>
            </a:r>
          </a:p>
          <a:p>
            <a:pPr marL="171450" indent="-171450" algn="just">
              <a:buFont typeface="Arial" panose="020B0604020202020204" pitchFamily="34" charset="0"/>
              <a:buChar char="•"/>
            </a:pPr>
            <a:endParaRPr lang="en-US" sz="1200" dirty="0"/>
          </a:p>
        </p:txBody>
      </p:sp>
      <p:pic>
        <p:nvPicPr>
          <p:cNvPr id="4" name="Picture 3">
            <a:extLst>
              <a:ext uri="{FF2B5EF4-FFF2-40B4-BE49-F238E27FC236}">
                <a16:creationId xmlns:a16="http://schemas.microsoft.com/office/drawing/2014/main" id="{ACDC0F39-F3F0-3DF1-89AE-4434FF360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6652"/>
            <a:ext cx="7229475" cy="4883598"/>
          </a:xfrm>
          <a:prstGeom prst="rect">
            <a:avLst/>
          </a:prstGeom>
        </p:spPr>
      </p:pic>
    </p:spTree>
    <p:extLst>
      <p:ext uri="{BB962C8B-B14F-4D97-AF65-F5344CB8AC3E}">
        <p14:creationId xmlns:p14="http://schemas.microsoft.com/office/powerpoint/2010/main" val="17346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680615">
            <a:off x="-4640354" y="4078025"/>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1" y="0"/>
            <a:ext cx="4746989"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04775" y="-184770"/>
            <a:ext cx="4642214" cy="693395"/>
          </a:xfrm>
          <a:prstGeom prst="rect">
            <a:avLst/>
          </a:prstGeom>
        </p:spPr>
        <p:txBody>
          <a:bodyPr wrap="square" lIns="0" tIns="0" rIns="0" bIns="0" rtlCol="0" anchor="t">
            <a:spAutoFit/>
          </a:bodyPr>
          <a:lstStyle/>
          <a:p>
            <a:pPr>
              <a:lnSpc>
                <a:spcPts val="6602"/>
              </a:lnSpc>
            </a:pPr>
            <a:r>
              <a:rPr lang="en-US" sz="1600" b="1" spc="300" dirty="0">
                <a:solidFill>
                  <a:schemeClr val="bg1"/>
                </a:solidFill>
                <a:latin typeface="DM Sans" pitchFamily="2" charset="0"/>
                <a:ea typeface="Oswald Bold"/>
                <a:cs typeface="Oswald Bold"/>
                <a:sym typeface="Oswald Bold"/>
              </a:rPr>
              <a:t>CORRELATION HEATMAP</a:t>
            </a:r>
          </a:p>
        </p:txBody>
      </p:sp>
      <p:sp>
        <p:nvSpPr>
          <p:cNvPr id="19" name="TextBox 18">
            <a:extLst>
              <a:ext uri="{FF2B5EF4-FFF2-40B4-BE49-F238E27FC236}">
                <a16:creationId xmlns:a16="http://schemas.microsoft.com/office/drawing/2014/main" id="{3ADC3331-CD26-7961-8DE3-89E3FC5B7D8A}"/>
              </a:ext>
            </a:extLst>
          </p:cNvPr>
          <p:cNvSpPr txBox="1"/>
          <p:nvPr/>
        </p:nvSpPr>
        <p:spPr>
          <a:xfrm>
            <a:off x="0" y="1285400"/>
            <a:ext cx="4851763" cy="4287199"/>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effectLst/>
                <a:latin typeface="DM Sans" pitchFamily="2" charset="0"/>
                <a:ea typeface="Aptos" panose="020B0004020202020204" pitchFamily="34" charset="0"/>
                <a:cs typeface="Times New Roman" panose="02020603050405020304" pitchFamily="18" charset="0"/>
              </a:rPr>
              <a:t>Discount_offered</a:t>
            </a:r>
            <a:r>
              <a:rPr lang="en-US" sz="1400" b="1" u="sng" kern="100" dirty="0">
                <a:effectLst/>
                <a:latin typeface="DM Sans" pitchFamily="2" charset="0"/>
                <a:ea typeface="Aptos" panose="020B0004020202020204" pitchFamily="34" charset="0"/>
                <a:cs typeface="Times New Roman" panose="02020603050405020304" pitchFamily="18" charset="0"/>
              </a:rPr>
              <a:t>: </a:t>
            </a:r>
            <a:r>
              <a:rPr lang="en-US" sz="1400" kern="100" dirty="0">
                <a:effectLst/>
                <a:latin typeface="DM Sans" pitchFamily="2" charset="0"/>
                <a:ea typeface="Aptos" panose="020B0004020202020204" pitchFamily="34" charset="0"/>
                <a:cs typeface="Times New Roman" panose="02020603050405020304" pitchFamily="18" charset="0"/>
              </a:rPr>
              <a:t>With on-time deliveries, there is a moderate correlation between higher discounts and the amount of discounts that are offered.</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effectLst/>
                <a:latin typeface="DM Sans" pitchFamily="2" charset="0"/>
                <a:ea typeface="Aptos" panose="020B0004020202020204" pitchFamily="34" charset="0"/>
                <a:cs typeface="Times New Roman" panose="02020603050405020304" pitchFamily="18" charset="0"/>
              </a:rPr>
              <a:t>Weight_in_gms</a:t>
            </a:r>
            <a:r>
              <a:rPr lang="en-US" sz="1400" b="1" u="sng" kern="100" dirty="0">
                <a:latin typeface="DM Sans" pitchFamily="2" charset="0"/>
                <a:ea typeface="Aptos" panose="020B0004020202020204" pitchFamily="34" charset="0"/>
                <a:cs typeface="Times New Roman" panose="02020603050405020304" pitchFamily="18" charset="0"/>
              </a:rPr>
              <a:t>:</a:t>
            </a:r>
            <a:r>
              <a:rPr lang="en-US" sz="1400" kern="100" dirty="0">
                <a:effectLst/>
                <a:latin typeface="DM Sans" pitchFamily="2" charset="0"/>
                <a:ea typeface="Aptos" panose="020B0004020202020204" pitchFamily="34" charset="0"/>
                <a:cs typeface="Times New Roman" panose="02020603050405020304" pitchFamily="18" charset="0"/>
              </a:rPr>
              <a:t> Products that weigh less are more likely to experience a delay in delivery.</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Customer_care_calls: </a:t>
            </a:r>
            <a:r>
              <a:rPr lang="en-US" sz="1400" kern="100" dirty="0">
                <a:effectLst/>
                <a:latin typeface="DM Sans" pitchFamily="2" charset="0"/>
                <a:ea typeface="Aptos" panose="020B0004020202020204" pitchFamily="34" charset="0"/>
                <a:cs typeface="Times New Roman" panose="02020603050405020304" pitchFamily="18" charset="0"/>
              </a:rPr>
              <a:t>It has been found that there is a weak correlation between the number of customer care calls and the number of delayed deliveries.</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latin typeface="DM Sans" pitchFamily="2" charset="0"/>
                <a:ea typeface="Aptos" panose="020B0004020202020204" pitchFamily="34" charset="0"/>
                <a:cs typeface="Times New Roman" panose="02020603050405020304" pitchFamily="18" charset="0"/>
              </a:rPr>
              <a:t>Cost_of_the_product</a:t>
            </a:r>
            <a:r>
              <a:rPr lang="en-US" sz="1400" b="1" u="sng" kern="100" dirty="0">
                <a:latin typeface="DM Sans" pitchFamily="2" charset="0"/>
                <a:ea typeface="Aptos" panose="020B0004020202020204" pitchFamily="34" charset="0"/>
                <a:cs typeface="Times New Roman" panose="02020603050405020304" pitchFamily="18" charset="0"/>
              </a:rPr>
              <a:t>: </a:t>
            </a:r>
            <a:r>
              <a:rPr lang="en-US" sz="1400" kern="100" dirty="0">
                <a:effectLst/>
                <a:latin typeface="DM Sans" pitchFamily="2" charset="0"/>
                <a:ea typeface="Aptos" panose="020B0004020202020204" pitchFamily="34" charset="0"/>
                <a:cs typeface="Times New Roman" panose="02020603050405020304" pitchFamily="18" charset="0"/>
              </a:rPr>
              <a:t>Products with a higher price tag are slightly more likely to experience delays than those with a lower price tag.</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latin typeface="DM Sans" pitchFamily="2" charset="0"/>
                <a:ea typeface="Aptos" panose="020B0004020202020204" pitchFamily="34" charset="0"/>
                <a:cs typeface="Times New Roman" panose="02020603050405020304" pitchFamily="18" charset="0"/>
              </a:rPr>
              <a:t>Prior_purchases</a:t>
            </a:r>
            <a:r>
              <a:rPr lang="en-US" sz="1400" b="1" u="sng" kern="100" dirty="0">
                <a:latin typeface="DM Sans" pitchFamily="2" charset="0"/>
                <a:ea typeface="Aptos" panose="020B0004020202020204" pitchFamily="34" charset="0"/>
                <a:cs typeface="Times New Roman" panose="02020603050405020304" pitchFamily="18" charset="0"/>
              </a:rPr>
              <a:t>:</a:t>
            </a:r>
            <a:r>
              <a:rPr lang="en-US" sz="1400" kern="100" dirty="0">
                <a:effectLst/>
                <a:latin typeface="DM Sans" pitchFamily="2" charset="0"/>
                <a:ea typeface="Aptos" panose="020B0004020202020204" pitchFamily="34" charset="0"/>
                <a:cs typeface="Times New Roman" panose="02020603050405020304" pitchFamily="18" charset="0"/>
              </a:rPr>
              <a:t> The delivery time is not significantly affected by the customers' previous purchase history.</a:t>
            </a:r>
          </a:p>
          <a:p>
            <a:pPr marL="285750" marR="0" indent="-285750" algn="just">
              <a:lnSpc>
                <a:spcPct val="107000"/>
              </a:lnSpc>
              <a:spcBef>
                <a:spcPts val="0"/>
              </a:spcBef>
              <a:spcAft>
                <a:spcPts val="800"/>
              </a:spcAft>
              <a:buFont typeface="Arial" panose="020B0604020202020204" pitchFamily="34" charset="0"/>
              <a:buChar char="•"/>
            </a:pPr>
            <a:endParaRPr lang="en-IN" sz="1400" kern="100" dirty="0">
              <a:effectLst/>
              <a:latin typeface="DM Sans" pitchFamily="2"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F0932EA-03BC-3B21-7EC4-0282FA9AF02A}"/>
              </a:ext>
            </a:extLst>
          </p:cNvPr>
          <p:cNvPicPr>
            <a:picLocks noChangeAspect="1"/>
          </p:cNvPicPr>
          <p:nvPr/>
        </p:nvPicPr>
        <p:blipFill>
          <a:blip r:embed="rId4"/>
          <a:stretch>
            <a:fillRect/>
          </a:stretch>
        </p:blipFill>
        <p:spPr>
          <a:xfrm>
            <a:off x="4851763" y="161927"/>
            <a:ext cx="6776965" cy="5575796"/>
          </a:xfrm>
          <a:prstGeom prst="rect">
            <a:avLst/>
          </a:prstGeom>
        </p:spPr>
      </p:pic>
    </p:spTree>
    <p:extLst>
      <p:ext uri="{BB962C8B-B14F-4D97-AF65-F5344CB8AC3E}">
        <p14:creationId xmlns:p14="http://schemas.microsoft.com/office/powerpoint/2010/main" val="23980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745189">
            <a:off x="6583291" y="-1479347"/>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0" y="0"/>
            <a:ext cx="8515350" cy="1123950"/>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04775" y="43774"/>
            <a:ext cx="8410575" cy="754822"/>
          </a:xfrm>
          <a:prstGeom prst="rect">
            <a:avLst/>
          </a:prstGeom>
        </p:spPr>
        <p:txBody>
          <a:bodyPr wrap="square" lIns="0" tIns="0" rIns="0" bIns="0" rtlCol="0" anchor="t">
            <a:spAutoFit/>
          </a:bodyPr>
          <a:lstStyle/>
          <a:p>
            <a:pPr>
              <a:lnSpc>
                <a:spcPts val="6602"/>
              </a:lnSpc>
            </a:pPr>
            <a:r>
              <a:rPr lang="en-US" sz="4000" b="1" spc="616" dirty="0">
                <a:solidFill>
                  <a:schemeClr val="bg1"/>
                </a:solidFill>
                <a:latin typeface="Oswald Bold"/>
                <a:ea typeface="Oswald Bold"/>
                <a:cs typeface="Oswald Bold"/>
                <a:sym typeface="Oswald Bold"/>
              </a:rPr>
              <a:t>DATA PREPROCESSING</a:t>
            </a:r>
          </a:p>
        </p:txBody>
      </p:sp>
      <p:sp>
        <p:nvSpPr>
          <p:cNvPr id="19" name="TextBox 18">
            <a:extLst>
              <a:ext uri="{FF2B5EF4-FFF2-40B4-BE49-F238E27FC236}">
                <a16:creationId xmlns:a16="http://schemas.microsoft.com/office/drawing/2014/main" id="{3ADC3331-CD26-7961-8DE3-89E3FC5B7D8A}"/>
              </a:ext>
            </a:extLst>
          </p:cNvPr>
          <p:cNvSpPr txBox="1"/>
          <p:nvPr/>
        </p:nvSpPr>
        <p:spPr>
          <a:xfrm>
            <a:off x="373893" y="1194067"/>
            <a:ext cx="10366621" cy="5030673"/>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Irrelevant Feature Removal:</a:t>
            </a:r>
            <a:r>
              <a:rPr lang="en-US" sz="1400" kern="100" dirty="0">
                <a:effectLst/>
                <a:latin typeface="DM Sans" pitchFamily="2" charset="0"/>
                <a:ea typeface="Aptos" panose="020B0004020202020204" pitchFamily="34" charset="0"/>
                <a:cs typeface="Times New Roman" panose="02020603050405020304" pitchFamily="18" charset="0"/>
              </a:rPr>
              <a:t> </a:t>
            </a:r>
          </a:p>
          <a:p>
            <a:pPr marL="742950" lvl="1" indent="-285750" algn="just">
              <a:lnSpc>
                <a:spcPct val="107000"/>
              </a:lnSpc>
              <a:spcAft>
                <a:spcPts val="800"/>
              </a:spcAft>
              <a:buFont typeface="Arial" panose="020B0604020202020204" pitchFamily="34" charset="0"/>
              <a:buChar char="•"/>
            </a:pPr>
            <a:r>
              <a:rPr lang="en-US" sz="1400" kern="100" dirty="0">
                <a:latin typeface="DM Sans" pitchFamily="2" charset="0"/>
                <a:ea typeface="Aptos" panose="020B0004020202020204" pitchFamily="34" charset="0"/>
                <a:cs typeface="Times New Roman" panose="02020603050405020304" pitchFamily="18" charset="0"/>
              </a:rPr>
              <a:t>Numerical Columns</a:t>
            </a:r>
            <a:r>
              <a:rPr lang="en-US" sz="1400" b="1" i="1" kern="100" dirty="0">
                <a:latin typeface="DM Sans" pitchFamily="2" charset="0"/>
                <a:ea typeface="Aptos" panose="020B0004020202020204" pitchFamily="34" charset="0"/>
                <a:cs typeface="Times New Roman" panose="02020603050405020304" pitchFamily="18" charset="0"/>
              </a:rPr>
              <a:t>: </a:t>
            </a:r>
            <a:r>
              <a:rPr lang="en-US" sz="1400" b="1" i="1" kern="100" dirty="0">
                <a:effectLst/>
                <a:latin typeface="DM Sans" pitchFamily="2" charset="0"/>
                <a:ea typeface="Aptos" panose="020B0004020202020204" pitchFamily="34" charset="0"/>
                <a:cs typeface="Times New Roman" panose="02020603050405020304" pitchFamily="18" charset="0"/>
              </a:rPr>
              <a:t>‘ID’ column </a:t>
            </a:r>
            <a:r>
              <a:rPr lang="en-US" sz="1400" kern="100" dirty="0">
                <a:effectLst/>
                <a:latin typeface="DM Sans" pitchFamily="2" charset="0"/>
                <a:ea typeface="Aptos" panose="020B0004020202020204" pitchFamily="34" charset="0"/>
                <a:cs typeface="Times New Roman" panose="02020603050405020304" pitchFamily="18" charset="0"/>
              </a:rPr>
              <a:t>has been dropped. On checking the numerical columns using VIF,</a:t>
            </a:r>
            <a:r>
              <a:rPr lang="en-US" sz="1400" b="1" i="1" kern="100" dirty="0">
                <a:effectLst/>
                <a:latin typeface="DM Sans" pitchFamily="2" charset="0"/>
                <a:ea typeface="Aptos" panose="020B0004020202020204" pitchFamily="34" charset="0"/>
                <a:cs typeface="Times New Roman" panose="02020603050405020304" pitchFamily="18" charset="0"/>
              </a:rPr>
              <a:t> ‘Customer_care_calls’ column </a:t>
            </a:r>
            <a:r>
              <a:rPr lang="en-US" sz="1400" kern="100" dirty="0">
                <a:effectLst/>
                <a:latin typeface="DM Sans" pitchFamily="2" charset="0"/>
                <a:ea typeface="Aptos" panose="020B0004020202020204" pitchFamily="34" charset="0"/>
                <a:cs typeface="Times New Roman" panose="02020603050405020304" pitchFamily="18" charset="0"/>
              </a:rPr>
              <a:t>has a multicollinearity problem and weaker correlation with the target, so it has been dropped as well.</a:t>
            </a:r>
          </a:p>
          <a:p>
            <a:pPr marL="742950" lvl="1" indent="-285750" algn="just">
              <a:lnSpc>
                <a:spcPct val="107000"/>
              </a:lnSpc>
              <a:spcAft>
                <a:spcPts val="800"/>
              </a:spcAft>
              <a:buFont typeface="Arial" panose="020B0604020202020204" pitchFamily="34" charset="0"/>
              <a:buChar char="•"/>
            </a:pPr>
            <a:r>
              <a:rPr lang="en-US" sz="1400" kern="100" dirty="0">
                <a:latin typeface="DM Sans" pitchFamily="2" charset="0"/>
                <a:ea typeface="Aptos" panose="020B0004020202020204" pitchFamily="34" charset="0"/>
                <a:cs typeface="Times New Roman" panose="02020603050405020304" pitchFamily="18" charset="0"/>
              </a:rPr>
              <a:t>Categorical Columns: </a:t>
            </a:r>
            <a:r>
              <a:rPr lang="en-US" sz="1400" b="1" i="1" kern="100" dirty="0">
                <a:latin typeface="DM Sans" pitchFamily="2" charset="0"/>
                <a:ea typeface="Aptos" panose="020B0004020202020204" pitchFamily="34" charset="0"/>
                <a:cs typeface="Times New Roman" panose="02020603050405020304" pitchFamily="18" charset="0"/>
              </a:rPr>
              <a:t>`</a:t>
            </a:r>
            <a:r>
              <a:rPr lang="en-US" sz="1400" b="1" i="1" kern="100" dirty="0" err="1">
                <a:latin typeface="DM Sans" pitchFamily="2" charset="0"/>
                <a:ea typeface="Aptos" panose="020B0004020202020204" pitchFamily="34" charset="0"/>
                <a:cs typeface="Times New Roman" panose="02020603050405020304" pitchFamily="18" charset="0"/>
              </a:rPr>
              <a:t>Warehouse_block</a:t>
            </a:r>
            <a:r>
              <a:rPr lang="en-US" sz="1400" b="1" i="1" kern="100" dirty="0">
                <a:latin typeface="DM Sans" pitchFamily="2" charset="0"/>
                <a:ea typeface="Aptos" panose="020B0004020202020204" pitchFamily="34" charset="0"/>
                <a:cs typeface="Times New Roman" panose="02020603050405020304" pitchFamily="18" charset="0"/>
              </a:rPr>
              <a:t>`, `</a:t>
            </a:r>
            <a:r>
              <a:rPr lang="en-US" sz="1400" b="1" i="1" kern="100" dirty="0" err="1">
                <a:latin typeface="DM Sans" pitchFamily="2" charset="0"/>
                <a:ea typeface="Aptos" panose="020B0004020202020204" pitchFamily="34" charset="0"/>
                <a:cs typeface="Times New Roman" panose="02020603050405020304" pitchFamily="18" charset="0"/>
              </a:rPr>
              <a:t>Mode_of_Shipment</a:t>
            </a:r>
            <a:r>
              <a:rPr lang="en-US" sz="1400" b="1" i="1" kern="100" dirty="0">
                <a:latin typeface="DM Sans" pitchFamily="2" charset="0"/>
                <a:ea typeface="Aptos" panose="020B0004020202020204" pitchFamily="34" charset="0"/>
                <a:cs typeface="Times New Roman" panose="02020603050405020304" pitchFamily="18" charset="0"/>
              </a:rPr>
              <a:t>`, `</a:t>
            </a:r>
            <a:r>
              <a:rPr lang="en-US" sz="1400" b="1" i="1" kern="100" dirty="0" err="1">
                <a:latin typeface="DM Sans" pitchFamily="2" charset="0"/>
                <a:ea typeface="Aptos" panose="020B0004020202020204" pitchFamily="34" charset="0"/>
                <a:cs typeface="Times New Roman" panose="02020603050405020304" pitchFamily="18" charset="0"/>
              </a:rPr>
              <a:t>Customer_rating</a:t>
            </a:r>
            <a:r>
              <a:rPr lang="en-US" sz="1400" b="1" i="1" kern="100" dirty="0">
                <a:latin typeface="DM Sans" pitchFamily="2" charset="0"/>
                <a:ea typeface="Aptos" panose="020B0004020202020204" pitchFamily="34" charset="0"/>
                <a:cs typeface="Times New Roman" panose="02020603050405020304" pitchFamily="18" charset="0"/>
              </a:rPr>
              <a:t>` and `Gender` columns </a:t>
            </a:r>
            <a:r>
              <a:rPr lang="en-US" sz="1400" kern="100" dirty="0">
                <a:latin typeface="DM Sans" pitchFamily="2" charset="0"/>
                <a:ea typeface="Aptos" panose="020B0004020202020204" pitchFamily="34" charset="0"/>
                <a:cs typeface="Times New Roman" panose="02020603050405020304" pitchFamily="18" charset="0"/>
              </a:rPr>
              <a:t>have been dropped since there was no significant association found from Chi-Square Analysis.</a:t>
            </a:r>
            <a:endParaRPr lang="en-US" sz="1400" kern="100" dirty="0">
              <a:effectLst/>
              <a:latin typeface="DM Sans" pitchFamily="2" charset="0"/>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Missing Value and Duplicates</a:t>
            </a:r>
            <a:r>
              <a:rPr lang="en-US" sz="1400" kern="100" dirty="0">
                <a:effectLst/>
                <a:latin typeface="DM Sans" pitchFamily="2" charset="0"/>
                <a:ea typeface="Aptos" panose="020B0004020202020204" pitchFamily="34" charset="0"/>
                <a:cs typeface="Times New Roman" panose="02020603050405020304" pitchFamily="18" charset="0"/>
              </a:rPr>
              <a:t>: No missing values or duplicates found in the dataset.</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Outliers Treatment</a:t>
            </a:r>
            <a:r>
              <a:rPr lang="en-US" sz="1400" kern="100" dirty="0">
                <a:effectLst/>
                <a:latin typeface="DM Sans" pitchFamily="2" charset="0"/>
                <a:ea typeface="Aptos" panose="020B0004020202020204" pitchFamily="34" charset="0"/>
                <a:cs typeface="Times New Roman" panose="02020603050405020304" pitchFamily="18" charset="0"/>
              </a:rPr>
              <a:t>: Checked outliers using IQR method for the continuous features and upon identifying outliers, followed two methods – removal and log-transformation.</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latin typeface="DM Sans" pitchFamily="2" charset="0"/>
                <a:ea typeface="Aptos" panose="020B0004020202020204" pitchFamily="34" charset="0"/>
                <a:cs typeface="Times New Roman" panose="02020603050405020304" pitchFamily="18" charset="0"/>
              </a:rPr>
              <a:t>Feature Extraction:</a:t>
            </a:r>
            <a:r>
              <a:rPr lang="en-US" sz="1400" kern="100" dirty="0">
                <a:latin typeface="DM Sans" pitchFamily="2" charset="0"/>
                <a:ea typeface="Aptos" panose="020B0004020202020204" pitchFamily="34" charset="0"/>
                <a:cs typeface="Times New Roman" panose="02020603050405020304" pitchFamily="18" charset="0"/>
              </a:rPr>
              <a:t> Created two new classes of features – ‘Product Cost </a:t>
            </a:r>
            <a:r>
              <a:rPr lang="en-US" sz="1400" kern="100" dirty="0" err="1">
                <a:latin typeface="DM Sans" pitchFamily="2" charset="0"/>
                <a:ea typeface="Aptos" panose="020B0004020202020204" pitchFamily="34" charset="0"/>
                <a:cs typeface="Times New Roman" panose="02020603050405020304" pitchFamily="18" charset="0"/>
              </a:rPr>
              <a:t>Class’</a:t>
            </a:r>
            <a:r>
              <a:rPr lang="en-US" sz="1400" kern="100" dirty="0">
                <a:latin typeface="DM Sans" pitchFamily="2" charset="0"/>
                <a:ea typeface="Aptos" panose="020B0004020202020204" pitchFamily="34" charset="0"/>
                <a:cs typeface="Times New Roman" panose="02020603050405020304" pitchFamily="18" charset="0"/>
              </a:rPr>
              <a:t> and ‘Prior Purchase </a:t>
            </a:r>
            <a:r>
              <a:rPr lang="en-US" sz="1400" kern="100" dirty="0" err="1">
                <a:latin typeface="DM Sans" pitchFamily="2" charset="0"/>
                <a:ea typeface="Aptos" panose="020B0004020202020204" pitchFamily="34" charset="0"/>
                <a:cs typeface="Times New Roman" panose="02020603050405020304" pitchFamily="18" charset="0"/>
              </a:rPr>
              <a:t>Class’</a:t>
            </a:r>
            <a:r>
              <a:rPr lang="en-US" sz="1400" kern="100" dirty="0">
                <a:latin typeface="DM Sans" pitchFamily="2" charset="0"/>
                <a:ea typeface="Aptos" panose="020B0004020202020204" pitchFamily="34" charset="0"/>
                <a:cs typeface="Times New Roman" panose="02020603050405020304" pitchFamily="18" charset="0"/>
              </a:rPr>
              <a:t> from original columns with categories: low, medium and high.</a:t>
            </a:r>
            <a:endParaRPr lang="en-US" sz="1400" b="1" u="sng" kern="100" dirty="0">
              <a:effectLst/>
              <a:latin typeface="DM Sans" pitchFamily="2" charset="0"/>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Categorical Feature Encoding and Scaling</a:t>
            </a:r>
            <a:r>
              <a:rPr lang="en-US" sz="1400" b="1" u="sng" kern="100" dirty="0">
                <a:latin typeface="DM Sans" pitchFamily="2" charset="0"/>
                <a:ea typeface="Aptos" panose="020B0004020202020204" pitchFamily="34" charset="0"/>
                <a:cs typeface="Times New Roman" panose="02020603050405020304" pitchFamily="18" charset="0"/>
              </a:rPr>
              <a:t>:</a:t>
            </a:r>
            <a:r>
              <a:rPr lang="en-US" sz="1400" kern="100" dirty="0">
                <a:effectLst/>
                <a:latin typeface="DM Sans" pitchFamily="2" charset="0"/>
                <a:ea typeface="Aptos" panose="020B0004020202020204" pitchFamily="34" charset="0"/>
                <a:cs typeface="Times New Roman" panose="02020603050405020304" pitchFamily="18" charset="0"/>
              </a:rPr>
              <a:t> Applied one hot encoding to the categorical columns and scaled using </a:t>
            </a:r>
            <a:r>
              <a:rPr lang="en-US" sz="1400" kern="100" dirty="0" err="1">
                <a:effectLst/>
                <a:latin typeface="DM Sans" pitchFamily="2" charset="0"/>
                <a:ea typeface="Aptos" panose="020B0004020202020204" pitchFamily="34" charset="0"/>
                <a:cs typeface="Times New Roman" panose="02020603050405020304" pitchFamily="18" charset="0"/>
              </a:rPr>
              <a:t>StandardScaler</a:t>
            </a:r>
            <a:r>
              <a:rPr lang="en-US" sz="1400" kern="100" dirty="0">
                <a:effectLst/>
                <a:latin typeface="DM Sans" pitchFamily="2" charset="0"/>
                <a:ea typeface="Aptos" panose="020B0004020202020204" pitchFamily="34" charset="0"/>
                <a:cs typeface="Times New Roman" panose="02020603050405020304" pitchFamily="18" charset="0"/>
              </a:rPr>
              <a:t>().</a:t>
            </a:r>
          </a:p>
          <a:p>
            <a:pPr marL="285750" marR="0" indent="-285750" algn="just">
              <a:lnSpc>
                <a:spcPct val="107000"/>
              </a:lnSpc>
              <a:spcBef>
                <a:spcPts val="0"/>
              </a:spcBef>
              <a:spcAft>
                <a:spcPts val="800"/>
              </a:spcAft>
              <a:buFont typeface="Arial" panose="020B0604020202020204" pitchFamily="34" charset="0"/>
              <a:buChar char="•"/>
            </a:pPr>
            <a:r>
              <a:rPr lang="en-US" sz="1400" b="1" u="sng" kern="100" dirty="0">
                <a:latin typeface="DM Sans" pitchFamily="2" charset="0"/>
                <a:ea typeface="Aptos" panose="020B0004020202020204" pitchFamily="34" charset="0"/>
                <a:cs typeface="Times New Roman" panose="02020603050405020304" pitchFamily="18" charset="0"/>
              </a:rPr>
              <a:t>FINAL DATA FOR MODELLING:</a:t>
            </a:r>
            <a:r>
              <a:rPr lang="en-US" sz="1400" kern="100" dirty="0">
                <a:latin typeface="DM Sans" pitchFamily="2" charset="0"/>
                <a:ea typeface="Aptos" panose="020B0004020202020204" pitchFamily="34" charset="0"/>
                <a:cs typeface="Times New Roman" panose="02020603050405020304" pitchFamily="18" charset="0"/>
              </a:rPr>
              <a:t> There are three sets of data to compare:</a:t>
            </a:r>
          </a:p>
          <a:p>
            <a:pPr marL="742950" lvl="1" indent="-285750" algn="just">
              <a:lnSpc>
                <a:spcPct val="107000"/>
              </a:lnSpc>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Original Data</a:t>
            </a:r>
          </a:p>
          <a:p>
            <a:pPr marL="742950" lvl="1" indent="-285750" algn="just">
              <a:lnSpc>
                <a:spcPct val="107000"/>
              </a:lnSpc>
              <a:spcAft>
                <a:spcPts val="800"/>
              </a:spcAft>
              <a:buFont typeface="Arial" panose="020B0604020202020204" pitchFamily="34" charset="0"/>
              <a:buChar char="•"/>
            </a:pPr>
            <a:r>
              <a:rPr lang="en-US" sz="1400" b="1" u="sng" kern="100" dirty="0">
                <a:latin typeface="DM Sans" pitchFamily="2" charset="0"/>
                <a:ea typeface="Aptos" panose="020B0004020202020204" pitchFamily="34" charset="0"/>
                <a:cs typeface="Times New Roman" panose="02020603050405020304" pitchFamily="18" charset="0"/>
              </a:rPr>
              <a:t>Data with Outliers Removed</a:t>
            </a:r>
          </a:p>
          <a:p>
            <a:pPr marL="742950" lvl="1" indent="-285750" algn="just">
              <a:lnSpc>
                <a:spcPct val="107000"/>
              </a:lnSpc>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Data with Log-Transformation</a:t>
            </a:r>
          </a:p>
        </p:txBody>
      </p:sp>
    </p:spTree>
    <p:extLst>
      <p:ext uri="{BB962C8B-B14F-4D97-AF65-F5344CB8AC3E}">
        <p14:creationId xmlns:p14="http://schemas.microsoft.com/office/powerpoint/2010/main" val="109856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24253"/>
            <a:ext cx="12192000" cy="1127097"/>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100698" y="-4311919"/>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115284" y="-4256042"/>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60651" y="41029"/>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DATA PREPROCESSING</a:t>
            </a:r>
          </a:p>
        </p:txBody>
      </p:sp>
      <p:sp>
        <p:nvSpPr>
          <p:cNvPr id="15" name="TextBox 15"/>
          <p:cNvSpPr txBox="1"/>
          <p:nvPr/>
        </p:nvSpPr>
        <p:spPr>
          <a:xfrm>
            <a:off x="5266808" y="173940"/>
            <a:ext cx="5876925" cy="2310063"/>
          </a:xfrm>
          <a:prstGeom prst="rect">
            <a:avLst/>
          </a:prstGeom>
        </p:spPr>
        <p:txBody>
          <a:bodyPr lIns="33867" tIns="33867" rIns="33867" bIns="33867" rtlCol="0" anchor="ctr"/>
          <a:lstStyle/>
          <a:p>
            <a:pPr algn="ctr">
              <a:lnSpc>
                <a:spcPts val="1906"/>
              </a:lnSpc>
            </a:pPr>
            <a:endParaRPr sz="1200"/>
          </a:p>
        </p:txBody>
      </p:sp>
      <p:sp>
        <p:nvSpPr>
          <p:cNvPr id="24" name="TextBox 24"/>
          <p:cNvSpPr txBox="1"/>
          <p:nvPr/>
        </p:nvSpPr>
        <p:spPr>
          <a:xfrm>
            <a:off x="1222346" y="2637845"/>
            <a:ext cx="5674954" cy="1626086"/>
          </a:xfrm>
          <a:prstGeom prst="rect">
            <a:avLst/>
          </a:prstGeom>
        </p:spPr>
        <p:txBody>
          <a:bodyPr lIns="0" tIns="0" rIns="0" bIns="0" rtlCol="0" anchor="t">
            <a:spAutoFit/>
          </a:bodyPr>
          <a:lstStyle/>
          <a:p>
            <a:pPr marL="285193" lvl="1" indent="-142596" algn="just">
              <a:buFont typeface="Arial"/>
              <a:buChar char="•"/>
            </a:pPr>
            <a:r>
              <a:rPr lang="en-US" sz="1321" spc="129" dirty="0">
                <a:solidFill>
                  <a:srgbClr val="231F20"/>
                </a:solidFill>
                <a:latin typeface="DM Sans"/>
                <a:ea typeface="DM Sans"/>
                <a:cs typeface="DM Sans"/>
                <a:sym typeface="DM Sans"/>
              </a:rPr>
              <a:t>Feature importances are provided by the fitted attribute </a:t>
            </a:r>
            <a:r>
              <a:rPr lang="en-US" sz="1321" spc="129" dirty="0" err="1">
                <a:solidFill>
                  <a:srgbClr val="231F20"/>
                </a:solidFill>
                <a:latin typeface="DM Sans"/>
                <a:ea typeface="DM Sans"/>
                <a:cs typeface="DM Sans"/>
                <a:sym typeface="DM Sans"/>
              </a:rPr>
              <a:t>feature_importances</a:t>
            </a:r>
            <a:r>
              <a:rPr lang="en-US" sz="1321" spc="129" dirty="0">
                <a:solidFill>
                  <a:srgbClr val="231F20"/>
                </a:solidFill>
                <a:latin typeface="DM Sans"/>
                <a:ea typeface="DM Sans"/>
                <a:cs typeface="DM Sans"/>
                <a:sym typeface="DM Sans"/>
              </a:rPr>
              <a:t>_ </a:t>
            </a:r>
            <a:r>
              <a:rPr lang="en-US" sz="1321" spc="129" dirty="0">
                <a:solidFill>
                  <a:srgbClr val="231F20"/>
                </a:solidFill>
                <a:latin typeface="DM Sans"/>
                <a:sym typeface="DM Sans"/>
              </a:rPr>
              <a:t>where we </a:t>
            </a:r>
            <a:r>
              <a:rPr lang="en-US" sz="1321" spc="129" dirty="0">
                <a:solidFill>
                  <a:srgbClr val="231F20"/>
                </a:solidFill>
                <a:latin typeface="DM Sans"/>
              </a:rPr>
              <a:t>use of a forest of trees to evaluate the importance of features on an artificial classification task.</a:t>
            </a:r>
          </a:p>
          <a:p>
            <a:pPr marL="285193" lvl="1" indent="-142596" algn="just">
              <a:buFont typeface="Arial"/>
              <a:buChar char="•"/>
            </a:pPr>
            <a:r>
              <a:rPr lang="en-US" sz="1321" spc="129" dirty="0">
                <a:solidFill>
                  <a:srgbClr val="231F20"/>
                </a:solidFill>
                <a:latin typeface="DM Sans"/>
                <a:sym typeface="DM Sans"/>
              </a:rPr>
              <a:t>Using this, we have filtered out the important feature on the original dataset and have derived two subsets – dataset with important features and the same dataset but with log-transformed numerical columns.</a:t>
            </a:r>
          </a:p>
        </p:txBody>
      </p:sp>
      <p:sp>
        <p:nvSpPr>
          <p:cNvPr id="29" name="TextBox 24">
            <a:extLst>
              <a:ext uri="{FF2B5EF4-FFF2-40B4-BE49-F238E27FC236}">
                <a16:creationId xmlns:a16="http://schemas.microsoft.com/office/drawing/2014/main" id="{1E492792-AE76-0A3E-3EFE-3B42875918FA}"/>
              </a:ext>
            </a:extLst>
          </p:cNvPr>
          <p:cNvSpPr txBox="1"/>
          <p:nvPr/>
        </p:nvSpPr>
        <p:spPr>
          <a:xfrm>
            <a:off x="5079796" y="1301037"/>
            <a:ext cx="6452920" cy="646331"/>
          </a:xfrm>
          <a:prstGeom prst="rect">
            <a:avLst/>
          </a:prstGeom>
        </p:spPr>
        <p:txBody>
          <a:bodyPr wrap="square" lIns="0" tIns="0" rIns="0" bIns="0" rtlCol="0" anchor="t">
            <a:spAutoFit/>
          </a:bodyPr>
          <a:lstStyle/>
          <a:p>
            <a:pPr marL="285193" lvl="1" indent="-142596" algn="just">
              <a:buFont typeface="Arial"/>
              <a:buChar char="•"/>
            </a:pPr>
            <a:r>
              <a:rPr lang="en-US" sz="1400" spc="129" dirty="0">
                <a:solidFill>
                  <a:srgbClr val="231F20"/>
                </a:solidFill>
                <a:latin typeface="DM Sans"/>
                <a:ea typeface="DM Sans"/>
                <a:cs typeface="DM Sans"/>
                <a:sym typeface="DM Sans"/>
              </a:rPr>
              <a:t>We divided the data into training (80%) and testing (20%) sets.</a:t>
            </a:r>
          </a:p>
          <a:p>
            <a:pPr marL="285193" lvl="1" indent="-142596" algn="just">
              <a:buFont typeface="Arial"/>
              <a:buChar char="•"/>
            </a:pPr>
            <a:r>
              <a:rPr lang="en-US" sz="1400" spc="129" dirty="0">
                <a:solidFill>
                  <a:srgbClr val="231F20"/>
                </a:solidFill>
                <a:latin typeface="DM Sans"/>
                <a:ea typeface="DM Sans"/>
                <a:cs typeface="DM Sans"/>
                <a:sym typeface="DM Sans"/>
              </a:rPr>
              <a:t>Setting a random state ensures consistent results.</a:t>
            </a:r>
            <a:endParaRPr lang="en-US" sz="1321" spc="129" dirty="0">
              <a:solidFill>
                <a:srgbClr val="231F20"/>
              </a:solidFill>
              <a:latin typeface="DM Sans"/>
              <a:ea typeface="DM Sans"/>
              <a:cs typeface="DM Sans"/>
              <a:sym typeface="DM Sans"/>
            </a:endParaRPr>
          </a:p>
        </p:txBody>
      </p:sp>
      <p:grpSp>
        <p:nvGrpSpPr>
          <p:cNvPr id="2" name="Group 9">
            <a:extLst>
              <a:ext uri="{FF2B5EF4-FFF2-40B4-BE49-F238E27FC236}">
                <a16:creationId xmlns:a16="http://schemas.microsoft.com/office/drawing/2014/main" id="{471B264B-99A7-47AA-D22D-79DDEC1E20BD}"/>
              </a:ext>
            </a:extLst>
          </p:cNvPr>
          <p:cNvGrpSpPr/>
          <p:nvPr/>
        </p:nvGrpSpPr>
        <p:grpSpPr>
          <a:xfrm>
            <a:off x="1391639" y="1362538"/>
            <a:ext cx="2960328" cy="527267"/>
            <a:chOff x="0" y="0"/>
            <a:chExt cx="1178269" cy="167703"/>
          </a:xfrm>
        </p:grpSpPr>
        <p:sp>
          <p:nvSpPr>
            <p:cNvPr id="8" name="Freeform 10">
              <a:extLst>
                <a:ext uri="{FF2B5EF4-FFF2-40B4-BE49-F238E27FC236}">
                  <a16:creationId xmlns:a16="http://schemas.microsoft.com/office/drawing/2014/main" id="{0D09DDB6-2AA1-090D-BCAE-615F901CAC49}"/>
                </a:ext>
              </a:extLst>
            </p:cNvPr>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pPr algn="ctr"/>
              <a:r>
                <a:rPr lang="en-IN" dirty="0">
                  <a:solidFill>
                    <a:schemeClr val="bg1"/>
                  </a:solidFill>
                </a:rPr>
                <a:t>TRAIN-TEST SPLIT</a:t>
              </a:r>
            </a:p>
          </p:txBody>
        </p:sp>
        <p:sp>
          <p:nvSpPr>
            <p:cNvPr id="9" name="TextBox 11">
              <a:extLst>
                <a:ext uri="{FF2B5EF4-FFF2-40B4-BE49-F238E27FC236}">
                  <a16:creationId xmlns:a16="http://schemas.microsoft.com/office/drawing/2014/main" id="{5350295B-68B0-CD1C-ADF1-FAB4112EC82E}"/>
                </a:ext>
              </a:extLst>
            </p:cNvPr>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endParaRPr lang="en-US" sz="2981" i="1" spc="29" dirty="0">
                <a:solidFill>
                  <a:srgbClr val="FFFFFF"/>
                </a:solidFill>
                <a:latin typeface="DM Sans Italics"/>
                <a:ea typeface="DM Sans Italics"/>
                <a:cs typeface="DM Sans Italics"/>
                <a:sym typeface="DM Sans Italics"/>
              </a:endParaRPr>
            </a:p>
          </p:txBody>
        </p:sp>
      </p:grpSp>
      <p:grpSp>
        <p:nvGrpSpPr>
          <p:cNvPr id="10" name="Group 9">
            <a:extLst>
              <a:ext uri="{FF2B5EF4-FFF2-40B4-BE49-F238E27FC236}">
                <a16:creationId xmlns:a16="http://schemas.microsoft.com/office/drawing/2014/main" id="{7758BCDF-C829-FB84-09F2-03394EA8B018}"/>
              </a:ext>
            </a:extLst>
          </p:cNvPr>
          <p:cNvGrpSpPr/>
          <p:nvPr/>
        </p:nvGrpSpPr>
        <p:grpSpPr>
          <a:xfrm>
            <a:off x="7923491" y="2844267"/>
            <a:ext cx="3321228" cy="1155450"/>
            <a:chOff x="0" y="-7865"/>
            <a:chExt cx="1178269" cy="224853"/>
          </a:xfrm>
        </p:grpSpPr>
        <p:sp>
          <p:nvSpPr>
            <p:cNvPr id="11" name="Freeform 10">
              <a:extLst>
                <a:ext uri="{FF2B5EF4-FFF2-40B4-BE49-F238E27FC236}">
                  <a16:creationId xmlns:a16="http://schemas.microsoft.com/office/drawing/2014/main" id="{86915487-5ACF-F602-B5C5-97A6DE1C3B5A}"/>
                </a:ext>
              </a:extLst>
            </p:cNvPr>
            <p:cNvSpPr/>
            <p:nvPr/>
          </p:nvSpPr>
          <p:spPr>
            <a:xfrm>
              <a:off x="0" y="2071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pPr algn="ctr"/>
              <a:r>
                <a:rPr lang="en-IN" dirty="0">
                  <a:solidFill>
                    <a:schemeClr val="bg1"/>
                  </a:solidFill>
                </a:rPr>
                <a:t>FEATURE IMPORTANCE USING RANDOM FOREST</a:t>
              </a:r>
            </a:p>
          </p:txBody>
        </p:sp>
        <p:sp>
          <p:nvSpPr>
            <p:cNvPr id="16" name="TextBox 11">
              <a:extLst>
                <a:ext uri="{FF2B5EF4-FFF2-40B4-BE49-F238E27FC236}">
                  <a16:creationId xmlns:a16="http://schemas.microsoft.com/office/drawing/2014/main" id="{3650CCC0-8D23-F2B7-CA5A-F1A2962A09D5}"/>
                </a:ext>
              </a:extLst>
            </p:cNvPr>
            <p:cNvSpPr txBox="1"/>
            <p:nvPr/>
          </p:nvSpPr>
          <p:spPr>
            <a:xfrm>
              <a:off x="0" y="-7865"/>
              <a:ext cx="1178269" cy="224853"/>
            </a:xfrm>
            <a:prstGeom prst="rect">
              <a:avLst/>
            </a:prstGeom>
          </p:spPr>
          <p:txBody>
            <a:bodyPr lIns="50800" tIns="50800" rIns="50800" bIns="50800" rtlCol="0" anchor="ctr"/>
            <a:lstStyle/>
            <a:p>
              <a:pPr marL="0" lvl="0" indent="0" algn="ctr">
                <a:lnSpc>
                  <a:spcPts val="4114"/>
                </a:lnSpc>
                <a:spcBef>
                  <a:spcPct val="0"/>
                </a:spcBef>
              </a:pPr>
              <a:endParaRPr lang="en-US" sz="2981" i="1" spc="29" dirty="0">
                <a:solidFill>
                  <a:srgbClr val="FFFFFF"/>
                </a:solidFill>
                <a:latin typeface="DM Sans Italics"/>
                <a:ea typeface="DM Sans Italics"/>
                <a:cs typeface="DM Sans Italics"/>
                <a:sym typeface="DM Sans Italics"/>
              </a:endParaRPr>
            </a:p>
          </p:txBody>
        </p:sp>
      </p:grpSp>
      <p:grpSp>
        <p:nvGrpSpPr>
          <p:cNvPr id="18" name="Group 17">
            <a:extLst>
              <a:ext uri="{FF2B5EF4-FFF2-40B4-BE49-F238E27FC236}">
                <a16:creationId xmlns:a16="http://schemas.microsoft.com/office/drawing/2014/main" id="{D258DD95-C262-F031-1B04-23EEBF1BC59F}"/>
              </a:ext>
            </a:extLst>
          </p:cNvPr>
          <p:cNvGrpSpPr/>
          <p:nvPr/>
        </p:nvGrpSpPr>
        <p:grpSpPr>
          <a:xfrm>
            <a:off x="1391639" y="4563743"/>
            <a:ext cx="3321228" cy="1155450"/>
            <a:chOff x="0" y="-7865"/>
            <a:chExt cx="1178269" cy="224853"/>
          </a:xfrm>
        </p:grpSpPr>
        <p:sp>
          <p:nvSpPr>
            <p:cNvPr id="19" name="Freeform 10">
              <a:extLst>
                <a:ext uri="{FF2B5EF4-FFF2-40B4-BE49-F238E27FC236}">
                  <a16:creationId xmlns:a16="http://schemas.microsoft.com/office/drawing/2014/main" id="{ADF41A3E-FC58-71EF-56B9-83CC0800EB9C}"/>
                </a:ext>
              </a:extLst>
            </p:cNvPr>
            <p:cNvSpPr/>
            <p:nvPr/>
          </p:nvSpPr>
          <p:spPr>
            <a:xfrm>
              <a:off x="0" y="2071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pPr algn="ctr"/>
              <a:r>
                <a:rPr lang="en-IN" dirty="0">
                  <a:solidFill>
                    <a:schemeClr val="bg1"/>
                  </a:solidFill>
                </a:rPr>
                <a:t>FINAL DATASETS </a:t>
              </a:r>
            </a:p>
            <a:p>
              <a:pPr algn="ctr"/>
              <a:r>
                <a:rPr lang="en-IN" dirty="0">
                  <a:solidFill>
                    <a:schemeClr val="bg1"/>
                  </a:solidFill>
                </a:rPr>
                <a:t>FOR MODELLING</a:t>
              </a:r>
            </a:p>
          </p:txBody>
        </p:sp>
        <p:sp>
          <p:nvSpPr>
            <p:cNvPr id="20" name="TextBox 11">
              <a:extLst>
                <a:ext uri="{FF2B5EF4-FFF2-40B4-BE49-F238E27FC236}">
                  <a16:creationId xmlns:a16="http://schemas.microsoft.com/office/drawing/2014/main" id="{08B9394F-58AD-0104-AFE8-5D7236823F63}"/>
                </a:ext>
              </a:extLst>
            </p:cNvPr>
            <p:cNvSpPr txBox="1"/>
            <p:nvPr/>
          </p:nvSpPr>
          <p:spPr>
            <a:xfrm>
              <a:off x="0" y="-7865"/>
              <a:ext cx="1178269" cy="224853"/>
            </a:xfrm>
            <a:prstGeom prst="rect">
              <a:avLst/>
            </a:prstGeom>
          </p:spPr>
          <p:txBody>
            <a:bodyPr lIns="50800" tIns="50800" rIns="50800" bIns="50800" rtlCol="0" anchor="ctr"/>
            <a:lstStyle/>
            <a:p>
              <a:pPr marL="0" lvl="0" indent="0" algn="ctr">
                <a:lnSpc>
                  <a:spcPts val="4114"/>
                </a:lnSpc>
                <a:spcBef>
                  <a:spcPct val="0"/>
                </a:spcBef>
              </a:pPr>
              <a:endParaRPr lang="en-US" sz="2981" i="1" spc="29" dirty="0">
                <a:solidFill>
                  <a:srgbClr val="FFFFFF"/>
                </a:solidFill>
                <a:latin typeface="DM Sans Italics"/>
                <a:ea typeface="DM Sans Italics"/>
                <a:cs typeface="DM Sans Italics"/>
                <a:sym typeface="DM Sans Italics"/>
              </a:endParaRPr>
            </a:p>
          </p:txBody>
        </p:sp>
      </p:grpSp>
      <p:sp>
        <p:nvSpPr>
          <p:cNvPr id="25" name="TextBox 24">
            <a:extLst>
              <a:ext uri="{FF2B5EF4-FFF2-40B4-BE49-F238E27FC236}">
                <a16:creationId xmlns:a16="http://schemas.microsoft.com/office/drawing/2014/main" id="{B800323C-5DE6-BB90-39F1-13C23A8E5272}"/>
              </a:ext>
            </a:extLst>
          </p:cNvPr>
          <p:cNvSpPr txBox="1"/>
          <p:nvPr/>
        </p:nvSpPr>
        <p:spPr>
          <a:xfrm>
            <a:off x="5468779" y="4599966"/>
            <a:ext cx="5674954" cy="1508105"/>
          </a:xfrm>
          <a:prstGeom prst="rect">
            <a:avLst/>
          </a:prstGeom>
        </p:spPr>
        <p:txBody>
          <a:bodyPr lIns="0" tIns="0" rIns="0" bIns="0" rtlCol="0" anchor="t">
            <a:spAutoFit/>
          </a:bodyPr>
          <a:lstStyle/>
          <a:p>
            <a:pPr marL="285193" lvl="1" indent="-142596" algn="just">
              <a:buFont typeface="Arial"/>
              <a:buChar char="•"/>
            </a:pPr>
            <a:r>
              <a:rPr lang="en-US" sz="1400" b="1" spc="129" dirty="0">
                <a:solidFill>
                  <a:srgbClr val="231F20"/>
                </a:solidFill>
                <a:latin typeface="DM Sans"/>
                <a:sym typeface="DM Sans"/>
              </a:rPr>
              <a:t>DATASET:</a:t>
            </a:r>
          </a:p>
          <a:p>
            <a:pPr marL="742393" lvl="2" indent="-142596" algn="just">
              <a:buFont typeface="Arial"/>
              <a:buChar char="•"/>
            </a:pPr>
            <a:r>
              <a:rPr lang="en-US" sz="1400" b="1" spc="129" dirty="0">
                <a:solidFill>
                  <a:srgbClr val="231F20"/>
                </a:solidFill>
                <a:latin typeface="DM Sans"/>
                <a:sym typeface="DM Sans"/>
              </a:rPr>
              <a:t>ORIGINAL DATASET (REFERENCE)</a:t>
            </a:r>
          </a:p>
          <a:p>
            <a:pPr marL="742393" lvl="2" indent="-142596" algn="just">
              <a:buFont typeface="Arial"/>
              <a:buChar char="•"/>
            </a:pPr>
            <a:r>
              <a:rPr lang="en-US" sz="1400" b="1" spc="129" dirty="0">
                <a:solidFill>
                  <a:srgbClr val="231F20"/>
                </a:solidFill>
                <a:latin typeface="DM Sans"/>
                <a:sym typeface="DM Sans"/>
              </a:rPr>
              <a:t>OUTLIERS REMOVED DATASET</a:t>
            </a:r>
          </a:p>
          <a:p>
            <a:pPr marL="742393" lvl="2" indent="-142596" algn="just">
              <a:buFont typeface="Arial"/>
              <a:buChar char="•"/>
            </a:pPr>
            <a:r>
              <a:rPr lang="en-US" sz="1400" b="1" spc="129" dirty="0">
                <a:solidFill>
                  <a:srgbClr val="231F20"/>
                </a:solidFill>
                <a:latin typeface="DM Sans"/>
                <a:sym typeface="DM Sans"/>
              </a:rPr>
              <a:t>LOG-TRANSFORMED DATASET</a:t>
            </a:r>
          </a:p>
          <a:p>
            <a:pPr marL="285193" lvl="1" indent="-142596" algn="just">
              <a:buFont typeface="Arial"/>
              <a:buChar char="•"/>
            </a:pPr>
            <a:r>
              <a:rPr lang="en-US" sz="1400" b="1" spc="129" dirty="0">
                <a:solidFill>
                  <a:srgbClr val="231F20"/>
                </a:solidFill>
                <a:latin typeface="DM Sans"/>
                <a:sym typeface="DM Sans"/>
              </a:rPr>
              <a:t>DATASET WITH FEATURE IMPORTANCES CONSIDERED:</a:t>
            </a:r>
          </a:p>
          <a:p>
            <a:pPr marL="742393" lvl="2" indent="-142596" algn="just">
              <a:buFont typeface="Arial"/>
              <a:buChar char="•"/>
            </a:pPr>
            <a:r>
              <a:rPr lang="en-US" sz="1400" b="1" spc="129" dirty="0">
                <a:solidFill>
                  <a:srgbClr val="231F20"/>
                </a:solidFill>
                <a:latin typeface="DM Sans"/>
                <a:sym typeface="DM Sans"/>
              </a:rPr>
              <a:t>ORIGINAL DATASET</a:t>
            </a:r>
          </a:p>
          <a:p>
            <a:pPr marL="742393" lvl="2" indent="-142596" algn="just">
              <a:buFont typeface="Arial"/>
              <a:buChar char="•"/>
            </a:pPr>
            <a:r>
              <a:rPr lang="en-US" sz="1400" b="1" spc="129" dirty="0">
                <a:solidFill>
                  <a:srgbClr val="231F20"/>
                </a:solidFill>
                <a:latin typeface="DM Sans"/>
                <a:sym typeface="DM Sans"/>
              </a:rPr>
              <a:t>LOG-TRANSFORMED DATASET</a:t>
            </a:r>
          </a:p>
        </p:txBody>
      </p:sp>
    </p:spTree>
    <p:extLst>
      <p:ext uri="{BB962C8B-B14F-4D97-AF65-F5344CB8AC3E}">
        <p14:creationId xmlns:p14="http://schemas.microsoft.com/office/powerpoint/2010/main" val="300232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2192000" cy="831767"/>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100698" y="-4311919"/>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115284" y="-4256042"/>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60651" y="-40451"/>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MODELS SELECTED</a:t>
            </a:r>
          </a:p>
        </p:txBody>
      </p:sp>
      <p:sp>
        <p:nvSpPr>
          <p:cNvPr id="15" name="TextBox 15"/>
          <p:cNvSpPr txBox="1"/>
          <p:nvPr/>
        </p:nvSpPr>
        <p:spPr>
          <a:xfrm>
            <a:off x="5266808" y="173940"/>
            <a:ext cx="5876925" cy="2310063"/>
          </a:xfrm>
          <a:prstGeom prst="rect">
            <a:avLst/>
          </a:prstGeom>
        </p:spPr>
        <p:txBody>
          <a:bodyPr lIns="33867" tIns="33867" rIns="33867" bIns="33867" rtlCol="0" anchor="ctr"/>
          <a:lstStyle/>
          <a:p>
            <a:pPr algn="ctr">
              <a:lnSpc>
                <a:spcPts val="1906"/>
              </a:lnSpc>
            </a:pPr>
            <a:endParaRPr sz="1200"/>
          </a:p>
        </p:txBody>
      </p:sp>
      <p:sp>
        <p:nvSpPr>
          <p:cNvPr id="13" name="TextBox 12">
            <a:extLst>
              <a:ext uri="{FF2B5EF4-FFF2-40B4-BE49-F238E27FC236}">
                <a16:creationId xmlns:a16="http://schemas.microsoft.com/office/drawing/2014/main" id="{4BA412F7-3253-B197-7CE0-D8A6ACC9FEEB}"/>
              </a:ext>
            </a:extLst>
          </p:cNvPr>
          <p:cNvSpPr txBox="1"/>
          <p:nvPr/>
        </p:nvSpPr>
        <p:spPr>
          <a:xfrm>
            <a:off x="912686" y="1328682"/>
            <a:ext cx="10366621" cy="4344907"/>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600" b="1" u="sng" kern="100" dirty="0">
                <a:effectLst/>
                <a:latin typeface="DM Sans" pitchFamily="2" charset="0"/>
                <a:ea typeface="Aptos" panose="020B0004020202020204" pitchFamily="34" charset="0"/>
                <a:cs typeface="Times New Roman" panose="02020603050405020304" pitchFamily="18" charset="0"/>
              </a:rPr>
              <a:t>Random Forest</a:t>
            </a:r>
            <a:r>
              <a:rPr lang="en-US" sz="1600" kern="100" dirty="0">
                <a:effectLst/>
                <a:latin typeface="DM Sans" pitchFamily="2" charset="0"/>
                <a:ea typeface="Aptos" panose="020B0004020202020204" pitchFamily="34" charset="0"/>
                <a:cs typeface="Times New Roman" panose="02020603050405020304" pitchFamily="18" charset="0"/>
              </a:rPr>
              <a:t>: A robust ensemble learning technique that combines the results of multiple decision trees during training to make predictions. It is effective for both classification and regression tasks by averaging the results from various trees, which reduces the risk of overfitting and improves accuracy.</a:t>
            </a:r>
          </a:p>
          <a:p>
            <a:pPr marL="285750" marR="0" indent="-285750" algn="just">
              <a:lnSpc>
                <a:spcPct val="107000"/>
              </a:lnSpc>
              <a:spcBef>
                <a:spcPts val="0"/>
              </a:spcBef>
              <a:spcAft>
                <a:spcPts val="800"/>
              </a:spcAft>
              <a:buFont typeface="Arial" panose="020B0604020202020204" pitchFamily="34" charset="0"/>
              <a:buChar char="•"/>
            </a:pPr>
            <a:r>
              <a:rPr lang="en-US" sz="1600" b="1" u="sng" kern="100" dirty="0">
                <a:effectLst/>
                <a:latin typeface="DM Sans" pitchFamily="2" charset="0"/>
                <a:ea typeface="Aptos" panose="020B0004020202020204" pitchFamily="34" charset="0"/>
                <a:cs typeface="Times New Roman" panose="02020603050405020304" pitchFamily="18" charset="0"/>
              </a:rPr>
              <a:t>Decision Tree</a:t>
            </a:r>
            <a:r>
              <a:rPr lang="en-US" sz="1600" kern="100" dirty="0">
                <a:effectLst/>
                <a:latin typeface="DM Sans" pitchFamily="2" charset="0"/>
                <a:ea typeface="Aptos" panose="020B0004020202020204" pitchFamily="34" charset="0"/>
                <a:cs typeface="Times New Roman" panose="02020603050405020304" pitchFamily="18" charset="0"/>
              </a:rPr>
              <a:t>: A supervised learning algorithm that generates a model by recursively dividing the dataset into subsets based on the most significant feature values. In this process, a tree-like structure is formed, with each branch representing a decision rule and each leaf node representing a potential outcome or class designation.</a:t>
            </a:r>
          </a:p>
          <a:p>
            <a:pPr marL="285750" marR="0" indent="-285750" algn="just">
              <a:lnSpc>
                <a:spcPct val="107000"/>
              </a:lnSpc>
              <a:spcBef>
                <a:spcPts val="0"/>
              </a:spcBef>
              <a:spcAft>
                <a:spcPts val="800"/>
              </a:spcAft>
              <a:buFont typeface="Arial" panose="020B0604020202020204" pitchFamily="34" charset="0"/>
              <a:buChar char="•"/>
            </a:pPr>
            <a:r>
              <a:rPr lang="en-US" sz="1600" b="1" u="sng" kern="100" dirty="0">
                <a:effectLst/>
                <a:latin typeface="DM Sans" pitchFamily="2" charset="0"/>
                <a:ea typeface="Aptos" panose="020B0004020202020204" pitchFamily="34" charset="0"/>
                <a:cs typeface="Times New Roman" panose="02020603050405020304" pitchFamily="18" charset="0"/>
              </a:rPr>
              <a:t>Logistic Regression</a:t>
            </a:r>
            <a:r>
              <a:rPr lang="en-US" sz="1600" kern="100" dirty="0">
                <a:effectLst/>
                <a:latin typeface="DM Sans" pitchFamily="2" charset="0"/>
                <a:ea typeface="Aptos" panose="020B0004020202020204" pitchFamily="34" charset="0"/>
                <a:cs typeface="Times New Roman" panose="02020603050405020304" pitchFamily="18" charset="0"/>
              </a:rPr>
              <a:t>: A linear model that is employed to solve binary classification problems. It is capable of predicting outcomes such as pass/fail, yes/no, or 0/1 by applying the logistic function to a linear combination of the input features, thereby estimating the probability that a given input belongs to a specific class.</a:t>
            </a:r>
          </a:p>
          <a:p>
            <a:pPr marL="285750" marR="0" indent="-285750" algn="just">
              <a:lnSpc>
                <a:spcPct val="107000"/>
              </a:lnSpc>
              <a:spcBef>
                <a:spcPts val="0"/>
              </a:spcBef>
              <a:spcAft>
                <a:spcPts val="800"/>
              </a:spcAft>
              <a:buFont typeface="Arial" panose="020B0604020202020204" pitchFamily="34" charset="0"/>
              <a:buChar char="•"/>
            </a:pPr>
            <a:r>
              <a:rPr lang="en-US" sz="1600" b="1" u="sng" kern="100" dirty="0">
                <a:effectLst/>
                <a:latin typeface="DM Sans" pitchFamily="2" charset="0"/>
                <a:ea typeface="Aptos" panose="020B0004020202020204" pitchFamily="34" charset="0"/>
                <a:cs typeface="Times New Roman" panose="02020603050405020304" pitchFamily="18" charset="0"/>
              </a:rPr>
              <a:t>K-Nearest </a:t>
            </a:r>
            <a:r>
              <a:rPr lang="en-US" sz="1600" b="1" u="sng" kern="100" dirty="0" err="1">
                <a:effectLst/>
                <a:latin typeface="DM Sans" pitchFamily="2" charset="0"/>
                <a:ea typeface="Aptos" panose="020B0004020202020204" pitchFamily="34" charset="0"/>
                <a:cs typeface="Times New Roman" panose="02020603050405020304" pitchFamily="18" charset="0"/>
              </a:rPr>
              <a:t>Neighbours</a:t>
            </a:r>
            <a:r>
              <a:rPr lang="en-US" sz="1600" b="1" u="sng" kern="100" dirty="0">
                <a:effectLst/>
                <a:latin typeface="DM Sans" pitchFamily="2" charset="0"/>
                <a:ea typeface="Aptos" panose="020B0004020202020204" pitchFamily="34" charset="0"/>
                <a:cs typeface="Times New Roman" panose="02020603050405020304" pitchFamily="18" charset="0"/>
              </a:rPr>
              <a:t> (KNN): </a:t>
            </a:r>
            <a:r>
              <a:rPr lang="en-US" sz="1600" kern="100" dirty="0">
                <a:effectLst/>
                <a:latin typeface="DM Sans" pitchFamily="2" charset="0"/>
                <a:ea typeface="Aptos" panose="020B0004020202020204" pitchFamily="34" charset="0"/>
                <a:cs typeface="Times New Roman" panose="02020603050405020304" pitchFamily="18" charset="0"/>
              </a:rPr>
              <a:t>A straightforward, non-parametric algorithm that is employed for regression and classification. In the feature space, a data point is classified according to the majority class of its k-nearest </a:t>
            </a:r>
            <a:r>
              <a:rPr lang="en-US" sz="1600" kern="100" dirty="0" err="1">
                <a:effectLst/>
                <a:latin typeface="DM Sans" pitchFamily="2" charset="0"/>
                <a:ea typeface="Aptos" panose="020B0004020202020204" pitchFamily="34" charset="0"/>
                <a:cs typeface="Times New Roman" panose="02020603050405020304" pitchFamily="18" charset="0"/>
              </a:rPr>
              <a:t>neighbours</a:t>
            </a:r>
            <a:r>
              <a:rPr lang="en-US" sz="1600" kern="100" dirty="0">
                <a:effectLst/>
                <a:latin typeface="DM Sans" pitchFamily="2" charset="0"/>
                <a:ea typeface="Aptos" panose="020B0004020202020204" pitchFamily="34" charset="0"/>
                <a:cs typeface="Times New Roman" panose="02020603050405020304" pitchFamily="18" charset="0"/>
              </a:rPr>
              <a:t>, where "closeness" is typically determined by a distance metric such as Euclidean distance.</a:t>
            </a:r>
          </a:p>
        </p:txBody>
      </p:sp>
    </p:spTree>
    <p:extLst>
      <p:ext uri="{BB962C8B-B14F-4D97-AF65-F5344CB8AC3E}">
        <p14:creationId xmlns:p14="http://schemas.microsoft.com/office/powerpoint/2010/main" val="408520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8887665">
            <a:off x="-4086599" y="-746208"/>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7086601" y="0"/>
            <a:ext cx="5105400"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7229475" y="-203820"/>
            <a:ext cx="4962525" cy="708079"/>
          </a:xfrm>
          <a:prstGeom prst="rect">
            <a:avLst/>
          </a:prstGeom>
        </p:spPr>
        <p:txBody>
          <a:bodyPr wrap="square" lIns="0" tIns="0" rIns="0" bIns="0" rtlCol="0" anchor="t">
            <a:spAutoFit/>
          </a:bodyPr>
          <a:lstStyle/>
          <a:p>
            <a:pPr algn="ctr">
              <a:lnSpc>
                <a:spcPts val="6602"/>
              </a:lnSpc>
            </a:pPr>
            <a:r>
              <a:rPr lang="en-US" sz="2000" b="1" spc="300" dirty="0">
                <a:solidFill>
                  <a:schemeClr val="bg1"/>
                </a:solidFill>
                <a:latin typeface="DM Sans" pitchFamily="2" charset="0"/>
                <a:ea typeface="Oswald Bold"/>
                <a:cs typeface="Oswald Bold"/>
                <a:sym typeface="Oswald Bold"/>
              </a:rPr>
              <a:t>MODEL EVALUATION</a:t>
            </a:r>
          </a:p>
        </p:txBody>
      </p:sp>
      <p:pic>
        <p:nvPicPr>
          <p:cNvPr id="25" name="Picture 24">
            <a:extLst>
              <a:ext uri="{FF2B5EF4-FFF2-40B4-BE49-F238E27FC236}">
                <a16:creationId xmlns:a16="http://schemas.microsoft.com/office/drawing/2014/main" id="{AFB3F6CD-24A1-7187-9B95-D2D6B66ED28B}"/>
              </a:ext>
            </a:extLst>
          </p:cNvPr>
          <p:cNvPicPr>
            <a:picLocks noChangeAspect="1"/>
          </p:cNvPicPr>
          <p:nvPr/>
        </p:nvPicPr>
        <p:blipFill>
          <a:blip r:embed="rId4"/>
          <a:stretch>
            <a:fillRect/>
          </a:stretch>
        </p:blipFill>
        <p:spPr>
          <a:xfrm>
            <a:off x="180161" y="353398"/>
            <a:ext cx="6835003" cy="3243678"/>
          </a:xfrm>
          <a:prstGeom prst="rect">
            <a:avLst/>
          </a:prstGeom>
        </p:spPr>
      </p:pic>
      <p:graphicFrame>
        <p:nvGraphicFramePr>
          <p:cNvPr id="26" name="Table 25">
            <a:extLst>
              <a:ext uri="{FF2B5EF4-FFF2-40B4-BE49-F238E27FC236}">
                <a16:creationId xmlns:a16="http://schemas.microsoft.com/office/drawing/2014/main" id="{CE338155-64BA-530E-F008-9FBEF2303C44}"/>
              </a:ext>
            </a:extLst>
          </p:cNvPr>
          <p:cNvGraphicFramePr>
            <a:graphicFrameLocks noGrp="1"/>
          </p:cNvGraphicFramePr>
          <p:nvPr>
            <p:extLst>
              <p:ext uri="{D42A27DB-BD31-4B8C-83A1-F6EECF244321}">
                <p14:modId xmlns:p14="http://schemas.microsoft.com/office/powerpoint/2010/main" val="732339602"/>
              </p:ext>
            </p:extLst>
          </p:nvPr>
        </p:nvGraphicFramePr>
        <p:xfrm>
          <a:off x="7440611" y="723363"/>
          <a:ext cx="4540251" cy="3489423"/>
        </p:xfrm>
        <a:graphic>
          <a:graphicData uri="http://schemas.openxmlformats.org/drawingml/2006/table">
            <a:tbl>
              <a:tblPr firstRow="1">
                <a:tableStyleId>{2D5ABB26-0587-4C30-8999-92F81FD0307C}</a:tableStyleId>
              </a:tblPr>
              <a:tblGrid>
                <a:gridCol w="1359770">
                  <a:extLst>
                    <a:ext uri="{9D8B030D-6E8A-4147-A177-3AD203B41FA5}">
                      <a16:colId xmlns:a16="http://schemas.microsoft.com/office/drawing/2014/main" val="2931296966"/>
                    </a:ext>
                  </a:extLst>
                </a:gridCol>
                <a:gridCol w="991020">
                  <a:extLst>
                    <a:ext uri="{9D8B030D-6E8A-4147-A177-3AD203B41FA5}">
                      <a16:colId xmlns:a16="http://schemas.microsoft.com/office/drawing/2014/main" val="86119593"/>
                    </a:ext>
                  </a:extLst>
                </a:gridCol>
                <a:gridCol w="875785">
                  <a:extLst>
                    <a:ext uri="{9D8B030D-6E8A-4147-A177-3AD203B41FA5}">
                      <a16:colId xmlns:a16="http://schemas.microsoft.com/office/drawing/2014/main" val="2593779776"/>
                    </a:ext>
                  </a:extLst>
                </a:gridCol>
                <a:gridCol w="1313676">
                  <a:extLst>
                    <a:ext uri="{9D8B030D-6E8A-4147-A177-3AD203B41FA5}">
                      <a16:colId xmlns:a16="http://schemas.microsoft.com/office/drawing/2014/main" val="3239082376"/>
                    </a:ext>
                  </a:extLst>
                </a:gridCol>
              </a:tblGrid>
              <a:tr h="197583">
                <a:tc>
                  <a:txBody>
                    <a:bodyPr/>
                    <a:lstStyle/>
                    <a:p>
                      <a:pPr algn="ctr" fontAlgn="t"/>
                      <a:r>
                        <a:rPr lang="en-IN" sz="1100" b="1" u="sng" strike="noStrike" dirty="0">
                          <a:effectLst/>
                        </a:rPr>
                        <a:t>Model</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100" b="1" u="sng" strike="noStrike" dirty="0">
                          <a:effectLst/>
                        </a:rPr>
                        <a:t>Accuracy</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100" b="1" u="sng" strike="noStrike" dirty="0">
                          <a:effectLst/>
                        </a:rPr>
                        <a:t>F1 Score</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100" b="1" u="sng" strike="noStrike" dirty="0">
                          <a:effectLst/>
                        </a:rPr>
                        <a:t>Dataset</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468508"/>
                  </a:ext>
                </a:extLst>
              </a:tr>
              <a:tr h="274320">
                <a:tc>
                  <a:txBody>
                    <a:bodyPr/>
                    <a:lstStyle/>
                    <a:p>
                      <a:pPr algn="ctr" fontAlgn="b"/>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0.6877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0.6872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5687920"/>
                  </a:ext>
                </a:extLst>
              </a:tr>
              <a:tr h="274320">
                <a:tc>
                  <a:txBody>
                    <a:bodyPr/>
                    <a:lstStyle/>
                    <a:p>
                      <a:pPr algn="ctr" fontAlgn="b"/>
                      <a:r>
                        <a:rPr lang="en-IN" sz="1100" u="none" strike="noStrike">
                          <a:effectLst/>
                        </a:rPr>
                        <a:t>Decision Tree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0.6855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0.6832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859759"/>
                  </a:ext>
                </a:extLst>
              </a:tr>
              <a:tr h="274320">
                <a:tc>
                  <a:txBody>
                    <a:bodyPr/>
                    <a:lstStyle/>
                    <a:p>
                      <a:pPr algn="ctr" fontAlgn="b"/>
                      <a:r>
                        <a:rPr lang="en-IN" sz="1100" u="none" strike="noStrike">
                          <a:effectLst/>
                        </a:rPr>
                        <a:t>Logisitc Regression</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0.6273</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0.6257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8645191"/>
                  </a:ext>
                </a:extLst>
              </a:tr>
              <a:tr h="274320">
                <a:tc>
                  <a:txBody>
                    <a:bodyPr/>
                    <a:lstStyle/>
                    <a:p>
                      <a:pPr algn="ctr" fontAlgn="b"/>
                      <a:r>
                        <a:rPr lang="en-IN" sz="1100" u="none" strike="noStrike" dirty="0">
                          <a:effectLst/>
                        </a:rPr>
                        <a:t>K-Nearest Neighbours</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0.6359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0.6297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41199"/>
                  </a:ext>
                </a:extLst>
              </a:tr>
              <a:tr h="274320">
                <a:tc>
                  <a:txBody>
                    <a:bodyPr/>
                    <a:lstStyle/>
                    <a:p>
                      <a:pPr algn="ctr" fontAlgn="b"/>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rPr>
                        <a:t>0.6705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0.6702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9286380"/>
                  </a:ext>
                </a:extLst>
              </a:tr>
              <a:tr h="274320">
                <a:tc>
                  <a:txBody>
                    <a:bodyPr/>
                    <a:lstStyle/>
                    <a:p>
                      <a:pPr algn="ctr" fontAlgn="b"/>
                      <a:r>
                        <a:rPr lang="en-IN" sz="1100" u="none" strike="noStrike">
                          <a:effectLst/>
                        </a:rPr>
                        <a:t>Decision Tree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0.6855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0.6832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772047"/>
                  </a:ext>
                </a:extLst>
              </a:tr>
              <a:tr h="274320">
                <a:tc>
                  <a:txBody>
                    <a:bodyPr/>
                    <a:lstStyle/>
                    <a:p>
                      <a:pPr algn="ctr" fontAlgn="b"/>
                      <a:r>
                        <a:rPr lang="en-IN" sz="1100" u="none" strike="noStrike">
                          <a:effectLst/>
                        </a:rPr>
                        <a:t>Logisitc Regression</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rPr>
                        <a:t>0.6495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0.6386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066277"/>
                  </a:ext>
                </a:extLst>
              </a:tr>
              <a:tr h="274320">
                <a:tc>
                  <a:txBody>
                    <a:bodyPr/>
                    <a:lstStyle/>
                    <a:p>
                      <a:pPr algn="ctr" fontAlgn="b"/>
                      <a:r>
                        <a:rPr lang="en-IN" sz="1100" u="none" strike="noStrike">
                          <a:effectLst/>
                        </a:rPr>
                        <a:t>K-Nearest Neighbours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0.6386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0.6327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8057198"/>
                  </a:ext>
                </a:extLst>
              </a:tr>
              <a:tr h="274320">
                <a:tc>
                  <a:txBody>
                    <a:bodyPr/>
                    <a:lstStyle/>
                    <a:p>
                      <a:pPr algn="ctr" fontAlgn="b"/>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0.5961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0.5843</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Outliers Removed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8807544"/>
                  </a:ext>
                </a:extLst>
              </a:tr>
              <a:tr h="274320">
                <a:tc>
                  <a:txBody>
                    <a:bodyPr/>
                    <a:lstStyle/>
                    <a:p>
                      <a:pPr algn="ctr" fontAlgn="b"/>
                      <a:r>
                        <a:rPr lang="en-IN" sz="1100" u="none" strike="noStrike">
                          <a:effectLst/>
                        </a:rPr>
                        <a:t>Decision Tree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0.5978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0.5888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Outliers Removed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1355448"/>
                  </a:ext>
                </a:extLst>
              </a:tr>
              <a:tr h="274320">
                <a:tc>
                  <a:txBody>
                    <a:bodyPr/>
                    <a:lstStyle/>
                    <a:p>
                      <a:pPr algn="ctr" fontAlgn="b"/>
                      <a:r>
                        <a:rPr lang="en-IN" sz="1100" u="none" strike="noStrike">
                          <a:effectLst/>
                        </a:rPr>
                        <a:t>Logisitc Regression</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0.5620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0.5616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Outliers Removed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288217"/>
                  </a:ext>
                </a:extLst>
              </a:tr>
              <a:tr h="274320">
                <a:tc>
                  <a:txBody>
                    <a:bodyPr/>
                    <a:lstStyle/>
                    <a:p>
                      <a:pPr algn="ctr" fontAlgn="b"/>
                      <a:r>
                        <a:rPr lang="en-IN" sz="1100" u="none" strike="noStrike">
                          <a:effectLst/>
                        </a:rPr>
                        <a:t>K-Nearest Neighbours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0.5751</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rPr>
                        <a:t>0.5739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rPr>
                        <a:t>Outliers Removed</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4631588"/>
                  </a:ext>
                </a:extLst>
              </a:tr>
            </a:tbl>
          </a:graphicData>
        </a:graphic>
      </p:graphicFrame>
      <p:pic>
        <p:nvPicPr>
          <p:cNvPr id="28" name="Picture 27">
            <a:extLst>
              <a:ext uri="{FF2B5EF4-FFF2-40B4-BE49-F238E27FC236}">
                <a16:creationId xmlns:a16="http://schemas.microsoft.com/office/drawing/2014/main" id="{8CDFFBD7-0EF9-ED1F-49D2-D50234A2D418}"/>
              </a:ext>
            </a:extLst>
          </p:cNvPr>
          <p:cNvPicPr>
            <a:picLocks noChangeAspect="1"/>
          </p:cNvPicPr>
          <p:nvPr/>
        </p:nvPicPr>
        <p:blipFill>
          <a:blip r:embed="rId5"/>
          <a:stretch>
            <a:fillRect/>
          </a:stretch>
        </p:blipFill>
        <p:spPr>
          <a:xfrm>
            <a:off x="275412" y="3541913"/>
            <a:ext cx="6739752" cy="2962689"/>
          </a:xfrm>
          <a:prstGeom prst="rect">
            <a:avLst/>
          </a:prstGeom>
        </p:spPr>
      </p:pic>
      <p:sp>
        <p:nvSpPr>
          <p:cNvPr id="29" name="TextBox 24">
            <a:extLst>
              <a:ext uri="{FF2B5EF4-FFF2-40B4-BE49-F238E27FC236}">
                <a16:creationId xmlns:a16="http://schemas.microsoft.com/office/drawing/2014/main" id="{1E9088EC-FCEC-1287-FACE-5EC88A62F712}"/>
              </a:ext>
            </a:extLst>
          </p:cNvPr>
          <p:cNvSpPr txBox="1"/>
          <p:nvPr/>
        </p:nvSpPr>
        <p:spPr>
          <a:xfrm>
            <a:off x="7401310" y="4620545"/>
            <a:ext cx="4475977" cy="1107996"/>
          </a:xfrm>
          <a:prstGeom prst="rect">
            <a:avLst/>
          </a:prstGeom>
        </p:spPr>
        <p:txBody>
          <a:bodyPr wrap="square" lIns="0" tIns="0" rIns="0" bIns="0" rtlCol="0" anchor="t">
            <a:spAutoFit/>
          </a:bodyPr>
          <a:lstStyle/>
          <a:p>
            <a:pPr marL="142597" lvl="1" algn="just"/>
            <a:r>
              <a:rPr lang="en-US" sz="1200" b="1" spc="129" dirty="0">
                <a:solidFill>
                  <a:srgbClr val="231F20"/>
                </a:solidFill>
                <a:latin typeface="DM Sans"/>
                <a:ea typeface="DM Sans"/>
                <a:cs typeface="DM Sans"/>
                <a:sym typeface="DM Sans"/>
              </a:rPr>
              <a:t>Random Forest performs best in the log-transformed dataset with an accuracy of ~68.77% and an F1 score of ~68.72%. After feature extraction, its performance is slightly reduced compared to the original log-transformed dataset (~69.18% accuracy)..</a:t>
            </a:r>
          </a:p>
        </p:txBody>
      </p:sp>
      <p:sp>
        <p:nvSpPr>
          <p:cNvPr id="32" name="TextBox 15">
            <a:extLst>
              <a:ext uri="{FF2B5EF4-FFF2-40B4-BE49-F238E27FC236}">
                <a16:creationId xmlns:a16="http://schemas.microsoft.com/office/drawing/2014/main" id="{0C4DDEDC-B694-D595-78D8-CD9E1E0CDEE2}"/>
              </a:ext>
            </a:extLst>
          </p:cNvPr>
          <p:cNvSpPr txBox="1"/>
          <p:nvPr/>
        </p:nvSpPr>
        <p:spPr>
          <a:xfrm>
            <a:off x="7263606" y="4366043"/>
            <a:ext cx="4751387" cy="1617001"/>
          </a:xfrm>
          <a:prstGeom prst="rect">
            <a:avLst/>
          </a:prstGeom>
          <a:ln w="19050">
            <a:solidFill>
              <a:schemeClr val="tx1"/>
            </a:solidFill>
          </a:ln>
        </p:spPr>
        <p:txBody>
          <a:bodyPr lIns="33867" tIns="33867" rIns="33867" bIns="33867" rtlCol="0" anchor="ctr"/>
          <a:lstStyle/>
          <a:p>
            <a:pPr algn="ctr">
              <a:lnSpc>
                <a:spcPts val="1906"/>
              </a:lnSpc>
            </a:pPr>
            <a:endParaRPr sz="1200"/>
          </a:p>
        </p:txBody>
      </p:sp>
    </p:spTree>
    <p:extLst>
      <p:ext uri="{BB962C8B-B14F-4D97-AF65-F5344CB8AC3E}">
        <p14:creationId xmlns:p14="http://schemas.microsoft.com/office/powerpoint/2010/main" val="297000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2192000" cy="831767"/>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100698" y="-4311919"/>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115284" y="-4256042"/>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60651" y="-40451"/>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MODEL EVALUATION</a:t>
            </a:r>
          </a:p>
        </p:txBody>
      </p:sp>
      <p:sp>
        <p:nvSpPr>
          <p:cNvPr id="15" name="TextBox 15"/>
          <p:cNvSpPr txBox="1"/>
          <p:nvPr/>
        </p:nvSpPr>
        <p:spPr>
          <a:xfrm>
            <a:off x="5266808" y="173940"/>
            <a:ext cx="5876925" cy="2310063"/>
          </a:xfrm>
          <a:prstGeom prst="rect">
            <a:avLst/>
          </a:prstGeom>
        </p:spPr>
        <p:txBody>
          <a:bodyPr lIns="33867" tIns="33867" rIns="33867" bIns="33867" rtlCol="0" anchor="ctr"/>
          <a:lstStyle/>
          <a:p>
            <a:pPr algn="ctr">
              <a:lnSpc>
                <a:spcPts val="1906"/>
              </a:lnSpc>
            </a:pPr>
            <a:endParaRPr sz="1200"/>
          </a:p>
        </p:txBody>
      </p:sp>
      <p:sp>
        <p:nvSpPr>
          <p:cNvPr id="13" name="TextBox 12">
            <a:extLst>
              <a:ext uri="{FF2B5EF4-FFF2-40B4-BE49-F238E27FC236}">
                <a16:creationId xmlns:a16="http://schemas.microsoft.com/office/drawing/2014/main" id="{4BA412F7-3253-B197-7CE0-D8A6ACC9FEEB}"/>
              </a:ext>
            </a:extLst>
          </p:cNvPr>
          <p:cNvSpPr txBox="1"/>
          <p:nvPr/>
        </p:nvSpPr>
        <p:spPr>
          <a:xfrm>
            <a:off x="912686" y="1328971"/>
            <a:ext cx="10366621" cy="4643707"/>
          </a:xfrm>
          <a:prstGeom prst="rect">
            <a:avLst/>
          </a:prstGeom>
          <a:noFill/>
        </p:spPr>
        <p:txBody>
          <a:bodyPr wrap="square" rtlCol="0">
            <a:spAutoFit/>
          </a:bodyPr>
          <a:lstStyle/>
          <a:p>
            <a:pPr marL="342900" marR="0" indent="-342900" algn="just">
              <a:lnSpc>
                <a:spcPct val="107000"/>
              </a:lnSpc>
              <a:spcBef>
                <a:spcPts val="0"/>
              </a:spcBef>
              <a:spcAft>
                <a:spcPts val="800"/>
              </a:spcAft>
              <a:buFont typeface="Arial" panose="020B0604020202020204" pitchFamily="34" charset="0"/>
              <a:buChar char="•"/>
            </a:pPr>
            <a:r>
              <a:rPr lang="en-IN" b="1" u="sng" kern="100" dirty="0">
                <a:effectLst/>
                <a:latin typeface="DM Sans" pitchFamily="2" charset="0"/>
                <a:ea typeface="Aptos" panose="020B0004020202020204" pitchFamily="34" charset="0"/>
                <a:cs typeface="Times New Roman" panose="02020603050405020304" pitchFamily="18" charset="0"/>
              </a:rPr>
              <a:t>Random Forest </a:t>
            </a:r>
            <a:r>
              <a:rPr lang="en-IN" kern="100" dirty="0">
                <a:effectLst/>
                <a:latin typeface="DM Sans" pitchFamily="2" charset="0"/>
                <a:ea typeface="Aptos" panose="020B0004020202020204" pitchFamily="34" charset="0"/>
                <a:cs typeface="Times New Roman" panose="02020603050405020304" pitchFamily="18" charset="0"/>
              </a:rPr>
              <a:t>performs best in the log-transformed dataset with an accuracy of ~68.77% and an F1 score of ~68.72%. After feature extraction, its performance is slightly reduced compared to the original log-transformed dataset (~69.18% accuracy).</a:t>
            </a:r>
          </a:p>
          <a:p>
            <a:pPr marL="342900" marR="0" indent="-342900" algn="just">
              <a:lnSpc>
                <a:spcPct val="107000"/>
              </a:lnSpc>
              <a:spcBef>
                <a:spcPts val="0"/>
              </a:spcBef>
              <a:spcAft>
                <a:spcPts val="800"/>
              </a:spcAft>
              <a:buFont typeface="Arial" panose="020B0604020202020204" pitchFamily="34" charset="0"/>
              <a:buChar char="•"/>
            </a:pPr>
            <a:r>
              <a:rPr lang="en-IN" b="1" u="sng" kern="100" dirty="0">
                <a:effectLst/>
                <a:latin typeface="DM Sans" pitchFamily="2" charset="0"/>
                <a:ea typeface="Aptos" panose="020B0004020202020204" pitchFamily="34" charset="0"/>
                <a:cs typeface="Times New Roman" panose="02020603050405020304" pitchFamily="18" charset="0"/>
              </a:rPr>
              <a:t>Decision Tree</a:t>
            </a:r>
            <a:r>
              <a:rPr lang="en-IN" kern="100" dirty="0">
                <a:effectLst/>
                <a:latin typeface="DM Sans" pitchFamily="2" charset="0"/>
                <a:ea typeface="Aptos" panose="020B0004020202020204" pitchFamily="34" charset="0"/>
                <a:cs typeface="Times New Roman" panose="02020603050405020304" pitchFamily="18" charset="0"/>
              </a:rPr>
              <a:t> maintains consistent performance across both the feature extraction and reference datasets, with accuracy around 68.55%, showing that it is not significantly affected by feature extraction.</a:t>
            </a:r>
          </a:p>
          <a:p>
            <a:pPr marL="342900" marR="0" indent="-342900" algn="just">
              <a:lnSpc>
                <a:spcPct val="107000"/>
              </a:lnSpc>
              <a:spcBef>
                <a:spcPts val="0"/>
              </a:spcBef>
              <a:spcAft>
                <a:spcPts val="800"/>
              </a:spcAft>
              <a:buFont typeface="Arial" panose="020B0604020202020204" pitchFamily="34" charset="0"/>
              <a:buChar char="•"/>
            </a:pPr>
            <a:r>
              <a:rPr lang="en-IN" b="1" u="sng" kern="100" dirty="0">
                <a:effectLst/>
                <a:latin typeface="DM Sans" pitchFamily="2" charset="0"/>
                <a:ea typeface="Aptos" panose="020B0004020202020204" pitchFamily="34" charset="0"/>
                <a:cs typeface="Times New Roman" panose="02020603050405020304" pitchFamily="18" charset="0"/>
              </a:rPr>
              <a:t>Logistic Regression</a:t>
            </a:r>
            <a:r>
              <a:rPr lang="en-IN" kern="100" dirty="0">
                <a:effectLst/>
                <a:latin typeface="DM Sans" pitchFamily="2" charset="0"/>
                <a:ea typeface="Aptos" panose="020B0004020202020204" pitchFamily="34" charset="0"/>
                <a:cs typeface="Times New Roman" panose="02020603050405020304" pitchFamily="18" charset="0"/>
              </a:rPr>
              <a:t> continues to underperform compared to other models, with accuracy around 62.73% in the log-transformed dataset and a slight decrease to 62.70% after feature extraction. It remains the weakest model overall.</a:t>
            </a:r>
          </a:p>
          <a:p>
            <a:pPr marL="342900" marR="0" indent="-342900" algn="just">
              <a:lnSpc>
                <a:spcPct val="107000"/>
              </a:lnSpc>
              <a:spcBef>
                <a:spcPts val="0"/>
              </a:spcBef>
              <a:spcAft>
                <a:spcPts val="800"/>
              </a:spcAft>
              <a:buFont typeface="Arial" panose="020B0604020202020204" pitchFamily="34" charset="0"/>
              <a:buChar char="•"/>
            </a:pPr>
            <a:r>
              <a:rPr lang="en-IN" b="1" u="sng" kern="100" dirty="0">
                <a:effectLst/>
                <a:latin typeface="DM Sans" pitchFamily="2" charset="0"/>
                <a:ea typeface="Aptos" panose="020B0004020202020204" pitchFamily="34" charset="0"/>
                <a:cs typeface="Times New Roman" panose="02020603050405020304" pitchFamily="18" charset="0"/>
              </a:rPr>
              <a:t>K-Nearest </a:t>
            </a:r>
            <a:r>
              <a:rPr lang="en-IN" b="1" u="sng" kern="100" dirty="0" err="1">
                <a:effectLst/>
                <a:latin typeface="DM Sans" pitchFamily="2" charset="0"/>
                <a:ea typeface="Aptos" panose="020B0004020202020204" pitchFamily="34" charset="0"/>
                <a:cs typeface="Times New Roman" panose="02020603050405020304" pitchFamily="18" charset="0"/>
              </a:rPr>
              <a:t>Neighbors</a:t>
            </a:r>
            <a:r>
              <a:rPr lang="en-IN" b="1" u="sng" kern="100" dirty="0">
                <a:effectLst/>
                <a:latin typeface="DM Sans" pitchFamily="2" charset="0"/>
                <a:ea typeface="Aptos" panose="020B0004020202020204" pitchFamily="34" charset="0"/>
                <a:cs typeface="Times New Roman" panose="02020603050405020304" pitchFamily="18" charset="0"/>
              </a:rPr>
              <a:t> (KNN)</a:t>
            </a:r>
            <a:r>
              <a:rPr lang="en-IN" kern="100" dirty="0">
                <a:effectLst/>
                <a:latin typeface="DM Sans" pitchFamily="2" charset="0"/>
                <a:ea typeface="Aptos" panose="020B0004020202020204" pitchFamily="34" charset="0"/>
                <a:cs typeface="Times New Roman" panose="02020603050405020304" pitchFamily="18" charset="0"/>
              </a:rPr>
              <a:t> shows a slight decline in performance after feature extraction, particularly in accuracy (from ~66.59% to ~63.59%).</a:t>
            </a:r>
          </a:p>
          <a:p>
            <a:pPr marL="342900" marR="0" indent="-342900" algn="just">
              <a:lnSpc>
                <a:spcPct val="107000"/>
              </a:lnSpc>
              <a:spcBef>
                <a:spcPts val="0"/>
              </a:spcBef>
              <a:spcAft>
                <a:spcPts val="800"/>
              </a:spcAft>
              <a:buFont typeface="Arial" panose="020B0604020202020204" pitchFamily="34" charset="0"/>
              <a:buChar char="•"/>
            </a:pPr>
            <a:r>
              <a:rPr lang="en-IN" b="1" i="1" u="sng" kern="100" dirty="0">
                <a:effectLst/>
                <a:latin typeface="DM Sans" pitchFamily="2" charset="0"/>
                <a:ea typeface="Aptos" panose="020B0004020202020204" pitchFamily="34" charset="0"/>
                <a:cs typeface="Times New Roman" panose="02020603050405020304" pitchFamily="18" charset="0"/>
              </a:rPr>
              <a:t>Outliers Removed Dataset</a:t>
            </a:r>
            <a:r>
              <a:rPr lang="en-IN" kern="100" dirty="0">
                <a:effectLst/>
                <a:latin typeface="DM Sans" pitchFamily="2" charset="0"/>
                <a:ea typeface="Aptos" panose="020B0004020202020204" pitchFamily="34" charset="0"/>
                <a:cs typeface="Times New Roman" panose="02020603050405020304" pitchFamily="18" charset="0"/>
              </a:rPr>
              <a:t>: All models show a significant drop in performance, indicating that the outliers might have had a meaningful impact on the data distribution and model predictions.</a:t>
            </a:r>
          </a:p>
        </p:txBody>
      </p:sp>
    </p:spTree>
    <p:extLst>
      <p:ext uri="{BB962C8B-B14F-4D97-AF65-F5344CB8AC3E}">
        <p14:creationId xmlns:p14="http://schemas.microsoft.com/office/powerpoint/2010/main" val="47201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355390">
            <a:off x="6430607" y="-2262964"/>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12" name="Picture 11">
            <a:extLst>
              <a:ext uri="{FF2B5EF4-FFF2-40B4-BE49-F238E27FC236}">
                <a16:creationId xmlns:a16="http://schemas.microsoft.com/office/drawing/2014/main" id="{C26B2B6B-0F5D-DBC7-912F-0C0FDA811BDD}"/>
              </a:ext>
            </a:extLst>
          </p:cNvPr>
          <p:cNvPicPr>
            <a:picLocks noChangeAspect="1"/>
          </p:cNvPicPr>
          <p:nvPr/>
        </p:nvPicPr>
        <p:blipFill>
          <a:blip r:embed="rId4"/>
          <a:stretch>
            <a:fillRect/>
          </a:stretch>
        </p:blipFill>
        <p:spPr>
          <a:xfrm>
            <a:off x="5677466" y="513516"/>
            <a:ext cx="6177984" cy="2667430"/>
          </a:xfrm>
          <a:prstGeom prst="rect">
            <a:avLst/>
          </a:prstGeom>
        </p:spPr>
      </p:pic>
      <p:grpSp>
        <p:nvGrpSpPr>
          <p:cNvPr id="15" name="Group 3">
            <a:extLst>
              <a:ext uri="{FF2B5EF4-FFF2-40B4-BE49-F238E27FC236}">
                <a16:creationId xmlns:a16="http://schemas.microsoft.com/office/drawing/2014/main" id="{EF8A0933-31CF-C567-7A5C-2C3A759ACE9B}"/>
              </a:ext>
            </a:extLst>
          </p:cNvPr>
          <p:cNvGrpSpPr/>
          <p:nvPr/>
        </p:nvGrpSpPr>
        <p:grpSpPr>
          <a:xfrm>
            <a:off x="0" y="0"/>
            <a:ext cx="6096000" cy="723363"/>
            <a:chOff x="0" y="-19050"/>
            <a:chExt cx="4816593" cy="831850"/>
          </a:xfrm>
        </p:grpSpPr>
        <p:sp>
          <p:nvSpPr>
            <p:cNvPr id="16" name="Freeform 4">
              <a:extLst>
                <a:ext uri="{FF2B5EF4-FFF2-40B4-BE49-F238E27FC236}">
                  <a16:creationId xmlns:a16="http://schemas.microsoft.com/office/drawing/2014/main" id="{579FC266-B3E1-ED7E-72FA-8DC595FB8EBE}"/>
                </a:ext>
              </a:extLst>
            </p:cNvPr>
            <p:cNvSpPr/>
            <p:nvPr/>
          </p:nvSpPr>
          <p:spPr>
            <a:xfrm>
              <a:off x="0" y="1"/>
              <a:ext cx="4816592" cy="812799"/>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42874" y="-187254"/>
            <a:ext cx="5953125" cy="700769"/>
          </a:xfrm>
          <a:prstGeom prst="rect">
            <a:avLst/>
          </a:prstGeom>
        </p:spPr>
        <p:txBody>
          <a:bodyPr wrap="square" lIns="0" tIns="0" rIns="0" bIns="0" rtlCol="0" anchor="t">
            <a:spAutoFit/>
          </a:bodyPr>
          <a:lstStyle/>
          <a:p>
            <a:pPr algn="ctr">
              <a:lnSpc>
                <a:spcPts val="6602"/>
              </a:lnSpc>
            </a:pPr>
            <a:r>
              <a:rPr lang="en-US" b="1" dirty="0">
                <a:solidFill>
                  <a:schemeClr val="bg1"/>
                </a:solidFill>
                <a:latin typeface="DM Sans" pitchFamily="2" charset="0"/>
                <a:ea typeface="Oswald Bold"/>
                <a:cs typeface="Oswald Bold"/>
                <a:sym typeface="Oswald Bold"/>
              </a:rPr>
              <a:t>MODEL EVALUATION – AFTER FEATURE IMPORTANCE  </a:t>
            </a:r>
          </a:p>
        </p:txBody>
      </p:sp>
      <p:sp>
        <p:nvSpPr>
          <p:cNvPr id="2" name="TextBox 24">
            <a:extLst>
              <a:ext uri="{FF2B5EF4-FFF2-40B4-BE49-F238E27FC236}">
                <a16:creationId xmlns:a16="http://schemas.microsoft.com/office/drawing/2014/main" id="{FEA6C651-8D5D-C924-EFE2-AE9123F13247}"/>
              </a:ext>
            </a:extLst>
          </p:cNvPr>
          <p:cNvSpPr txBox="1"/>
          <p:nvPr/>
        </p:nvSpPr>
        <p:spPr>
          <a:xfrm>
            <a:off x="1" y="843942"/>
            <a:ext cx="5677466" cy="553998"/>
          </a:xfrm>
          <a:prstGeom prst="rect">
            <a:avLst/>
          </a:prstGeom>
        </p:spPr>
        <p:txBody>
          <a:bodyPr wrap="square" lIns="0" tIns="0" rIns="0" bIns="0" rtlCol="0" anchor="t">
            <a:spAutoFit/>
          </a:bodyPr>
          <a:lstStyle/>
          <a:p>
            <a:pPr marL="142597" lvl="1" algn="just"/>
            <a:r>
              <a:rPr lang="en-US" sz="1200" b="1" spc="129" dirty="0">
                <a:solidFill>
                  <a:srgbClr val="231F20"/>
                </a:solidFill>
                <a:latin typeface="DM Sans"/>
                <a:ea typeface="DM Sans"/>
                <a:cs typeface="DM Sans"/>
                <a:sym typeface="DM Sans"/>
              </a:rPr>
              <a:t>From our previous models, we can tell that removing outliers significantly decrease model performances hence we have not removed the outliers for this analysis.</a:t>
            </a:r>
          </a:p>
        </p:txBody>
      </p:sp>
      <p:sp>
        <p:nvSpPr>
          <p:cNvPr id="5" name="TextBox 24">
            <a:extLst>
              <a:ext uri="{FF2B5EF4-FFF2-40B4-BE49-F238E27FC236}">
                <a16:creationId xmlns:a16="http://schemas.microsoft.com/office/drawing/2014/main" id="{F83DFD0A-55BB-F91A-F270-F9591C99184C}"/>
              </a:ext>
            </a:extLst>
          </p:cNvPr>
          <p:cNvSpPr txBox="1"/>
          <p:nvPr/>
        </p:nvSpPr>
        <p:spPr>
          <a:xfrm>
            <a:off x="474254" y="4337712"/>
            <a:ext cx="4475977" cy="1292662"/>
          </a:xfrm>
          <a:prstGeom prst="rect">
            <a:avLst/>
          </a:prstGeom>
        </p:spPr>
        <p:txBody>
          <a:bodyPr wrap="square" lIns="0" tIns="0" rIns="0" bIns="0" rtlCol="0" anchor="t">
            <a:spAutoFit/>
          </a:bodyPr>
          <a:lstStyle/>
          <a:p>
            <a:pPr marL="142597" lvl="1" algn="just"/>
            <a:r>
              <a:rPr lang="en-US" sz="1400" b="1" spc="129" dirty="0">
                <a:solidFill>
                  <a:srgbClr val="231F20"/>
                </a:solidFill>
                <a:latin typeface="DM Sans"/>
                <a:ea typeface="DM Sans"/>
                <a:cs typeface="DM Sans"/>
                <a:sym typeface="DM Sans"/>
              </a:rPr>
              <a:t>The Random Forest is the best-performing model, while Logistic Regression struggles the most with this data. </a:t>
            </a:r>
          </a:p>
          <a:p>
            <a:pPr marL="142597" lvl="1" algn="just"/>
            <a:r>
              <a:rPr lang="en-US" sz="1400" b="1" spc="129" dirty="0">
                <a:solidFill>
                  <a:srgbClr val="231F20"/>
                </a:solidFill>
                <a:latin typeface="DM Sans"/>
                <a:ea typeface="DM Sans"/>
                <a:cs typeface="DM Sans"/>
                <a:sym typeface="DM Sans"/>
              </a:rPr>
              <a:t>The log transformation slightly enhances model performance but does not drastically change the model rankings.</a:t>
            </a:r>
          </a:p>
        </p:txBody>
      </p:sp>
      <p:sp>
        <p:nvSpPr>
          <p:cNvPr id="6" name="TextBox 15">
            <a:extLst>
              <a:ext uri="{FF2B5EF4-FFF2-40B4-BE49-F238E27FC236}">
                <a16:creationId xmlns:a16="http://schemas.microsoft.com/office/drawing/2014/main" id="{4BBA30D3-0EE7-9EDA-40A7-1961A7E4F832}"/>
              </a:ext>
            </a:extLst>
          </p:cNvPr>
          <p:cNvSpPr txBox="1"/>
          <p:nvPr/>
        </p:nvSpPr>
        <p:spPr>
          <a:xfrm>
            <a:off x="336550" y="4175543"/>
            <a:ext cx="4751387" cy="1617001"/>
          </a:xfrm>
          <a:prstGeom prst="rect">
            <a:avLst/>
          </a:prstGeom>
          <a:ln w="19050">
            <a:solidFill>
              <a:schemeClr val="tx1"/>
            </a:solidFill>
          </a:ln>
        </p:spPr>
        <p:txBody>
          <a:bodyPr lIns="33867" tIns="33867" rIns="33867" bIns="33867" rtlCol="0" anchor="ctr"/>
          <a:lstStyle/>
          <a:p>
            <a:pPr algn="ctr">
              <a:lnSpc>
                <a:spcPts val="1906"/>
              </a:lnSpc>
            </a:pPr>
            <a:endParaRPr sz="1200"/>
          </a:p>
        </p:txBody>
      </p:sp>
      <p:graphicFrame>
        <p:nvGraphicFramePr>
          <p:cNvPr id="8" name="Table 7">
            <a:extLst>
              <a:ext uri="{FF2B5EF4-FFF2-40B4-BE49-F238E27FC236}">
                <a16:creationId xmlns:a16="http://schemas.microsoft.com/office/drawing/2014/main" id="{DA8CE095-30B5-3252-B517-8B3D144149E3}"/>
              </a:ext>
            </a:extLst>
          </p:cNvPr>
          <p:cNvGraphicFramePr>
            <a:graphicFrameLocks noGrp="1"/>
          </p:cNvGraphicFramePr>
          <p:nvPr>
            <p:extLst>
              <p:ext uri="{D42A27DB-BD31-4B8C-83A1-F6EECF244321}">
                <p14:modId xmlns:p14="http://schemas.microsoft.com/office/powerpoint/2010/main" val="1279861509"/>
              </p:ext>
            </p:extLst>
          </p:nvPr>
        </p:nvGraphicFramePr>
        <p:xfrm>
          <a:off x="336550" y="1518518"/>
          <a:ext cx="4916386" cy="2372544"/>
        </p:xfrm>
        <a:graphic>
          <a:graphicData uri="http://schemas.openxmlformats.org/drawingml/2006/table">
            <a:tbl>
              <a:tblPr firstRow="1">
                <a:tableStyleId>{2D5ABB26-0587-4C30-8999-92F81FD0307C}</a:tableStyleId>
              </a:tblPr>
              <a:tblGrid>
                <a:gridCol w="1730438">
                  <a:extLst>
                    <a:ext uri="{9D8B030D-6E8A-4147-A177-3AD203B41FA5}">
                      <a16:colId xmlns:a16="http://schemas.microsoft.com/office/drawing/2014/main" val="3433653652"/>
                    </a:ext>
                  </a:extLst>
                </a:gridCol>
                <a:gridCol w="954167">
                  <a:extLst>
                    <a:ext uri="{9D8B030D-6E8A-4147-A177-3AD203B41FA5}">
                      <a16:colId xmlns:a16="http://schemas.microsoft.com/office/drawing/2014/main" val="2801758476"/>
                    </a:ext>
                  </a:extLst>
                </a:gridCol>
                <a:gridCol w="937995">
                  <a:extLst>
                    <a:ext uri="{9D8B030D-6E8A-4147-A177-3AD203B41FA5}">
                      <a16:colId xmlns:a16="http://schemas.microsoft.com/office/drawing/2014/main" val="1804404859"/>
                    </a:ext>
                  </a:extLst>
                </a:gridCol>
                <a:gridCol w="1293786">
                  <a:extLst>
                    <a:ext uri="{9D8B030D-6E8A-4147-A177-3AD203B41FA5}">
                      <a16:colId xmlns:a16="http://schemas.microsoft.com/office/drawing/2014/main" val="1649733599"/>
                    </a:ext>
                  </a:extLst>
                </a:gridCol>
              </a:tblGrid>
              <a:tr h="263616">
                <a:tc>
                  <a:txBody>
                    <a:bodyPr/>
                    <a:lstStyle/>
                    <a:p>
                      <a:pPr algn="ctr" fontAlgn="t"/>
                      <a:r>
                        <a:rPr lang="en-IN" sz="1100" b="1" u="sng" strike="noStrike" dirty="0">
                          <a:effectLst/>
                        </a:rPr>
                        <a:t>Model</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b="1" u="sng" strike="noStrike" dirty="0">
                          <a:effectLst/>
                        </a:rPr>
                        <a:t>Accuracy</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b="1" u="sng" strike="noStrike" dirty="0">
                          <a:effectLst/>
                        </a:rPr>
                        <a:t>F1 Score</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b="1" u="sng" strike="noStrike" dirty="0">
                          <a:effectLst/>
                        </a:rPr>
                        <a:t>Dataset</a:t>
                      </a:r>
                      <a:endParaRPr lang="en-IN" sz="1100" b="1" i="0" u="sng"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884386"/>
                  </a:ext>
                </a:extLst>
              </a:tr>
              <a:tr h="263616">
                <a:tc>
                  <a:txBody>
                    <a:bodyPr/>
                    <a:lstStyle/>
                    <a:p>
                      <a:pPr algn="ctr" fontAlgn="b"/>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0.6895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0.6869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907397"/>
                  </a:ext>
                </a:extLst>
              </a:tr>
              <a:tr h="263616">
                <a:tc>
                  <a:txBody>
                    <a:bodyPr/>
                    <a:lstStyle/>
                    <a:p>
                      <a:pPr algn="ctr" fontAlgn="b"/>
                      <a:r>
                        <a:rPr lang="en-IN" sz="1100" u="none" strike="noStrike">
                          <a:effectLst/>
                        </a:rPr>
                        <a:t>Decision Tree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0.6845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0.6836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8964836"/>
                  </a:ext>
                </a:extLst>
              </a:tr>
              <a:tr h="263616">
                <a:tc>
                  <a:txBody>
                    <a:bodyPr/>
                    <a:lstStyle/>
                    <a:p>
                      <a:pPr algn="ctr" fontAlgn="b"/>
                      <a:r>
                        <a:rPr lang="en-IN" sz="1100" u="none" strike="noStrike">
                          <a:effectLst/>
                        </a:rPr>
                        <a:t>Logisitc Regression</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0.6273</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0.6257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429360"/>
                  </a:ext>
                </a:extLst>
              </a:tr>
              <a:tr h="263616">
                <a:tc>
                  <a:txBody>
                    <a:bodyPr/>
                    <a:lstStyle/>
                    <a:p>
                      <a:pPr algn="ctr" fontAlgn="b"/>
                      <a:r>
                        <a:rPr lang="en-IN" sz="1100" u="none" strike="noStrike">
                          <a:effectLst/>
                        </a:rPr>
                        <a:t>K-Nearest Neighbours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0.6618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0.6569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Log-Transformed</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076956"/>
                  </a:ext>
                </a:extLst>
              </a:tr>
              <a:tr h="263616">
                <a:tc>
                  <a:txBody>
                    <a:bodyPr/>
                    <a:lstStyle/>
                    <a:p>
                      <a:pPr algn="ctr" fontAlgn="b"/>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0.6836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0.6835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457556"/>
                  </a:ext>
                </a:extLst>
              </a:tr>
              <a:tr h="263616">
                <a:tc>
                  <a:txBody>
                    <a:bodyPr/>
                    <a:lstStyle/>
                    <a:p>
                      <a:pPr algn="ctr" fontAlgn="b"/>
                      <a:r>
                        <a:rPr lang="en-IN" sz="1100" u="none" strike="noStrike">
                          <a:effectLst/>
                        </a:rPr>
                        <a:t>Decision Tree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0.6845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0.6836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726901"/>
                  </a:ext>
                </a:extLst>
              </a:tr>
              <a:tr h="263616">
                <a:tc>
                  <a:txBody>
                    <a:bodyPr/>
                    <a:lstStyle/>
                    <a:p>
                      <a:pPr algn="ctr" fontAlgn="b"/>
                      <a:r>
                        <a:rPr lang="en-IN" sz="1100" u="none" strike="noStrike">
                          <a:effectLst/>
                        </a:rPr>
                        <a:t>Logisitc Regression</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0.6509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0.6397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Reference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110355"/>
                  </a:ext>
                </a:extLst>
              </a:tr>
              <a:tr h="263616">
                <a:tc>
                  <a:txBody>
                    <a:bodyPr/>
                    <a:lstStyle/>
                    <a:p>
                      <a:pPr algn="ctr" fontAlgn="b"/>
                      <a:r>
                        <a:rPr lang="en-IN" sz="1100" u="none" strike="noStrike">
                          <a:effectLst/>
                        </a:rPr>
                        <a:t>K-Nearest Neighbours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0.6732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0.6680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Reference</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600549"/>
                  </a:ext>
                </a:extLst>
              </a:tr>
            </a:tbl>
          </a:graphicData>
        </a:graphic>
      </p:graphicFrame>
      <p:pic>
        <p:nvPicPr>
          <p:cNvPr id="18" name="Picture 17">
            <a:extLst>
              <a:ext uri="{FF2B5EF4-FFF2-40B4-BE49-F238E27FC236}">
                <a16:creationId xmlns:a16="http://schemas.microsoft.com/office/drawing/2014/main" id="{66283DBB-EE89-FE34-5D7E-72FE938CF22D}"/>
              </a:ext>
            </a:extLst>
          </p:cNvPr>
          <p:cNvPicPr>
            <a:picLocks noChangeAspect="1"/>
          </p:cNvPicPr>
          <p:nvPr/>
        </p:nvPicPr>
        <p:blipFill>
          <a:blip r:embed="rId5"/>
          <a:stretch>
            <a:fillRect/>
          </a:stretch>
        </p:blipFill>
        <p:spPr>
          <a:xfrm>
            <a:off x="5677466" y="3283665"/>
            <a:ext cx="6343454" cy="2663297"/>
          </a:xfrm>
          <a:prstGeom prst="rect">
            <a:avLst/>
          </a:prstGeom>
        </p:spPr>
      </p:pic>
    </p:spTree>
    <p:extLst>
      <p:ext uri="{BB962C8B-B14F-4D97-AF65-F5344CB8AC3E}">
        <p14:creationId xmlns:p14="http://schemas.microsoft.com/office/powerpoint/2010/main" val="353630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2192000" cy="831767"/>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100698" y="-4311919"/>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115284" y="-4256042"/>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60651" y="-40451"/>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MODEL EVALUATION</a:t>
            </a:r>
          </a:p>
        </p:txBody>
      </p:sp>
      <p:sp>
        <p:nvSpPr>
          <p:cNvPr id="15" name="TextBox 15"/>
          <p:cNvSpPr txBox="1"/>
          <p:nvPr/>
        </p:nvSpPr>
        <p:spPr>
          <a:xfrm>
            <a:off x="5266808" y="173940"/>
            <a:ext cx="5876925" cy="2310063"/>
          </a:xfrm>
          <a:prstGeom prst="rect">
            <a:avLst/>
          </a:prstGeom>
        </p:spPr>
        <p:txBody>
          <a:bodyPr lIns="33867" tIns="33867" rIns="33867" bIns="33867" rtlCol="0" anchor="ctr"/>
          <a:lstStyle/>
          <a:p>
            <a:pPr algn="ctr">
              <a:lnSpc>
                <a:spcPts val="1906"/>
              </a:lnSpc>
            </a:pPr>
            <a:endParaRPr sz="1200"/>
          </a:p>
        </p:txBody>
      </p:sp>
      <p:sp>
        <p:nvSpPr>
          <p:cNvPr id="13" name="TextBox 12">
            <a:extLst>
              <a:ext uri="{FF2B5EF4-FFF2-40B4-BE49-F238E27FC236}">
                <a16:creationId xmlns:a16="http://schemas.microsoft.com/office/drawing/2014/main" id="{4BA412F7-3253-B197-7CE0-D8A6ACC9FEEB}"/>
              </a:ext>
            </a:extLst>
          </p:cNvPr>
          <p:cNvSpPr txBox="1"/>
          <p:nvPr/>
        </p:nvSpPr>
        <p:spPr>
          <a:xfrm>
            <a:off x="360237" y="1005707"/>
            <a:ext cx="6250113" cy="5209247"/>
          </a:xfrm>
          <a:prstGeom prst="rect">
            <a:avLst/>
          </a:prstGeom>
          <a:noFill/>
        </p:spPr>
        <p:txBody>
          <a:bodyPr wrap="square" rtlCol="0">
            <a:spAutoFit/>
          </a:bodyPr>
          <a:lstStyle/>
          <a:p>
            <a:pPr marR="0" algn="just">
              <a:lnSpc>
                <a:spcPct val="107000"/>
              </a:lnSpc>
              <a:spcBef>
                <a:spcPts val="0"/>
              </a:spcBef>
              <a:spcAft>
                <a:spcPts val="800"/>
              </a:spcAft>
            </a:pPr>
            <a:r>
              <a:rPr lang="en-US" sz="1400" b="1" u="sng" kern="100" dirty="0">
                <a:effectLst/>
                <a:latin typeface="DM Sans" pitchFamily="2" charset="0"/>
                <a:ea typeface="Aptos" panose="020B0004020202020204" pitchFamily="34" charset="0"/>
                <a:cs typeface="Times New Roman" panose="02020603050405020304" pitchFamily="18" charset="0"/>
              </a:rPr>
              <a:t>AFTER FEATURE IMPORTANCE</a:t>
            </a:r>
          </a:p>
          <a:p>
            <a:pPr marR="0" algn="just">
              <a:lnSpc>
                <a:spcPct val="107000"/>
              </a:lnSpc>
              <a:spcBef>
                <a:spcPts val="0"/>
              </a:spcBef>
              <a:spcAft>
                <a:spcPts val="800"/>
              </a:spcAft>
            </a:pPr>
            <a:r>
              <a:rPr lang="en-US" sz="1400" kern="100" dirty="0">
                <a:effectLst/>
                <a:latin typeface="DM Sans" pitchFamily="2" charset="0"/>
                <a:ea typeface="Aptos" panose="020B0004020202020204" pitchFamily="34" charset="0"/>
                <a:cs typeface="Times New Roman" panose="02020603050405020304" pitchFamily="18" charset="0"/>
              </a:rPr>
              <a:t>The features selected are according to the given graph. The first five features namely, ‘Weight-in-</a:t>
            </a:r>
            <a:r>
              <a:rPr lang="en-US" sz="1400" kern="100" dirty="0" err="1">
                <a:effectLst/>
                <a:latin typeface="DM Sans" pitchFamily="2" charset="0"/>
                <a:ea typeface="Aptos" panose="020B0004020202020204" pitchFamily="34" charset="0"/>
                <a:cs typeface="Times New Roman" panose="02020603050405020304" pitchFamily="18" charset="0"/>
              </a:rPr>
              <a:t>gms</a:t>
            </a:r>
            <a:r>
              <a:rPr lang="en-US" sz="1400" kern="100" dirty="0">
                <a:effectLst/>
                <a:latin typeface="DM Sans" pitchFamily="2" charset="0"/>
                <a:ea typeface="Aptos" panose="020B0004020202020204" pitchFamily="34" charset="0"/>
                <a:cs typeface="Times New Roman" panose="02020603050405020304" pitchFamily="18" charset="0"/>
              </a:rPr>
              <a:t>’, ‘</a:t>
            </a:r>
            <a:r>
              <a:rPr lang="en-US" sz="1400" kern="100" dirty="0" err="1">
                <a:effectLst/>
                <a:latin typeface="DM Sans" pitchFamily="2" charset="0"/>
                <a:ea typeface="Aptos" panose="020B0004020202020204" pitchFamily="34" charset="0"/>
                <a:cs typeface="Times New Roman" panose="02020603050405020304" pitchFamily="18" charset="0"/>
              </a:rPr>
              <a:t>Discount_offered</a:t>
            </a:r>
            <a:r>
              <a:rPr lang="en-US" sz="1400" kern="100" dirty="0">
                <a:effectLst/>
                <a:latin typeface="DM Sans" pitchFamily="2" charset="0"/>
                <a:ea typeface="Aptos" panose="020B0004020202020204" pitchFamily="34" charset="0"/>
                <a:cs typeface="Times New Roman" panose="02020603050405020304" pitchFamily="18" charset="0"/>
              </a:rPr>
              <a:t>’, ‘</a:t>
            </a:r>
            <a:r>
              <a:rPr lang="en-US" sz="1400" kern="100" dirty="0" err="1">
                <a:effectLst/>
                <a:latin typeface="DM Sans" pitchFamily="2" charset="0"/>
                <a:ea typeface="Aptos" panose="020B0004020202020204" pitchFamily="34" charset="0"/>
                <a:cs typeface="Times New Roman" panose="02020603050405020304" pitchFamily="18" charset="0"/>
              </a:rPr>
              <a:t>Cost_of_the_Product</a:t>
            </a:r>
            <a:r>
              <a:rPr lang="en-US" sz="1400" kern="100" dirty="0">
                <a:effectLst/>
                <a:latin typeface="DM Sans" pitchFamily="2" charset="0"/>
                <a:ea typeface="Aptos" panose="020B0004020202020204" pitchFamily="34" charset="0"/>
                <a:cs typeface="Times New Roman" panose="02020603050405020304" pitchFamily="18" charset="0"/>
              </a:rPr>
              <a:t>’, ‘Customer_ca</a:t>
            </a:r>
            <a:r>
              <a:rPr lang="en-US" sz="1400" kern="100" dirty="0">
                <a:latin typeface="DM Sans" pitchFamily="2" charset="0"/>
                <a:ea typeface="Aptos" panose="020B0004020202020204" pitchFamily="34" charset="0"/>
                <a:cs typeface="Times New Roman" panose="02020603050405020304" pitchFamily="18" charset="0"/>
              </a:rPr>
              <a:t>re_calls’ and ‘</a:t>
            </a:r>
            <a:r>
              <a:rPr lang="en-US" sz="1400" kern="100" dirty="0" err="1">
                <a:latin typeface="DM Sans" pitchFamily="2" charset="0"/>
                <a:ea typeface="Aptos" panose="020B0004020202020204" pitchFamily="34" charset="0"/>
                <a:cs typeface="Times New Roman" panose="02020603050405020304" pitchFamily="18" charset="0"/>
              </a:rPr>
              <a:t>Prior_purchases</a:t>
            </a:r>
            <a:r>
              <a:rPr lang="en-US" sz="1400" kern="100" dirty="0">
                <a:latin typeface="DM Sans" pitchFamily="2" charset="0"/>
                <a:ea typeface="Aptos" panose="020B0004020202020204" pitchFamily="34" charset="0"/>
                <a:cs typeface="Times New Roman" panose="02020603050405020304" pitchFamily="18" charset="0"/>
              </a:rPr>
              <a:t>’ are selected for the analysis.</a:t>
            </a:r>
            <a:endParaRPr lang="en-US" sz="1400" kern="100" dirty="0">
              <a:effectLst/>
              <a:latin typeface="DM Sans" pitchFamily="2" charset="0"/>
              <a:ea typeface="Aptos" panose="020B0004020202020204" pitchFamily="34" charset="0"/>
              <a:cs typeface="Times New Roman" panose="02020603050405020304" pitchFamily="18" charset="0"/>
            </a:endParaRPr>
          </a:p>
          <a:p>
            <a:pPr marL="342900" marR="0" indent="-34290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Random Forest </a:t>
            </a:r>
            <a:r>
              <a:rPr lang="en-US" sz="1400" kern="100" dirty="0">
                <a:effectLst/>
                <a:latin typeface="DM Sans" pitchFamily="2" charset="0"/>
                <a:ea typeface="Aptos" panose="020B0004020202020204" pitchFamily="34" charset="0"/>
                <a:cs typeface="Times New Roman" panose="02020603050405020304" pitchFamily="18" charset="0"/>
              </a:rPr>
              <a:t>continues to outperform other models across all datasets, maintaining accuracy and F1 scores above 68%, both in the log-transformed and reference datasets. This highlights its robustness and ability to handle the data well, even after feature selection based on importance.</a:t>
            </a:r>
            <a:endParaRPr lang="en-US" sz="1400" b="1" u="sng" kern="100" dirty="0">
              <a:effectLst/>
              <a:latin typeface="DM Sans" pitchFamily="2" charset="0"/>
              <a:ea typeface="Aptos" panose="020B0004020202020204" pitchFamily="34" charset="0"/>
              <a:cs typeface="Times New Roman" panose="02020603050405020304" pitchFamily="18" charset="0"/>
            </a:endParaRPr>
          </a:p>
          <a:p>
            <a:pPr marL="342900" marR="0" indent="-34290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Decision Tree </a:t>
            </a:r>
            <a:r>
              <a:rPr lang="en-US" sz="1400" kern="100" dirty="0">
                <a:effectLst/>
                <a:latin typeface="DM Sans" pitchFamily="2" charset="0"/>
                <a:ea typeface="Aptos" panose="020B0004020202020204" pitchFamily="34" charset="0"/>
                <a:cs typeface="Times New Roman" panose="02020603050405020304" pitchFamily="18" charset="0"/>
              </a:rPr>
              <a:t>shows stable performance, similar to its results in the feature extraction dataset, indicating that it is relatively unaffected by both feature extraction and feature importance selection.</a:t>
            </a:r>
          </a:p>
          <a:p>
            <a:pPr marL="342900" marR="0" indent="-34290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Logistic Regression </a:t>
            </a:r>
            <a:r>
              <a:rPr lang="en-US" sz="1400" kern="100" dirty="0">
                <a:effectLst/>
                <a:latin typeface="DM Sans" pitchFamily="2" charset="0"/>
                <a:ea typeface="Aptos" panose="020B0004020202020204" pitchFamily="34" charset="0"/>
                <a:cs typeface="Times New Roman" panose="02020603050405020304" pitchFamily="18" charset="0"/>
              </a:rPr>
              <a:t>improves slightly in the reference dataset (accuracy ~64.59%) but still lags behind other models. Feature importance did not significantly impact its performance.</a:t>
            </a:r>
          </a:p>
          <a:p>
            <a:pPr marL="342900" marR="0" indent="-342900" algn="just">
              <a:lnSpc>
                <a:spcPct val="107000"/>
              </a:lnSpc>
              <a:spcBef>
                <a:spcPts val="0"/>
              </a:spcBef>
              <a:spcAft>
                <a:spcPts val="800"/>
              </a:spcAft>
              <a:buFont typeface="Arial" panose="020B0604020202020204" pitchFamily="34" charset="0"/>
              <a:buChar char="•"/>
            </a:pPr>
            <a:r>
              <a:rPr lang="en-US" sz="1400" b="1" u="sng" kern="100" dirty="0">
                <a:effectLst/>
                <a:latin typeface="DM Sans" pitchFamily="2" charset="0"/>
                <a:ea typeface="Aptos" panose="020B0004020202020204" pitchFamily="34" charset="0"/>
                <a:cs typeface="Times New Roman" panose="02020603050405020304" pitchFamily="18" charset="0"/>
              </a:rPr>
              <a:t>K-Nearest Neighbors </a:t>
            </a:r>
            <a:r>
              <a:rPr lang="en-US" sz="1400" kern="100" dirty="0">
                <a:effectLst/>
                <a:latin typeface="DM Sans" pitchFamily="2" charset="0"/>
                <a:ea typeface="Aptos" panose="020B0004020202020204" pitchFamily="34" charset="0"/>
                <a:cs typeface="Times New Roman" panose="02020603050405020304" pitchFamily="18" charset="0"/>
              </a:rPr>
              <a:t>remains consistent with its performance, showing slightly better results in the log-transformed dataset compared to the feature extraction dataset, but still behind Random Forest and Decision Tree.</a:t>
            </a:r>
          </a:p>
        </p:txBody>
      </p:sp>
      <p:pic>
        <p:nvPicPr>
          <p:cNvPr id="9" name="Picture 8">
            <a:extLst>
              <a:ext uri="{FF2B5EF4-FFF2-40B4-BE49-F238E27FC236}">
                <a16:creationId xmlns:a16="http://schemas.microsoft.com/office/drawing/2014/main" id="{EB98C636-AD20-9DF6-3AF6-AC5BFEC019DD}"/>
              </a:ext>
            </a:extLst>
          </p:cNvPr>
          <p:cNvPicPr>
            <a:picLocks noChangeAspect="1"/>
          </p:cNvPicPr>
          <p:nvPr/>
        </p:nvPicPr>
        <p:blipFill>
          <a:blip r:embed="rId4"/>
          <a:stretch>
            <a:fillRect/>
          </a:stretch>
        </p:blipFill>
        <p:spPr>
          <a:xfrm>
            <a:off x="6610350" y="1743771"/>
            <a:ext cx="5206974" cy="3457287"/>
          </a:xfrm>
          <a:prstGeom prst="rect">
            <a:avLst/>
          </a:prstGeom>
        </p:spPr>
      </p:pic>
    </p:spTree>
    <p:extLst>
      <p:ext uri="{BB962C8B-B14F-4D97-AF65-F5344CB8AC3E}">
        <p14:creationId xmlns:p14="http://schemas.microsoft.com/office/powerpoint/2010/main" val="88565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002744">
            <a:off x="6840467" y="-1847380"/>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0" y="1"/>
            <a:ext cx="9906000" cy="582408"/>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0" y="-172414"/>
            <a:ext cx="9620250" cy="754822"/>
          </a:xfrm>
          <a:prstGeom prst="rect">
            <a:avLst/>
          </a:prstGeom>
        </p:spPr>
        <p:txBody>
          <a:bodyPr wrap="square" lIns="0" tIns="0" rIns="0" bIns="0" rtlCol="0" anchor="t">
            <a:spAutoFit/>
          </a:bodyPr>
          <a:lstStyle/>
          <a:p>
            <a:pPr algn="ctr">
              <a:lnSpc>
                <a:spcPts val="6602"/>
              </a:lnSpc>
            </a:pPr>
            <a:r>
              <a:rPr lang="en-US" sz="3200" b="1" spc="616" dirty="0">
                <a:solidFill>
                  <a:schemeClr val="bg1"/>
                </a:solidFill>
                <a:latin typeface="Oswald Bold"/>
                <a:ea typeface="Oswald Bold"/>
                <a:cs typeface="Oswald Bold"/>
                <a:sym typeface="Oswald Bold"/>
              </a:rPr>
              <a:t>FINAL RESULTS AND CONCLUSION</a:t>
            </a:r>
          </a:p>
        </p:txBody>
      </p:sp>
      <p:sp>
        <p:nvSpPr>
          <p:cNvPr id="19" name="TextBox 18">
            <a:extLst>
              <a:ext uri="{FF2B5EF4-FFF2-40B4-BE49-F238E27FC236}">
                <a16:creationId xmlns:a16="http://schemas.microsoft.com/office/drawing/2014/main" id="{3ADC3331-CD26-7961-8DE3-89E3FC5B7D8A}"/>
              </a:ext>
            </a:extLst>
          </p:cNvPr>
          <p:cNvSpPr txBox="1"/>
          <p:nvPr/>
        </p:nvSpPr>
        <p:spPr>
          <a:xfrm>
            <a:off x="406154" y="844633"/>
            <a:ext cx="6320643" cy="1789914"/>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300" b="1" u="sng" kern="100" dirty="0">
                <a:latin typeface="DM Sans" pitchFamily="2" charset="0"/>
                <a:ea typeface="Aptos" panose="020B0004020202020204" pitchFamily="34" charset="0"/>
                <a:cs typeface="Times New Roman" panose="02020603050405020304" pitchFamily="18" charset="0"/>
              </a:rPr>
              <a:t>Random Forest</a:t>
            </a:r>
            <a:r>
              <a:rPr lang="en-US" sz="1300" kern="100" dirty="0">
                <a:latin typeface="DM Sans" pitchFamily="2" charset="0"/>
                <a:ea typeface="Aptos" panose="020B0004020202020204" pitchFamily="34" charset="0"/>
                <a:cs typeface="Times New Roman" panose="02020603050405020304" pitchFamily="18" charset="0"/>
              </a:rPr>
              <a:t> </a:t>
            </a:r>
            <a:r>
              <a:rPr lang="en-US" sz="1300" kern="100" dirty="0">
                <a:effectLst/>
                <a:latin typeface="DM Sans" pitchFamily="2" charset="0"/>
                <a:ea typeface="Aptos" panose="020B0004020202020204" pitchFamily="34" charset="0"/>
                <a:cs typeface="Times New Roman" panose="02020603050405020304" pitchFamily="18" charset="0"/>
              </a:rPr>
              <a:t>is consistently the best-performing model across different datasets and methods, demonstrating strong accuracy and F1 scores.</a:t>
            </a:r>
          </a:p>
          <a:p>
            <a:pPr marL="285750" marR="0" indent="-285750" algn="just">
              <a:lnSpc>
                <a:spcPct val="107000"/>
              </a:lnSpc>
              <a:spcBef>
                <a:spcPts val="0"/>
              </a:spcBef>
              <a:spcAft>
                <a:spcPts val="800"/>
              </a:spcAft>
              <a:buFont typeface="Arial" panose="020B0604020202020204" pitchFamily="34" charset="0"/>
              <a:buChar char="•"/>
            </a:pPr>
            <a:r>
              <a:rPr lang="en-US" sz="1300" kern="100" dirty="0">
                <a:effectLst/>
                <a:latin typeface="DM Sans" pitchFamily="2" charset="0"/>
                <a:ea typeface="Aptos" panose="020B0004020202020204" pitchFamily="34" charset="0"/>
                <a:cs typeface="Times New Roman" panose="02020603050405020304" pitchFamily="18" charset="0"/>
              </a:rPr>
              <a:t>Feature Extraction and Feature Importance methods slightly affect model performance, with Random Forest and Decision Tree showing resilience, while Logistic Regression and KNN are more sensitive to these changes.</a:t>
            </a:r>
          </a:p>
          <a:p>
            <a:pPr marL="285750" marR="0" indent="-285750" algn="just">
              <a:lnSpc>
                <a:spcPct val="107000"/>
              </a:lnSpc>
              <a:spcBef>
                <a:spcPts val="0"/>
              </a:spcBef>
              <a:spcAft>
                <a:spcPts val="800"/>
              </a:spcAft>
              <a:buFont typeface="Arial" panose="020B0604020202020204" pitchFamily="34" charset="0"/>
              <a:buChar char="•"/>
            </a:pPr>
            <a:r>
              <a:rPr lang="en-US" sz="1300" kern="100" dirty="0">
                <a:effectLst/>
                <a:latin typeface="DM Sans" pitchFamily="2" charset="0"/>
                <a:ea typeface="Aptos" panose="020B0004020202020204" pitchFamily="34" charset="0"/>
                <a:cs typeface="Times New Roman" panose="02020603050405020304" pitchFamily="18" charset="0"/>
              </a:rPr>
              <a:t>Outlier Removal has a negative impact on all models, suggesting that the removed outliers contained valuable information that influenced predictions.</a:t>
            </a:r>
          </a:p>
        </p:txBody>
      </p:sp>
      <p:sp>
        <p:nvSpPr>
          <p:cNvPr id="4" name="TextBox 3">
            <a:extLst>
              <a:ext uri="{FF2B5EF4-FFF2-40B4-BE49-F238E27FC236}">
                <a16:creationId xmlns:a16="http://schemas.microsoft.com/office/drawing/2014/main" id="{59EA89EE-321E-F41B-9DAB-C813573C6B5A}"/>
              </a:ext>
            </a:extLst>
          </p:cNvPr>
          <p:cNvSpPr txBox="1"/>
          <p:nvPr/>
        </p:nvSpPr>
        <p:spPr>
          <a:xfrm>
            <a:off x="406152" y="3552284"/>
            <a:ext cx="6320643" cy="2003947"/>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300" b="1" u="sng" kern="100" dirty="0">
                <a:effectLst/>
                <a:latin typeface="DM Sans" pitchFamily="2" charset="0"/>
                <a:ea typeface="Aptos" panose="020B0004020202020204" pitchFamily="34" charset="0"/>
                <a:cs typeface="Times New Roman" panose="02020603050405020304" pitchFamily="18" charset="0"/>
              </a:rPr>
              <a:t>Model Sensitivity to Preprocessing</a:t>
            </a:r>
            <a:r>
              <a:rPr lang="en-US" sz="1300" kern="100" dirty="0">
                <a:effectLst/>
                <a:latin typeface="DM Sans" pitchFamily="2" charset="0"/>
                <a:ea typeface="Aptos" panose="020B0004020202020204" pitchFamily="34" charset="0"/>
                <a:cs typeface="Times New Roman" panose="02020603050405020304" pitchFamily="18" charset="0"/>
              </a:rPr>
              <a:t>: Log transformation and outlier removal affect model performance, which may limit consistency and </a:t>
            </a:r>
            <a:r>
              <a:rPr lang="en-US" sz="1300" kern="100" dirty="0" err="1">
                <a:effectLst/>
                <a:latin typeface="DM Sans" pitchFamily="2" charset="0"/>
                <a:ea typeface="Aptos" panose="020B0004020202020204" pitchFamily="34" charset="0"/>
                <a:cs typeface="Times New Roman" panose="02020603050405020304" pitchFamily="18" charset="0"/>
              </a:rPr>
              <a:t>generalisability</a:t>
            </a:r>
            <a:r>
              <a:rPr lang="en-US" sz="1300" kern="100" dirty="0">
                <a:effectLst/>
                <a:latin typeface="DM Sans" pitchFamily="2" charset="0"/>
                <a:ea typeface="Aptos" panose="020B0004020202020204" pitchFamily="34" charset="0"/>
                <a:cs typeface="Times New Roman" panose="02020603050405020304" pitchFamily="18" charset="0"/>
              </a:rPr>
              <a:t>.</a:t>
            </a:r>
          </a:p>
          <a:p>
            <a:pPr marL="285750" marR="0" indent="-285750" algn="just">
              <a:lnSpc>
                <a:spcPct val="107000"/>
              </a:lnSpc>
              <a:spcBef>
                <a:spcPts val="0"/>
              </a:spcBef>
              <a:spcAft>
                <a:spcPts val="800"/>
              </a:spcAft>
              <a:buFont typeface="Arial" panose="020B0604020202020204" pitchFamily="34" charset="0"/>
              <a:buChar char="•"/>
            </a:pPr>
            <a:r>
              <a:rPr lang="en-US" sz="1300" kern="100" dirty="0">
                <a:effectLst/>
                <a:latin typeface="DM Sans" pitchFamily="2" charset="0"/>
                <a:ea typeface="Aptos" panose="020B0004020202020204" pitchFamily="34" charset="0"/>
                <a:cs typeface="Times New Roman" panose="02020603050405020304" pitchFamily="18" charset="0"/>
              </a:rPr>
              <a:t>Despite efforts to resolve </a:t>
            </a:r>
            <a:r>
              <a:rPr lang="en-US" sz="1300" b="1" u="sng" kern="100" dirty="0">
                <a:effectLst/>
                <a:latin typeface="DM Sans" pitchFamily="2" charset="0"/>
                <a:ea typeface="Aptos" panose="020B0004020202020204" pitchFamily="34" charset="0"/>
                <a:cs typeface="Times New Roman" panose="02020603050405020304" pitchFamily="18" charset="0"/>
              </a:rPr>
              <a:t>class imbalance</a:t>
            </a:r>
            <a:r>
              <a:rPr lang="en-US" sz="1300" kern="100" dirty="0">
                <a:effectLst/>
                <a:latin typeface="DM Sans" pitchFamily="2" charset="0"/>
                <a:ea typeface="Aptos" panose="020B0004020202020204" pitchFamily="34" charset="0"/>
                <a:cs typeface="Times New Roman" panose="02020603050405020304" pitchFamily="18" charset="0"/>
              </a:rPr>
              <a:t>, model measurements may still </a:t>
            </a:r>
            <a:r>
              <a:rPr lang="en-US" sz="1300" kern="100" dirty="0" err="1">
                <a:effectLst/>
                <a:latin typeface="DM Sans" pitchFamily="2" charset="0"/>
                <a:ea typeface="Aptos" panose="020B0004020202020204" pitchFamily="34" charset="0"/>
                <a:cs typeface="Times New Roman" panose="02020603050405020304" pitchFamily="18" charset="0"/>
              </a:rPr>
              <a:t>favour</a:t>
            </a:r>
            <a:r>
              <a:rPr lang="en-US" sz="1300" kern="100" dirty="0">
                <a:effectLst/>
                <a:latin typeface="DM Sans" pitchFamily="2" charset="0"/>
                <a:ea typeface="Aptos" panose="020B0004020202020204" pitchFamily="34" charset="0"/>
                <a:cs typeface="Times New Roman" panose="02020603050405020304" pitchFamily="18" charset="0"/>
              </a:rPr>
              <a:t> the majority class, leading to deceptive model performance interpretations.</a:t>
            </a:r>
          </a:p>
          <a:p>
            <a:pPr marL="285750" marR="0" indent="-285750" algn="just">
              <a:lnSpc>
                <a:spcPct val="107000"/>
              </a:lnSpc>
              <a:spcBef>
                <a:spcPts val="0"/>
              </a:spcBef>
              <a:spcAft>
                <a:spcPts val="800"/>
              </a:spcAft>
              <a:buFont typeface="Arial" panose="020B0604020202020204" pitchFamily="34" charset="0"/>
              <a:buChar char="•"/>
            </a:pPr>
            <a:r>
              <a:rPr lang="en-US" sz="1300" b="1" u="sng" kern="100" dirty="0">
                <a:effectLst/>
                <a:latin typeface="DM Sans" pitchFamily="2" charset="0"/>
                <a:ea typeface="Aptos" panose="020B0004020202020204" pitchFamily="34" charset="0"/>
                <a:cs typeface="Times New Roman" panose="02020603050405020304" pitchFamily="18" charset="0"/>
              </a:rPr>
              <a:t>Limited </a:t>
            </a:r>
            <a:r>
              <a:rPr lang="en-US" sz="1300" b="1" u="sng" kern="100" dirty="0" err="1">
                <a:effectLst/>
                <a:latin typeface="DM Sans" pitchFamily="2" charset="0"/>
                <a:ea typeface="Aptos" panose="020B0004020202020204" pitchFamily="34" charset="0"/>
                <a:cs typeface="Times New Roman" panose="02020603050405020304" pitchFamily="18" charset="0"/>
              </a:rPr>
              <a:t>Generalisation</a:t>
            </a:r>
            <a:r>
              <a:rPr lang="en-US" sz="1300" kern="100" dirty="0">
                <a:effectLst/>
                <a:latin typeface="DM Sans" pitchFamily="2" charset="0"/>
                <a:ea typeface="Aptos" panose="020B0004020202020204" pitchFamily="34" charset="0"/>
                <a:cs typeface="Times New Roman" panose="02020603050405020304" pitchFamily="18" charset="0"/>
              </a:rPr>
              <a:t>: The models have only been tested on a specific dataset, therefore the conclusions may not apply to other datasets or real-world circumstances.</a:t>
            </a:r>
          </a:p>
        </p:txBody>
      </p:sp>
      <p:sp>
        <p:nvSpPr>
          <p:cNvPr id="5" name="Freeform 10">
            <a:extLst>
              <a:ext uri="{FF2B5EF4-FFF2-40B4-BE49-F238E27FC236}">
                <a16:creationId xmlns:a16="http://schemas.microsoft.com/office/drawing/2014/main" id="{84F19AAC-4EC3-0FC6-8FB0-350F2BB2C268}"/>
              </a:ext>
            </a:extLst>
          </p:cNvPr>
          <p:cNvSpPr/>
          <p:nvPr/>
        </p:nvSpPr>
        <p:spPr>
          <a:xfrm>
            <a:off x="773867" y="2966431"/>
            <a:ext cx="2792606" cy="428230"/>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pPr algn="ctr"/>
            <a:r>
              <a:rPr lang="en-IN" dirty="0">
                <a:solidFill>
                  <a:schemeClr val="bg1"/>
                </a:solidFill>
              </a:rPr>
              <a:t>LIMITATIONS</a:t>
            </a:r>
          </a:p>
        </p:txBody>
      </p:sp>
      <p:sp>
        <p:nvSpPr>
          <p:cNvPr id="6" name="Freeform 10">
            <a:extLst>
              <a:ext uri="{FF2B5EF4-FFF2-40B4-BE49-F238E27FC236}">
                <a16:creationId xmlns:a16="http://schemas.microsoft.com/office/drawing/2014/main" id="{72D15401-4A5C-453F-3BBB-7875AF1A6B49}"/>
              </a:ext>
            </a:extLst>
          </p:cNvPr>
          <p:cNvSpPr/>
          <p:nvPr/>
        </p:nvSpPr>
        <p:spPr>
          <a:xfrm>
            <a:off x="8223947" y="1548515"/>
            <a:ext cx="2792606" cy="428230"/>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pPr algn="ctr"/>
            <a:r>
              <a:rPr lang="en-IN" dirty="0">
                <a:solidFill>
                  <a:schemeClr val="bg1"/>
                </a:solidFill>
              </a:rPr>
              <a:t>FUTURE WORK</a:t>
            </a:r>
          </a:p>
        </p:txBody>
      </p:sp>
      <p:sp>
        <p:nvSpPr>
          <p:cNvPr id="7" name="TextBox 6">
            <a:extLst>
              <a:ext uri="{FF2B5EF4-FFF2-40B4-BE49-F238E27FC236}">
                <a16:creationId xmlns:a16="http://schemas.microsoft.com/office/drawing/2014/main" id="{F837CFDC-C085-3094-5758-B940794FCFCA}"/>
              </a:ext>
            </a:extLst>
          </p:cNvPr>
          <p:cNvSpPr txBox="1"/>
          <p:nvPr/>
        </p:nvSpPr>
        <p:spPr>
          <a:xfrm>
            <a:off x="7280790" y="2208757"/>
            <a:ext cx="4678920" cy="2860078"/>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300" b="1" u="sng" kern="100" dirty="0">
                <a:effectLst/>
                <a:latin typeface="DM Sans" pitchFamily="2" charset="0"/>
                <a:ea typeface="Aptos" panose="020B0004020202020204" pitchFamily="34" charset="0"/>
                <a:cs typeface="Times New Roman" panose="02020603050405020304" pitchFamily="18" charset="0"/>
              </a:rPr>
              <a:t>Advanced Imbalance Techniques: </a:t>
            </a:r>
            <a:r>
              <a:rPr lang="en-US" sz="1300" kern="100" dirty="0">
                <a:effectLst/>
                <a:latin typeface="DM Sans" pitchFamily="2" charset="0"/>
                <a:ea typeface="Aptos" panose="020B0004020202020204" pitchFamily="34" charset="0"/>
                <a:cs typeface="Times New Roman" panose="02020603050405020304" pitchFamily="18" charset="0"/>
              </a:rPr>
              <a:t>To increase model robustness and accuracy, implement and </a:t>
            </a:r>
            <a:r>
              <a:rPr lang="en-US" sz="1300" kern="100" dirty="0" err="1">
                <a:effectLst/>
                <a:latin typeface="DM Sans" pitchFamily="2" charset="0"/>
                <a:ea typeface="Aptos" panose="020B0004020202020204" pitchFamily="34" charset="0"/>
                <a:cs typeface="Times New Roman" panose="02020603050405020304" pitchFamily="18" charset="0"/>
              </a:rPr>
              <a:t>analyse</a:t>
            </a:r>
            <a:r>
              <a:rPr lang="en-US" sz="1300" kern="100" dirty="0">
                <a:effectLst/>
                <a:latin typeface="DM Sans" pitchFamily="2" charset="0"/>
                <a:ea typeface="Aptos" panose="020B0004020202020204" pitchFamily="34" charset="0"/>
                <a:cs typeface="Times New Roman" panose="02020603050405020304" pitchFamily="18" charset="0"/>
              </a:rPr>
              <a:t> advanced class imbalance approaches like SMOTE-ENN or cost-sensitive learning.</a:t>
            </a:r>
            <a:endParaRPr lang="en-US" sz="1300" b="1" u="sng" kern="100" dirty="0">
              <a:effectLst/>
              <a:latin typeface="DM Sans" pitchFamily="2" charset="0"/>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300" b="1" u="sng" kern="100" dirty="0">
                <a:effectLst/>
                <a:latin typeface="DM Sans" pitchFamily="2" charset="0"/>
                <a:ea typeface="Aptos" panose="020B0004020202020204" pitchFamily="34" charset="0"/>
                <a:cs typeface="Times New Roman" panose="02020603050405020304" pitchFamily="18" charset="0"/>
              </a:rPr>
              <a:t>Feature Engineering and Selection: </a:t>
            </a:r>
            <a:r>
              <a:rPr lang="en-US" sz="1300" kern="100" dirty="0">
                <a:effectLst/>
                <a:latin typeface="DM Sans" pitchFamily="2" charset="0"/>
                <a:ea typeface="Aptos" panose="020B0004020202020204" pitchFamily="34" charset="0"/>
                <a:cs typeface="Times New Roman" panose="02020603050405020304" pitchFamily="18" charset="0"/>
              </a:rPr>
              <a:t>To improve model performance, investigate interaction terms and polynomial features and use more advanced feature selection approaches.</a:t>
            </a:r>
            <a:endParaRPr lang="en-US" sz="1300" b="1" u="sng" kern="100" dirty="0">
              <a:effectLst/>
              <a:latin typeface="DM Sans" pitchFamily="2" charset="0"/>
              <a:ea typeface="Aptos" panose="020B000402020202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300" b="1" u="sng" kern="100" dirty="0">
                <a:effectLst/>
                <a:latin typeface="DM Sans" pitchFamily="2" charset="0"/>
                <a:ea typeface="Aptos" panose="020B0004020202020204" pitchFamily="34" charset="0"/>
                <a:cs typeface="Times New Roman" panose="02020603050405020304" pitchFamily="18" charset="0"/>
              </a:rPr>
              <a:t>External Dataset Validation: </a:t>
            </a:r>
            <a:r>
              <a:rPr lang="en-US" sz="1300" kern="100" dirty="0">
                <a:effectLst/>
                <a:latin typeface="DM Sans" pitchFamily="2" charset="0"/>
                <a:ea typeface="Aptos" panose="020B0004020202020204" pitchFamily="34" charset="0"/>
                <a:cs typeface="Times New Roman" panose="02020603050405020304" pitchFamily="18" charset="0"/>
              </a:rPr>
              <a:t>Validate the models on external datasets or </a:t>
            </a:r>
            <a:r>
              <a:rPr lang="en-US" sz="1300" kern="100" dirty="0" err="1">
                <a:effectLst/>
                <a:latin typeface="DM Sans" pitchFamily="2" charset="0"/>
                <a:ea typeface="Aptos" panose="020B0004020202020204" pitchFamily="34" charset="0"/>
                <a:cs typeface="Times New Roman" panose="02020603050405020304" pitchFamily="18" charset="0"/>
              </a:rPr>
              <a:t>utilise</a:t>
            </a:r>
            <a:r>
              <a:rPr lang="en-US" sz="1300" kern="100" dirty="0">
                <a:effectLst/>
                <a:latin typeface="DM Sans" pitchFamily="2" charset="0"/>
                <a:ea typeface="Aptos" panose="020B0004020202020204" pitchFamily="34" charset="0"/>
                <a:cs typeface="Times New Roman" panose="02020603050405020304" pitchFamily="18" charset="0"/>
              </a:rPr>
              <a:t> nested cross-validation to guarantee that the findings </a:t>
            </a:r>
            <a:r>
              <a:rPr lang="en-US" sz="1300" kern="100" dirty="0" err="1">
                <a:effectLst/>
                <a:latin typeface="DM Sans" pitchFamily="2" charset="0"/>
                <a:ea typeface="Aptos" panose="020B0004020202020204" pitchFamily="34" charset="0"/>
                <a:cs typeface="Times New Roman" panose="02020603050405020304" pitchFamily="18" charset="0"/>
              </a:rPr>
              <a:t>generalise</a:t>
            </a:r>
            <a:r>
              <a:rPr lang="en-US" sz="1300" kern="100" dirty="0">
                <a:effectLst/>
                <a:latin typeface="DM Sans" pitchFamily="2" charset="0"/>
                <a:ea typeface="Aptos" panose="020B0004020202020204" pitchFamily="34" charset="0"/>
                <a:cs typeface="Times New Roman" panose="02020603050405020304" pitchFamily="18" charset="0"/>
              </a:rPr>
              <a:t> beyond this project's initial dataset.</a:t>
            </a:r>
          </a:p>
        </p:txBody>
      </p:sp>
    </p:spTree>
    <p:extLst>
      <p:ext uri="{BB962C8B-B14F-4D97-AF65-F5344CB8AC3E}">
        <p14:creationId xmlns:p14="http://schemas.microsoft.com/office/powerpoint/2010/main" val="119921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2559673" y="-3854866"/>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5464817" y="248873"/>
            <a:ext cx="6543538" cy="2208577"/>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33867" tIns="33867" rIns="33867" bIns="33867" rtlCol="0" anchor="ctr"/>
            <a:lstStyle/>
            <a:p>
              <a:pPr algn="ctr">
                <a:lnSpc>
                  <a:spcPts val="1906"/>
                </a:lnSpc>
              </a:pPr>
              <a:endParaRPr sz="1200"/>
            </a:p>
          </p:txBody>
        </p:sp>
      </p:grpSp>
      <p:sp>
        <p:nvSpPr>
          <p:cNvPr id="10" name="TextBox 10"/>
          <p:cNvSpPr txBox="1"/>
          <p:nvPr/>
        </p:nvSpPr>
        <p:spPr>
          <a:xfrm>
            <a:off x="5464817" y="516031"/>
            <a:ext cx="6543538" cy="1622495"/>
          </a:xfrm>
          <a:prstGeom prst="rect">
            <a:avLst/>
          </a:prstGeom>
        </p:spPr>
        <p:txBody>
          <a:bodyPr lIns="0" tIns="0" rIns="0" bIns="0" rtlCol="0" anchor="t">
            <a:spAutoFit/>
          </a:bodyPr>
          <a:lstStyle/>
          <a:p>
            <a:pPr algn="ctr">
              <a:lnSpc>
                <a:spcPts val="6499"/>
              </a:lnSpc>
            </a:pPr>
            <a:r>
              <a:rPr lang="en-IN" sz="4800" b="1" dirty="0">
                <a:effectLst/>
                <a:latin typeface="Aptos" panose="020B0004020202020204" pitchFamily="34" charset="0"/>
                <a:ea typeface="Aptos" panose="020B0004020202020204" pitchFamily="34" charset="0"/>
                <a:cs typeface="Times New Roman" panose="02020603050405020304" pitchFamily="18" charset="0"/>
              </a:rPr>
              <a:t>E-Commerce Product Delivery Prediction</a:t>
            </a:r>
            <a:endParaRPr lang="en-US" sz="4709" b="1" spc="461" dirty="0">
              <a:solidFill>
                <a:srgbClr val="231F20"/>
              </a:solidFill>
              <a:latin typeface="Oswald Bold"/>
              <a:ea typeface="Oswald Bold"/>
              <a:cs typeface="Oswald Bold"/>
              <a:sym typeface="Oswald Bold"/>
            </a:endParaRPr>
          </a:p>
        </p:txBody>
      </p:sp>
      <p:sp>
        <p:nvSpPr>
          <p:cNvPr id="16" name="TextBox 15">
            <a:extLst>
              <a:ext uri="{FF2B5EF4-FFF2-40B4-BE49-F238E27FC236}">
                <a16:creationId xmlns:a16="http://schemas.microsoft.com/office/drawing/2014/main" id="{95601841-92DF-8D19-46D9-33A542DF523F}"/>
              </a:ext>
            </a:extLst>
          </p:cNvPr>
          <p:cNvSpPr txBox="1"/>
          <p:nvPr/>
        </p:nvSpPr>
        <p:spPr>
          <a:xfrm>
            <a:off x="800742" y="2832507"/>
            <a:ext cx="6914508"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 the current fast-paced e-commerce environment, it is essential to ensure that products are delivered on time in order to maintain consumer satisfaction and trust. This project concentrates on an international e-commerce company that specialises in electronic products. </a:t>
            </a:r>
          </a:p>
          <a:p>
            <a:pPr marL="285750" indent="-285750" algn="jus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objective is to employ machine learning in predicting whether products will arrive at consumers on time. </a:t>
            </a:r>
          </a:p>
          <a:p>
            <a:pPr marL="285750" indent="-285750" algn="jus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company can optimise logistics operations, establish realistic customer expectations, and identify critical factors that impact delivery performance by developing rigorous models for product delivery timeliness.</a:t>
            </a:r>
          </a:p>
          <a:p>
            <a:pPr algn="just"/>
            <a:endParaRPr lang="en-IN" dirty="0">
              <a:latin typeface="Rockwell" panose="02060603020205020403" pitchFamily="18" charset="0"/>
            </a:endParaRPr>
          </a:p>
        </p:txBody>
      </p:sp>
      <p:sp>
        <p:nvSpPr>
          <p:cNvPr id="19" name="TextBox 18">
            <a:extLst>
              <a:ext uri="{FF2B5EF4-FFF2-40B4-BE49-F238E27FC236}">
                <a16:creationId xmlns:a16="http://schemas.microsoft.com/office/drawing/2014/main" id="{07100AE5-D7E0-FF83-0DF0-606E7A26B1E5}"/>
              </a:ext>
            </a:extLst>
          </p:cNvPr>
          <p:cNvSpPr txBox="1"/>
          <p:nvPr/>
        </p:nvSpPr>
        <p:spPr>
          <a:xfrm>
            <a:off x="9120442" y="5446114"/>
            <a:ext cx="2776283" cy="338554"/>
          </a:xfrm>
          <a:prstGeom prst="rect">
            <a:avLst/>
          </a:prstGeom>
          <a:noFill/>
        </p:spPr>
        <p:txBody>
          <a:bodyPr wrap="square" rtlCol="0">
            <a:spAutoFit/>
          </a:bodyPr>
          <a:lstStyle/>
          <a:p>
            <a:r>
              <a:rPr lang="en-US" sz="1600" dirty="0">
                <a:latin typeface="Rockwell" panose="02060603020205020403" pitchFamily="18" charset="0"/>
              </a:rPr>
              <a:t>Presented By: Rinitha Rajan</a:t>
            </a:r>
            <a:endParaRPr lang="en-IN" sz="1600" dirty="0">
              <a:latin typeface="Rockwell" panose="020606030202050204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a:t>
            </a:r>
          </a:p>
        </p:txBody>
      </p:sp>
    </p:spTree>
    <p:extLst>
      <p:ext uri="{BB962C8B-B14F-4D97-AF65-F5344CB8AC3E}">
        <p14:creationId xmlns:p14="http://schemas.microsoft.com/office/powerpoint/2010/main" val="117386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500637" y="1359200"/>
            <a:ext cx="933657" cy="4328785"/>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33867" tIns="33867" rIns="33867" bIns="33867" rtlCol="0" anchor="ctr"/>
            <a:lstStyle/>
            <a:p>
              <a:pPr algn="ctr">
                <a:lnSpc>
                  <a:spcPts val="1906"/>
                </a:lnSpc>
              </a:pPr>
              <a:endParaRPr sz="1200"/>
            </a:p>
          </p:txBody>
        </p:sp>
      </p:grpSp>
      <p:sp>
        <p:nvSpPr>
          <p:cNvPr id="6" name="TextBox 6"/>
          <p:cNvSpPr txBox="1"/>
          <p:nvPr/>
        </p:nvSpPr>
        <p:spPr>
          <a:xfrm>
            <a:off x="3320662" y="138461"/>
            <a:ext cx="4944627" cy="1028871"/>
          </a:xfrm>
          <a:prstGeom prst="rect">
            <a:avLst/>
          </a:prstGeom>
        </p:spPr>
        <p:txBody>
          <a:bodyPr lIns="0" tIns="0" rIns="0" bIns="0" rtlCol="0" anchor="t">
            <a:spAutoFit/>
          </a:bodyPr>
          <a:lstStyle/>
          <a:p>
            <a:pPr algn="ctr">
              <a:lnSpc>
                <a:spcPts val="9183"/>
              </a:lnSpc>
            </a:pPr>
            <a:r>
              <a:rPr lang="en-US" sz="4400" b="1" spc="652" dirty="0">
                <a:solidFill>
                  <a:srgbClr val="231F20"/>
                </a:solidFill>
                <a:latin typeface="Oswald Bold"/>
                <a:ea typeface="Oswald Bold"/>
                <a:cs typeface="Oswald Bold"/>
                <a:sym typeface="Oswald Bold"/>
              </a:rPr>
              <a:t>CONTENT</a:t>
            </a:r>
          </a:p>
        </p:txBody>
      </p:sp>
      <p:sp>
        <p:nvSpPr>
          <p:cNvPr id="7" name="Freeform 7"/>
          <p:cNvSpPr/>
          <p:nvPr/>
        </p:nvSpPr>
        <p:spPr>
          <a:xfrm rot="8803155">
            <a:off x="-3569562" y="-138260"/>
            <a:ext cx="7166309" cy="1791577"/>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608114" y="1671438"/>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01</a:t>
            </a:r>
          </a:p>
        </p:txBody>
      </p:sp>
      <p:sp>
        <p:nvSpPr>
          <p:cNvPr id="9" name="TextBox 9"/>
          <p:cNvSpPr txBox="1"/>
          <p:nvPr/>
        </p:nvSpPr>
        <p:spPr>
          <a:xfrm>
            <a:off x="3608114" y="2202850"/>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02</a:t>
            </a:r>
          </a:p>
        </p:txBody>
      </p:sp>
      <p:sp>
        <p:nvSpPr>
          <p:cNvPr id="10" name="TextBox 10"/>
          <p:cNvSpPr txBox="1"/>
          <p:nvPr/>
        </p:nvSpPr>
        <p:spPr>
          <a:xfrm>
            <a:off x="3608114" y="2790288"/>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03</a:t>
            </a:r>
          </a:p>
        </p:txBody>
      </p:sp>
      <p:sp>
        <p:nvSpPr>
          <p:cNvPr id="11" name="TextBox 11"/>
          <p:cNvSpPr txBox="1"/>
          <p:nvPr/>
        </p:nvSpPr>
        <p:spPr>
          <a:xfrm>
            <a:off x="3608114" y="3321701"/>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04</a:t>
            </a:r>
          </a:p>
        </p:txBody>
      </p:sp>
      <p:sp>
        <p:nvSpPr>
          <p:cNvPr id="12" name="TextBox 12"/>
          <p:cNvSpPr txBox="1"/>
          <p:nvPr/>
        </p:nvSpPr>
        <p:spPr>
          <a:xfrm>
            <a:off x="3621181" y="3849952"/>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05</a:t>
            </a:r>
          </a:p>
        </p:txBody>
      </p:sp>
      <p:sp>
        <p:nvSpPr>
          <p:cNvPr id="13" name="TextBox 13"/>
          <p:cNvSpPr txBox="1"/>
          <p:nvPr/>
        </p:nvSpPr>
        <p:spPr>
          <a:xfrm>
            <a:off x="3621181" y="4403928"/>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06</a:t>
            </a:r>
          </a:p>
        </p:txBody>
      </p:sp>
      <p:sp>
        <p:nvSpPr>
          <p:cNvPr id="14" name="TextBox 14"/>
          <p:cNvSpPr txBox="1"/>
          <p:nvPr/>
        </p:nvSpPr>
        <p:spPr>
          <a:xfrm>
            <a:off x="3621181" y="4970790"/>
            <a:ext cx="624813" cy="436017"/>
          </a:xfrm>
          <a:prstGeom prst="rect">
            <a:avLst/>
          </a:prstGeom>
        </p:spPr>
        <p:txBody>
          <a:bodyPr lIns="0" tIns="0" rIns="0" bIns="0" rtlCol="0" anchor="t">
            <a:spAutoFit/>
          </a:bodyPr>
          <a:lstStyle/>
          <a:p>
            <a:pPr algn="ctr">
              <a:lnSpc>
                <a:spcPts val="3418"/>
              </a:lnSpc>
            </a:pPr>
            <a:r>
              <a:rPr lang="en-US" sz="2847" b="1" i="1">
                <a:solidFill>
                  <a:srgbClr val="363636"/>
                </a:solidFill>
                <a:latin typeface="Oswald Bold"/>
                <a:ea typeface="Oswald Bold"/>
                <a:cs typeface="Oswald Bold"/>
                <a:sym typeface="Oswald Bold"/>
              </a:rPr>
              <a:t>07</a:t>
            </a:r>
          </a:p>
        </p:txBody>
      </p:sp>
      <p:sp>
        <p:nvSpPr>
          <p:cNvPr id="15" name="TextBox 15"/>
          <p:cNvSpPr txBox="1"/>
          <p:nvPr/>
        </p:nvSpPr>
        <p:spPr>
          <a:xfrm>
            <a:off x="4525499" y="1743405"/>
            <a:ext cx="3860335" cy="279820"/>
          </a:xfrm>
          <a:prstGeom prst="rect">
            <a:avLst/>
          </a:prstGeom>
        </p:spPr>
        <p:txBody>
          <a:bodyPr lIns="0" tIns="0" rIns="0" bIns="0" rtlCol="0" anchor="t">
            <a:spAutoFit/>
          </a:bodyPr>
          <a:lstStyle/>
          <a:p>
            <a:pPr>
              <a:lnSpc>
                <a:spcPts val="2322"/>
              </a:lnSpc>
            </a:pPr>
            <a:r>
              <a:rPr lang="en-US" sz="1600" spc="165" dirty="0">
                <a:solidFill>
                  <a:srgbClr val="231F20"/>
                </a:solidFill>
                <a:latin typeface="DM Sans"/>
                <a:ea typeface="DM Sans"/>
                <a:cs typeface="DM Sans"/>
                <a:sym typeface="DM Sans"/>
              </a:rPr>
              <a:t>INTRODUCTION</a:t>
            </a:r>
          </a:p>
        </p:txBody>
      </p:sp>
      <p:sp>
        <p:nvSpPr>
          <p:cNvPr id="16" name="TextBox 16"/>
          <p:cNvSpPr txBox="1"/>
          <p:nvPr/>
        </p:nvSpPr>
        <p:spPr>
          <a:xfrm>
            <a:off x="4525499" y="2272884"/>
            <a:ext cx="4051086" cy="279820"/>
          </a:xfrm>
          <a:prstGeom prst="rect">
            <a:avLst/>
          </a:prstGeom>
        </p:spPr>
        <p:txBody>
          <a:bodyPr lIns="0" tIns="0" rIns="0" bIns="0" rtlCol="0" anchor="t">
            <a:spAutoFit/>
          </a:bodyPr>
          <a:lstStyle/>
          <a:p>
            <a:pPr>
              <a:lnSpc>
                <a:spcPts val="2322"/>
              </a:lnSpc>
            </a:pPr>
            <a:r>
              <a:rPr lang="en-US" sz="1600" spc="165" dirty="0">
                <a:solidFill>
                  <a:srgbClr val="231F20"/>
                </a:solidFill>
                <a:latin typeface="DM Sans"/>
                <a:ea typeface="DM Sans"/>
                <a:cs typeface="DM Sans"/>
                <a:sym typeface="DM Sans"/>
              </a:rPr>
              <a:t>DATA OVERVIEW</a:t>
            </a:r>
          </a:p>
        </p:txBody>
      </p:sp>
      <p:sp>
        <p:nvSpPr>
          <p:cNvPr id="17" name="TextBox 17"/>
          <p:cNvSpPr txBox="1"/>
          <p:nvPr/>
        </p:nvSpPr>
        <p:spPr>
          <a:xfrm>
            <a:off x="4525499" y="2886277"/>
            <a:ext cx="3860335" cy="287195"/>
          </a:xfrm>
          <a:prstGeom prst="rect">
            <a:avLst/>
          </a:prstGeom>
        </p:spPr>
        <p:txBody>
          <a:bodyPr lIns="0" tIns="0" rIns="0" bIns="0" rtlCol="0" anchor="t">
            <a:spAutoFit/>
          </a:bodyPr>
          <a:lstStyle/>
          <a:p>
            <a:pPr>
              <a:lnSpc>
                <a:spcPts val="2322"/>
              </a:lnSpc>
              <a:spcBef>
                <a:spcPct val="0"/>
              </a:spcBef>
            </a:pPr>
            <a:r>
              <a:rPr lang="en-US" sz="1600" spc="165" dirty="0">
                <a:solidFill>
                  <a:srgbClr val="231F20"/>
                </a:solidFill>
                <a:latin typeface="DM Sans"/>
                <a:ea typeface="DM Sans"/>
                <a:cs typeface="DM Sans"/>
                <a:sym typeface="DM Sans"/>
              </a:rPr>
              <a:t>EXPLORATORY DATA ANALYSIS</a:t>
            </a:r>
          </a:p>
        </p:txBody>
      </p:sp>
      <p:sp>
        <p:nvSpPr>
          <p:cNvPr id="18" name="TextBox 18"/>
          <p:cNvSpPr txBox="1"/>
          <p:nvPr/>
        </p:nvSpPr>
        <p:spPr>
          <a:xfrm>
            <a:off x="4525499" y="3415756"/>
            <a:ext cx="4051086" cy="279820"/>
          </a:xfrm>
          <a:prstGeom prst="rect">
            <a:avLst/>
          </a:prstGeom>
        </p:spPr>
        <p:txBody>
          <a:bodyPr lIns="0" tIns="0" rIns="0" bIns="0" rtlCol="0" anchor="t">
            <a:spAutoFit/>
          </a:bodyPr>
          <a:lstStyle/>
          <a:p>
            <a:pPr>
              <a:lnSpc>
                <a:spcPts val="2322"/>
              </a:lnSpc>
              <a:spcBef>
                <a:spcPct val="0"/>
              </a:spcBef>
            </a:pPr>
            <a:r>
              <a:rPr lang="en-US" sz="1600" spc="165" dirty="0">
                <a:solidFill>
                  <a:srgbClr val="231F20"/>
                </a:solidFill>
                <a:latin typeface="DM Sans"/>
                <a:ea typeface="DM Sans"/>
                <a:cs typeface="DM Sans"/>
                <a:sym typeface="DM Sans"/>
              </a:rPr>
              <a:t>DATA PREPROCESSING</a:t>
            </a:r>
          </a:p>
        </p:txBody>
      </p:sp>
      <p:sp>
        <p:nvSpPr>
          <p:cNvPr id="19" name="TextBox 19"/>
          <p:cNvSpPr txBox="1"/>
          <p:nvPr/>
        </p:nvSpPr>
        <p:spPr>
          <a:xfrm>
            <a:off x="4525499" y="3949652"/>
            <a:ext cx="4051086" cy="279820"/>
          </a:xfrm>
          <a:prstGeom prst="rect">
            <a:avLst/>
          </a:prstGeom>
        </p:spPr>
        <p:txBody>
          <a:bodyPr lIns="0" tIns="0" rIns="0" bIns="0" rtlCol="0" anchor="t">
            <a:spAutoFit/>
          </a:bodyPr>
          <a:lstStyle/>
          <a:p>
            <a:pPr>
              <a:lnSpc>
                <a:spcPts val="2322"/>
              </a:lnSpc>
              <a:spcBef>
                <a:spcPct val="0"/>
              </a:spcBef>
            </a:pPr>
            <a:r>
              <a:rPr lang="en-US" sz="1600" spc="165" dirty="0">
                <a:solidFill>
                  <a:srgbClr val="231F20"/>
                </a:solidFill>
                <a:latin typeface="DM Sans"/>
                <a:ea typeface="DM Sans"/>
                <a:cs typeface="DM Sans"/>
                <a:sym typeface="DM Sans"/>
              </a:rPr>
              <a:t>MODEL SELECTION AND TRAINING</a:t>
            </a:r>
          </a:p>
        </p:txBody>
      </p:sp>
      <p:sp>
        <p:nvSpPr>
          <p:cNvPr id="20" name="TextBox 20"/>
          <p:cNvSpPr txBox="1"/>
          <p:nvPr/>
        </p:nvSpPr>
        <p:spPr>
          <a:xfrm>
            <a:off x="4525499" y="4477903"/>
            <a:ext cx="3860335" cy="279820"/>
          </a:xfrm>
          <a:prstGeom prst="rect">
            <a:avLst/>
          </a:prstGeom>
        </p:spPr>
        <p:txBody>
          <a:bodyPr lIns="0" tIns="0" rIns="0" bIns="0" rtlCol="0" anchor="t">
            <a:spAutoFit/>
          </a:bodyPr>
          <a:lstStyle/>
          <a:p>
            <a:pPr>
              <a:lnSpc>
                <a:spcPts val="2322"/>
              </a:lnSpc>
              <a:spcBef>
                <a:spcPct val="0"/>
              </a:spcBef>
            </a:pPr>
            <a:r>
              <a:rPr lang="en-US" sz="1600" spc="165" dirty="0">
                <a:solidFill>
                  <a:srgbClr val="231F20"/>
                </a:solidFill>
                <a:latin typeface="DM Sans"/>
                <a:ea typeface="DM Sans"/>
                <a:cs typeface="DM Sans"/>
                <a:sym typeface="DM Sans"/>
              </a:rPr>
              <a:t>MODEL EVALUATION</a:t>
            </a:r>
          </a:p>
        </p:txBody>
      </p:sp>
      <p:sp>
        <p:nvSpPr>
          <p:cNvPr id="21" name="TextBox 21"/>
          <p:cNvSpPr txBox="1"/>
          <p:nvPr/>
        </p:nvSpPr>
        <p:spPr>
          <a:xfrm>
            <a:off x="4525499" y="4978755"/>
            <a:ext cx="4051086" cy="589905"/>
          </a:xfrm>
          <a:prstGeom prst="rect">
            <a:avLst/>
          </a:prstGeom>
        </p:spPr>
        <p:txBody>
          <a:bodyPr lIns="0" tIns="0" rIns="0" bIns="0" rtlCol="0" anchor="t">
            <a:spAutoFit/>
          </a:bodyPr>
          <a:lstStyle/>
          <a:p>
            <a:pPr>
              <a:lnSpc>
                <a:spcPts val="2322"/>
              </a:lnSpc>
              <a:spcBef>
                <a:spcPct val="0"/>
              </a:spcBef>
            </a:pPr>
            <a:r>
              <a:rPr lang="en-US" sz="1600" spc="165" dirty="0">
                <a:solidFill>
                  <a:srgbClr val="231F20"/>
                </a:solidFill>
                <a:latin typeface="DM Sans"/>
                <a:ea typeface="DM Sans"/>
                <a:cs typeface="DM Sans"/>
                <a:sym typeface="DM Sans"/>
              </a:rPr>
              <a:t>COMPARISON OF MODEL PERFORMANCES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671748"/>
            <a:ext cx="12192000" cy="20574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8967348" y="-3152931"/>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900913" y="-2295064"/>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60651" y="126352"/>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INTRODUCTION</a:t>
            </a:r>
          </a:p>
        </p:txBody>
      </p:sp>
      <p:grpSp>
        <p:nvGrpSpPr>
          <p:cNvPr id="13" name="Group 13"/>
          <p:cNvGrpSpPr/>
          <p:nvPr/>
        </p:nvGrpSpPr>
        <p:grpSpPr>
          <a:xfrm>
            <a:off x="4931084" y="1694903"/>
            <a:ext cx="6022954" cy="1872069"/>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1744696" cy="561340"/>
            </a:xfrm>
            <a:prstGeom prst="rect">
              <a:avLst/>
            </a:prstGeom>
          </p:spPr>
          <p:txBody>
            <a:bodyPr lIns="33867" tIns="33867" rIns="33867" bIns="33867" rtlCol="0" anchor="ctr"/>
            <a:lstStyle/>
            <a:p>
              <a:pPr algn="ctr">
                <a:lnSpc>
                  <a:spcPts val="1906"/>
                </a:lnSpc>
              </a:pPr>
              <a:endParaRPr sz="1200"/>
            </a:p>
          </p:txBody>
        </p:sp>
      </p:grpSp>
      <p:grpSp>
        <p:nvGrpSpPr>
          <p:cNvPr id="21" name="Group 21"/>
          <p:cNvGrpSpPr/>
          <p:nvPr/>
        </p:nvGrpSpPr>
        <p:grpSpPr>
          <a:xfrm>
            <a:off x="1454873" y="3878626"/>
            <a:ext cx="6022954" cy="1872069"/>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23" name="TextBox 23"/>
            <p:cNvSpPr txBox="1"/>
            <p:nvPr/>
          </p:nvSpPr>
          <p:spPr>
            <a:xfrm>
              <a:off x="0" y="-19050"/>
              <a:ext cx="1744696" cy="561340"/>
            </a:xfrm>
            <a:prstGeom prst="rect">
              <a:avLst/>
            </a:prstGeom>
          </p:spPr>
          <p:txBody>
            <a:bodyPr lIns="33867" tIns="33867" rIns="33867" bIns="33867" rtlCol="0" anchor="ctr"/>
            <a:lstStyle/>
            <a:p>
              <a:pPr algn="ctr">
                <a:lnSpc>
                  <a:spcPts val="1906"/>
                </a:lnSpc>
              </a:pPr>
              <a:endParaRPr sz="1200"/>
            </a:p>
          </p:txBody>
        </p:sp>
      </p:grpSp>
      <p:sp>
        <p:nvSpPr>
          <p:cNvPr id="24" name="TextBox 24"/>
          <p:cNvSpPr txBox="1"/>
          <p:nvPr/>
        </p:nvSpPr>
        <p:spPr>
          <a:xfrm>
            <a:off x="1628873" y="4011395"/>
            <a:ext cx="5674954" cy="1422825"/>
          </a:xfrm>
          <a:prstGeom prst="rect">
            <a:avLst/>
          </a:prstGeom>
        </p:spPr>
        <p:txBody>
          <a:bodyPr lIns="0" tIns="0" rIns="0" bIns="0" rtlCol="0" anchor="t">
            <a:spAutoFit/>
          </a:bodyPr>
          <a:lstStyle/>
          <a:p>
            <a:pPr marL="285193" lvl="1" indent="-142596" algn="just">
              <a:buFont typeface="Arial"/>
              <a:buChar char="•"/>
            </a:pPr>
            <a:r>
              <a:rPr lang="en-US" sz="1321" spc="129" dirty="0">
                <a:solidFill>
                  <a:srgbClr val="231F20"/>
                </a:solidFill>
                <a:latin typeface="DM Sans"/>
                <a:ea typeface="DM Sans"/>
                <a:cs typeface="DM Sans"/>
                <a:sym typeface="DM Sans"/>
              </a:rPr>
              <a:t>By leveraging machine learning algorithms, companies can process vast amounts of data to identify patterns that influence delivery times.</a:t>
            </a:r>
          </a:p>
          <a:p>
            <a:pPr marL="142597" lvl="1" algn="just"/>
            <a:endParaRPr lang="en-US" sz="1321" spc="129" dirty="0">
              <a:solidFill>
                <a:srgbClr val="231F20"/>
              </a:solidFill>
              <a:latin typeface="DM Sans"/>
              <a:ea typeface="DM Sans"/>
              <a:cs typeface="DM Sans"/>
              <a:sym typeface="DM Sans"/>
            </a:endParaRPr>
          </a:p>
          <a:p>
            <a:pPr marL="285193" lvl="1" indent="-142596" algn="just">
              <a:buFont typeface="Arial"/>
              <a:buChar char="•"/>
            </a:pPr>
            <a:r>
              <a:rPr lang="en-US" sz="1321" spc="129" dirty="0">
                <a:solidFill>
                  <a:srgbClr val="231F20"/>
                </a:solidFill>
                <a:latin typeface="DM Sans"/>
                <a:ea typeface="DM Sans"/>
                <a:cs typeface="DM Sans"/>
                <a:sym typeface="DM Sans"/>
              </a:rPr>
              <a:t>Accurate predictions allow companies to optimize their logistics, set realistic delivery expectations, and proactively address potential delays.</a:t>
            </a:r>
          </a:p>
        </p:txBody>
      </p:sp>
      <p:pic>
        <p:nvPicPr>
          <p:cNvPr id="26" name="Picture 25">
            <a:extLst>
              <a:ext uri="{FF2B5EF4-FFF2-40B4-BE49-F238E27FC236}">
                <a16:creationId xmlns:a16="http://schemas.microsoft.com/office/drawing/2014/main" id="{D5A09ED3-B6F0-193B-8020-682B6874D2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4873" y="1697306"/>
            <a:ext cx="3365399" cy="1869666"/>
          </a:xfrm>
          <a:prstGeom prst="rect">
            <a:avLst/>
          </a:prstGeom>
        </p:spPr>
      </p:pic>
      <p:pic>
        <p:nvPicPr>
          <p:cNvPr id="28" name="Picture 27">
            <a:extLst>
              <a:ext uri="{FF2B5EF4-FFF2-40B4-BE49-F238E27FC236}">
                <a16:creationId xmlns:a16="http://schemas.microsoft.com/office/drawing/2014/main" id="{00263E54-A458-999B-A5DB-19811B4939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8290" y="3878626"/>
            <a:ext cx="3425748" cy="1876821"/>
          </a:xfrm>
          <a:prstGeom prst="rect">
            <a:avLst/>
          </a:prstGeom>
        </p:spPr>
      </p:pic>
      <p:sp>
        <p:nvSpPr>
          <p:cNvPr id="29" name="TextBox 24">
            <a:extLst>
              <a:ext uri="{FF2B5EF4-FFF2-40B4-BE49-F238E27FC236}">
                <a16:creationId xmlns:a16="http://schemas.microsoft.com/office/drawing/2014/main" id="{1E492792-AE76-0A3E-3EFE-3B42875918FA}"/>
              </a:ext>
            </a:extLst>
          </p:cNvPr>
          <p:cNvSpPr txBox="1"/>
          <p:nvPr/>
        </p:nvSpPr>
        <p:spPr>
          <a:xfrm>
            <a:off x="5062173" y="1814096"/>
            <a:ext cx="5674954" cy="1626086"/>
          </a:xfrm>
          <a:prstGeom prst="rect">
            <a:avLst/>
          </a:prstGeom>
        </p:spPr>
        <p:txBody>
          <a:bodyPr lIns="0" tIns="0" rIns="0" bIns="0" rtlCol="0" anchor="t">
            <a:spAutoFit/>
          </a:bodyPr>
          <a:lstStyle/>
          <a:p>
            <a:pPr marL="285193" lvl="1" indent="-142596" algn="just">
              <a:buFont typeface="Arial"/>
              <a:buChar char="•"/>
            </a:pPr>
            <a:r>
              <a:rPr lang="en-US" sz="1321" spc="129" dirty="0">
                <a:solidFill>
                  <a:srgbClr val="231F20"/>
                </a:solidFill>
                <a:latin typeface="DM Sans"/>
                <a:ea typeface="DM Sans"/>
                <a:cs typeface="DM Sans"/>
                <a:sym typeface="DM Sans"/>
              </a:rPr>
              <a:t>E-commerce has changed how consumers shop by providing convenience and an extensive choice. However, timeliness of product delivery is a major component that influences customer satisfaction.</a:t>
            </a:r>
          </a:p>
          <a:p>
            <a:pPr marL="285193" lvl="1" indent="-142596" algn="just">
              <a:buFont typeface="Arial"/>
              <a:buChar char="•"/>
            </a:pPr>
            <a:r>
              <a:rPr lang="en-US" sz="1321" spc="129" dirty="0">
                <a:solidFill>
                  <a:srgbClr val="231F20"/>
                </a:solidFill>
                <a:latin typeface="DM Sans"/>
                <a:ea typeface="DM Sans"/>
                <a:cs typeface="DM Sans"/>
                <a:sym typeface="DM Sans"/>
              </a:rPr>
              <a:t>It entails analyzing a variety of elements, including shipping methods, warehouse locations, product attributes, and customer behavior, to determine if a product will arrive on time.</a:t>
            </a:r>
          </a:p>
        </p:txBody>
      </p:sp>
    </p:spTree>
    <p:extLst>
      <p:ext uri="{BB962C8B-B14F-4D97-AF65-F5344CB8AC3E}">
        <p14:creationId xmlns:p14="http://schemas.microsoft.com/office/powerpoint/2010/main" val="184553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E91A3000-57F0-9FAD-8CCF-384B5000769E}"/>
              </a:ext>
            </a:extLst>
          </p:cNvPr>
          <p:cNvGrpSpPr/>
          <p:nvPr/>
        </p:nvGrpSpPr>
        <p:grpSpPr>
          <a:xfrm>
            <a:off x="0" y="0"/>
            <a:ext cx="12192000" cy="1123950"/>
            <a:chOff x="0" y="0"/>
            <a:chExt cx="4816593" cy="812800"/>
          </a:xfrm>
        </p:grpSpPr>
        <p:sp>
          <p:nvSpPr>
            <p:cNvPr id="3" name="Freeform 4">
              <a:extLst>
                <a:ext uri="{FF2B5EF4-FFF2-40B4-BE49-F238E27FC236}">
                  <a16:creationId xmlns:a16="http://schemas.microsoft.com/office/drawing/2014/main" id="{B37DCFFA-F5D3-92DD-EF89-B921730A15A3}"/>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6" name="TextBox 5">
              <a:extLst>
                <a:ext uri="{FF2B5EF4-FFF2-40B4-BE49-F238E27FC236}">
                  <a16:creationId xmlns:a16="http://schemas.microsoft.com/office/drawing/2014/main" id="{03F7D074-D5DA-5385-53FF-3A8011B4216E}"/>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7" name="TextBox 12">
            <a:extLst>
              <a:ext uri="{FF2B5EF4-FFF2-40B4-BE49-F238E27FC236}">
                <a16:creationId xmlns:a16="http://schemas.microsoft.com/office/drawing/2014/main" id="{E8FB1849-FB93-7B03-414A-6AC03E094C9F}"/>
              </a:ext>
            </a:extLst>
          </p:cNvPr>
          <p:cNvSpPr txBox="1"/>
          <p:nvPr/>
        </p:nvSpPr>
        <p:spPr>
          <a:xfrm>
            <a:off x="2460651" y="0"/>
            <a:ext cx="7270693" cy="831766"/>
          </a:xfrm>
          <a:prstGeom prst="rect">
            <a:avLst/>
          </a:prstGeom>
        </p:spPr>
        <p:txBody>
          <a:bodyPr lIns="0" tIns="0" rIns="0" bIns="0" rtlCol="0" anchor="t">
            <a:spAutoFit/>
          </a:bodyPr>
          <a:lstStyle/>
          <a:p>
            <a:pPr algn="ctr">
              <a:lnSpc>
                <a:spcPts val="7388"/>
              </a:lnSpc>
            </a:pPr>
            <a:r>
              <a:rPr lang="en-US" sz="4000" b="1" spc="524" dirty="0">
                <a:solidFill>
                  <a:srgbClr val="FFFFFF"/>
                </a:solidFill>
                <a:latin typeface="Oswald Bold"/>
                <a:ea typeface="Oswald Bold"/>
                <a:cs typeface="Oswald Bold"/>
                <a:sym typeface="Oswald Bold"/>
              </a:rPr>
              <a:t>DATA OVERVIEW</a:t>
            </a:r>
          </a:p>
        </p:txBody>
      </p:sp>
      <p:sp>
        <p:nvSpPr>
          <p:cNvPr id="8" name="Freeform 7">
            <a:extLst>
              <a:ext uri="{FF2B5EF4-FFF2-40B4-BE49-F238E27FC236}">
                <a16:creationId xmlns:a16="http://schemas.microsoft.com/office/drawing/2014/main" id="{F9A06DB3-31D5-4FA4-F0D3-7F3FE73B5D1C}"/>
              </a:ext>
            </a:extLst>
          </p:cNvPr>
          <p:cNvSpPr/>
          <p:nvPr/>
        </p:nvSpPr>
        <p:spPr>
          <a:xfrm>
            <a:off x="-1558013" y="-3466177"/>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6">
            <a:extLst>
              <a:ext uri="{FF2B5EF4-FFF2-40B4-BE49-F238E27FC236}">
                <a16:creationId xmlns:a16="http://schemas.microsoft.com/office/drawing/2014/main" id="{3D161A6D-572C-33F8-5024-B430CE34BAB7}"/>
              </a:ext>
            </a:extLst>
          </p:cNvPr>
          <p:cNvSpPr/>
          <p:nvPr/>
        </p:nvSpPr>
        <p:spPr>
          <a:xfrm>
            <a:off x="9053073" y="-4086381"/>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1" name="Picture 10">
            <a:extLst>
              <a:ext uri="{FF2B5EF4-FFF2-40B4-BE49-F238E27FC236}">
                <a16:creationId xmlns:a16="http://schemas.microsoft.com/office/drawing/2014/main" id="{D3F29F08-6056-0BFD-7218-D93372758F8E}"/>
              </a:ext>
            </a:extLst>
          </p:cNvPr>
          <p:cNvPicPr>
            <a:picLocks noChangeAspect="1"/>
          </p:cNvPicPr>
          <p:nvPr/>
        </p:nvPicPr>
        <p:blipFill>
          <a:blip r:embed="rId4"/>
          <a:stretch>
            <a:fillRect/>
          </a:stretch>
        </p:blipFill>
        <p:spPr>
          <a:xfrm>
            <a:off x="6438435" y="1352567"/>
            <a:ext cx="5439240" cy="4724368"/>
          </a:xfrm>
          <a:prstGeom prst="rect">
            <a:avLst/>
          </a:prstGeom>
        </p:spPr>
      </p:pic>
      <p:sp>
        <p:nvSpPr>
          <p:cNvPr id="13" name="Rectangle: Rounded Corners 12">
            <a:extLst>
              <a:ext uri="{FF2B5EF4-FFF2-40B4-BE49-F238E27FC236}">
                <a16:creationId xmlns:a16="http://schemas.microsoft.com/office/drawing/2014/main" id="{9308CAF5-9431-1133-481B-DC11D60E24FD}"/>
              </a:ext>
            </a:extLst>
          </p:cNvPr>
          <p:cNvSpPr/>
          <p:nvPr/>
        </p:nvSpPr>
        <p:spPr>
          <a:xfrm>
            <a:off x="390525" y="1504950"/>
            <a:ext cx="1924050" cy="695325"/>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E_Commerce.csv</a:t>
            </a:r>
          </a:p>
        </p:txBody>
      </p:sp>
      <p:cxnSp>
        <p:nvCxnSpPr>
          <p:cNvPr id="15" name="Straight Arrow Connector 14">
            <a:extLst>
              <a:ext uri="{FF2B5EF4-FFF2-40B4-BE49-F238E27FC236}">
                <a16:creationId xmlns:a16="http://schemas.microsoft.com/office/drawing/2014/main" id="{27A0EC02-8526-A1B9-DE06-6370AA92B229}"/>
              </a:ext>
            </a:extLst>
          </p:cNvPr>
          <p:cNvCxnSpPr>
            <a:stCxn id="13" idx="2"/>
          </p:cNvCxnSpPr>
          <p:nvPr/>
        </p:nvCxnSpPr>
        <p:spPr>
          <a:xfrm>
            <a:off x="1352550" y="2200275"/>
            <a:ext cx="0"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046471A-ECD5-629A-A2BA-975E84825C7D}"/>
              </a:ext>
            </a:extLst>
          </p:cNvPr>
          <p:cNvSpPr/>
          <p:nvPr/>
        </p:nvSpPr>
        <p:spPr>
          <a:xfrm>
            <a:off x="314325" y="2667000"/>
            <a:ext cx="2070126" cy="476250"/>
          </a:xfrm>
          <a:prstGeom prst="roundRect">
            <a:avLst/>
          </a:prstGeom>
          <a:solidFill>
            <a:srgbClr val="1D1B58"/>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400" dirty="0">
                <a:latin typeface="DM Sans" pitchFamily="2" charset="0"/>
              </a:rPr>
              <a:t>Features/Columns</a:t>
            </a:r>
          </a:p>
        </p:txBody>
      </p:sp>
      <p:sp>
        <p:nvSpPr>
          <p:cNvPr id="29" name="Rectangle: Rounded Corners 28">
            <a:extLst>
              <a:ext uri="{FF2B5EF4-FFF2-40B4-BE49-F238E27FC236}">
                <a16:creationId xmlns:a16="http://schemas.microsoft.com/office/drawing/2014/main" id="{5083D4A7-8C7C-D443-2548-B96D370FAAB7}"/>
              </a:ext>
            </a:extLst>
          </p:cNvPr>
          <p:cNvSpPr/>
          <p:nvPr/>
        </p:nvSpPr>
        <p:spPr>
          <a:xfrm>
            <a:off x="1384113" y="3471964"/>
            <a:ext cx="1455590" cy="536643"/>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Numerical Information</a:t>
            </a:r>
          </a:p>
        </p:txBody>
      </p:sp>
      <p:sp>
        <p:nvSpPr>
          <p:cNvPr id="30" name="Rectangle: Rounded Corners 29">
            <a:extLst>
              <a:ext uri="{FF2B5EF4-FFF2-40B4-BE49-F238E27FC236}">
                <a16:creationId xmlns:a16="http://schemas.microsoft.com/office/drawing/2014/main" id="{11EA4EA2-576E-CB86-47E8-47E584A6C27B}"/>
              </a:ext>
            </a:extLst>
          </p:cNvPr>
          <p:cNvSpPr/>
          <p:nvPr/>
        </p:nvSpPr>
        <p:spPr>
          <a:xfrm>
            <a:off x="1384113" y="4210050"/>
            <a:ext cx="1455588" cy="536643"/>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Categorical Information</a:t>
            </a:r>
          </a:p>
        </p:txBody>
      </p:sp>
      <p:sp>
        <p:nvSpPr>
          <p:cNvPr id="31" name="Left Brace 30">
            <a:extLst>
              <a:ext uri="{FF2B5EF4-FFF2-40B4-BE49-F238E27FC236}">
                <a16:creationId xmlns:a16="http://schemas.microsoft.com/office/drawing/2014/main" id="{69A0EB6A-345F-8B2D-3A40-AB68B2F63967}"/>
              </a:ext>
            </a:extLst>
          </p:cNvPr>
          <p:cNvSpPr/>
          <p:nvPr/>
        </p:nvSpPr>
        <p:spPr>
          <a:xfrm>
            <a:off x="787243" y="3714751"/>
            <a:ext cx="314496" cy="8204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400" dirty="0">
              <a:latin typeface="DM Sans" pitchFamily="2" charset="0"/>
            </a:endParaRPr>
          </a:p>
        </p:txBody>
      </p:sp>
      <p:cxnSp>
        <p:nvCxnSpPr>
          <p:cNvPr id="33" name="Straight Connector 32">
            <a:extLst>
              <a:ext uri="{FF2B5EF4-FFF2-40B4-BE49-F238E27FC236}">
                <a16:creationId xmlns:a16="http://schemas.microsoft.com/office/drawing/2014/main" id="{1BE4BCAF-4795-7306-8F22-DCC694FC2FE1}"/>
              </a:ext>
            </a:extLst>
          </p:cNvPr>
          <p:cNvCxnSpPr>
            <a:cxnSpLocks/>
          </p:cNvCxnSpPr>
          <p:nvPr/>
        </p:nvCxnSpPr>
        <p:spPr>
          <a:xfrm>
            <a:off x="1238076" y="3143250"/>
            <a:ext cx="0" cy="2653562"/>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EEFC196-8880-7B5C-6E8B-F21F26B8924D}"/>
              </a:ext>
            </a:extLst>
          </p:cNvPr>
          <p:cNvSpPr/>
          <p:nvPr/>
        </p:nvSpPr>
        <p:spPr>
          <a:xfrm>
            <a:off x="1384113" y="5260169"/>
            <a:ext cx="1455584" cy="536643"/>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Target</a:t>
            </a:r>
          </a:p>
        </p:txBody>
      </p:sp>
      <p:sp>
        <p:nvSpPr>
          <p:cNvPr id="36" name="TextBox 9">
            <a:extLst>
              <a:ext uri="{FF2B5EF4-FFF2-40B4-BE49-F238E27FC236}">
                <a16:creationId xmlns:a16="http://schemas.microsoft.com/office/drawing/2014/main" id="{D6CAB794-2087-E681-C7DF-CDC1CD4ED3D1}"/>
              </a:ext>
            </a:extLst>
          </p:cNvPr>
          <p:cNvSpPr txBox="1"/>
          <p:nvPr/>
        </p:nvSpPr>
        <p:spPr>
          <a:xfrm>
            <a:off x="-363550" y="5181022"/>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DM Sans" pitchFamily="2" charset="0"/>
                <a:ea typeface="Cascadia Code ExtraLight" panose="020B0609020000020004" pitchFamily="49" charset="0"/>
                <a:cs typeface="Cascadia Code ExtraLight" panose="020B0609020000020004" pitchFamily="49" charset="0"/>
              </a:rPr>
              <a:t>Y</a:t>
            </a:r>
            <a:endParaRPr lang="en-US" sz="1800" dirty="0">
              <a:solidFill>
                <a:srgbClr val="1C1A55"/>
              </a:solidFill>
              <a:effectLst/>
              <a:latin typeface="DM Sans" pitchFamily="2" charset="0"/>
              <a:ea typeface="Cascadia Code ExtraLight" panose="020B0609020000020004" pitchFamily="49" charset="0"/>
              <a:cs typeface="Cascadia Code ExtraLight" panose="020B0609020000020004" pitchFamily="49" charset="0"/>
            </a:endParaRPr>
          </a:p>
        </p:txBody>
      </p:sp>
      <p:sp>
        <p:nvSpPr>
          <p:cNvPr id="37" name="TextBox 9">
            <a:extLst>
              <a:ext uri="{FF2B5EF4-FFF2-40B4-BE49-F238E27FC236}">
                <a16:creationId xmlns:a16="http://schemas.microsoft.com/office/drawing/2014/main" id="{B71E9259-2F5A-EB6F-D0AD-7ED115BF8CD5}"/>
              </a:ext>
            </a:extLst>
          </p:cNvPr>
          <p:cNvSpPr txBox="1"/>
          <p:nvPr/>
        </p:nvSpPr>
        <p:spPr>
          <a:xfrm>
            <a:off x="-363550" y="3777512"/>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DM Sans" pitchFamily="2" charset="0"/>
                <a:ea typeface="Cascadia Code ExtraLight" panose="020B0609020000020004" pitchFamily="49" charset="0"/>
                <a:cs typeface="Cascadia Code ExtraLight" panose="020B0609020000020004" pitchFamily="49" charset="0"/>
              </a:rPr>
              <a:t>X</a:t>
            </a:r>
            <a:endParaRPr lang="en-US" sz="1800" dirty="0">
              <a:solidFill>
                <a:srgbClr val="1C1A55"/>
              </a:solidFill>
              <a:effectLst/>
              <a:latin typeface="DM Sans" pitchFamily="2" charset="0"/>
              <a:ea typeface="Cascadia Code ExtraLight" panose="020B0609020000020004" pitchFamily="49" charset="0"/>
              <a:cs typeface="Cascadia Code ExtraLight" panose="020B0609020000020004" pitchFamily="49" charset="0"/>
            </a:endParaRPr>
          </a:p>
        </p:txBody>
      </p:sp>
      <p:cxnSp>
        <p:nvCxnSpPr>
          <p:cNvPr id="39" name="Straight Arrow Connector 38">
            <a:extLst>
              <a:ext uri="{FF2B5EF4-FFF2-40B4-BE49-F238E27FC236}">
                <a16:creationId xmlns:a16="http://schemas.microsoft.com/office/drawing/2014/main" id="{C4DE27DA-C5E7-86D3-1C34-394B56576AD2}"/>
              </a:ext>
            </a:extLst>
          </p:cNvPr>
          <p:cNvCxnSpPr>
            <a:cxnSpLocks/>
          </p:cNvCxnSpPr>
          <p:nvPr/>
        </p:nvCxnSpPr>
        <p:spPr>
          <a:xfrm>
            <a:off x="752301" y="5528490"/>
            <a:ext cx="485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734D792-3103-0A5E-482E-8B93020F238D}"/>
              </a:ext>
            </a:extLst>
          </p:cNvPr>
          <p:cNvSpPr txBox="1"/>
          <p:nvPr/>
        </p:nvSpPr>
        <p:spPr>
          <a:xfrm>
            <a:off x="3083937" y="3036159"/>
            <a:ext cx="3110258" cy="892552"/>
          </a:xfrm>
          <a:prstGeom prst="rect">
            <a:avLst/>
          </a:prstGeom>
          <a:noFill/>
        </p:spPr>
        <p:txBody>
          <a:bodyPr wrap="square" rtlCol="0">
            <a:spAutoFit/>
          </a:bodyPr>
          <a:lstStyle/>
          <a:p>
            <a:r>
              <a:rPr lang="en-US" sz="1300" dirty="0">
                <a:latin typeface="DM Sans" pitchFamily="2" charset="0"/>
              </a:rPr>
              <a:t>'ID', '</a:t>
            </a:r>
            <a:r>
              <a:rPr lang="en-US" sz="1300" dirty="0" err="1">
                <a:latin typeface="DM Sans" pitchFamily="2" charset="0"/>
              </a:rPr>
              <a:t>Customer_care_calls</a:t>
            </a:r>
            <a:r>
              <a:rPr lang="en-US" sz="1300" dirty="0">
                <a:latin typeface="DM Sans" pitchFamily="2" charset="0"/>
              </a:rPr>
              <a:t>', '</a:t>
            </a:r>
            <a:r>
              <a:rPr lang="en-US" sz="1300" dirty="0" err="1">
                <a:latin typeface="DM Sans" pitchFamily="2" charset="0"/>
              </a:rPr>
              <a:t>Cost_of_the_Product</a:t>
            </a:r>
            <a:r>
              <a:rPr lang="en-US" sz="1300" dirty="0">
                <a:latin typeface="DM Sans" pitchFamily="2" charset="0"/>
              </a:rPr>
              <a:t>', '</a:t>
            </a:r>
            <a:r>
              <a:rPr lang="en-US" sz="1300" dirty="0" err="1">
                <a:latin typeface="DM Sans" pitchFamily="2" charset="0"/>
              </a:rPr>
              <a:t>Prior_purchases</a:t>
            </a:r>
            <a:r>
              <a:rPr lang="en-US" sz="1300" dirty="0">
                <a:latin typeface="DM Sans" pitchFamily="2" charset="0"/>
              </a:rPr>
              <a:t>', '</a:t>
            </a:r>
            <a:r>
              <a:rPr lang="en-US" sz="1300" dirty="0" err="1">
                <a:latin typeface="DM Sans" pitchFamily="2" charset="0"/>
              </a:rPr>
              <a:t>Discount_offered</a:t>
            </a:r>
            <a:r>
              <a:rPr lang="en-US" sz="1300" dirty="0">
                <a:latin typeface="DM Sans" pitchFamily="2" charset="0"/>
              </a:rPr>
              <a:t>', '</a:t>
            </a:r>
            <a:r>
              <a:rPr lang="en-US" sz="1300" dirty="0" err="1">
                <a:latin typeface="DM Sans" pitchFamily="2" charset="0"/>
              </a:rPr>
              <a:t>Weight_in_gms</a:t>
            </a:r>
            <a:r>
              <a:rPr lang="en-US" sz="1300" dirty="0">
                <a:latin typeface="DM Sans" pitchFamily="2" charset="0"/>
              </a:rPr>
              <a:t>'</a:t>
            </a:r>
            <a:endParaRPr lang="en-IN" sz="1300" dirty="0">
              <a:latin typeface="DM Sans" pitchFamily="2" charset="0"/>
            </a:endParaRPr>
          </a:p>
        </p:txBody>
      </p:sp>
      <p:cxnSp>
        <p:nvCxnSpPr>
          <p:cNvPr id="47" name="Straight Arrow Connector 46">
            <a:extLst>
              <a:ext uri="{FF2B5EF4-FFF2-40B4-BE49-F238E27FC236}">
                <a16:creationId xmlns:a16="http://schemas.microsoft.com/office/drawing/2014/main" id="{2C7E8D05-FE4B-ED63-782A-D33B65319F9C}"/>
              </a:ext>
            </a:extLst>
          </p:cNvPr>
          <p:cNvCxnSpPr/>
          <p:nvPr/>
        </p:nvCxnSpPr>
        <p:spPr>
          <a:xfrm flipV="1">
            <a:off x="2849401" y="3513213"/>
            <a:ext cx="238125" cy="23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53901-12B9-2242-7B97-78F53A6F53B7}"/>
              </a:ext>
            </a:extLst>
          </p:cNvPr>
          <p:cNvCxnSpPr>
            <a:cxnSpLocks/>
          </p:cNvCxnSpPr>
          <p:nvPr/>
        </p:nvCxnSpPr>
        <p:spPr>
          <a:xfrm>
            <a:off x="2839697" y="4498991"/>
            <a:ext cx="244240" cy="17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371F17C-BB20-5538-6308-D86238108BA4}"/>
              </a:ext>
            </a:extLst>
          </p:cNvPr>
          <p:cNvSpPr txBox="1"/>
          <p:nvPr/>
        </p:nvSpPr>
        <p:spPr>
          <a:xfrm>
            <a:off x="3045803" y="4086730"/>
            <a:ext cx="3110258" cy="892552"/>
          </a:xfrm>
          <a:prstGeom prst="rect">
            <a:avLst/>
          </a:prstGeom>
          <a:noFill/>
        </p:spPr>
        <p:txBody>
          <a:bodyPr wrap="square" rtlCol="0">
            <a:spAutoFit/>
          </a:bodyPr>
          <a:lstStyle/>
          <a:p>
            <a:r>
              <a:rPr lang="en-US" sz="1300" dirty="0">
                <a:latin typeface="DM Sans" pitchFamily="2" charset="0"/>
              </a:rPr>
              <a:t>‘</a:t>
            </a:r>
            <a:r>
              <a:rPr lang="en-US" sz="1300" dirty="0" err="1">
                <a:latin typeface="DM Sans" pitchFamily="2" charset="0"/>
              </a:rPr>
              <a:t>Warehouse_block</a:t>
            </a:r>
            <a:r>
              <a:rPr lang="en-US" sz="1300" dirty="0">
                <a:latin typeface="DM Sans" pitchFamily="2" charset="0"/>
              </a:rPr>
              <a:t>’, '</a:t>
            </a:r>
            <a:r>
              <a:rPr lang="en-US" sz="1300" dirty="0" err="1">
                <a:latin typeface="DM Sans" pitchFamily="2" charset="0"/>
              </a:rPr>
              <a:t>Mode_of_Shipment</a:t>
            </a:r>
            <a:r>
              <a:rPr lang="en-US" sz="1300" dirty="0">
                <a:latin typeface="DM Sans" pitchFamily="2" charset="0"/>
              </a:rPr>
              <a:t>', '</a:t>
            </a:r>
            <a:r>
              <a:rPr lang="en-US" sz="1300" dirty="0" err="1">
                <a:latin typeface="DM Sans" pitchFamily="2" charset="0"/>
              </a:rPr>
              <a:t>Customer_rating</a:t>
            </a:r>
            <a:r>
              <a:rPr lang="en-US" sz="1300" dirty="0">
                <a:latin typeface="DM Sans" pitchFamily="2" charset="0"/>
              </a:rPr>
              <a:t>', '</a:t>
            </a:r>
            <a:r>
              <a:rPr lang="en-US" sz="1300" dirty="0" err="1">
                <a:latin typeface="DM Sans" pitchFamily="2" charset="0"/>
              </a:rPr>
              <a:t>Product_importance</a:t>
            </a:r>
            <a:r>
              <a:rPr lang="en-US" sz="1300" dirty="0">
                <a:latin typeface="DM Sans" pitchFamily="2" charset="0"/>
              </a:rPr>
              <a:t>', 'Gender',</a:t>
            </a:r>
            <a:endParaRPr lang="en-IN" sz="1300" dirty="0">
              <a:latin typeface="DM Sans" pitchFamily="2" charset="0"/>
            </a:endParaRPr>
          </a:p>
        </p:txBody>
      </p:sp>
      <p:sp>
        <p:nvSpPr>
          <p:cNvPr id="52" name="TextBox 51">
            <a:extLst>
              <a:ext uri="{FF2B5EF4-FFF2-40B4-BE49-F238E27FC236}">
                <a16:creationId xmlns:a16="http://schemas.microsoft.com/office/drawing/2014/main" id="{034D8B7C-080F-4EF0-F7F3-F398FB10D46B}"/>
              </a:ext>
            </a:extLst>
          </p:cNvPr>
          <p:cNvSpPr txBox="1"/>
          <p:nvPr/>
        </p:nvSpPr>
        <p:spPr>
          <a:xfrm>
            <a:off x="3079674" y="5426718"/>
            <a:ext cx="2157761" cy="307777"/>
          </a:xfrm>
          <a:prstGeom prst="rect">
            <a:avLst/>
          </a:prstGeom>
          <a:noFill/>
        </p:spPr>
        <p:txBody>
          <a:bodyPr wrap="square" rtlCol="0">
            <a:spAutoFit/>
          </a:bodyPr>
          <a:lstStyle/>
          <a:p>
            <a:r>
              <a:rPr lang="en-US" sz="1400" dirty="0">
                <a:latin typeface="DM Sans" pitchFamily="2" charset="0"/>
              </a:rPr>
              <a:t>'</a:t>
            </a:r>
            <a:r>
              <a:rPr lang="en-US" sz="1400" dirty="0" err="1">
                <a:latin typeface="DM Sans" pitchFamily="2" charset="0"/>
              </a:rPr>
              <a:t>Reached.on.Time_Y.N</a:t>
            </a:r>
            <a:r>
              <a:rPr lang="en-US" sz="1400" dirty="0">
                <a:latin typeface="DM Sans" pitchFamily="2" charset="0"/>
              </a:rPr>
              <a:t>'</a:t>
            </a:r>
            <a:endParaRPr lang="en-IN" sz="1400" dirty="0">
              <a:latin typeface="DM Sans" pitchFamily="2" charset="0"/>
            </a:endParaRPr>
          </a:p>
        </p:txBody>
      </p:sp>
      <p:cxnSp>
        <p:nvCxnSpPr>
          <p:cNvPr id="53" name="Straight Arrow Connector 52">
            <a:extLst>
              <a:ext uri="{FF2B5EF4-FFF2-40B4-BE49-F238E27FC236}">
                <a16:creationId xmlns:a16="http://schemas.microsoft.com/office/drawing/2014/main" id="{3481AF4A-CFB8-42E9-2368-249D8D9383F1}"/>
              </a:ext>
            </a:extLst>
          </p:cNvPr>
          <p:cNvCxnSpPr>
            <a:cxnSpLocks/>
          </p:cNvCxnSpPr>
          <p:nvPr/>
        </p:nvCxnSpPr>
        <p:spPr>
          <a:xfrm>
            <a:off x="2868959" y="5580606"/>
            <a:ext cx="230725" cy="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Left Bracket 65">
            <a:extLst>
              <a:ext uri="{FF2B5EF4-FFF2-40B4-BE49-F238E27FC236}">
                <a16:creationId xmlns:a16="http://schemas.microsoft.com/office/drawing/2014/main" id="{C74632F6-69B5-4C7D-6113-EA66BA811E90}"/>
              </a:ext>
            </a:extLst>
          </p:cNvPr>
          <p:cNvSpPr/>
          <p:nvPr/>
        </p:nvSpPr>
        <p:spPr>
          <a:xfrm>
            <a:off x="2832639" y="1462517"/>
            <a:ext cx="354080" cy="7554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400">
              <a:latin typeface="DM Sans" pitchFamily="2" charset="0"/>
            </a:endParaRPr>
          </a:p>
        </p:txBody>
      </p:sp>
      <p:cxnSp>
        <p:nvCxnSpPr>
          <p:cNvPr id="68" name="Straight Arrow Connector 67">
            <a:extLst>
              <a:ext uri="{FF2B5EF4-FFF2-40B4-BE49-F238E27FC236}">
                <a16:creationId xmlns:a16="http://schemas.microsoft.com/office/drawing/2014/main" id="{67171B1A-A941-1CC5-E846-0B172E23D6DA}"/>
              </a:ext>
            </a:extLst>
          </p:cNvPr>
          <p:cNvCxnSpPr>
            <a:cxnSpLocks/>
            <a:stCxn id="13" idx="3"/>
            <a:endCxn id="66" idx="1"/>
          </p:cNvCxnSpPr>
          <p:nvPr/>
        </p:nvCxnSpPr>
        <p:spPr>
          <a:xfrm flipV="1">
            <a:off x="2314575" y="1840251"/>
            <a:ext cx="518064" cy="1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407E5325-2B81-22F7-5F58-6CB5C982D1B6}"/>
              </a:ext>
            </a:extLst>
          </p:cNvPr>
          <p:cNvSpPr/>
          <p:nvPr/>
        </p:nvSpPr>
        <p:spPr>
          <a:xfrm>
            <a:off x="3212638" y="1194195"/>
            <a:ext cx="1455590" cy="536643"/>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ROWS</a:t>
            </a:r>
          </a:p>
          <a:p>
            <a:pPr algn="ctr"/>
            <a:r>
              <a:rPr lang="en-IN" sz="1400" dirty="0">
                <a:latin typeface="DM Sans" pitchFamily="2" charset="0"/>
              </a:rPr>
              <a:t>10999</a:t>
            </a:r>
          </a:p>
        </p:txBody>
      </p:sp>
      <p:sp>
        <p:nvSpPr>
          <p:cNvPr id="71" name="Rectangle: Rounded Corners 70">
            <a:extLst>
              <a:ext uri="{FF2B5EF4-FFF2-40B4-BE49-F238E27FC236}">
                <a16:creationId xmlns:a16="http://schemas.microsoft.com/office/drawing/2014/main" id="{84B07356-90CA-D016-003E-284D0E152E3F}"/>
              </a:ext>
            </a:extLst>
          </p:cNvPr>
          <p:cNvSpPr/>
          <p:nvPr/>
        </p:nvSpPr>
        <p:spPr>
          <a:xfrm>
            <a:off x="3212638" y="1949662"/>
            <a:ext cx="1455590" cy="536643"/>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M Sans" pitchFamily="2" charset="0"/>
              </a:rPr>
              <a:t>COLUMNS</a:t>
            </a:r>
          </a:p>
          <a:p>
            <a:pPr algn="ctr"/>
            <a:r>
              <a:rPr lang="en-IN" sz="1400" dirty="0">
                <a:latin typeface="DM Sans" pitchFamily="2" charset="0"/>
              </a:rPr>
              <a:t>12</a:t>
            </a:r>
          </a:p>
        </p:txBody>
      </p:sp>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745189">
            <a:off x="6583291" y="-1479347"/>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0" y="0"/>
            <a:ext cx="8515350" cy="1123950"/>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04775" y="43774"/>
            <a:ext cx="8410575" cy="754822"/>
          </a:xfrm>
          <a:prstGeom prst="rect">
            <a:avLst/>
          </a:prstGeom>
        </p:spPr>
        <p:txBody>
          <a:bodyPr wrap="square" lIns="0" tIns="0" rIns="0" bIns="0" rtlCol="0" anchor="t">
            <a:spAutoFit/>
          </a:bodyPr>
          <a:lstStyle/>
          <a:p>
            <a:pPr>
              <a:lnSpc>
                <a:spcPts val="6602"/>
              </a:lnSpc>
            </a:pPr>
            <a:r>
              <a:rPr lang="en-US" sz="4000" b="1" spc="616" dirty="0">
                <a:solidFill>
                  <a:schemeClr val="bg1"/>
                </a:solidFill>
                <a:latin typeface="Oswald Bold"/>
                <a:ea typeface="Oswald Bold"/>
                <a:cs typeface="Oswald Bold"/>
                <a:sym typeface="Oswald Bold"/>
              </a:rPr>
              <a:t>EXPLORATORY DATA ANALYSIS</a:t>
            </a:r>
          </a:p>
        </p:txBody>
      </p:sp>
      <p:pic>
        <p:nvPicPr>
          <p:cNvPr id="18" name="Picture 17">
            <a:extLst>
              <a:ext uri="{FF2B5EF4-FFF2-40B4-BE49-F238E27FC236}">
                <a16:creationId xmlns:a16="http://schemas.microsoft.com/office/drawing/2014/main" id="{9E7A023F-3800-5642-B741-3C6165D03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8890" y="2060220"/>
            <a:ext cx="3319899" cy="2660280"/>
          </a:xfrm>
          <a:prstGeom prst="rect">
            <a:avLst/>
          </a:prstGeom>
        </p:spPr>
      </p:pic>
      <p:sp>
        <p:nvSpPr>
          <p:cNvPr id="19" name="TextBox 18">
            <a:extLst>
              <a:ext uri="{FF2B5EF4-FFF2-40B4-BE49-F238E27FC236}">
                <a16:creationId xmlns:a16="http://schemas.microsoft.com/office/drawing/2014/main" id="{3ADC3331-CD26-7961-8DE3-89E3FC5B7D8A}"/>
              </a:ext>
            </a:extLst>
          </p:cNvPr>
          <p:cNvSpPr txBox="1"/>
          <p:nvPr/>
        </p:nvSpPr>
        <p:spPr>
          <a:xfrm>
            <a:off x="349004" y="1453719"/>
            <a:ext cx="7305869" cy="4550348"/>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Exploratory Data Analysis (EDA) helped us understand the data structure, find patterns, identify trends, and gain valuable insights from the dataset.</a:t>
            </a:r>
          </a:p>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From EDA, we </a:t>
            </a:r>
            <a:r>
              <a:rPr lang="en-IN" sz="1500" kern="100" dirty="0" err="1">
                <a:effectLst/>
                <a:latin typeface="DM Sans" pitchFamily="2" charset="0"/>
                <a:ea typeface="Aptos" panose="020B0004020202020204" pitchFamily="34" charset="0"/>
                <a:cs typeface="Times New Roman" panose="02020603050405020304" pitchFamily="18" charset="0"/>
              </a:rPr>
              <a:t>analyzed</a:t>
            </a:r>
            <a:r>
              <a:rPr lang="en-IN" sz="1500" kern="100" dirty="0">
                <a:effectLst/>
                <a:latin typeface="DM Sans" pitchFamily="2" charset="0"/>
                <a:ea typeface="Aptos" panose="020B0004020202020204" pitchFamily="34" charset="0"/>
                <a:cs typeface="Times New Roman" panose="02020603050405020304" pitchFamily="18" charset="0"/>
              </a:rPr>
              <a:t> the distribution of each feature and checked the correlation between the features.</a:t>
            </a:r>
          </a:p>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Using visuals helped us clearly observe the data, understand the relationship between the features, and identify factors that play a vital role in predicting whether a product is delivered on time.</a:t>
            </a:r>
          </a:p>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The dataset is clean, as there are no NULL values, but we identified some duplicate values and outliers.</a:t>
            </a:r>
          </a:p>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We reviewed our data columns and found columns (e.g., </a:t>
            </a:r>
            <a:r>
              <a:rPr lang="en-IN" sz="1500" kern="100" dirty="0" err="1">
                <a:effectLst/>
                <a:latin typeface="DM Sans" pitchFamily="2" charset="0"/>
                <a:ea typeface="Aptos" panose="020B0004020202020204" pitchFamily="34" charset="0"/>
                <a:cs typeface="Times New Roman" panose="02020603050405020304" pitchFamily="18" charset="0"/>
              </a:rPr>
              <a:t>Customer_rating</a:t>
            </a:r>
            <a:r>
              <a:rPr lang="en-IN" sz="1500" kern="100" dirty="0">
                <a:effectLst/>
                <a:latin typeface="DM Sans" pitchFamily="2" charset="0"/>
                <a:ea typeface="Aptos" panose="020B0004020202020204" pitchFamily="34" charset="0"/>
                <a:cs typeface="Times New Roman" panose="02020603050405020304" pitchFamily="18" charset="0"/>
              </a:rPr>
              <a:t>) to be numerical in terms of data type but categorical in terms of meaning. To ensure proper analysis, we converted these columns to categorical data types.</a:t>
            </a:r>
          </a:p>
          <a:p>
            <a:pPr marL="285750" marR="0" indent="-285750" algn="just">
              <a:lnSpc>
                <a:spcPct val="107000"/>
              </a:lnSpc>
              <a:spcBef>
                <a:spcPts val="0"/>
              </a:spcBef>
              <a:spcAft>
                <a:spcPts val="800"/>
              </a:spcAft>
              <a:buFont typeface="Arial" panose="020B0604020202020204" pitchFamily="34" charset="0"/>
              <a:buChar char="•"/>
            </a:pPr>
            <a:r>
              <a:rPr lang="en-IN" sz="1500" kern="100" dirty="0">
                <a:effectLst/>
                <a:latin typeface="DM Sans" pitchFamily="2" charset="0"/>
                <a:ea typeface="Aptos" panose="020B0004020202020204" pitchFamily="34" charset="0"/>
                <a:cs typeface="Times New Roman" panose="02020603050405020304" pitchFamily="18" charset="0"/>
              </a:rPr>
              <a:t>We applied univariate and bivariate analysis approaches to gain insights into individual characteristics of the data and how each feature relates to our main goal: predicting the target variable, </a:t>
            </a:r>
            <a:r>
              <a:rPr lang="en-IN" sz="1500" kern="100" dirty="0" err="1">
                <a:effectLst/>
                <a:latin typeface="DM Sans" pitchFamily="2" charset="0"/>
                <a:ea typeface="Aptos" panose="020B0004020202020204" pitchFamily="34" charset="0"/>
                <a:cs typeface="Times New Roman" panose="02020603050405020304" pitchFamily="18" charset="0"/>
              </a:rPr>
              <a:t>Reached.on.Time_Y.N</a:t>
            </a:r>
            <a:r>
              <a:rPr lang="en-IN" sz="1500" kern="100" dirty="0">
                <a:effectLst/>
                <a:latin typeface="DM Sans" pitchFamily="2" charset="0"/>
                <a:ea typeface="Aptos" panose="020B0004020202020204" pitchFamily="34"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8688217">
            <a:off x="-3561162" y="-1469570"/>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3676650" y="0"/>
            <a:ext cx="8515350"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3781425" y="-144822"/>
            <a:ext cx="8410575" cy="706797"/>
          </a:xfrm>
          <a:prstGeom prst="rect">
            <a:avLst/>
          </a:prstGeom>
        </p:spPr>
        <p:txBody>
          <a:bodyPr wrap="square" lIns="0" tIns="0" rIns="0" bIns="0" rtlCol="0" anchor="t">
            <a:spAutoFit/>
          </a:bodyPr>
          <a:lstStyle/>
          <a:p>
            <a:pPr>
              <a:lnSpc>
                <a:spcPts val="6602"/>
              </a:lnSpc>
            </a:pPr>
            <a:r>
              <a:rPr lang="en-US" sz="2400" b="1" spc="616" dirty="0">
                <a:solidFill>
                  <a:schemeClr val="bg1"/>
                </a:solidFill>
                <a:latin typeface="Oswald Bold"/>
                <a:ea typeface="Oswald Bold"/>
                <a:cs typeface="Oswald Bold"/>
                <a:sym typeface="Oswald Bold"/>
              </a:rPr>
              <a:t>DISTRIBUTION OF NUMERICAL VARIABLES</a:t>
            </a:r>
          </a:p>
        </p:txBody>
      </p:sp>
      <p:sp>
        <p:nvSpPr>
          <p:cNvPr id="19" name="TextBox 18">
            <a:extLst>
              <a:ext uri="{FF2B5EF4-FFF2-40B4-BE49-F238E27FC236}">
                <a16:creationId xmlns:a16="http://schemas.microsoft.com/office/drawing/2014/main" id="{3ADC3331-CD26-7961-8DE3-89E3FC5B7D8A}"/>
              </a:ext>
            </a:extLst>
          </p:cNvPr>
          <p:cNvSpPr txBox="1"/>
          <p:nvPr/>
        </p:nvSpPr>
        <p:spPr>
          <a:xfrm>
            <a:off x="91711" y="1015657"/>
            <a:ext cx="4603996" cy="4844916"/>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200" b="1" u="sng" kern="100" dirty="0">
                <a:effectLst/>
                <a:latin typeface="DM Sans" pitchFamily="2" charset="0"/>
                <a:ea typeface="Aptos" panose="020B0004020202020204" pitchFamily="34" charset="0"/>
                <a:cs typeface="Times New Roman" panose="02020603050405020304" pitchFamily="18" charset="0"/>
              </a:rPr>
              <a:t>Customer_care_calls</a:t>
            </a:r>
            <a:r>
              <a:rPr lang="en-US" sz="1200" kern="100" dirty="0">
                <a:effectLst/>
                <a:latin typeface="DM Sans" pitchFamily="2" charset="0"/>
                <a:ea typeface="Aptos" panose="020B0004020202020204" pitchFamily="34" charset="0"/>
                <a:cs typeface="Times New Roman" panose="02020603050405020304" pitchFamily="18" charset="0"/>
              </a:rPr>
              <a:t>: Most customers tend to make a moderate number of calls (3-6), with very few making only 2 calls or as many as 7 calls. This suggests that customer issues or inquiries typically require multiple interactions.</a:t>
            </a:r>
          </a:p>
          <a:p>
            <a:pPr marL="285750" marR="0" indent="-285750" algn="just">
              <a:lnSpc>
                <a:spcPct val="107000"/>
              </a:lnSpc>
              <a:spcBef>
                <a:spcPts val="0"/>
              </a:spcBef>
              <a:spcAft>
                <a:spcPts val="800"/>
              </a:spcAft>
              <a:buFont typeface="Arial" panose="020B0604020202020204" pitchFamily="34" charset="0"/>
              <a:buChar char="•"/>
            </a:pPr>
            <a:r>
              <a:rPr lang="en-US" sz="1200" b="1" u="sng" dirty="0" err="1">
                <a:latin typeface="DM Sans" pitchFamily="2" charset="0"/>
              </a:rPr>
              <a:t>Cost_of_the_product</a:t>
            </a:r>
            <a:r>
              <a:rPr lang="en-US" sz="1200" dirty="0">
                <a:latin typeface="DM Sans" pitchFamily="2" charset="0"/>
              </a:rPr>
              <a:t>: There are two main clusters of products, one in the lower cost range and another in the higher cost range. This might indicate the presence of distinct product categories (e.g., budget and premium).</a:t>
            </a:r>
          </a:p>
          <a:p>
            <a:pPr marL="285750" marR="0" indent="-285750" algn="just">
              <a:lnSpc>
                <a:spcPct val="107000"/>
              </a:lnSpc>
              <a:spcBef>
                <a:spcPts val="0"/>
              </a:spcBef>
              <a:spcAft>
                <a:spcPts val="800"/>
              </a:spcAft>
              <a:buFont typeface="Arial" panose="020B0604020202020204" pitchFamily="34" charset="0"/>
              <a:buChar char="•"/>
            </a:pPr>
            <a:r>
              <a:rPr lang="en-US" sz="1200" b="1" u="sng" dirty="0" err="1">
                <a:latin typeface="DM Sans" pitchFamily="2" charset="0"/>
              </a:rPr>
              <a:t>Prior_purchases</a:t>
            </a:r>
            <a:r>
              <a:rPr lang="en-US" sz="1200" dirty="0">
                <a:latin typeface="DM Sans" pitchFamily="2" charset="0"/>
              </a:rPr>
              <a:t>: Most customers have made between 2 to 4 prior purchases, indicating that this is a common range of loyalty or repeat buying behavior. Few customers have made a very high number of prior purchases.</a:t>
            </a:r>
          </a:p>
          <a:p>
            <a:pPr marL="285750" marR="0" indent="-285750" algn="just">
              <a:lnSpc>
                <a:spcPct val="107000"/>
              </a:lnSpc>
              <a:spcBef>
                <a:spcPts val="0"/>
              </a:spcBef>
              <a:spcAft>
                <a:spcPts val="800"/>
              </a:spcAft>
              <a:buFont typeface="Arial" panose="020B0604020202020204" pitchFamily="34" charset="0"/>
              <a:buChar char="•"/>
            </a:pPr>
            <a:r>
              <a:rPr lang="en-US" sz="1200" b="1" u="sng" dirty="0" err="1">
                <a:latin typeface="DM Sans" pitchFamily="2" charset="0"/>
              </a:rPr>
              <a:t>Discount_offered</a:t>
            </a:r>
            <a:r>
              <a:rPr lang="en-US" sz="1200" dirty="0">
                <a:latin typeface="DM Sans" pitchFamily="2" charset="0"/>
              </a:rPr>
              <a:t>: Most products are offered with relatively low discounts, and only a small fraction of products receive substantial discounts. This might suggest that high discounts are used sparingly, possibly for clearance or promotional items.</a:t>
            </a:r>
          </a:p>
          <a:p>
            <a:pPr marL="285750" marR="0" indent="-285750" algn="just">
              <a:lnSpc>
                <a:spcPct val="107000"/>
              </a:lnSpc>
              <a:spcBef>
                <a:spcPts val="0"/>
              </a:spcBef>
              <a:spcAft>
                <a:spcPts val="800"/>
              </a:spcAft>
              <a:buFont typeface="Arial" panose="020B0604020202020204" pitchFamily="34" charset="0"/>
              <a:buChar char="•"/>
            </a:pPr>
            <a:r>
              <a:rPr lang="en-US" sz="1200" b="1" u="sng" dirty="0" err="1">
                <a:latin typeface="DM Sans" pitchFamily="2" charset="0"/>
              </a:rPr>
              <a:t>Weight_in_gms</a:t>
            </a:r>
            <a:r>
              <a:rPr lang="en-US" sz="1200" dirty="0">
                <a:latin typeface="DM Sans" pitchFamily="2" charset="0"/>
              </a:rPr>
              <a:t>: There are two main clusters of products by weight, which may correspond to different categories of products (e.g., light vs. heavy goods). The bimodal distribution suggests a clear separation in product types based on weight.</a:t>
            </a:r>
            <a:endParaRPr lang="en-IN" sz="1200" kern="100" dirty="0">
              <a:effectLst/>
              <a:latin typeface="DM Sans" pitchFamily="2"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6DAD61F-BB68-1D67-8E2B-8E5F0474A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707" y="1015657"/>
            <a:ext cx="7309929" cy="4613618"/>
          </a:xfrm>
          <a:prstGeom prst="rect">
            <a:avLst/>
          </a:prstGeom>
        </p:spPr>
      </p:pic>
    </p:spTree>
    <p:extLst>
      <p:ext uri="{BB962C8B-B14F-4D97-AF65-F5344CB8AC3E}">
        <p14:creationId xmlns:p14="http://schemas.microsoft.com/office/powerpoint/2010/main" val="3456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427171">
            <a:off x="4979896" y="-2479487"/>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0" y="0"/>
            <a:ext cx="8515350"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04775" y="-144822"/>
            <a:ext cx="8410575" cy="706797"/>
          </a:xfrm>
          <a:prstGeom prst="rect">
            <a:avLst/>
          </a:prstGeom>
        </p:spPr>
        <p:txBody>
          <a:bodyPr wrap="square" lIns="0" tIns="0" rIns="0" bIns="0" rtlCol="0" anchor="t">
            <a:spAutoFit/>
          </a:bodyPr>
          <a:lstStyle/>
          <a:p>
            <a:pPr>
              <a:lnSpc>
                <a:spcPts val="6602"/>
              </a:lnSpc>
            </a:pPr>
            <a:r>
              <a:rPr lang="en-US" sz="2400" b="1" spc="616" dirty="0">
                <a:solidFill>
                  <a:schemeClr val="bg1"/>
                </a:solidFill>
                <a:latin typeface="Oswald Bold"/>
                <a:ea typeface="Oswald Bold"/>
                <a:cs typeface="Oswald Bold"/>
                <a:sym typeface="Oswald Bold"/>
              </a:rPr>
              <a:t>DISTRIBUTION OF CATEGORICAL VARIABLES</a:t>
            </a:r>
          </a:p>
        </p:txBody>
      </p:sp>
      <p:sp>
        <p:nvSpPr>
          <p:cNvPr id="19" name="TextBox 18">
            <a:extLst>
              <a:ext uri="{FF2B5EF4-FFF2-40B4-BE49-F238E27FC236}">
                <a16:creationId xmlns:a16="http://schemas.microsoft.com/office/drawing/2014/main" id="{3ADC3331-CD26-7961-8DE3-89E3FC5B7D8A}"/>
              </a:ext>
            </a:extLst>
          </p:cNvPr>
          <p:cNvSpPr txBox="1"/>
          <p:nvPr/>
        </p:nvSpPr>
        <p:spPr>
          <a:xfrm>
            <a:off x="7445011" y="1095375"/>
            <a:ext cx="4603996" cy="3954096"/>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latin typeface="DM Sans" pitchFamily="2" charset="0"/>
                <a:ea typeface="Aptos" panose="020B0004020202020204" pitchFamily="34" charset="0"/>
                <a:cs typeface="Times New Roman" panose="02020603050405020304" pitchFamily="18" charset="0"/>
              </a:rPr>
              <a:t>Warehouse_block</a:t>
            </a:r>
            <a:r>
              <a:rPr lang="en-US" sz="1400" b="1" u="sng" kern="100" dirty="0">
                <a:effectLst/>
                <a:latin typeface="DM Sans" pitchFamily="2" charset="0"/>
                <a:ea typeface="Aptos" panose="020B0004020202020204" pitchFamily="34" charset="0"/>
                <a:cs typeface="Times New Roman" panose="02020603050405020304" pitchFamily="18" charset="0"/>
              </a:rPr>
              <a:t>:</a:t>
            </a:r>
            <a:r>
              <a:rPr lang="en-US" sz="1400" kern="100" dirty="0">
                <a:effectLst/>
                <a:latin typeface="DM Sans" pitchFamily="2" charset="0"/>
                <a:ea typeface="Aptos" panose="020B0004020202020204" pitchFamily="34" charset="0"/>
                <a:cs typeface="Times New Roman" panose="02020603050405020304" pitchFamily="18" charset="0"/>
              </a:rPr>
              <a:t> M</a:t>
            </a:r>
            <a:r>
              <a:rPr lang="en-US" sz="1400" dirty="0">
                <a:latin typeface="DM Sans" pitchFamily="2" charset="0"/>
              </a:rPr>
              <a:t>ost of the orders placed by customers are being stored and shipped from block F.</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Mode_of_Shipment</a:t>
            </a:r>
            <a:r>
              <a:rPr lang="en-US" sz="1400" b="1" u="sng" dirty="0">
                <a:latin typeface="DM Sans" pitchFamily="2" charset="0"/>
              </a:rPr>
              <a:t>:</a:t>
            </a:r>
            <a:r>
              <a:rPr lang="en-US" sz="1400" dirty="0">
                <a:latin typeface="DM Sans" pitchFamily="2" charset="0"/>
              </a:rPr>
              <a:t>  This could mean that the customers prefers their </a:t>
            </a:r>
            <a:r>
              <a:rPr lang="en-US" sz="1400" dirty="0" err="1">
                <a:latin typeface="DM Sans" pitchFamily="2" charset="0"/>
              </a:rPr>
              <a:t>shimpments</a:t>
            </a:r>
            <a:r>
              <a:rPr lang="en-US" sz="1400" dirty="0">
                <a:latin typeface="DM Sans" pitchFamily="2" charset="0"/>
              </a:rPr>
              <a:t> arriving on water rather than air or on road.</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Customer_rating</a:t>
            </a:r>
            <a:r>
              <a:rPr lang="en-US" sz="1400" b="1" u="sng" dirty="0">
                <a:latin typeface="DM Sans" pitchFamily="2" charset="0"/>
              </a:rPr>
              <a:t>:</a:t>
            </a:r>
            <a:r>
              <a:rPr lang="en-US" sz="1400" dirty="0">
                <a:latin typeface="DM Sans" pitchFamily="2" charset="0"/>
              </a:rPr>
              <a:t> The customers seems to have equally varying opinions on the company and its service.</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Product_importance</a:t>
            </a:r>
            <a:r>
              <a:rPr lang="en-US" sz="1400" b="1" u="sng" dirty="0">
                <a:latin typeface="DM Sans" pitchFamily="2" charset="0"/>
              </a:rPr>
              <a:t>:</a:t>
            </a:r>
            <a:r>
              <a:rPr lang="en-US" sz="1400" dirty="0">
                <a:latin typeface="DM Sans" pitchFamily="2" charset="0"/>
              </a:rPr>
              <a:t> Most customers seem to order products of low importance with a very few orders with being high importance.</a:t>
            </a:r>
          </a:p>
          <a:p>
            <a:pPr marL="285750" marR="0" indent="-285750" algn="just">
              <a:lnSpc>
                <a:spcPct val="107000"/>
              </a:lnSpc>
              <a:spcBef>
                <a:spcPts val="0"/>
              </a:spcBef>
              <a:spcAft>
                <a:spcPts val="800"/>
              </a:spcAft>
              <a:buFont typeface="Arial" panose="020B0604020202020204" pitchFamily="34" charset="0"/>
              <a:buChar char="•"/>
            </a:pPr>
            <a:r>
              <a:rPr lang="en-US" sz="1400" b="1" u="sng" dirty="0">
                <a:latin typeface="DM Sans" pitchFamily="2" charset="0"/>
              </a:rPr>
              <a:t>Gender:</a:t>
            </a:r>
            <a:r>
              <a:rPr lang="en-US" sz="1400" dirty="0">
                <a:latin typeface="DM Sans" pitchFamily="2" charset="0"/>
              </a:rPr>
              <a:t> Both the gender seem to order equally with the number of female customers (F) being very slightly larger.</a:t>
            </a:r>
            <a:endParaRPr lang="en-IN" sz="1400" kern="100" dirty="0">
              <a:effectLst/>
              <a:latin typeface="DM Sans" pitchFamily="2"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185672A-3530-7EDB-9CD7-0694A9B13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5374"/>
            <a:ext cx="7277100" cy="4695825"/>
          </a:xfrm>
          <a:prstGeom prst="rect">
            <a:avLst/>
          </a:prstGeom>
        </p:spPr>
      </p:pic>
    </p:spTree>
    <p:extLst>
      <p:ext uri="{BB962C8B-B14F-4D97-AF65-F5344CB8AC3E}">
        <p14:creationId xmlns:p14="http://schemas.microsoft.com/office/powerpoint/2010/main" val="112307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680615">
            <a:off x="-4640354" y="4078025"/>
            <a:ext cx="8314447" cy="2906008"/>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3">
            <a:extLst>
              <a:ext uri="{FF2B5EF4-FFF2-40B4-BE49-F238E27FC236}">
                <a16:creationId xmlns:a16="http://schemas.microsoft.com/office/drawing/2014/main" id="{EF8A0933-31CF-C567-7A5C-2C3A759ACE9B}"/>
              </a:ext>
            </a:extLst>
          </p:cNvPr>
          <p:cNvGrpSpPr/>
          <p:nvPr/>
        </p:nvGrpSpPr>
        <p:grpSpPr>
          <a:xfrm>
            <a:off x="1" y="0"/>
            <a:ext cx="4746989" cy="706797"/>
            <a:chOff x="0" y="0"/>
            <a:chExt cx="4816593" cy="812800"/>
          </a:xfrm>
        </p:grpSpPr>
        <p:sp>
          <p:nvSpPr>
            <p:cNvPr id="16" name="Freeform 4">
              <a:extLst>
                <a:ext uri="{FF2B5EF4-FFF2-40B4-BE49-F238E27FC236}">
                  <a16:creationId xmlns:a16="http://schemas.microsoft.com/office/drawing/2014/main" id="{579FC266-B3E1-ED7E-72FA-8DC595FB8EBE}"/>
                </a:ext>
              </a:extLst>
            </p:cNvPr>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17" name="TextBox 16">
              <a:extLst>
                <a:ext uri="{FF2B5EF4-FFF2-40B4-BE49-F238E27FC236}">
                  <a16:creationId xmlns:a16="http://schemas.microsoft.com/office/drawing/2014/main" id="{281A83CB-3AEE-50D8-2711-9FF05D64429B}"/>
                </a:ext>
              </a:extLst>
            </p:cNvPr>
            <p:cNvSpPr txBox="1"/>
            <p:nvPr/>
          </p:nvSpPr>
          <p:spPr>
            <a:xfrm>
              <a:off x="0" y="-19050"/>
              <a:ext cx="4816593" cy="831850"/>
            </a:xfrm>
            <a:prstGeom prst="rect">
              <a:avLst/>
            </a:prstGeom>
          </p:spPr>
          <p:txBody>
            <a:bodyPr lIns="33867" tIns="33867" rIns="33867" bIns="33867" rtlCol="0" anchor="ctr"/>
            <a:lstStyle/>
            <a:p>
              <a:pPr algn="ctr">
                <a:lnSpc>
                  <a:spcPts val="1906"/>
                </a:lnSpc>
              </a:pPr>
              <a:endParaRPr sz="1200"/>
            </a:p>
          </p:txBody>
        </p:sp>
      </p:grpSp>
      <p:sp>
        <p:nvSpPr>
          <p:cNvPr id="11" name="TextBox 11"/>
          <p:cNvSpPr txBox="1"/>
          <p:nvPr/>
        </p:nvSpPr>
        <p:spPr>
          <a:xfrm>
            <a:off x="104775" y="-184770"/>
            <a:ext cx="4642214" cy="693395"/>
          </a:xfrm>
          <a:prstGeom prst="rect">
            <a:avLst/>
          </a:prstGeom>
        </p:spPr>
        <p:txBody>
          <a:bodyPr wrap="square" lIns="0" tIns="0" rIns="0" bIns="0" rtlCol="0" anchor="t">
            <a:spAutoFit/>
          </a:bodyPr>
          <a:lstStyle/>
          <a:p>
            <a:pPr>
              <a:lnSpc>
                <a:spcPts val="6602"/>
              </a:lnSpc>
            </a:pPr>
            <a:r>
              <a:rPr lang="en-US" sz="1600" b="1" spc="300" dirty="0">
                <a:solidFill>
                  <a:schemeClr val="bg1"/>
                </a:solidFill>
                <a:latin typeface="DM Sans" pitchFamily="2" charset="0"/>
                <a:ea typeface="Oswald Bold"/>
                <a:cs typeface="Oswald Bold"/>
                <a:sym typeface="Oswald Bold"/>
              </a:rPr>
              <a:t>NUMERICAL VARIABLES VS TARGET</a:t>
            </a:r>
          </a:p>
        </p:txBody>
      </p:sp>
      <p:sp>
        <p:nvSpPr>
          <p:cNvPr id="19" name="TextBox 18">
            <a:extLst>
              <a:ext uri="{FF2B5EF4-FFF2-40B4-BE49-F238E27FC236}">
                <a16:creationId xmlns:a16="http://schemas.microsoft.com/office/drawing/2014/main" id="{3ADC3331-CD26-7961-8DE3-89E3FC5B7D8A}"/>
              </a:ext>
            </a:extLst>
          </p:cNvPr>
          <p:cNvSpPr txBox="1"/>
          <p:nvPr/>
        </p:nvSpPr>
        <p:spPr>
          <a:xfrm>
            <a:off x="0" y="1095375"/>
            <a:ext cx="4603996" cy="3954096"/>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400" b="1" u="sng" kern="100" dirty="0" err="1">
                <a:latin typeface="DM Sans" pitchFamily="2" charset="0"/>
                <a:ea typeface="Aptos" panose="020B0004020202020204" pitchFamily="34" charset="0"/>
                <a:cs typeface="Times New Roman" panose="02020603050405020304" pitchFamily="18" charset="0"/>
              </a:rPr>
              <a:t>Warehouse_block</a:t>
            </a:r>
            <a:r>
              <a:rPr lang="en-US" sz="1400" b="1" u="sng" kern="100" dirty="0">
                <a:effectLst/>
                <a:latin typeface="DM Sans" pitchFamily="2" charset="0"/>
                <a:ea typeface="Aptos" panose="020B0004020202020204" pitchFamily="34" charset="0"/>
                <a:cs typeface="Times New Roman" panose="02020603050405020304" pitchFamily="18" charset="0"/>
              </a:rPr>
              <a:t>:</a:t>
            </a:r>
            <a:r>
              <a:rPr lang="en-US" sz="1400" kern="100" dirty="0">
                <a:effectLst/>
                <a:latin typeface="DM Sans" pitchFamily="2" charset="0"/>
                <a:ea typeface="Aptos" panose="020B0004020202020204" pitchFamily="34" charset="0"/>
                <a:cs typeface="Times New Roman" panose="02020603050405020304" pitchFamily="18" charset="0"/>
              </a:rPr>
              <a:t> M</a:t>
            </a:r>
            <a:r>
              <a:rPr lang="en-US" sz="1400" dirty="0">
                <a:latin typeface="DM Sans" pitchFamily="2" charset="0"/>
              </a:rPr>
              <a:t>ost of the orders placed by customers are being stored and shipped from block F.</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Mode_of_Shipment</a:t>
            </a:r>
            <a:r>
              <a:rPr lang="en-US" sz="1400" b="1" u="sng" dirty="0">
                <a:latin typeface="DM Sans" pitchFamily="2" charset="0"/>
              </a:rPr>
              <a:t>:</a:t>
            </a:r>
            <a:r>
              <a:rPr lang="en-US" sz="1400" dirty="0">
                <a:latin typeface="DM Sans" pitchFamily="2" charset="0"/>
              </a:rPr>
              <a:t>  This could mean that the customers prefers their </a:t>
            </a:r>
            <a:r>
              <a:rPr lang="en-US" sz="1400" dirty="0" err="1">
                <a:latin typeface="DM Sans" pitchFamily="2" charset="0"/>
              </a:rPr>
              <a:t>shimpments</a:t>
            </a:r>
            <a:r>
              <a:rPr lang="en-US" sz="1400" dirty="0">
                <a:latin typeface="DM Sans" pitchFamily="2" charset="0"/>
              </a:rPr>
              <a:t> arriving on water rather than air or on road.</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Customer_rating</a:t>
            </a:r>
            <a:r>
              <a:rPr lang="en-US" sz="1400" b="1" u="sng" dirty="0">
                <a:latin typeface="DM Sans" pitchFamily="2" charset="0"/>
              </a:rPr>
              <a:t>:</a:t>
            </a:r>
            <a:r>
              <a:rPr lang="en-US" sz="1400" dirty="0">
                <a:latin typeface="DM Sans" pitchFamily="2" charset="0"/>
              </a:rPr>
              <a:t> The customers seems to have equally varying opinions on the company and its service.</a:t>
            </a:r>
          </a:p>
          <a:p>
            <a:pPr marL="285750" marR="0" indent="-285750" algn="just">
              <a:lnSpc>
                <a:spcPct val="107000"/>
              </a:lnSpc>
              <a:spcBef>
                <a:spcPts val="0"/>
              </a:spcBef>
              <a:spcAft>
                <a:spcPts val="800"/>
              </a:spcAft>
              <a:buFont typeface="Arial" panose="020B0604020202020204" pitchFamily="34" charset="0"/>
              <a:buChar char="•"/>
            </a:pPr>
            <a:r>
              <a:rPr lang="en-US" sz="1400" b="1" u="sng" dirty="0" err="1">
                <a:latin typeface="DM Sans" pitchFamily="2" charset="0"/>
              </a:rPr>
              <a:t>Product_importance</a:t>
            </a:r>
            <a:r>
              <a:rPr lang="en-US" sz="1400" b="1" u="sng" dirty="0">
                <a:latin typeface="DM Sans" pitchFamily="2" charset="0"/>
              </a:rPr>
              <a:t>:</a:t>
            </a:r>
            <a:r>
              <a:rPr lang="en-US" sz="1400" dirty="0">
                <a:latin typeface="DM Sans" pitchFamily="2" charset="0"/>
              </a:rPr>
              <a:t> Most customers seem to order products of low importance with a very few orders with being high importance.</a:t>
            </a:r>
          </a:p>
          <a:p>
            <a:pPr marL="285750" marR="0" indent="-285750" algn="just">
              <a:lnSpc>
                <a:spcPct val="107000"/>
              </a:lnSpc>
              <a:spcBef>
                <a:spcPts val="0"/>
              </a:spcBef>
              <a:spcAft>
                <a:spcPts val="800"/>
              </a:spcAft>
              <a:buFont typeface="Arial" panose="020B0604020202020204" pitchFamily="34" charset="0"/>
              <a:buChar char="•"/>
            </a:pPr>
            <a:r>
              <a:rPr lang="en-US" sz="1400" b="1" u="sng" dirty="0">
                <a:latin typeface="DM Sans" pitchFamily="2" charset="0"/>
              </a:rPr>
              <a:t>Gender:</a:t>
            </a:r>
            <a:r>
              <a:rPr lang="en-US" sz="1400" dirty="0">
                <a:latin typeface="DM Sans" pitchFamily="2" charset="0"/>
              </a:rPr>
              <a:t> Both the gender seem to order equally with the number of female customers (F) being very slightly larger.</a:t>
            </a:r>
            <a:endParaRPr lang="en-IN" sz="1400" kern="100" dirty="0">
              <a:effectLst/>
              <a:latin typeface="DM Sans" pitchFamily="2" charset="0"/>
              <a:ea typeface="Aptos" panose="020B0004020202020204" pitchFamily="34" charset="0"/>
              <a:cs typeface="Times New Roman" panose="02020603050405020304" pitchFamily="18" charset="0"/>
            </a:endParaRPr>
          </a:p>
        </p:txBody>
      </p:sp>
      <p:grpSp>
        <p:nvGrpSpPr>
          <p:cNvPr id="22" name="Group 21">
            <a:extLst>
              <a:ext uri="{FF2B5EF4-FFF2-40B4-BE49-F238E27FC236}">
                <a16:creationId xmlns:a16="http://schemas.microsoft.com/office/drawing/2014/main" id="{CDF97441-2D75-AE98-3BF8-52FA57F7EECD}"/>
              </a:ext>
            </a:extLst>
          </p:cNvPr>
          <p:cNvGrpSpPr/>
          <p:nvPr/>
        </p:nvGrpSpPr>
        <p:grpSpPr>
          <a:xfrm>
            <a:off x="4772022" y="0"/>
            <a:ext cx="7419977" cy="6012586"/>
            <a:chOff x="4772022" y="0"/>
            <a:chExt cx="7419977" cy="6012586"/>
          </a:xfrm>
        </p:grpSpPr>
        <p:pic>
          <p:nvPicPr>
            <p:cNvPr id="6" name="Picture 5">
              <a:extLst>
                <a:ext uri="{FF2B5EF4-FFF2-40B4-BE49-F238E27FC236}">
                  <a16:creationId xmlns:a16="http://schemas.microsoft.com/office/drawing/2014/main" id="{7DBF9EF5-FF9C-A798-8EA8-DE116A8B39DB}"/>
                </a:ext>
              </a:extLst>
            </p:cNvPr>
            <p:cNvPicPr>
              <a:picLocks noChangeAspect="1"/>
            </p:cNvPicPr>
            <p:nvPr/>
          </p:nvPicPr>
          <p:blipFill>
            <a:blip r:embed="rId4"/>
            <a:stretch>
              <a:fillRect/>
            </a:stretch>
          </p:blipFill>
          <p:spPr>
            <a:xfrm>
              <a:off x="4772024" y="0"/>
              <a:ext cx="7419975" cy="1273014"/>
            </a:xfrm>
            <a:prstGeom prst="rect">
              <a:avLst/>
            </a:prstGeom>
          </p:spPr>
        </p:pic>
        <p:pic>
          <p:nvPicPr>
            <p:cNvPr id="8" name="Picture 7">
              <a:extLst>
                <a:ext uri="{FF2B5EF4-FFF2-40B4-BE49-F238E27FC236}">
                  <a16:creationId xmlns:a16="http://schemas.microsoft.com/office/drawing/2014/main" id="{5067B50F-987E-14AE-5289-A026F98B3DAB}"/>
                </a:ext>
              </a:extLst>
            </p:cNvPr>
            <p:cNvPicPr>
              <a:picLocks noChangeAspect="1"/>
            </p:cNvPicPr>
            <p:nvPr/>
          </p:nvPicPr>
          <p:blipFill>
            <a:blip r:embed="rId5"/>
            <a:stretch>
              <a:fillRect/>
            </a:stretch>
          </p:blipFill>
          <p:spPr>
            <a:xfrm>
              <a:off x="4772023" y="1265883"/>
              <a:ext cx="7419975" cy="1273014"/>
            </a:xfrm>
            <a:prstGeom prst="rect">
              <a:avLst/>
            </a:prstGeom>
          </p:spPr>
        </p:pic>
        <p:pic>
          <p:nvPicPr>
            <p:cNvPr id="12" name="Picture 11">
              <a:extLst>
                <a:ext uri="{FF2B5EF4-FFF2-40B4-BE49-F238E27FC236}">
                  <a16:creationId xmlns:a16="http://schemas.microsoft.com/office/drawing/2014/main" id="{27D2D2A3-172D-2F93-948C-A1DAF96AE6CB}"/>
                </a:ext>
              </a:extLst>
            </p:cNvPr>
            <p:cNvPicPr>
              <a:picLocks noChangeAspect="1"/>
            </p:cNvPicPr>
            <p:nvPr/>
          </p:nvPicPr>
          <p:blipFill>
            <a:blip r:embed="rId6"/>
            <a:stretch>
              <a:fillRect/>
            </a:stretch>
          </p:blipFill>
          <p:spPr>
            <a:xfrm>
              <a:off x="4772023" y="2538897"/>
              <a:ext cx="7419975" cy="1280145"/>
            </a:xfrm>
            <a:prstGeom prst="rect">
              <a:avLst/>
            </a:prstGeom>
          </p:spPr>
        </p:pic>
        <p:pic>
          <p:nvPicPr>
            <p:cNvPr id="14" name="Picture 13">
              <a:extLst>
                <a:ext uri="{FF2B5EF4-FFF2-40B4-BE49-F238E27FC236}">
                  <a16:creationId xmlns:a16="http://schemas.microsoft.com/office/drawing/2014/main" id="{5ECDC3C8-CCBC-B97D-07F5-68503E8995D0}"/>
                </a:ext>
              </a:extLst>
            </p:cNvPr>
            <p:cNvPicPr>
              <a:picLocks noChangeAspect="1"/>
            </p:cNvPicPr>
            <p:nvPr/>
          </p:nvPicPr>
          <p:blipFill>
            <a:blip r:embed="rId7"/>
            <a:stretch>
              <a:fillRect/>
            </a:stretch>
          </p:blipFill>
          <p:spPr>
            <a:xfrm>
              <a:off x="4772023" y="3819042"/>
              <a:ext cx="7419975" cy="1280145"/>
            </a:xfrm>
            <a:prstGeom prst="rect">
              <a:avLst/>
            </a:prstGeom>
          </p:spPr>
        </p:pic>
        <p:pic>
          <p:nvPicPr>
            <p:cNvPr id="21" name="Picture 20">
              <a:extLst>
                <a:ext uri="{FF2B5EF4-FFF2-40B4-BE49-F238E27FC236}">
                  <a16:creationId xmlns:a16="http://schemas.microsoft.com/office/drawing/2014/main" id="{30E4CF70-B2D4-D2C4-7D00-2A14425EF377}"/>
                </a:ext>
              </a:extLst>
            </p:cNvPr>
            <p:cNvPicPr>
              <a:picLocks noChangeAspect="1"/>
            </p:cNvPicPr>
            <p:nvPr/>
          </p:nvPicPr>
          <p:blipFill>
            <a:blip r:embed="rId8"/>
            <a:stretch>
              <a:fillRect/>
            </a:stretch>
          </p:blipFill>
          <p:spPr>
            <a:xfrm>
              <a:off x="4772022" y="5049471"/>
              <a:ext cx="7419975" cy="963115"/>
            </a:xfrm>
            <a:prstGeom prst="rect">
              <a:avLst/>
            </a:prstGeom>
          </p:spPr>
        </p:pic>
      </p:grpSp>
    </p:spTree>
    <p:extLst>
      <p:ext uri="{BB962C8B-B14F-4D97-AF65-F5344CB8AC3E}">
        <p14:creationId xmlns:p14="http://schemas.microsoft.com/office/powerpoint/2010/main" val="52307794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7609</TotalTime>
  <Words>2599</Words>
  <Application>Microsoft Office PowerPoint</Application>
  <PresentationFormat>Widescreen</PresentationFormat>
  <Paragraphs>232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Calibri</vt:lpstr>
      <vt:lpstr>DM Sans</vt:lpstr>
      <vt:lpstr>DM Sans Italics</vt:lpstr>
      <vt:lpstr>Oswald Bold</vt:lpstr>
      <vt:lpstr>Rockwell</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Rinitha Rajan</cp:lastModifiedBy>
  <cp:revision>2367</cp:revision>
  <dcterms:created xsi:type="dcterms:W3CDTF">2020-12-23T13:36:00Z</dcterms:created>
  <dcterms:modified xsi:type="dcterms:W3CDTF">2024-09-06T15:19:44Z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