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5"/>
  </p:notesMasterIdLst>
  <p:handoutMasterIdLst>
    <p:handoutMasterId r:id="rId16"/>
  </p:handoutMasterIdLst>
  <p:sldIdLst>
    <p:sldId id="259" r:id="rId2"/>
    <p:sldId id="284" r:id="rId3"/>
    <p:sldId id="265" r:id="rId4"/>
    <p:sldId id="278" r:id="rId5"/>
    <p:sldId id="279" r:id="rId6"/>
    <p:sldId id="280" r:id="rId7"/>
    <p:sldId id="264" r:id="rId8"/>
    <p:sldId id="266" r:id="rId9"/>
    <p:sldId id="282" r:id="rId10"/>
    <p:sldId id="281" r:id="rId11"/>
    <p:sldId id="283" r:id="rId12"/>
    <p:sldId id="268" r:id="rId13"/>
    <p:sldId id="269"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F0EB0F-4E20-4452-BF3A-B567A7BECE37}">
          <p14:sldIdLst>
            <p14:sldId id="259"/>
            <p14:sldId id="284"/>
            <p14:sldId id="265"/>
            <p14:sldId id="278"/>
            <p14:sldId id="279"/>
            <p14:sldId id="280"/>
            <p14:sldId id="264"/>
            <p14:sldId id="266"/>
            <p14:sldId id="282"/>
            <p14:sldId id="281"/>
            <p14:sldId id="283"/>
            <p14:sldId id="268"/>
            <p14:sldId id="269"/>
          </p14:sldIdLst>
        </p14:section>
        <p14:section name="Untitled Section" id="{5F62B9C5-0703-40B4-BDD4-E003A0C6BCFB}">
          <p14:sldIdLst/>
        </p14:section>
      </p14:sectionLst>
    </p:ext>
    <p:ext uri="{EFAFB233-063F-42B5-8137-9DF3F51BA10A}">
      <p15:sldGuideLst xmlns:p15="http://schemas.microsoft.com/office/powerpoint/2012/main">
        <p15:guide id="1" orient="horz" pos="2160" userDrawn="1">
          <p15:clr>
            <a:srgbClr val="A4A3A4"/>
          </p15:clr>
        </p15:guide>
        <p15:guide id="2" orient="horz" pos="304" userDrawn="1">
          <p15:clr>
            <a:srgbClr val="A4A3A4"/>
          </p15:clr>
        </p15:guide>
        <p15:guide id="3" orient="horz" pos="4144" userDrawn="1">
          <p15:clr>
            <a:srgbClr val="A4A3A4"/>
          </p15:clr>
        </p15:guide>
        <p15:guide id="4" orient="horz" pos="3952" userDrawn="1">
          <p15:clr>
            <a:srgbClr val="A4A3A4"/>
          </p15:clr>
        </p15:guide>
        <p15:guide id="5" orient="horz" pos="1136" userDrawn="1">
          <p15:clr>
            <a:srgbClr val="A4A3A4"/>
          </p15:clr>
        </p15:guide>
        <p15:guide id="6" pos="3839" userDrawn="1">
          <p15:clr>
            <a:srgbClr val="A4A3A4"/>
          </p15:clr>
        </p15:guide>
        <p15:guide id="7" pos="191" userDrawn="1">
          <p15:clr>
            <a:srgbClr val="A4A3A4"/>
          </p15:clr>
        </p15:guide>
        <p15:guide id="8" pos="7486" userDrawn="1">
          <p15:clr>
            <a:srgbClr val="A4A3A4"/>
          </p15:clr>
        </p15:guide>
        <p15:guide id="9" pos="576" userDrawn="1">
          <p15:clr>
            <a:srgbClr val="A4A3A4"/>
          </p15:clr>
        </p15:guide>
        <p15:guide id="10" pos="71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8" d="100"/>
          <a:sy n="88" d="100"/>
        </p:scale>
        <p:origin x="494" y="62"/>
      </p:cViewPr>
      <p:guideLst>
        <p:guide orient="horz" pos="2160"/>
        <p:guide orient="horz" pos="304"/>
        <p:guide orient="horz" pos="4144"/>
        <p:guide orient="horz" pos="3952"/>
        <p:guide orient="horz" pos="1136"/>
        <p:guide pos="3839"/>
        <p:guide pos="191"/>
        <p:guide pos="7486"/>
        <p:guide pos="576"/>
        <p:guide pos="7102"/>
      </p:guideLst>
    </p:cSldViewPr>
  </p:slideViewPr>
  <p:notesTextViewPr>
    <p:cViewPr>
      <p:scale>
        <a:sx n="1" d="1"/>
        <a:sy n="1" d="1"/>
      </p:scale>
      <p:origin x="0" y="0"/>
    </p:cViewPr>
  </p:notesTextViewPr>
  <p:notesViewPr>
    <p:cSldViewPr showGuides="1">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8/31/2021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8/31/2021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1</a:t>
            </a:fld>
            <a:endParaRPr lang="en-US"/>
          </a:p>
        </p:txBody>
      </p:sp>
    </p:spTree>
    <p:extLst>
      <p:ext uri="{BB962C8B-B14F-4D97-AF65-F5344CB8AC3E}">
        <p14:creationId xmlns:p14="http://schemas.microsoft.com/office/powerpoint/2010/main" val="2908644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8246" y="1828800"/>
            <a:ext cx="9220200" cy="2147926"/>
          </a:xfrm>
        </p:spPr>
        <p:txBody>
          <a:bodyPr anchor="ctr">
            <a:normAutofit/>
          </a:bodyPr>
          <a:lstStyle>
            <a:lvl1pPr algn="ctr">
              <a:defRPr sz="4400" cap="all" normalizeH="0" baseline="0"/>
            </a:lvl1pPr>
          </a:lstStyle>
          <a:p>
            <a:r>
              <a:rPr lang="en-US" smtClean="0"/>
              <a:t>Click to edit Master title style</a:t>
            </a:r>
            <a:endParaRPr dirty="0"/>
          </a:p>
        </p:txBody>
      </p:sp>
      <p:sp>
        <p:nvSpPr>
          <p:cNvPr id="3" name="Subtitle 2"/>
          <p:cNvSpPr>
            <a:spLocks noGrp="1"/>
          </p:cNvSpPr>
          <p:nvPr>
            <p:ph type="subTitle" idx="1"/>
          </p:nvPr>
        </p:nvSpPr>
        <p:spPr>
          <a:xfrm>
            <a:off x="1468246" y="4063998"/>
            <a:ext cx="922020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8/31/2021</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1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smtClean="0"/>
              <a:t>Click to edit Master title style</a:t>
            </a:r>
            <a:endParaRPr/>
          </a:p>
        </p:txBody>
      </p:sp>
      <p:sp>
        <p:nvSpPr>
          <p:cNvPr id="9" name="Rectangle 8"/>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Picture Placeholder 2" descr="An empty placeholder to add an image. Click on the placeholder and select the image that you wish to add."/>
          <p:cNvSpPr>
            <a:spLocks noGrp="1"/>
          </p:cNvSpPr>
          <p:nvPr>
            <p:ph type="pic" idx="1"/>
          </p:nvPr>
        </p:nvSpPr>
        <p:spPr>
          <a:xfrm>
            <a:off x="507869" y="482602"/>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2" indent="0">
              <a:buNone/>
              <a:defRPr sz="2700"/>
            </a:lvl5pPr>
            <a:lvl6pPr marL="3047466"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8/31/2021</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315074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8/31/2021</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15347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685800"/>
            <a:ext cx="1843982" cy="558800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163" y="685800"/>
            <a:ext cx="9040045" cy="5588002"/>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8/31/2021</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99176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p>
            <a:r>
              <a:rPr lang="en-US" smtClean="0"/>
              <a:t>Click to edit Master title style</a:t>
            </a:r>
            <a:endParaRPr/>
          </a:p>
        </p:txBody>
      </p:sp>
      <p:sp>
        <p:nvSpPr>
          <p:cNvPr id="3" name="Content Placeholder 2"/>
          <p:cNvSpPr>
            <a:spLocks noGrp="1"/>
          </p:cNvSpPr>
          <p:nvPr>
            <p:ph idx="1"/>
          </p:nvPr>
        </p:nvSpPr>
        <p:spPr>
          <a:xfrm>
            <a:off x="914163" y="1803401"/>
            <a:ext cx="10360501" cy="4470400"/>
          </a:xfrm>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8/31/2021</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26430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8883" y="1524002"/>
            <a:ext cx="9751060" cy="1992597"/>
          </a:xfrm>
        </p:spPr>
        <p:txBody>
          <a:bodyPr anchor="b" anchorCtr="0">
            <a:noAutofit/>
          </a:bodyPr>
          <a:lstStyle>
            <a:lvl1pPr algn="ctr">
              <a:defRPr sz="4400" b="0" cap="all" baseline="0"/>
            </a:lvl1pPr>
          </a:lstStyle>
          <a:p>
            <a:r>
              <a:rPr lang="en-US" smtClean="0"/>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8/31/2021</a:t>
            </a:fld>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63890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p>
            <a:r>
              <a:rPr lang="en-US" smtClean="0"/>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t>8/31/2021</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4065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2" indent="0">
              <a:buNone/>
              <a:defRPr sz="2100" b="1"/>
            </a:lvl5pPr>
            <a:lvl6pPr marL="3047466"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2" indent="0">
              <a:buNone/>
              <a:defRPr sz="2100" b="1"/>
            </a:lvl5pPr>
            <a:lvl6pPr marL="3047466"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B9B9059-F1D6-41D0-95CF-D21CAA096B3A}" type="datetimeFigureOut">
              <a:rPr lang="en-US" smtClean="0"/>
              <a:t>8/31/2021</a:t>
            </a:fld>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56168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163" y="482600"/>
            <a:ext cx="10360501" cy="1219200"/>
          </a:xfrm>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B9B9059-F1D6-41D0-95CF-D21CAA096B3A}" type="datetimeFigureOut">
              <a:rPr lang="en-US" smtClean="0"/>
              <a:t>8/31/2021</a:t>
            </a:fld>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246968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B9B9059-F1D6-41D0-95CF-D21CAA096B3A}" type="datetimeFigureOut">
              <a:rPr lang="en-US" smtClean="0"/>
              <a:pPr/>
              <a:t>8/31/2021</a:t>
            </a:fld>
            <a:endParaRPr lang="en-US"/>
          </a:p>
        </p:txBody>
      </p:sp>
      <p:sp>
        <p:nvSpPr>
          <p:cNvPr id="4" name="Slide Number Placeholder 3"/>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188034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smtClean="0"/>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Content Placeholder 2"/>
          <p:cNvSpPr>
            <a:spLocks noGrp="1"/>
          </p:cNvSpPr>
          <p:nvPr>
            <p:ph idx="1"/>
          </p:nvPr>
        </p:nvSpPr>
        <p:spPr bwMode="white">
          <a:xfrm>
            <a:off x="507868" y="482602"/>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8/31/2021</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276831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99134" y="1905000"/>
            <a:ext cx="5180251" cy="1727200"/>
          </a:xfrm>
        </p:spPr>
        <p:txBody>
          <a:bodyPr anchor="b" anchorCtr="0">
            <a:normAutofit/>
          </a:bodyPr>
          <a:lstStyle>
            <a:lvl1pPr algn="l">
              <a:defRPr sz="3200" b="0"/>
            </a:lvl1pPr>
          </a:lstStyle>
          <a:p>
            <a:r>
              <a:rPr lang="en-US" smtClean="0"/>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2400"/>
          </a:p>
        </p:txBody>
      </p:sp>
      <p:sp>
        <p:nvSpPr>
          <p:cNvPr id="3" name="Picture Placeholder 2" descr="An empty placeholder to add an image. Click on the placeholder and select the image that you wish to add."/>
          <p:cNvSpPr>
            <a:spLocks noGrp="1"/>
          </p:cNvSpPr>
          <p:nvPr>
            <p:ph type="pic" idx="1"/>
          </p:nvPr>
        </p:nvSpPr>
        <p:spPr>
          <a:xfrm>
            <a:off x="507870"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2" indent="0">
              <a:buNone/>
              <a:defRPr sz="2700"/>
            </a:lvl5pPr>
            <a:lvl6pPr marL="3047466"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399134"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2" indent="0">
              <a:buNone/>
              <a:defRPr sz="1200"/>
            </a:lvl5pPr>
            <a:lvl6pPr marL="3047466"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pPr/>
              <a:t>8/31/2021</a:t>
            </a:fld>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pPr/>
              <a:t>‹#›</a:t>
            </a:fld>
            <a:endParaRPr lang="en-US"/>
          </a:p>
        </p:txBody>
      </p:sp>
    </p:spTree>
    <p:extLst>
      <p:ext uri="{BB962C8B-B14F-4D97-AF65-F5344CB8AC3E}">
        <p14:creationId xmlns:p14="http://schemas.microsoft.com/office/powerpoint/2010/main" val="44899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3" y="482600"/>
            <a:ext cx="10360501" cy="1219200"/>
          </a:xfrm>
          <a:prstGeom prst="rect">
            <a:avLst/>
          </a:prstGeom>
          <a:effectLst/>
        </p:spPr>
        <p:txBody>
          <a:bodyPr vert="horz" lIns="121899" tIns="60949" rIns="121899" bIns="60949"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914163" y="1803401"/>
            <a:ext cx="10360501" cy="4470400"/>
          </a:xfrm>
          <a:prstGeom prst="rect">
            <a:avLst/>
          </a:prstGeom>
        </p:spPr>
        <p:txBody>
          <a:bodyPr vert="horz" lIns="121899" tIns="60949" rIns="121899" bIns="6094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914163"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smtClean="0"/>
              <a:pPr/>
              <a:t>8/31/2021</a:t>
            </a:fld>
            <a:endParaRPr lang="en-US"/>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lang="en-US" smtClean="0"/>
              <a:pPr/>
              <a:t>‹#›</a:t>
            </a:fld>
            <a:endParaRPr lang="en-US"/>
          </a:p>
        </p:txBody>
      </p:sp>
    </p:spTree>
    <p:extLst>
      <p:ext uri="{BB962C8B-B14F-4D97-AF65-F5344CB8AC3E}">
        <p14:creationId xmlns:p14="http://schemas.microsoft.com/office/powerpoint/2010/main" val="429948849"/>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accent1"/>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accent1"/>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accent1"/>
        </a:buClr>
        <a:buSzPct val="100000"/>
        <a:buFont typeface="Cambria" pitchFamily="18" charset="0"/>
        <a:buChar char="–"/>
        <a:defRPr sz="1800" kern="1200">
          <a:solidFill>
            <a:schemeClr val="tx1"/>
          </a:solidFill>
          <a:latin typeface="+mn-lt"/>
          <a:ea typeface="+mn-ea"/>
          <a:cs typeface="+mn-cs"/>
        </a:defRPr>
      </a:lvl4pPr>
      <a:lvl5pPr marL="1371599"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7pPr>
      <a:lvl8pPr marL="2194559" indent="-274320" algn="l" defTabSz="1218987" rtl="0" eaLnBrk="1" latinLnBrk="0" hangingPunct="1">
        <a:lnSpc>
          <a:spcPct val="90000"/>
        </a:lnSpc>
        <a:spcBef>
          <a:spcPts val="800"/>
        </a:spcBef>
        <a:buClr>
          <a:schemeClr val="accent1"/>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Analysing</a:t>
            </a:r>
            <a:r>
              <a:rPr lang="en-US" dirty="0" smtClean="0"/>
              <a:t> voice</a:t>
            </a:r>
            <a:endParaRPr lang="en-US" dirty="0"/>
          </a:p>
        </p:txBody>
      </p:sp>
      <p:sp>
        <p:nvSpPr>
          <p:cNvPr id="3" name="Subtitle 2"/>
          <p:cNvSpPr>
            <a:spLocks noGrp="1"/>
          </p:cNvSpPr>
          <p:nvPr>
            <p:ph type="subTitle" idx="1"/>
          </p:nvPr>
        </p:nvSpPr>
        <p:spPr/>
        <p:txBody>
          <a:bodyPr/>
          <a:lstStyle/>
          <a:p>
            <a:r>
              <a:rPr lang="en-US" dirty="0" smtClean="0"/>
              <a:t>Short Response</a:t>
            </a:r>
            <a:endParaRPr lang="en-US" dirty="0"/>
          </a:p>
        </p:txBody>
      </p:sp>
    </p:spTree>
    <p:extLst>
      <p:ext uri="{BB962C8B-B14F-4D97-AF65-F5344CB8AC3E}">
        <p14:creationId xmlns:p14="http://schemas.microsoft.com/office/powerpoint/2010/main" val="1017029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97" y="482600"/>
            <a:ext cx="11233248" cy="1219200"/>
          </a:xfrm>
        </p:spPr>
        <p:txBody>
          <a:bodyPr/>
          <a:lstStyle/>
          <a:p>
            <a:r>
              <a:rPr lang="en-AU" dirty="0" smtClean="0"/>
              <a:t>Step 4 </a:t>
            </a:r>
            <a:r>
              <a:rPr lang="en-AU" b="1" dirty="0" smtClean="0">
                <a:solidFill>
                  <a:srgbClr val="FFFF00"/>
                </a:solidFill>
              </a:rPr>
              <a:t>So What? </a:t>
            </a:r>
            <a:r>
              <a:rPr lang="en-AU" dirty="0" smtClean="0"/>
              <a:t>- Context and connections</a:t>
            </a:r>
            <a:endParaRPr lang="en-AU" dirty="0"/>
          </a:p>
        </p:txBody>
      </p:sp>
      <p:sp>
        <p:nvSpPr>
          <p:cNvPr id="3" name="Content Placeholder 2"/>
          <p:cNvSpPr>
            <a:spLocks noGrp="1"/>
          </p:cNvSpPr>
          <p:nvPr>
            <p:ph idx="1"/>
          </p:nvPr>
        </p:nvSpPr>
        <p:spPr/>
        <p:txBody>
          <a:bodyPr/>
          <a:lstStyle/>
          <a:p>
            <a:r>
              <a:rPr lang="en-AU" dirty="0" smtClean="0"/>
              <a:t>Compare to other voices (including your own)</a:t>
            </a:r>
          </a:p>
          <a:p>
            <a:r>
              <a:rPr lang="en-AU" dirty="0" smtClean="0"/>
              <a:t>Consider whether it is expected or unexpected?</a:t>
            </a:r>
          </a:p>
          <a:p>
            <a:r>
              <a:rPr lang="en-AU" dirty="0"/>
              <a:t>Consider whose </a:t>
            </a:r>
            <a:r>
              <a:rPr lang="en-AU" dirty="0" smtClean="0"/>
              <a:t>voice dominates </a:t>
            </a:r>
            <a:r>
              <a:rPr lang="en-AU" dirty="0"/>
              <a:t>(privileged) and whose </a:t>
            </a:r>
            <a:r>
              <a:rPr lang="en-AU" dirty="0" smtClean="0"/>
              <a:t>is </a:t>
            </a:r>
            <a:r>
              <a:rPr lang="en-AU" dirty="0"/>
              <a:t>silenced (marginalised)</a:t>
            </a:r>
          </a:p>
          <a:p>
            <a:pPr marL="1005840" lvl="2" indent="-457200">
              <a:buFont typeface="+mj-lt"/>
              <a:buAutoNum type="arabicPeriod"/>
            </a:pPr>
            <a:r>
              <a:rPr lang="en-AU" dirty="0"/>
              <a:t>In the world in text (their place in society)</a:t>
            </a:r>
          </a:p>
          <a:p>
            <a:pPr marL="1005840" lvl="2" indent="-457200">
              <a:buFont typeface="+mj-lt"/>
              <a:buAutoNum type="arabicPeriod"/>
            </a:pPr>
            <a:r>
              <a:rPr lang="en-AU" dirty="0"/>
              <a:t>By the text (their value to the reader)</a:t>
            </a:r>
          </a:p>
          <a:p>
            <a:pPr marL="1005840" lvl="2" indent="-457200">
              <a:buFont typeface="+mj-lt"/>
              <a:buAutoNum type="arabicPeriod"/>
            </a:pPr>
            <a:r>
              <a:rPr lang="en-AU" dirty="0"/>
              <a:t>In our society </a:t>
            </a:r>
          </a:p>
          <a:p>
            <a:endParaRPr lang="en-AU" dirty="0" smtClean="0"/>
          </a:p>
          <a:p>
            <a:endParaRPr lang="en-AU" dirty="0"/>
          </a:p>
        </p:txBody>
      </p:sp>
    </p:spTree>
    <p:extLst>
      <p:ext uri="{BB962C8B-B14F-4D97-AF65-F5344CB8AC3E}">
        <p14:creationId xmlns:p14="http://schemas.microsoft.com/office/powerpoint/2010/main" val="75742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does voice convey ideas?</a:t>
            </a:r>
            <a:endParaRPr lang="en-AU" dirty="0"/>
          </a:p>
        </p:txBody>
      </p:sp>
      <p:sp>
        <p:nvSpPr>
          <p:cNvPr id="3" name="Content Placeholder 2"/>
          <p:cNvSpPr>
            <a:spLocks noGrp="1"/>
          </p:cNvSpPr>
          <p:nvPr>
            <p:ph idx="1"/>
          </p:nvPr>
        </p:nvSpPr>
        <p:spPr/>
        <p:txBody>
          <a:bodyPr>
            <a:normAutofit/>
          </a:bodyPr>
          <a:lstStyle/>
          <a:p>
            <a:r>
              <a:rPr lang="en-AU" dirty="0" smtClean="0"/>
              <a:t>Read ‘At Freedom’ by Helen Garner.</a:t>
            </a:r>
          </a:p>
          <a:p>
            <a:r>
              <a:rPr lang="en-AU" dirty="0" smtClean="0"/>
              <a:t>Use steps to help explore text.</a:t>
            </a:r>
            <a:endParaRPr lang="en-AU" dirty="0"/>
          </a:p>
          <a:p>
            <a:pPr marL="514350" indent="-514350">
              <a:buFont typeface="+mj-lt"/>
              <a:buAutoNum type="arabicPeriod"/>
            </a:pPr>
            <a:r>
              <a:rPr lang="en-AU" b="1" dirty="0" smtClean="0">
                <a:solidFill>
                  <a:srgbClr val="FFFF00"/>
                </a:solidFill>
              </a:rPr>
              <a:t>Who? (perspective)</a:t>
            </a:r>
          </a:p>
          <a:p>
            <a:pPr marL="514350" indent="-514350">
              <a:buFont typeface="+mj-lt"/>
              <a:buAutoNum type="arabicPeriod"/>
            </a:pPr>
            <a:r>
              <a:rPr lang="en-AU" b="1" dirty="0" smtClean="0">
                <a:solidFill>
                  <a:srgbClr val="FFFF00"/>
                </a:solidFill>
              </a:rPr>
              <a:t>How? (language etc.)</a:t>
            </a:r>
          </a:p>
          <a:p>
            <a:pPr marL="514350" indent="-514350">
              <a:buFont typeface="+mj-lt"/>
              <a:buAutoNum type="arabicPeriod"/>
            </a:pPr>
            <a:r>
              <a:rPr lang="en-AU" b="1" dirty="0" smtClean="0">
                <a:solidFill>
                  <a:srgbClr val="FFFF00"/>
                </a:solidFill>
              </a:rPr>
              <a:t>Changes?</a:t>
            </a:r>
          </a:p>
          <a:p>
            <a:pPr marL="514350" indent="-514350">
              <a:buFont typeface="+mj-lt"/>
              <a:buAutoNum type="arabicPeriod"/>
            </a:pPr>
            <a:r>
              <a:rPr lang="en-AU" b="1" dirty="0" smtClean="0">
                <a:solidFill>
                  <a:srgbClr val="FFFF00"/>
                </a:solidFill>
              </a:rPr>
              <a:t>So what?</a:t>
            </a:r>
            <a:endParaRPr lang="en-AU" b="1" dirty="0">
              <a:solidFill>
                <a:srgbClr val="FFFF00"/>
              </a:solidFill>
            </a:endParaRPr>
          </a:p>
        </p:txBody>
      </p:sp>
    </p:spTree>
    <p:extLst>
      <p:ext uri="{BB962C8B-B14F-4D97-AF65-F5344CB8AC3E}">
        <p14:creationId xmlns:p14="http://schemas.microsoft.com/office/powerpoint/2010/main" val="119828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ctr"/>
            <a:r>
              <a:rPr lang="en-AU" altLang="en-US" smtClean="0">
                <a:solidFill>
                  <a:srgbClr val="FFFF00"/>
                </a:solidFill>
              </a:rPr>
              <a:t>Para 1 Sample - Garner</a:t>
            </a:r>
          </a:p>
        </p:txBody>
      </p:sp>
      <p:sp>
        <p:nvSpPr>
          <p:cNvPr id="37891" name="Content Placeholder 2"/>
          <p:cNvSpPr>
            <a:spLocks noGrp="1"/>
          </p:cNvSpPr>
          <p:nvPr>
            <p:ph idx="1"/>
          </p:nvPr>
        </p:nvSpPr>
        <p:spPr>
          <a:xfrm>
            <a:off x="2054225" y="2205038"/>
            <a:ext cx="8291512" cy="4525962"/>
          </a:xfrm>
        </p:spPr>
        <p:txBody>
          <a:bodyPr>
            <a:normAutofit lnSpcReduction="10000"/>
          </a:bodyPr>
          <a:lstStyle/>
          <a:p>
            <a:r>
              <a:rPr lang="en-AU" altLang="en-US" sz="2200" dirty="0"/>
              <a:t>Garner’s memoir initially invites me to see the </a:t>
            </a:r>
            <a:r>
              <a:rPr lang="en-AU" altLang="en-US" sz="2200" dirty="0">
                <a:solidFill>
                  <a:srgbClr val="FFFF00"/>
                </a:solidFill>
              </a:rPr>
              <a:t>relationship with her father</a:t>
            </a:r>
            <a:r>
              <a:rPr lang="en-AU" altLang="en-US" sz="2200" dirty="0"/>
              <a:t> as </a:t>
            </a:r>
            <a:r>
              <a:rPr lang="en-AU" altLang="en-US" sz="2200" b="1" u="sng" dirty="0"/>
              <a:t>a </a:t>
            </a:r>
            <a:r>
              <a:rPr lang="en-AU" altLang="en-US" sz="2200" b="1" u="sng" dirty="0" smtClean="0"/>
              <a:t>strained </a:t>
            </a:r>
            <a:r>
              <a:rPr lang="en-AU" altLang="en-US" sz="2200" b="1" u="sng" dirty="0"/>
              <a:t>one </a:t>
            </a:r>
            <a:r>
              <a:rPr lang="en-AU" altLang="en-US" sz="2200" dirty="0"/>
              <a:t>for Helen through her </a:t>
            </a:r>
            <a:r>
              <a:rPr lang="en-AU" altLang="en-US" sz="2200" b="1" dirty="0" smtClean="0">
                <a:solidFill>
                  <a:srgbClr val="00B0F0"/>
                </a:solidFill>
              </a:rPr>
              <a:t>stressed and accusatory tone of voice</a:t>
            </a:r>
            <a:r>
              <a:rPr lang="en-AU" altLang="en-US" sz="2200" dirty="0" smtClean="0"/>
              <a:t>. </a:t>
            </a:r>
            <a:r>
              <a:rPr lang="en-AU" altLang="en-US" sz="2200" dirty="0"/>
              <a:t>The capitalised detour sign with the exclamation “Oh no!” suggests she is panicked by the delay which combined with her description of herself as “flustered” and the “mazes” which “plague” the city implies she is feeling overwhelmed and hating the world around her for stopping her getting to her dad on time. This could be from love, but the assertive verb “will be” to describe her dad’s likely reaction of “pacing the lobby” reinforces my initial impression by encouraging me to think that she is used to her father being quite demanding and unforgiving which fits the typical representation of the relationship between a “cranky patriarch” and his daughter.</a:t>
            </a:r>
          </a:p>
          <a:p>
            <a:endParaRPr lang="en-AU" altLang="en-US" dirty="0" smtClean="0"/>
          </a:p>
        </p:txBody>
      </p:sp>
    </p:spTree>
    <p:extLst>
      <p:ext uri="{BB962C8B-B14F-4D97-AF65-F5344CB8AC3E}">
        <p14:creationId xmlns:p14="http://schemas.microsoft.com/office/powerpoint/2010/main" val="73498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ctr"/>
            <a:r>
              <a:rPr lang="en-AU" altLang="en-US" smtClean="0">
                <a:solidFill>
                  <a:srgbClr val="FFFF00"/>
                </a:solidFill>
              </a:rPr>
              <a:t>Para 2 Sample</a:t>
            </a:r>
          </a:p>
        </p:txBody>
      </p:sp>
      <p:sp>
        <p:nvSpPr>
          <p:cNvPr id="38915" name="Content Placeholder 2"/>
          <p:cNvSpPr>
            <a:spLocks noGrp="1"/>
          </p:cNvSpPr>
          <p:nvPr>
            <p:ph idx="1"/>
          </p:nvPr>
        </p:nvSpPr>
        <p:spPr>
          <a:xfrm>
            <a:off x="1773238" y="1860551"/>
            <a:ext cx="8424863" cy="4525963"/>
          </a:xfrm>
        </p:spPr>
        <p:txBody>
          <a:bodyPr>
            <a:normAutofit fontScale="92500" lnSpcReduction="10000"/>
          </a:bodyPr>
          <a:lstStyle/>
          <a:p>
            <a:r>
              <a:rPr lang="en-AU" altLang="en-US" sz="2000" dirty="0" smtClean="0"/>
              <a:t>The changes in Garner’s tone encourages me to see her attitudes towards this relationship have changed by the end </a:t>
            </a:r>
            <a:r>
              <a:rPr lang="en-AU" altLang="en-US" sz="2000" b="1" u="sng" dirty="0" smtClean="0"/>
              <a:t>from </a:t>
            </a:r>
            <a:r>
              <a:rPr lang="en-AU" altLang="en-US" sz="2000" b="1" u="sng" dirty="0"/>
              <a:t>stressful to more serene and accepting </a:t>
            </a:r>
            <a:r>
              <a:rPr lang="en-AU" altLang="en-US" sz="2000" dirty="0" smtClean="0"/>
              <a:t>The </a:t>
            </a:r>
            <a:r>
              <a:rPr lang="en-AU" altLang="en-US" sz="2000" dirty="0"/>
              <a:t>contrasting description of the father as “exchanging charming small talk” rather than being “cranky”, and strolling “grandly” rather than “pacing” suggests he is more friendly “old gent” than “patriarch” which positions me to see </a:t>
            </a:r>
            <a:r>
              <a:rPr lang="en-AU" altLang="en-US" sz="2000" dirty="0" smtClean="0"/>
              <a:t>she is re-evaluating</a:t>
            </a:r>
            <a:r>
              <a:rPr lang="en-AU" altLang="en-US" sz="2000" dirty="0"/>
              <a:t>:</a:t>
            </a:r>
            <a:r>
              <a:rPr lang="en-AU" altLang="en-US" sz="2000" dirty="0" smtClean="0"/>
              <a:t> that she might have been too unsympathetic in her earlier expectations of him</a:t>
            </a:r>
            <a:r>
              <a:rPr lang="en-AU" altLang="en-US" sz="2000" dirty="0" smtClean="0"/>
              <a:t>. </a:t>
            </a:r>
            <a:r>
              <a:rPr lang="en-AU" altLang="en-US" sz="2000" dirty="0"/>
              <a:t>However, </a:t>
            </a:r>
            <a:r>
              <a:rPr lang="en-AU" altLang="en-US" sz="2000" dirty="0" smtClean="0"/>
              <a:t>his tone, in</a:t>
            </a:r>
            <a:r>
              <a:rPr lang="en-AU" altLang="en-US" sz="2000" dirty="0" smtClean="0"/>
              <a:t> </a:t>
            </a:r>
            <a:r>
              <a:rPr lang="en-AU" altLang="en-US" sz="2000" dirty="0"/>
              <a:t>dialogue that </a:t>
            </a:r>
            <a:r>
              <a:rPr lang="en-AU" altLang="en-US" sz="2000" dirty="0" smtClean="0"/>
              <a:t>follows, </a:t>
            </a:r>
            <a:r>
              <a:rPr lang="en-AU" altLang="en-US" sz="2000" dirty="0"/>
              <a:t>goes someway to reinforcing </a:t>
            </a:r>
            <a:r>
              <a:rPr lang="en-AU" altLang="en-US" sz="2000" dirty="0" smtClean="0"/>
              <a:t>her</a:t>
            </a:r>
            <a:r>
              <a:rPr lang="en-AU" altLang="en-US" sz="2000" dirty="0" smtClean="0"/>
              <a:t> </a:t>
            </a:r>
            <a:r>
              <a:rPr lang="en-AU" altLang="en-US" sz="2000" dirty="0"/>
              <a:t>initial </a:t>
            </a:r>
            <a:r>
              <a:rPr lang="en-AU" altLang="en-US" sz="2000" dirty="0" smtClean="0"/>
              <a:t>attitude. H</a:t>
            </a:r>
            <a:r>
              <a:rPr lang="en-AU" altLang="en-US" sz="2000" dirty="0" smtClean="0"/>
              <a:t>e </a:t>
            </a:r>
            <a:r>
              <a:rPr lang="en-AU" altLang="en-US" sz="2000" dirty="0"/>
              <a:t>constantly questions everything she says and the dismissive way he sums up her likes as “bullshit</a:t>
            </a:r>
            <a:r>
              <a:rPr lang="en-AU" altLang="en-US" sz="2000" dirty="0" smtClean="0"/>
              <a:t>” suggests he is abrasive and argumentative. </a:t>
            </a:r>
            <a:r>
              <a:rPr lang="en-AU" altLang="en-US" sz="2000" dirty="0"/>
              <a:t>This impression doesn’t last though as </a:t>
            </a:r>
            <a:r>
              <a:rPr lang="en-AU" altLang="en-US" sz="2000" dirty="0" smtClean="0"/>
              <a:t>the </a:t>
            </a:r>
            <a:r>
              <a:rPr lang="en-AU" altLang="en-US" sz="2000" dirty="0" smtClean="0"/>
              <a:t>antagonistic tone </a:t>
            </a:r>
            <a:r>
              <a:rPr lang="en-AU" altLang="en-US" sz="2000" dirty="0" smtClean="0"/>
              <a:t>ends </a:t>
            </a:r>
            <a:r>
              <a:rPr lang="en-AU" altLang="en-US" sz="2000" dirty="0"/>
              <a:t>as they “start to laugh”. Even though the outing is described as a “mistake” there is no </a:t>
            </a:r>
            <a:r>
              <a:rPr lang="en-AU" altLang="en-US" sz="2000" dirty="0" smtClean="0"/>
              <a:t>stress in her voice </a:t>
            </a:r>
            <a:r>
              <a:rPr lang="en-AU" altLang="en-US" sz="2000" dirty="0"/>
              <a:t>and only “relief” at the </a:t>
            </a:r>
            <a:r>
              <a:rPr lang="en-AU" altLang="en-US" sz="2000" dirty="0" smtClean="0"/>
              <a:t>end, </a:t>
            </a:r>
            <a:r>
              <a:rPr lang="en-AU" altLang="en-US" sz="2000" dirty="0"/>
              <a:t>along with the sense she has come of age and got past her ‘</a:t>
            </a:r>
            <a:r>
              <a:rPr lang="en-AU" altLang="en-US" sz="2000" dirty="0" smtClean="0"/>
              <a:t>sulks</a:t>
            </a:r>
            <a:r>
              <a:rPr lang="en-AU" altLang="en-US" sz="2000" dirty="0" smtClean="0"/>
              <a:t>’. Through her changing voice w</a:t>
            </a:r>
            <a:r>
              <a:rPr lang="en-AU" altLang="en-US" sz="2000" dirty="0" smtClean="0"/>
              <a:t>e </a:t>
            </a:r>
            <a:r>
              <a:rPr lang="en-AU" altLang="en-US" sz="2000" dirty="0"/>
              <a:t>see their relationship as </a:t>
            </a:r>
            <a:r>
              <a:rPr lang="en-AU" altLang="en-US" sz="2000" dirty="0" smtClean="0"/>
              <a:t>becoming </a:t>
            </a:r>
            <a:r>
              <a:rPr lang="en-AU" altLang="en-US" sz="2000" dirty="0" smtClean="0"/>
              <a:t>more healthy, </a:t>
            </a:r>
            <a:r>
              <a:rPr lang="en-AU" altLang="en-US" sz="2000" dirty="0"/>
              <a:t>with acceptance of their differences on both sides. </a:t>
            </a:r>
          </a:p>
        </p:txBody>
      </p:sp>
    </p:spTree>
    <p:extLst>
      <p:ext uri="{BB962C8B-B14F-4D97-AF65-F5344CB8AC3E}">
        <p14:creationId xmlns:p14="http://schemas.microsoft.com/office/powerpoint/2010/main" val="169964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Recognising voice and tone</a:t>
            </a:r>
            <a:endParaRPr lang="en-AU" dirty="0"/>
          </a:p>
        </p:txBody>
      </p:sp>
      <p:sp>
        <p:nvSpPr>
          <p:cNvPr id="3" name="Content Placeholder 2"/>
          <p:cNvSpPr>
            <a:spLocks noGrp="1"/>
          </p:cNvSpPr>
          <p:nvPr>
            <p:ph idx="1"/>
          </p:nvPr>
        </p:nvSpPr>
        <p:spPr/>
        <p:txBody>
          <a:bodyPr/>
          <a:lstStyle/>
          <a:p>
            <a:r>
              <a:rPr lang="en-AU" dirty="0" smtClean="0"/>
              <a:t>Situation: 5 year old birthday party with $500 cake and professional entertainer, face painter and table loaded with presents.</a:t>
            </a:r>
          </a:p>
          <a:p>
            <a:r>
              <a:rPr lang="en-AU" dirty="0" smtClean="0"/>
              <a:t>Write about it using sheet to change tone.</a:t>
            </a:r>
            <a:endParaRPr lang="en-AU" dirty="0"/>
          </a:p>
        </p:txBody>
      </p:sp>
    </p:spTree>
    <p:extLst>
      <p:ext uri="{BB962C8B-B14F-4D97-AF65-F5344CB8AC3E}">
        <p14:creationId xmlns:p14="http://schemas.microsoft.com/office/powerpoint/2010/main" val="193644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164" y="1556793"/>
            <a:ext cx="10148800" cy="5301207"/>
          </a:xfrm>
        </p:spPr>
        <p:txBody>
          <a:bodyPr>
            <a:normAutofit fontScale="62500" lnSpcReduction="20000"/>
          </a:bodyPr>
          <a:lstStyle/>
          <a:p>
            <a:pPr marL="0" indent="0">
              <a:buNone/>
            </a:pPr>
            <a:r>
              <a:rPr lang="en-AU" b="1" dirty="0"/>
              <a:t>Authorial voice</a:t>
            </a:r>
            <a:endParaRPr lang="en-AU" dirty="0"/>
          </a:p>
          <a:p>
            <a:r>
              <a:rPr lang="en-AU" dirty="0"/>
              <a:t>In the literary sense, voice can be used to refer to the nature of the voice projected in a text by an author; the persona, role or character adopted by an author.</a:t>
            </a:r>
          </a:p>
          <a:p>
            <a:pPr marL="0" indent="0">
              <a:buNone/>
            </a:pPr>
            <a:r>
              <a:rPr lang="en-AU" b="1" dirty="0"/>
              <a:t>Narrative </a:t>
            </a:r>
            <a:r>
              <a:rPr lang="en-AU" b="1" dirty="0" smtClean="0"/>
              <a:t>voice / point of view</a:t>
            </a:r>
            <a:endParaRPr lang="en-AU" dirty="0"/>
          </a:p>
          <a:p>
            <a:r>
              <a:rPr lang="en-AU" dirty="0"/>
              <a:t>The ways in which a narrator may be related to the story. For example, the narrator might take the role of first or third person, omniscient or restricted in knowledge of events, reliable or unreliable in interpreting what happens. </a:t>
            </a:r>
          </a:p>
          <a:p>
            <a:pPr marL="0" indent="0">
              <a:buNone/>
            </a:pPr>
            <a:r>
              <a:rPr lang="en-AU" b="1" dirty="0"/>
              <a:t>Voices in text</a:t>
            </a:r>
          </a:p>
          <a:p>
            <a:r>
              <a:rPr lang="en-AU" dirty="0"/>
              <a:t>As well as an author’s voice, texts often contain ‘multiple voices’. These are the views, positions, ideas and </a:t>
            </a:r>
            <a:r>
              <a:rPr lang="en-AU" b="1" dirty="0"/>
              <a:t>perspectives </a:t>
            </a:r>
            <a:r>
              <a:rPr lang="en-AU" dirty="0"/>
              <a:t>of other individuals or groups. It is important to recognise the various voices in a text, how they relate to one another, and how the creator of a text uses these to shape audience response. </a:t>
            </a:r>
          </a:p>
          <a:p>
            <a:pPr marL="0" indent="0">
              <a:buNone/>
            </a:pPr>
            <a:r>
              <a:rPr lang="en-AU" b="1" dirty="0"/>
              <a:t>Tone</a:t>
            </a:r>
          </a:p>
          <a:p>
            <a:r>
              <a:rPr lang="en-AU" dirty="0"/>
              <a:t>Tone describes the way the ‘voice’ is delivered. For example, the tone of a voice or the tone in a passage of writing could be friendly or angry or persuasive. </a:t>
            </a:r>
          </a:p>
        </p:txBody>
      </p:sp>
      <p:sp>
        <p:nvSpPr>
          <p:cNvPr id="3" name="Title 2"/>
          <p:cNvSpPr>
            <a:spLocks noGrp="1"/>
          </p:cNvSpPr>
          <p:nvPr>
            <p:ph type="title"/>
          </p:nvPr>
        </p:nvSpPr>
        <p:spPr/>
        <p:txBody>
          <a:bodyPr/>
          <a:lstStyle/>
          <a:p>
            <a:pPr algn="ctr"/>
            <a:r>
              <a:rPr lang="en-AU" dirty="0" smtClean="0"/>
              <a:t>Types of Narrative </a:t>
            </a:r>
            <a:r>
              <a:rPr lang="en-AU" dirty="0"/>
              <a:t>Voice / Voice -Glossary</a:t>
            </a:r>
          </a:p>
        </p:txBody>
      </p:sp>
    </p:spTree>
    <p:extLst>
      <p:ext uri="{BB962C8B-B14F-4D97-AF65-F5344CB8AC3E}">
        <p14:creationId xmlns:p14="http://schemas.microsoft.com/office/powerpoint/2010/main" val="243370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What do they want you to look at when they use the term Voice</a:t>
            </a:r>
            <a:r>
              <a:rPr lang="en-AU" dirty="0"/>
              <a:t>?</a:t>
            </a:r>
          </a:p>
        </p:txBody>
      </p:sp>
      <p:sp>
        <p:nvSpPr>
          <p:cNvPr id="3" name="Content Placeholder 2"/>
          <p:cNvSpPr>
            <a:spLocks noGrp="1"/>
          </p:cNvSpPr>
          <p:nvPr>
            <p:ph idx="1"/>
          </p:nvPr>
        </p:nvSpPr>
        <p:spPr/>
        <p:txBody>
          <a:bodyPr/>
          <a:lstStyle/>
          <a:p>
            <a:r>
              <a:rPr lang="en-AU" dirty="0" smtClean="0"/>
              <a:t>Students demonstrate an </a:t>
            </a:r>
            <a:r>
              <a:rPr lang="en-AU" b="1" dirty="0" smtClean="0"/>
              <a:t>understanding </a:t>
            </a:r>
            <a:r>
              <a:rPr lang="en-AU" dirty="0" smtClean="0"/>
              <a:t>of:</a:t>
            </a:r>
          </a:p>
          <a:p>
            <a:pPr lvl="1"/>
            <a:r>
              <a:rPr lang="en-AU" b="1" dirty="0" smtClean="0"/>
              <a:t>Persona, role or character </a:t>
            </a:r>
            <a:r>
              <a:rPr lang="en-AU" dirty="0" smtClean="0"/>
              <a:t>(who are they and their perspective)</a:t>
            </a:r>
          </a:p>
          <a:p>
            <a:pPr marL="274320" lvl="1" indent="0">
              <a:buNone/>
            </a:pPr>
            <a:r>
              <a:rPr lang="en-AU" sz="2800" dirty="0" smtClean="0"/>
              <a:t>Students need to be able to </a:t>
            </a:r>
            <a:r>
              <a:rPr lang="en-AU" sz="2800" b="1" dirty="0" smtClean="0"/>
              <a:t>identify tone </a:t>
            </a:r>
            <a:r>
              <a:rPr lang="en-AU" sz="2800" dirty="0" smtClean="0"/>
              <a:t>/ attitude.</a:t>
            </a:r>
          </a:p>
          <a:p>
            <a:pPr marL="274320" lvl="1" indent="0">
              <a:buNone/>
            </a:pPr>
            <a:endParaRPr lang="en-AU" dirty="0" smtClean="0"/>
          </a:p>
          <a:p>
            <a:pPr marL="274320" lvl="1" indent="0">
              <a:buNone/>
            </a:pPr>
            <a:r>
              <a:rPr lang="en-AU" dirty="0" smtClean="0"/>
              <a:t>Voice establishes the ‘sound’ of a text and refers to the ‘speaker’ or sense of personality evident in a text.</a:t>
            </a:r>
          </a:p>
          <a:p>
            <a:pPr marL="274320" lvl="1" indent="0">
              <a:buNone/>
            </a:pPr>
            <a:endParaRPr lang="en-AU" dirty="0"/>
          </a:p>
          <a:p>
            <a:pPr marL="274320" lvl="1" indent="0">
              <a:buNone/>
            </a:pPr>
            <a:r>
              <a:rPr lang="en-AU" dirty="0" smtClean="0"/>
              <a:t>Construction of voice is crucial in order to </a:t>
            </a:r>
            <a:r>
              <a:rPr lang="en-AU" b="1" dirty="0" smtClean="0">
                <a:solidFill>
                  <a:srgbClr val="FFFF00"/>
                </a:solidFill>
              </a:rPr>
              <a:t>appeal to a specific audience </a:t>
            </a:r>
            <a:r>
              <a:rPr lang="en-AU" dirty="0" smtClean="0"/>
              <a:t>or </a:t>
            </a:r>
            <a:r>
              <a:rPr lang="en-AU" b="1" dirty="0" smtClean="0">
                <a:solidFill>
                  <a:srgbClr val="FFFF00"/>
                </a:solidFill>
              </a:rPr>
              <a:t>reflect / resist a particular context</a:t>
            </a:r>
            <a:r>
              <a:rPr lang="en-AU" dirty="0" smtClean="0"/>
              <a:t>. It </a:t>
            </a:r>
            <a:r>
              <a:rPr lang="en-AU" b="1" dirty="0" smtClean="0">
                <a:solidFill>
                  <a:srgbClr val="FFFF00"/>
                </a:solidFill>
              </a:rPr>
              <a:t>shapes the response of the reader</a:t>
            </a:r>
            <a:r>
              <a:rPr lang="en-AU" dirty="0" smtClean="0">
                <a:solidFill>
                  <a:srgbClr val="FFFF00"/>
                </a:solidFill>
              </a:rPr>
              <a:t>.</a:t>
            </a:r>
            <a:endParaRPr lang="en-AU" dirty="0">
              <a:solidFill>
                <a:srgbClr val="FFFF00"/>
              </a:solidFill>
            </a:endParaRPr>
          </a:p>
        </p:txBody>
      </p:sp>
    </p:spTree>
    <p:extLst>
      <p:ext uri="{BB962C8B-B14F-4D97-AF65-F5344CB8AC3E}">
        <p14:creationId xmlns:p14="http://schemas.microsoft.com/office/powerpoint/2010/main" val="355878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Tone and attitude</a:t>
            </a:r>
            <a:endParaRPr lang="en-AU" dirty="0"/>
          </a:p>
        </p:txBody>
      </p:sp>
      <p:sp>
        <p:nvSpPr>
          <p:cNvPr id="3" name="Content Placeholder 2"/>
          <p:cNvSpPr>
            <a:spLocks noGrp="1"/>
          </p:cNvSpPr>
          <p:nvPr>
            <p:ph idx="1"/>
          </p:nvPr>
        </p:nvSpPr>
        <p:spPr/>
        <p:txBody>
          <a:bodyPr>
            <a:normAutofit lnSpcReduction="10000"/>
          </a:bodyPr>
          <a:lstStyle/>
          <a:p>
            <a:pPr algn="ctr"/>
            <a:r>
              <a:rPr lang="en-AU" b="1" dirty="0" smtClean="0">
                <a:solidFill>
                  <a:srgbClr val="FFFF00"/>
                </a:solidFill>
              </a:rPr>
              <a:t>Tone articulates the attitude of a speaker.</a:t>
            </a:r>
          </a:p>
          <a:p>
            <a:r>
              <a:rPr lang="en-AU" dirty="0" smtClean="0"/>
              <a:t>A writer might convey a disgusted tone showing their outraged and furious attitude towards someone who had done something they think is morally wrong.</a:t>
            </a:r>
          </a:p>
          <a:p>
            <a:r>
              <a:rPr lang="en-AU" dirty="0" smtClean="0"/>
              <a:t>David Attenborough uses a measured and serious tone to convey his fears about the state of the environment. His tone becomes more upbeat when he focuses on the ways we can help. His initial attitude is one of quiet despair, but his attitude changes as he looks at what people are doing and sees in that the possibility for a good outcome.</a:t>
            </a:r>
          </a:p>
          <a:p>
            <a:endParaRPr lang="en-AU" dirty="0"/>
          </a:p>
        </p:txBody>
      </p:sp>
    </p:spTree>
    <p:extLst>
      <p:ext uri="{BB962C8B-B14F-4D97-AF65-F5344CB8AC3E}">
        <p14:creationId xmlns:p14="http://schemas.microsoft.com/office/powerpoint/2010/main" val="326820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Attitudes can be shown through:</a:t>
            </a:r>
            <a:endParaRPr lang="en-AU" dirty="0"/>
          </a:p>
        </p:txBody>
      </p:sp>
      <p:sp>
        <p:nvSpPr>
          <p:cNvPr id="3" name="Content Placeholder 2"/>
          <p:cNvSpPr>
            <a:spLocks noGrp="1"/>
          </p:cNvSpPr>
          <p:nvPr>
            <p:ph idx="1"/>
          </p:nvPr>
        </p:nvSpPr>
        <p:spPr/>
        <p:txBody>
          <a:bodyPr/>
          <a:lstStyle/>
          <a:p>
            <a:endParaRPr lang="en-AU" dirty="0" smtClean="0"/>
          </a:p>
          <a:p>
            <a:r>
              <a:rPr lang="en-AU" dirty="0" smtClean="0"/>
              <a:t>Tone, reaction or feeling expressed toward a subject</a:t>
            </a:r>
          </a:p>
          <a:p>
            <a:pPr lvl="1"/>
            <a:r>
              <a:rPr lang="en-AU" dirty="0" smtClean="0"/>
              <a:t>This includes characterisation in fiction texts (actions or dialogue)</a:t>
            </a:r>
          </a:p>
          <a:p>
            <a:r>
              <a:rPr lang="en-AU" dirty="0" smtClean="0"/>
              <a:t>As an opinion or viewpoint stated or demonstrated by an individual.</a:t>
            </a:r>
            <a:endParaRPr lang="en-AU" dirty="0"/>
          </a:p>
        </p:txBody>
      </p:sp>
    </p:spTree>
    <p:extLst>
      <p:ext uri="{BB962C8B-B14F-4D97-AF65-F5344CB8AC3E}">
        <p14:creationId xmlns:p14="http://schemas.microsoft.com/office/powerpoint/2010/main" val="52454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AU" dirty="0" smtClean="0"/>
              <a:t>Step 1</a:t>
            </a:r>
            <a:endParaRPr lang="en-AU" dirty="0" smtClean="0"/>
          </a:p>
          <a:p>
            <a:r>
              <a:rPr lang="en-AU" dirty="0" smtClean="0"/>
              <a:t>Who is talking? </a:t>
            </a:r>
          </a:p>
          <a:p>
            <a:pPr lvl="1"/>
            <a:r>
              <a:rPr lang="en-AU" dirty="0" smtClean="0"/>
              <a:t>What do we know about them? How might that affect their viewpoint</a:t>
            </a:r>
            <a:r>
              <a:rPr lang="en-AU" dirty="0" smtClean="0"/>
              <a:t>?</a:t>
            </a:r>
          </a:p>
          <a:p>
            <a:pPr lvl="1"/>
            <a:r>
              <a:rPr lang="en-AU" dirty="0" smtClean="0"/>
              <a:t>(For a narrative what kind of point of view? Tone/style?)</a:t>
            </a:r>
            <a:endParaRPr lang="en-AU" dirty="0" smtClean="0"/>
          </a:p>
          <a:p>
            <a:r>
              <a:rPr lang="en-AU" dirty="0" smtClean="0"/>
              <a:t>Perspective </a:t>
            </a:r>
            <a:r>
              <a:rPr lang="en-AU" dirty="0" smtClean="0"/>
              <a:t>/ </a:t>
            </a:r>
            <a:r>
              <a:rPr lang="en-AU" dirty="0" smtClean="0"/>
              <a:t>Context</a:t>
            </a:r>
          </a:p>
          <a:p>
            <a:pPr lvl="1"/>
            <a:r>
              <a:rPr lang="en-AU" dirty="0" smtClean="0"/>
              <a:t>What ‘groups’ do they belong to that affect their response (e.g. mother, business owner, a particular socio-economic or age group, gender, race, occupation etc.)</a:t>
            </a:r>
            <a:endParaRPr lang="en-AU" dirty="0" smtClean="0"/>
          </a:p>
          <a:p>
            <a:pPr lvl="1"/>
            <a:r>
              <a:rPr lang="en-AU" dirty="0" smtClean="0"/>
              <a:t>What do they </a:t>
            </a:r>
            <a:r>
              <a:rPr lang="en-AU" dirty="0" smtClean="0"/>
              <a:t>value? </a:t>
            </a:r>
          </a:p>
          <a:p>
            <a:pPr lvl="1"/>
            <a:r>
              <a:rPr lang="en-AU" dirty="0" smtClean="0"/>
              <a:t>How is this shown in their attitude / tone?</a:t>
            </a:r>
            <a:endParaRPr lang="en-AU" dirty="0" smtClean="0"/>
          </a:p>
        </p:txBody>
      </p:sp>
      <p:sp>
        <p:nvSpPr>
          <p:cNvPr id="3" name="Title 2"/>
          <p:cNvSpPr>
            <a:spLocks noGrp="1"/>
          </p:cNvSpPr>
          <p:nvPr>
            <p:ph type="title"/>
          </p:nvPr>
        </p:nvSpPr>
        <p:spPr/>
        <p:txBody>
          <a:bodyPr>
            <a:normAutofit/>
          </a:bodyPr>
          <a:lstStyle/>
          <a:p>
            <a:r>
              <a:rPr lang="en-AU" dirty="0" smtClean="0"/>
              <a:t>Step1 </a:t>
            </a:r>
            <a:r>
              <a:rPr lang="en-AU" b="1" dirty="0" smtClean="0">
                <a:solidFill>
                  <a:srgbClr val="FFFF00"/>
                </a:solidFill>
              </a:rPr>
              <a:t>Who? </a:t>
            </a:r>
            <a:r>
              <a:rPr lang="en-AU" dirty="0" smtClean="0"/>
              <a:t>- identify the </a:t>
            </a:r>
            <a:r>
              <a:rPr lang="en-AU" dirty="0" smtClean="0"/>
              <a:t>voice(S)?</a:t>
            </a:r>
            <a:endParaRPr lang="en-AU" dirty="0"/>
          </a:p>
        </p:txBody>
      </p:sp>
    </p:spTree>
    <p:extLst>
      <p:ext uri="{BB962C8B-B14F-4D97-AF65-F5344CB8AC3E}">
        <p14:creationId xmlns:p14="http://schemas.microsoft.com/office/powerpoint/2010/main" val="14472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81844" y="1700809"/>
            <a:ext cx="10009112" cy="4425355"/>
          </a:xfrm>
        </p:spPr>
        <p:txBody>
          <a:bodyPr>
            <a:normAutofit/>
          </a:bodyPr>
          <a:lstStyle/>
          <a:p>
            <a:endParaRPr lang="en-AU" dirty="0"/>
          </a:p>
          <a:p>
            <a:r>
              <a:rPr lang="en-AU" dirty="0" smtClean="0"/>
              <a:t>Language choices</a:t>
            </a:r>
          </a:p>
          <a:p>
            <a:r>
              <a:rPr lang="en-AU" dirty="0" smtClean="0"/>
              <a:t>Punctuation</a:t>
            </a:r>
          </a:p>
          <a:p>
            <a:r>
              <a:rPr lang="en-AU" dirty="0" smtClean="0"/>
              <a:t>Syntax</a:t>
            </a:r>
          </a:p>
          <a:p>
            <a:r>
              <a:rPr lang="en-AU" dirty="0" smtClean="0"/>
              <a:t>Structure</a:t>
            </a:r>
            <a:endParaRPr lang="en-AU" dirty="0" smtClean="0"/>
          </a:p>
          <a:p>
            <a:r>
              <a:rPr lang="en-AU" dirty="0" smtClean="0"/>
              <a:t>Patterns (repetition / changes / contrasts etc.)</a:t>
            </a:r>
          </a:p>
          <a:p>
            <a:endParaRPr lang="en-AU" dirty="0" smtClean="0"/>
          </a:p>
          <a:p>
            <a:endParaRPr lang="en-AU" dirty="0"/>
          </a:p>
          <a:p>
            <a:endParaRPr lang="en-AU" dirty="0"/>
          </a:p>
        </p:txBody>
      </p:sp>
      <p:sp>
        <p:nvSpPr>
          <p:cNvPr id="3" name="Title 2"/>
          <p:cNvSpPr>
            <a:spLocks noGrp="1"/>
          </p:cNvSpPr>
          <p:nvPr>
            <p:ph type="title"/>
          </p:nvPr>
        </p:nvSpPr>
        <p:spPr/>
        <p:txBody>
          <a:bodyPr/>
          <a:lstStyle/>
          <a:p>
            <a:r>
              <a:rPr lang="en-AU" dirty="0" smtClean="0"/>
              <a:t>Step 2 </a:t>
            </a:r>
            <a:r>
              <a:rPr lang="en-AU" dirty="0" smtClean="0"/>
              <a:t> </a:t>
            </a:r>
            <a:r>
              <a:rPr lang="en-AU" b="1" dirty="0" smtClean="0">
                <a:solidFill>
                  <a:srgbClr val="FFFF00"/>
                </a:solidFill>
              </a:rPr>
              <a:t>how</a:t>
            </a:r>
            <a:r>
              <a:rPr lang="en-AU" dirty="0" smtClean="0"/>
              <a:t> is the voice constructed?</a:t>
            </a:r>
            <a:endParaRPr lang="en-AU" dirty="0"/>
          </a:p>
        </p:txBody>
      </p:sp>
    </p:spTree>
    <p:extLst>
      <p:ext uri="{BB962C8B-B14F-4D97-AF65-F5344CB8AC3E}">
        <p14:creationId xmlns:p14="http://schemas.microsoft.com/office/powerpoint/2010/main" val="202776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Step 3 identify any </a:t>
            </a:r>
            <a:r>
              <a:rPr lang="en-AU" b="1" dirty="0" smtClean="0">
                <a:solidFill>
                  <a:srgbClr val="FFFF00"/>
                </a:solidFill>
              </a:rPr>
              <a:t>changes</a:t>
            </a:r>
            <a:endParaRPr lang="en-AU" b="1" dirty="0">
              <a:solidFill>
                <a:srgbClr val="FFFF00"/>
              </a:solidFill>
            </a:endParaRPr>
          </a:p>
        </p:txBody>
      </p:sp>
      <p:sp>
        <p:nvSpPr>
          <p:cNvPr id="3" name="Content Placeholder 2"/>
          <p:cNvSpPr>
            <a:spLocks noGrp="1"/>
          </p:cNvSpPr>
          <p:nvPr>
            <p:ph idx="1"/>
          </p:nvPr>
        </p:nvSpPr>
        <p:spPr/>
        <p:txBody>
          <a:bodyPr/>
          <a:lstStyle/>
          <a:p>
            <a:pPr marL="0" indent="0">
              <a:buNone/>
            </a:pPr>
            <a:r>
              <a:rPr lang="en-AU" b="1" dirty="0" smtClean="0"/>
              <a:t>How and why?</a:t>
            </a:r>
            <a:endParaRPr lang="en-AU" dirty="0"/>
          </a:p>
          <a:p>
            <a:r>
              <a:rPr lang="en-AU" dirty="0" smtClean="0"/>
              <a:t>Does </a:t>
            </a:r>
            <a:r>
              <a:rPr lang="en-AU" dirty="0"/>
              <a:t>the </a:t>
            </a:r>
            <a:r>
              <a:rPr lang="en-AU" dirty="0" smtClean="0"/>
              <a:t>voice change</a:t>
            </a:r>
            <a:r>
              <a:rPr lang="en-AU" dirty="0"/>
              <a:t>? </a:t>
            </a:r>
            <a:r>
              <a:rPr lang="en-AU" dirty="0" smtClean="0"/>
              <a:t>(How)</a:t>
            </a:r>
          </a:p>
          <a:p>
            <a:r>
              <a:rPr lang="en-AU" dirty="0" smtClean="0"/>
              <a:t>Does the tone change? (How)</a:t>
            </a:r>
          </a:p>
          <a:p>
            <a:endParaRPr lang="en-AU" dirty="0"/>
          </a:p>
          <a:p>
            <a:r>
              <a:rPr lang="en-AU" dirty="0" smtClean="0"/>
              <a:t>What happened to provoke this change?</a:t>
            </a:r>
          </a:p>
          <a:p>
            <a:pPr marL="0" indent="0">
              <a:buNone/>
            </a:pPr>
            <a:r>
              <a:rPr lang="en-AU" dirty="0" smtClean="0"/>
              <a:t>Change in attitude / viewpoint / context (Why)</a:t>
            </a:r>
          </a:p>
          <a:p>
            <a:endParaRPr lang="en-AU" dirty="0"/>
          </a:p>
          <a:p>
            <a:endParaRPr lang="en-AU" dirty="0"/>
          </a:p>
        </p:txBody>
      </p:sp>
    </p:spTree>
    <p:extLst>
      <p:ext uri="{BB962C8B-B14F-4D97-AF65-F5344CB8AC3E}">
        <p14:creationId xmlns:p14="http://schemas.microsoft.com/office/powerpoint/2010/main" val="30639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rimson landscape design 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ln w="190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F03460512.potx" id="{FAD57A1D-FD3F-410E-BC16-DC0572F34EA3}" vid="{8B1535A0-4296-40FA-BB7E-C6BB75A63359}"/>
    </a:ext>
  </a:extLst>
</a:theme>
</file>

<file path=ppt/theme/theme2.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Crimson landscape design slides</Template>
  <TotalTime>1618</TotalTime>
  <Words>1115</Words>
  <Application>Microsoft Office PowerPoint</Application>
  <PresentationFormat>Custom</PresentationFormat>
  <Paragraphs>74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Cambria</vt:lpstr>
      <vt:lpstr>Century Gothic</vt:lpstr>
      <vt:lpstr>Crimson landscape design template</vt:lpstr>
      <vt:lpstr>Analysing voice</vt:lpstr>
      <vt:lpstr>Recognising voice and tone</vt:lpstr>
      <vt:lpstr>Types of Narrative Voice / Voice -Glossary</vt:lpstr>
      <vt:lpstr>What do they want you to look at when they use the term Voice?</vt:lpstr>
      <vt:lpstr>Tone and attitude</vt:lpstr>
      <vt:lpstr>Attitudes can be shown through:</vt:lpstr>
      <vt:lpstr>Step1 Who? - identify the voice(S)?</vt:lpstr>
      <vt:lpstr>Step 2  how is the voice constructed?</vt:lpstr>
      <vt:lpstr>Step 3 identify any changes</vt:lpstr>
      <vt:lpstr>Step 4 So What? - Context and connections</vt:lpstr>
      <vt:lpstr>How does voice convey ideas?</vt:lpstr>
      <vt:lpstr>Para 1 Sample - Garner</vt:lpstr>
      <vt:lpstr>Para 2 Sample</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voice</dc:title>
  <dc:creator>BUNTEN Diane [John Forrest Secondary College]</dc:creator>
  <cp:lastModifiedBy>BUNTEN Diane [John Forrest Secondary College]</cp:lastModifiedBy>
  <cp:revision>17</cp:revision>
  <dcterms:created xsi:type="dcterms:W3CDTF">2021-08-31T02:49:53Z</dcterms:created>
  <dcterms:modified xsi:type="dcterms:W3CDTF">2021-09-01T06:04:15Z</dcterms:modified>
</cp:coreProperties>
</file>