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7"/>
  </p:handoutMasterIdLst>
  <p:sldIdLst>
    <p:sldId id="256" r:id="rId2"/>
    <p:sldId id="264" r:id="rId3"/>
    <p:sldId id="262" r:id="rId4"/>
    <p:sldId id="257" r:id="rId5"/>
    <p:sldId id="263" r:id="rId6"/>
    <p:sldId id="265" r:id="rId7"/>
    <p:sldId id="259" r:id="rId8"/>
    <p:sldId id="258" r:id="rId9"/>
    <p:sldId id="260" r:id="rId10"/>
    <p:sldId id="261" r:id="rId11"/>
    <p:sldId id="266" r:id="rId12"/>
    <p:sldId id="270" r:id="rId13"/>
    <p:sldId id="268" r:id="rId14"/>
    <p:sldId id="269" r:id="rId15"/>
    <p:sldId id="271" r:id="rId16"/>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FB65ED8C-A2F7-4AEF-94B9-EC999672749D}" type="datetimeFigureOut">
              <a:rPr lang="en-AU" smtClean="0"/>
              <a:t>27/06/2019</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2810CF13-8CCC-4696-81AB-CD7554249AFA}" type="slidenum">
              <a:rPr lang="en-AU" smtClean="0"/>
              <a:t>‹#›</a:t>
            </a:fld>
            <a:endParaRPr lang="en-AU"/>
          </a:p>
        </p:txBody>
      </p:sp>
    </p:spTree>
    <p:extLst>
      <p:ext uri="{BB962C8B-B14F-4D97-AF65-F5344CB8AC3E}">
        <p14:creationId xmlns:p14="http://schemas.microsoft.com/office/powerpoint/2010/main" val="40747087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F67708-3F44-49A2-97E2-8AEA795FACC8}" type="datetimeFigureOut">
              <a:rPr lang="en-AU" smtClean="0"/>
              <a:t>27/06/2019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184977B-3620-413C-B718-7E56A3726D4D}"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F67708-3F44-49A2-97E2-8AEA795FACC8}" type="datetimeFigureOut">
              <a:rPr lang="en-AU" smtClean="0"/>
              <a:t>27/06/2019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184977B-3620-413C-B718-7E56A3726D4D}"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4F67708-3F44-49A2-97E2-8AEA795FACC8}" type="datetimeFigureOut">
              <a:rPr lang="en-AU" smtClean="0"/>
              <a:t>27/06/2019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184977B-3620-413C-B718-7E56A3726D4D}" type="slidenum">
              <a:rPr lang="en-AU" smtClean="0"/>
              <a:t>‹#›</a:t>
            </a:fld>
            <a:endParaRPr lang="en-AU"/>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F67708-3F44-49A2-97E2-8AEA795FACC8}" type="datetimeFigureOut">
              <a:rPr lang="en-AU" smtClean="0"/>
              <a:t>27/06/2019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184977B-3620-413C-B718-7E56A3726D4D}" type="slidenum">
              <a:rPr lang="en-AU" smtClean="0"/>
              <a:t>‹#›</a:t>
            </a:fld>
            <a:endParaRPr lang="en-AU"/>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F67708-3F44-49A2-97E2-8AEA795FACC8}" type="datetimeFigureOut">
              <a:rPr lang="en-AU" smtClean="0"/>
              <a:t>27/06/2019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184977B-3620-413C-B718-7E56A3726D4D}"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74F67708-3F44-49A2-97E2-8AEA795FACC8}" type="datetimeFigureOut">
              <a:rPr lang="en-AU" smtClean="0"/>
              <a:t>27/06/2019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184977B-3620-413C-B718-7E56A3726D4D}" type="slidenum">
              <a:rPr lang="en-AU" smtClean="0"/>
              <a:t>‹#›</a:t>
            </a:fld>
            <a:endParaRPr lang="en-AU"/>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F67708-3F44-49A2-97E2-8AEA795FACC8}" type="datetimeFigureOut">
              <a:rPr lang="en-AU" smtClean="0"/>
              <a:t>27/06/2019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184977B-3620-413C-B718-7E56A3726D4D}"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F67708-3F44-49A2-97E2-8AEA795FACC8}" type="datetimeFigureOut">
              <a:rPr lang="en-AU" smtClean="0"/>
              <a:t>27/06/2019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184977B-3620-413C-B718-7E56A3726D4D}"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4F67708-3F44-49A2-97E2-8AEA795FACC8}" type="datetimeFigureOut">
              <a:rPr lang="en-AU" smtClean="0"/>
              <a:t>27/06/2019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184977B-3620-413C-B718-7E56A3726D4D}"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4F67708-3F44-49A2-97E2-8AEA795FACC8}" type="datetimeFigureOut">
              <a:rPr lang="en-AU" smtClean="0"/>
              <a:t>27/06/2019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184977B-3620-413C-B718-7E56A3726D4D}" type="slidenum">
              <a:rPr lang="en-AU" smtClean="0"/>
              <a:t>‹#›</a:t>
            </a:fld>
            <a:endParaRPr lang="en-AU"/>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67708-3F44-49A2-97E2-8AEA795FACC8}" type="datetimeFigureOut">
              <a:rPr lang="en-AU" smtClean="0"/>
              <a:t>27/06/2019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184977B-3620-413C-B718-7E56A3726D4D}" type="slidenum">
              <a:rPr lang="en-AU" smtClean="0"/>
              <a:t>‹#›</a:t>
            </a:fld>
            <a:endParaRPr lang="en-AU"/>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4F67708-3F44-49A2-97E2-8AEA795FACC8}" type="datetimeFigureOut">
              <a:rPr lang="en-AU" smtClean="0"/>
              <a:t>27/06/2019</a:t>
            </a:fld>
            <a:endParaRPr lang="en-AU"/>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AU"/>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184977B-3620-413C-B718-7E56A3726D4D}" type="slidenum">
              <a:rPr lang="en-AU" smtClean="0"/>
              <a:t>‹#›</a:t>
            </a:fld>
            <a:endParaRPr lang="en-AU"/>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a:t>Ideology, values, attitudes, perspectives </a:t>
            </a:r>
            <a:r>
              <a:rPr lang="en-AU"/>
              <a:t>and voice</a:t>
            </a:r>
            <a:endParaRPr lang="en-AU" dirty="0"/>
          </a:p>
        </p:txBody>
      </p:sp>
      <p:sp>
        <p:nvSpPr>
          <p:cNvPr id="3" name="Subtitle 2"/>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651024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dirty="0"/>
              <a:t>Credibility of producer</a:t>
            </a:r>
          </a:p>
          <a:p>
            <a:r>
              <a:rPr lang="en-AU" dirty="0"/>
              <a:t>New combination of codes and modes</a:t>
            </a:r>
          </a:p>
          <a:p>
            <a:r>
              <a:rPr lang="en-AU" dirty="0"/>
              <a:t>Rhetorical / literary techniques</a:t>
            </a:r>
          </a:p>
          <a:p>
            <a:r>
              <a:rPr lang="en-AU" dirty="0"/>
              <a:t>Appeals to emotion / logic</a:t>
            </a:r>
          </a:p>
          <a:p>
            <a:r>
              <a:rPr lang="en-AU" dirty="0"/>
              <a:t>Repetition across texts / intertextuality</a:t>
            </a:r>
          </a:p>
          <a:p>
            <a:r>
              <a:rPr lang="en-AU" dirty="0"/>
              <a:t>Contextual factors </a:t>
            </a:r>
          </a:p>
          <a:p>
            <a:r>
              <a:rPr lang="en-AU" dirty="0"/>
              <a:t>Other…</a:t>
            </a:r>
          </a:p>
          <a:p>
            <a:endParaRPr lang="en-AU" dirty="0"/>
          </a:p>
        </p:txBody>
      </p:sp>
      <p:sp>
        <p:nvSpPr>
          <p:cNvPr id="3" name="Title 2"/>
          <p:cNvSpPr>
            <a:spLocks noGrp="1"/>
          </p:cNvSpPr>
          <p:nvPr>
            <p:ph type="title"/>
          </p:nvPr>
        </p:nvSpPr>
        <p:spPr>
          <a:xfrm>
            <a:off x="179512" y="332656"/>
            <a:ext cx="8805664" cy="1584176"/>
          </a:xfrm>
        </p:spPr>
        <p:txBody>
          <a:bodyPr>
            <a:normAutofit fontScale="90000"/>
          </a:bodyPr>
          <a:lstStyle/>
          <a:p>
            <a:r>
              <a:rPr lang="en-AU" dirty="0"/>
              <a:t>What makes a text more or less likely to successfully challenge dominant ideologies?</a:t>
            </a:r>
          </a:p>
        </p:txBody>
      </p:sp>
    </p:spTree>
    <p:extLst>
      <p:ext uri="{BB962C8B-B14F-4D97-AF65-F5344CB8AC3E}">
        <p14:creationId xmlns:p14="http://schemas.microsoft.com/office/powerpoint/2010/main" val="143746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556792"/>
            <a:ext cx="7408333" cy="4569371"/>
          </a:xfrm>
        </p:spPr>
        <p:txBody>
          <a:bodyPr>
            <a:normAutofit/>
          </a:bodyPr>
          <a:lstStyle/>
          <a:p>
            <a:pPr marL="0" indent="0">
              <a:buNone/>
            </a:pPr>
            <a:r>
              <a:rPr lang="en-AU" dirty="0"/>
              <a:t>Glossary:</a:t>
            </a:r>
          </a:p>
          <a:p>
            <a:r>
              <a:rPr lang="en-AU" dirty="0"/>
              <a:t>A position from which things may be viewed or considered. People may have different perspectives on events or issues due to (for example) their age, gender, social position and beliefs and values. A perspective is more than an opinion; it is a viewpoint informed by one or more contexts. While a pregnant woman, a homeless man and a police officer, for example, view the world from different perspectives, they may still share the same opinion about something. Texts through an embedded ideology can also present a particular perspective</a:t>
            </a:r>
          </a:p>
        </p:txBody>
      </p:sp>
      <p:sp>
        <p:nvSpPr>
          <p:cNvPr id="3" name="Title 2"/>
          <p:cNvSpPr>
            <a:spLocks noGrp="1"/>
          </p:cNvSpPr>
          <p:nvPr>
            <p:ph type="title"/>
          </p:nvPr>
        </p:nvSpPr>
        <p:spPr/>
        <p:txBody>
          <a:bodyPr/>
          <a:lstStyle/>
          <a:p>
            <a:r>
              <a:rPr lang="en-AU" dirty="0"/>
              <a:t>Perspective</a:t>
            </a:r>
          </a:p>
        </p:txBody>
      </p:sp>
    </p:spTree>
    <p:extLst>
      <p:ext uri="{BB962C8B-B14F-4D97-AF65-F5344CB8AC3E}">
        <p14:creationId xmlns:p14="http://schemas.microsoft.com/office/powerpoint/2010/main" val="168546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44824"/>
            <a:ext cx="7408333" cy="4896543"/>
          </a:xfrm>
        </p:spPr>
        <p:txBody>
          <a:bodyPr>
            <a:normAutofit fontScale="92500" lnSpcReduction="10000"/>
          </a:bodyPr>
          <a:lstStyle/>
          <a:p>
            <a:r>
              <a:rPr lang="en-AU" dirty="0"/>
              <a:t>What issues or ideas about modern society / post 9/11 fear culture / Indian /Australian / Western society / capitalism / humanity etc. does this text construct through its character, setting and symbolism?</a:t>
            </a:r>
          </a:p>
          <a:p>
            <a:endParaRPr lang="en-AU" dirty="0"/>
          </a:p>
          <a:p>
            <a:r>
              <a:rPr lang="en-AU" dirty="0"/>
              <a:t>What perspective are we being offered on this? (point of view, lens, </a:t>
            </a:r>
            <a:r>
              <a:rPr lang="en-AU" dirty="0" err="1"/>
              <a:t>focaliser</a:t>
            </a:r>
            <a:r>
              <a:rPr lang="en-AU" dirty="0"/>
              <a:t>)</a:t>
            </a:r>
          </a:p>
          <a:p>
            <a:endParaRPr lang="en-AU" dirty="0"/>
          </a:p>
          <a:p>
            <a:r>
              <a:rPr lang="en-AU" dirty="0"/>
              <a:t>Why might this be controversial or offer a new perspective on an old idea? </a:t>
            </a:r>
          </a:p>
          <a:p>
            <a:pPr lvl="1"/>
            <a:r>
              <a:rPr lang="en-AU" dirty="0"/>
              <a:t>(New perspectives come from new ways of looking at or valuing / </a:t>
            </a:r>
            <a:r>
              <a:rPr lang="en-AU" b="1" dirty="0"/>
              <a:t>re-valuing</a:t>
            </a:r>
            <a:r>
              <a:rPr lang="en-AU" dirty="0"/>
              <a:t> aspects of society– e.g. new respect for environment - ecological perspective on humanity’s demise, sees it as a chance for nature to thrive i.e. might be indicating an ideological shift away from humancentric / industrial )</a:t>
            </a:r>
          </a:p>
          <a:p>
            <a:endParaRPr lang="en-AU" dirty="0"/>
          </a:p>
        </p:txBody>
      </p:sp>
      <p:sp>
        <p:nvSpPr>
          <p:cNvPr id="3" name="Title 2"/>
          <p:cNvSpPr>
            <a:spLocks noGrp="1"/>
          </p:cNvSpPr>
          <p:nvPr>
            <p:ph type="title"/>
          </p:nvPr>
        </p:nvSpPr>
        <p:spPr/>
        <p:txBody>
          <a:bodyPr>
            <a:normAutofit fontScale="90000"/>
          </a:bodyPr>
          <a:lstStyle/>
          <a:p>
            <a:r>
              <a:rPr lang="en-AU" dirty="0"/>
              <a:t>Linking conventions to context  / perspectives</a:t>
            </a:r>
          </a:p>
        </p:txBody>
      </p:sp>
    </p:spTree>
    <p:extLst>
      <p:ext uri="{BB962C8B-B14F-4D97-AF65-F5344CB8AC3E}">
        <p14:creationId xmlns:p14="http://schemas.microsoft.com/office/powerpoint/2010/main" val="94506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556792"/>
            <a:ext cx="7408333" cy="4569371"/>
          </a:xfrm>
        </p:spPr>
        <p:txBody>
          <a:bodyPr>
            <a:normAutofit fontScale="70000" lnSpcReduction="20000"/>
          </a:bodyPr>
          <a:lstStyle/>
          <a:p>
            <a:pPr marL="0" indent="0">
              <a:buNone/>
            </a:pPr>
            <a:r>
              <a:rPr lang="en-AU" b="1" dirty="0"/>
              <a:t>Authorial voice</a:t>
            </a:r>
            <a:endParaRPr lang="en-AU" dirty="0"/>
          </a:p>
          <a:p>
            <a:r>
              <a:rPr lang="en-AU" dirty="0"/>
              <a:t>In the literary sense, voice can be used to refer to the nature of the voice projected in a text by an author; the persona, role or character adopted by an author.</a:t>
            </a:r>
          </a:p>
          <a:p>
            <a:pPr marL="0" indent="0">
              <a:buNone/>
            </a:pPr>
            <a:r>
              <a:rPr lang="en-AU" b="1" dirty="0"/>
              <a:t>Narrative voice</a:t>
            </a:r>
            <a:endParaRPr lang="en-AU" dirty="0"/>
          </a:p>
          <a:p>
            <a:r>
              <a:rPr lang="en-AU" dirty="0"/>
              <a:t>The ways in which a narrator may be related to the story. For example, the narrator might take the role of first or third person, omniscient or restricted in knowledge of events, reliable or unreliable in interpreting what happens. </a:t>
            </a:r>
          </a:p>
          <a:p>
            <a:pPr marL="0" indent="0">
              <a:buNone/>
            </a:pPr>
            <a:r>
              <a:rPr lang="en-AU" b="1" dirty="0"/>
              <a:t>Voices in text</a:t>
            </a:r>
          </a:p>
          <a:p>
            <a:r>
              <a:rPr lang="en-AU" dirty="0"/>
              <a:t>As well as an author’s voice, texts often contain ‘multiple voices’. These are the views, positions, ideas and perspectives of other individuals or groups. It is important to recognise the various voices in a text, how they relate to one another, and how the creator of a text uses these to shape audience response. </a:t>
            </a:r>
          </a:p>
          <a:p>
            <a:pPr marL="0" indent="0">
              <a:buNone/>
            </a:pPr>
            <a:r>
              <a:rPr lang="en-AU" b="1" dirty="0"/>
              <a:t>Tone</a:t>
            </a:r>
          </a:p>
          <a:p>
            <a:r>
              <a:rPr lang="en-AU" dirty="0"/>
              <a:t>Tone describes the way the ‘voice’ is delivered. For example, the tone of a voice or the tone in a passage of writing could be friendly or angry or persuasive. </a:t>
            </a:r>
          </a:p>
        </p:txBody>
      </p:sp>
      <p:sp>
        <p:nvSpPr>
          <p:cNvPr id="3" name="Title 2"/>
          <p:cNvSpPr>
            <a:spLocks noGrp="1"/>
          </p:cNvSpPr>
          <p:nvPr>
            <p:ph type="title"/>
          </p:nvPr>
        </p:nvSpPr>
        <p:spPr/>
        <p:txBody>
          <a:bodyPr/>
          <a:lstStyle/>
          <a:p>
            <a:r>
              <a:rPr lang="en-AU" dirty="0"/>
              <a:t>Narrative Voice / Voice -Glossary</a:t>
            </a:r>
          </a:p>
        </p:txBody>
      </p:sp>
    </p:spTree>
    <p:extLst>
      <p:ext uri="{BB962C8B-B14F-4D97-AF65-F5344CB8AC3E}">
        <p14:creationId xmlns:p14="http://schemas.microsoft.com/office/powerpoint/2010/main" val="372278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00808"/>
            <a:ext cx="7408333" cy="4425355"/>
          </a:xfrm>
        </p:spPr>
        <p:txBody>
          <a:bodyPr>
            <a:normAutofit/>
          </a:bodyPr>
          <a:lstStyle/>
          <a:p>
            <a:r>
              <a:rPr lang="en-AU" dirty="0"/>
              <a:t>What’s the difference between authorial voice and other voices in a text? </a:t>
            </a:r>
          </a:p>
          <a:p>
            <a:r>
              <a:rPr lang="en-AU" dirty="0"/>
              <a:t>What is narrative voice? Is it always the same as the authorial voice? </a:t>
            </a:r>
          </a:p>
          <a:p>
            <a:r>
              <a:rPr lang="en-AU" dirty="0"/>
              <a:t>How could voice communicate perspective?</a:t>
            </a:r>
          </a:p>
          <a:p>
            <a:pPr marL="0" indent="0">
              <a:buNone/>
            </a:pPr>
            <a:r>
              <a:rPr lang="en-AU" b="1" dirty="0"/>
              <a:t>How can you construct voice in your own text?</a:t>
            </a:r>
          </a:p>
          <a:p>
            <a:r>
              <a:rPr lang="en-AU" dirty="0"/>
              <a:t>Can you think of a text that contains multiple voices or perspectives?</a:t>
            </a:r>
          </a:p>
          <a:p>
            <a:r>
              <a:rPr lang="en-AU" dirty="0"/>
              <a:t>How might a text communicate ideas about society without having a character as the voice of that idea?</a:t>
            </a:r>
          </a:p>
          <a:p>
            <a:endParaRPr lang="en-AU" dirty="0"/>
          </a:p>
          <a:p>
            <a:endParaRPr lang="en-AU" dirty="0"/>
          </a:p>
          <a:p>
            <a:endParaRPr lang="en-AU" dirty="0"/>
          </a:p>
          <a:p>
            <a:endParaRPr lang="en-AU" dirty="0"/>
          </a:p>
        </p:txBody>
      </p:sp>
      <p:sp>
        <p:nvSpPr>
          <p:cNvPr id="3" name="Title 2"/>
          <p:cNvSpPr>
            <a:spLocks noGrp="1"/>
          </p:cNvSpPr>
          <p:nvPr>
            <p:ph type="title"/>
          </p:nvPr>
        </p:nvSpPr>
        <p:spPr/>
        <p:txBody>
          <a:bodyPr/>
          <a:lstStyle/>
          <a:p>
            <a:r>
              <a:rPr lang="en-AU" dirty="0"/>
              <a:t>Giving voice to ideas?</a:t>
            </a:r>
          </a:p>
        </p:txBody>
      </p:sp>
    </p:spTree>
    <p:extLst>
      <p:ext uri="{BB962C8B-B14F-4D97-AF65-F5344CB8AC3E}">
        <p14:creationId xmlns:p14="http://schemas.microsoft.com/office/powerpoint/2010/main" val="42631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E205E-9737-4021-838D-483FF8BD4F50}"/>
              </a:ext>
            </a:extLst>
          </p:cNvPr>
          <p:cNvSpPr>
            <a:spLocks noGrp="1"/>
          </p:cNvSpPr>
          <p:nvPr>
            <p:ph idx="1"/>
          </p:nvPr>
        </p:nvSpPr>
        <p:spPr>
          <a:xfrm>
            <a:off x="872067" y="1916832"/>
            <a:ext cx="7408333" cy="4209331"/>
          </a:xfrm>
        </p:spPr>
        <p:txBody>
          <a:bodyPr>
            <a:normAutofit fontScale="92500" lnSpcReduction="10000"/>
          </a:bodyPr>
          <a:lstStyle/>
          <a:p>
            <a:r>
              <a:rPr lang="en-AU" dirty="0"/>
              <a:t>“There is no such thing as an objective text. They always come from a particular perspective and manipulate conventions and content for effect.”</a:t>
            </a:r>
          </a:p>
          <a:p>
            <a:pPr marL="0" indent="0">
              <a:buNone/>
            </a:pPr>
            <a:r>
              <a:rPr lang="en-AU" dirty="0"/>
              <a:t>Discuss with reference to at least one text you have studied.</a:t>
            </a:r>
          </a:p>
          <a:p>
            <a:pPr marL="0" indent="0">
              <a:buNone/>
            </a:pPr>
            <a:endParaRPr lang="en-AU" dirty="0"/>
          </a:p>
          <a:p>
            <a:pPr marL="0" indent="0">
              <a:buNone/>
            </a:pPr>
            <a:r>
              <a:rPr lang="en-AU" dirty="0"/>
              <a:t>Discuss how two characters or people have been constructed to present a particular perspective on some aspect of human experience in texts you have studied.</a:t>
            </a:r>
          </a:p>
          <a:p>
            <a:pPr marL="0" indent="0">
              <a:buNone/>
            </a:pPr>
            <a:endParaRPr lang="en-AU" dirty="0"/>
          </a:p>
          <a:p>
            <a:pPr marL="0" indent="0">
              <a:buNone/>
            </a:pPr>
            <a:r>
              <a:rPr lang="en-AU" dirty="0"/>
              <a:t>Discuss how the perspective provided by the </a:t>
            </a:r>
            <a:r>
              <a:rPr lang="en-AU" dirty="0" err="1"/>
              <a:t>focaliser</a:t>
            </a:r>
            <a:r>
              <a:rPr lang="en-AU" dirty="0"/>
              <a:t>, a major character or narrator has shaped your response to an issue in a text you have studied.</a:t>
            </a:r>
          </a:p>
          <a:p>
            <a:pPr marL="0" indent="0">
              <a:buNone/>
            </a:pPr>
            <a:endParaRPr lang="en-AU" dirty="0"/>
          </a:p>
          <a:p>
            <a:pPr marL="0" indent="0">
              <a:buNone/>
            </a:pPr>
            <a:endParaRPr lang="en-AU" dirty="0"/>
          </a:p>
        </p:txBody>
      </p:sp>
      <p:sp>
        <p:nvSpPr>
          <p:cNvPr id="3" name="Title 2">
            <a:extLst>
              <a:ext uri="{FF2B5EF4-FFF2-40B4-BE49-F238E27FC236}">
                <a16:creationId xmlns:a16="http://schemas.microsoft.com/office/drawing/2014/main" id="{3CA7939B-C663-4F90-84BB-5283C424794E}"/>
              </a:ext>
            </a:extLst>
          </p:cNvPr>
          <p:cNvSpPr>
            <a:spLocks noGrp="1"/>
          </p:cNvSpPr>
          <p:nvPr>
            <p:ph type="title"/>
          </p:nvPr>
        </p:nvSpPr>
        <p:spPr/>
        <p:txBody>
          <a:bodyPr/>
          <a:lstStyle/>
          <a:p>
            <a:r>
              <a:rPr lang="en-AU" dirty="0"/>
              <a:t>Questions on Perspective</a:t>
            </a:r>
          </a:p>
        </p:txBody>
      </p:sp>
    </p:spTree>
    <p:extLst>
      <p:ext uri="{BB962C8B-B14F-4D97-AF65-F5344CB8AC3E}">
        <p14:creationId xmlns:p14="http://schemas.microsoft.com/office/powerpoint/2010/main" val="138711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AU" dirty="0"/>
              <a:t>a set of ideas and ideals, especially one which forms the basis of economic or political system: </a:t>
            </a:r>
            <a:r>
              <a:rPr lang="en-AU" i="1" dirty="0"/>
              <a:t>the ideology of Capitalism</a:t>
            </a:r>
            <a:endParaRPr lang="en-AU" dirty="0"/>
          </a:p>
          <a:p>
            <a:r>
              <a:rPr lang="en-AU" dirty="0"/>
              <a:t>the set of beliefs characteristic of a social group or individual: </a:t>
            </a:r>
            <a:r>
              <a:rPr lang="en-AU" i="1" dirty="0"/>
              <a:t>challenging middle-class ideology ; reflecting the ideology of working class Australian men, feminist ideology, capitalist ideology etc.</a:t>
            </a:r>
            <a:endParaRPr lang="en-AU" dirty="0"/>
          </a:p>
          <a:p>
            <a:endParaRPr lang="en-AU" dirty="0"/>
          </a:p>
          <a:p>
            <a:endParaRPr lang="en-AU" dirty="0"/>
          </a:p>
        </p:txBody>
      </p:sp>
      <p:sp>
        <p:nvSpPr>
          <p:cNvPr id="3" name="Title 2"/>
          <p:cNvSpPr>
            <a:spLocks noGrp="1"/>
          </p:cNvSpPr>
          <p:nvPr>
            <p:ph type="title"/>
          </p:nvPr>
        </p:nvSpPr>
        <p:spPr/>
        <p:txBody>
          <a:bodyPr/>
          <a:lstStyle/>
          <a:p>
            <a:r>
              <a:rPr lang="en-AU" dirty="0"/>
              <a:t>Ideology</a:t>
            </a:r>
          </a:p>
        </p:txBody>
      </p:sp>
    </p:spTree>
    <p:extLst>
      <p:ext uri="{BB962C8B-B14F-4D97-AF65-F5344CB8AC3E}">
        <p14:creationId xmlns:p14="http://schemas.microsoft.com/office/powerpoint/2010/main" val="329699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AU" dirty="0">
                <a:solidFill>
                  <a:schemeClr val="accent2"/>
                </a:solidFill>
              </a:rPr>
              <a:t>The </a:t>
            </a:r>
            <a:r>
              <a:rPr lang="en-AU" b="1" dirty="0">
                <a:solidFill>
                  <a:schemeClr val="accent2"/>
                </a:solidFill>
              </a:rPr>
              <a:t>Age of Enlightenment</a:t>
            </a:r>
            <a:r>
              <a:rPr lang="en-AU" dirty="0">
                <a:solidFill>
                  <a:schemeClr val="accent2"/>
                </a:solidFill>
              </a:rPr>
              <a:t> (or simply the </a:t>
            </a:r>
            <a:r>
              <a:rPr lang="en-AU" b="1" dirty="0">
                <a:solidFill>
                  <a:schemeClr val="accent2"/>
                </a:solidFill>
              </a:rPr>
              <a:t>Enlightenment</a:t>
            </a:r>
            <a:r>
              <a:rPr lang="en-AU" dirty="0">
                <a:solidFill>
                  <a:schemeClr val="accent2"/>
                </a:solidFill>
              </a:rPr>
              <a:t> or </a:t>
            </a:r>
            <a:r>
              <a:rPr lang="en-AU" b="1" dirty="0">
                <a:solidFill>
                  <a:schemeClr val="accent2"/>
                </a:solidFill>
              </a:rPr>
              <a:t>Age of Reason</a:t>
            </a:r>
            <a:r>
              <a:rPr lang="en-AU" dirty="0">
                <a:solidFill>
                  <a:schemeClr val="accent2"/>
                </a:solidFill>
              </a:rPr>
              <a:t>) was a cultural movement of intellectuals in the 17th and 18th centuries. Its purpose was to reform society using reason, challenge ideas grounded in tradition and faith, and advance knowledge through the scientific method. It promoted scientific thought, scepticism and intellectual interchange and opposed superstition, intolerance and some abuses of power by the church and the state. The ideas of the Enlightenment have had a major impact on the culture, politics, and governments of the Western world.</a:t>
            </a:r>
          </a:p>
          <a:p>
            <a:endParaRPr lang="en-AU" dirty="0"/>
          </a:p>
        </p:txBody>
      </p:sp>
      <p:sp>
        <p:nvSpPr>
          <p:cNvPr id="3" name="Title 2"/>
          <p:cNvSpPr>
            <a:spLocks noGrp="1"/>
          </p:cNvSpPr>
          <p:nvPr>
            <p:ph type="title"/>
          </p:nvPr>
        </p:nvSpPr>
        <p:spPr/>
        <p:txBody>
          <a:bodyPr>
            <a:normAutofit fontScale="90000"/>
          </a:bodyPr>
          <a:lstStyle/>
          <a:p>
            <a:r>
              <a:rPr lang="en-AU" dirty="0"/>
              <a:t>The Enlightenment Era: The basis of our context?</a:t>
            </a:r>
          </a:p>
        </p:txBody>
      </p:sp>
    </p:spTree>
    <p:extLst>
      <p:ext uri="{BB962C8B-B14F-4D97-AF65-F5344CB8AC3E}">
        <p14:creationId xmlns:p14="http://schemas.microsoft.com/office/powerpoint/2010/main" val="114833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AU" dirty="0"/>
              <a:t>Romantic Ideology / Romanticism </a:t>
            </a:r>
          </a:p>
          <a:p>
            <a:r>
              <a:rPr lang="en-AU" dirty="0"/>
              <a:t>Patriarchal ideology / Patriarchy</a:t>
            </a:r>
          </a:p>
          <a:p>
            <a:r>
              <a:rPr lang="en-AU" dirty="0"/>
              <a:t>Colonial ideology / Colonialism (post-colonialism)</a:t>
            </a:r>
          </a:p>
          <a:p>
            <a:r>
              <a:rPr lang="en-AU" dirty="0"/>
              <a:t>Capitalist ideology / Capitalism</a:t>
            </a:r>
          </a:p>
          <a:p>
            <a:r>
              <a:rPr lang="en-AU" dirty="0"/>
              <a:t>Environmentalist ideology / Environmentalism</a:t>
            </a:r>
          </a:p>
          <a:p>
            <a:endParaRPr lang="en-AU" dirty="0"/>
          </a:p>
          <a:p>
            <a:pPr lvl="2"/>
            <a:r>
              <a:rPr lang="en-AU" b="1" dirty="0"/>
              <a:t>Value</a:t>
            </a:r>
            <a:r>
              <a:rPr lang="en-AU" dirty="0"/>
              <a:t> denotes something's degree of importance – helps decide actions</a:t>
            </a:r>
          </a:p>
          <a:p>
            <a:pPr lvl="2"/>
            <a:r>
              <a:rPr lang="en-AU" b="1" dirty="0"/>
              <a:t>Attitude </a:t>
            </a:r>
            <a:r>
              <a:rPr lang="en-AU" dirty="0"/>
              <a:t>an expression of favour or disfavour toward a person, place, thing, or event</a:t>
            </a:r>
          </a:p>
          <a:p>
            <a:pPr lvl="2" fontAlgn="t"/>
            <a:r>
              <a:rPr lang="en-AU" b="1" dirty="0"/>
              <a:t>Belief </a:t>
            </a:r>
            <a:r>
              <a:rPr lang="en-AU" dirty="0"/>
              <a:t>feeling sure that someone or something exists or that something is true, good or worthy.</a:t>
            </a:r>
          </a:p>
          <a:p>
            <a:pPr lvl="2"/>
            <a:endParaRPr lang="en-AU" b="1" dirty="0"/>
          </a:p>
          <a:p>
            <a:endParaRPr lang="en-AU" dirty="0"/>
          </a:p>
          <a:p>
            <a:pPr marL="0" indent="0">
              <a:buNone/>
            </a:pPr>
            <a:endParaRPr lang="en-AU" dirty="0"/>
          </a:p>
          <a:p>
            <a:pPr marL="0" indent="0">
              <a:buNone/>
            </a:pPr>
            <a:endParaRPr lang="en-AU" dirty="0"/>
          </a:p>
        </p:txBody>
      </p:sp>
      <p:sp>
        <p:nvSpPr>
          <p:cNvPr id="2" name="Title 1"/>
          <p:cNvSpPr>
            <a:spLocks noGrp="1"/>
          </p:cNvSpPr>
          <p:nvPr>
            <p:ph type="title"/>
          </p:nvPr>
        </p:nvSpPr>
        <p:spPr>
          <a:xfrm>
            <a:off x="457200" y="260648"/>
            <a:ext cx="8229600" cy="1330408"/>
          </a:xfrm>
        </p:spPr>
        <p:txBody>
          <a:bodyPr>
            <a:normAutofit/>
          </a:bodyPr>
          <a:lstStyle/>
          <a:p>
            <a:r>
              <a:rPr lang="en-AU" b="1" dirty="0"/>
              <a:t>Values, attitudes and beliefs ?</a:t>
            </a:r>
            <a:endParaRPr lang="en-AU" dirty="0"/>
          </a:p>
        </p:txBody>
      </p:sp>
    </p:spTree>
    <p:extLst>
      <p:ext uri="{BB962C8B-B14F-4D97-AF65-F5344CB8AC3E}">
        <p14:creationId xmlns:p14="http://schemas.microsoft.com/office/powerpoint/2010/main" val="117457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404664"/>
            <a:ext cx="7408333" cy="5721499"/>
          </a:xfrm>
        </p:spPr>
        <p:txBody>
          <a:bodyPr>
            <a:normAutofit fontScale="92500" lnSpcReduction="20000"/>
          </a:bodyPr>
          <a:lstStyle/>
          <a:p>
            <a:r>
              <a:rPr lang="en-AU" b="1" dirty="0"/>
              <a:t>Romanticism</a:t>
            </a:r>
            <a:r>
              <a:rPr lang="en-AU" dirty="0"/>
              <a:t>: values imagination and emotion over rationality. In awe of nature - its spirit and redeeming qualities. Reaction to industrial revolution and Enlightenment.</a:t>
            </a:r>
          </a:p>
          <a:p>
            <a:r>
              <a:rPr lang="en-AU" b="1" dirty="0"/>
              <a:t>Patriarchy</a:t>
            </a:r>
            <a:r>
              <a:rPr lang="en-AU" dirty="0"/>
              <a:t>: social systems in which power is primarily held by adult men. Feminist theory characterises it as a social construction, which can be overcome by revealing and critically analysing its manifestations.</a:t>
            </a:r>
          </a:p>
          <a:p>
            <a:r>
              <a:rPr lang="en-AU" b="1" dirty="0"/>
              <a:t>Colonialism</a:t>
            </a:r>
            <a:r>
              <a:rPr lang="en-AU" dirty="0"/>
              <a:t>: also called </a:t>
            </a:r>
            <a:r>
              <a:rPr lang="en-AU" i="1" dirty="0"/>
              <a:t>imperialism=</a:t>
            </a:r>
            <a:r>
              <a:rPr lang="en-AU" dirty="0"/>
              <a:t> the policy and practice of a power in extending control over ‘weaker’ peoples or areas (</a:t>
            </a:r>
            <a:r>
              <a:rPr lang="en-AU" b="1" dirty="0"/>
              <a:t>Post-colonialism</a:t>
            </a:r>
            <a:r>
              <a:rPr lang="en-AU" dirty="0"/>
              <a:t>: re-valuing of cultures previously colonised, looking at how they incorporate or reject the Coloniser’s / Western norms and conventions.)</a:t>
            </a:r>
          </a:p>
          <a:p>
            <a:r>
              <a:rPr lang="en-AU" b="1" dirty="0"/>
              <a:t>Capitalism</a:t>
            </a:r>
            <a:r>
              <a:rPr lang="en-AU" dirty="0"/>
              <a:t>: social system based on the principle of individual rights. Politically: system of laissez-faire. Legally: objective rule of law as opposed to rule of man. Economically: free-market.   (</a:t>
            </a:r>
            <a:r>
              <a:rPr lang="en-AU" b="1" dirty="0"/>
              <a:t>Socialism</a:t>
            </a:r>
            <a:r>
              <a:rPr lang="en-AU" dirty="0"/>
              <a:t>: a system of society or group living in which there is no private property and the means of production are owned and controlled by the state)</a:t>
            </a:r>
          </a:p>
          <a:p>
            <a:endParaRPr lang="en-AU" dirty="0"/>
          </a:p>
          <a:p>
            <a:endParaRPr lang="en-AU" dirty="0"/>
          </a:p>
          <a:p>
            <a:endParaRPr lang="en-AU" dirty="0"/>
          </a:p>
        </p:txBody>
      </p:sp>
    </p:spTree>
    <p:extLst>
      <p:ext uri="{BB962C8B-B14F-4D97-AF65-F5344CB8AC3E}">
        <p14:creationId xmlns:p14="http://schemas.microsoft.com/office/powerpoint/2010/main" val="315313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AU" b="1" dirty="0"/>
              <a:t>Environmentalism</a:t>
            </a:r>
            <a:r>
              <a:rPr lang="en-AU" dirty="0"/>
              <a:t> is a broad philosophy, ideology</a:t>
            </a:r>
            <a:r>
              <a:rPr lang="en-AU" baseline="30000" dirty="0"/>
              <a:t> </a:t>
            </a:r>
            <a:r>
              <a:rPr lang="en-AU" dirty="0"/>
              <a:t>and social movement regarding concerns for environmental health and conservation, particularly as the measure for this health seeks to incorporate the concerns of non-human elements.</a:t>
            </a:r>
          </a:p>
        </p:txBody>
      </p:sp>
      <p:sp>
        <p:nvSpPr>
          <p:cNvPr id="3" name="Title 2"/>
          <p:cNvSpPr>
            <a:spLocks noGrp="1"/>
          </p:cNvSpPr>
          <p:nvPr>
            <p:ph type="title"/>
          </p:nvPr>
        </p:nvSpPr>
        <p:spPr/>
        <p:txBody>
          <a:bodyPr/>
          <a:lstStyle/>
          <a:p>
            <a:r>
              <a:rPr lang="en-AU" dirty="0"/>
              <a:t>‘New’ ideologies</a:t>
            </a:r>
          </a:p>
        </p:txBody>
      </p:sp>
    </p:spTree>
    <p:extLst>
      <p:ext uri="{BB962C8B-B14F-4D97-AF65-F5344CB8AC3E}">
        <p14:creationId xmlns:p14="http://schemas.microsoft.com/office/powerpoint/2010/main" val="98146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Why do you think this is the case?</a:t>
            </a:r>
          </a:p>
          <a:p>
            <a:r>
              <a:rPr lang="en-AU" dirty="0"/>
              <a:t>Where do you see these ideologies being reinforced most?</a:t>
            </a:r>
          </a:p>
          <a:p>
            <a:r>
              <a:rPr lang="en-AU" dirty="0"/>
              <a:t>Where challenged?</a:t>
            </a:r>
          </a:p>
          <a:p>
            <a:r>
              <a:rPr lang="en-AU" dirty="0"/>
              <a:t>Why might a text choose to simply reflect or reinforce a dominant ideology?</a:t>
            </a:r>
          </a:p>
          <a:p>
            <a:endParaRPr lang="en-AU" dirty="0"/>
          </a:p>
          <a:p>
            <a:endParaRPr lang="en-AU" dirty="0"/>
          </a:p>
        </p:txBody>
      </p:sp>
      <p:sp>
        <p:nvSpPr>
          <p:cNvPr id="2" name="Title 1"/>
          <p:cNvSpPr>
            <a:spLocks noGrp="1"/>
          </p:cNvSpPr>
          <p:nvPr>
            <p:ph type="title"/>
          </p:nvPr>
        </p:nvSpPr>
        <p:spPr/>
        <p:txBody>
          <a:bodyPr>
            <a:normAutofit fontScale="90000"/>
          </a:bodyPr>
          <a:lstStyle/>
          <a:p>
            <a:r>
              <a:rPr lang="en-AU" dirty="0"/>
              <a:t>What are the dominant ideologies of our society?</a:t>
            </a:r>
          </a:p>
        </p:txBody>
      </p:sp>
    </p:spTree>
    <p:extLst>
      <p:ext uri="{BB962C8B-B14F-4D97-AF65-F5344CB8AC3E}">
        <p14:creationId xmlns:p14="http://schemas.microsoft.com/office/powerpoint/2010/main" val="424434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Which texts that we have studied have reinforced dominant ways of thinking / ideologies?</a:t>
            </a:r>
          </a:p>
          <a:p>
            <a:pPr lvl="1"/>
            <a:r>
              <a:rPr lang="en-AU" dirty="0"/>
              <a:t>How? Why?</a:t>
            </a:r>
          </a:p>
          <a:p>
            <a:pPr lvl="1"/>
            <a:endParaRPr lang="en-AU" dirty="0"/>
          </a:p>
          <a:p>
            <a:r>
              <a:rPr lang="en-AU" dirty="0"/>
              <a:t>Which texts have challenged these?</a:t>
            </a:r>
          </a:p>
          <a:p>
            <a:pPr lvl="1"/>
            <a:r>
              <a:rPr lang="en-AU" dirty="0"/>
              <a:t>How? Why?</a:t>
            </a:r>
          </a:p>
          <a:p>
            <a:endParaRPr lang="en-AU" dirty="0"/>
          </a:p>
        </p:txBody>
      </p:sp>
      <p:sp>
        <p:nvSpPr>
          <p:cNvPr id="2" name="Title 1"/>
          <p:cNvSpPr>
            <a:spLocks noGrp="1"/>
          </p:cNvSpPr>
          <p:nvPr>
            <p:ph type="title"/>
          </p:nvPr>
        </p:nvSpPr>
        <p:spPr/>
        <p:txBody>
          <a:bodyPr>
            <a:normAutofit/>
          </a:bodyPr>
          <a:lstStyle/>
          <a:p>
            <a:r>
              <a:rPr lang="en-AU" dirty="0"/>
              <a:t>Texts and Dominant Ideologies </a:t>
            </a:r>
          </a:p>
        </p:txBody>
      </p:sp>
    </p:spTree>
    <p:extLst>
      <p:ext uri="{BB962C8B-B14F-4D97-AF65-F5344CB8AC3E}">
        <p14:creationId xmlns:p14="http://schemas.microsoft.com/office/powerpoint/2010/main" val="178326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AU" dirty="0"/>
              <a:t>Positioning audience (to question, hate, fear…)</a:t>
            </a:r>
          </a:p>
          <a:p>
            <a:r>
              <a:rPr lang="en-AU" dirty="0"/>
              <a:t>Changing just one aspect / change everything</a:t>
            </a:r>
          </a:p>
          <a:p>
            <a:r>
              <a:rPr lang="en-AU" dirty="0"/>
              <a:t>Providing a new perspective (through narrative voice / point of view / choice of lens / shifting focus)</a:t>
            </a:r>
          </a:p>
          <a:p>
            <a:r>
              <a:rPr lang="en-AU" dirty="0"/>
              <a:t>Emotive language / emotional attachment to </a:t>
            </a:r>
            <a:r>
              <a:rPr lang="en-AU" dirty="0" err="1"/>
              <a:t>transgressive</a:t>
            </a:r>
            <a:r>
              <a:rPr lang="en-AU" dirty="0"/>
              <a:t> character</a:t>
            </a:r>
          </a:p>
          <a:p>
            <a:r>
              <a:rPr lang="en-AU" dirty="0"/>
              <a:t>Positive focus on the marginalised – giving them a voice</a:t>
            </a:r>
          </a:p>
          <a:p>
            <a:r>
              <a:rPr lang="en-AU" dirty="0"/>
              <a:t>Play with conventions to unsettle – make people think</a:t>
            </a:r>
          </a:p>
          <a:p>
            <a:r>
              <a:rPr lang="en-AU" dirty="0"/>
              <a:t>Others?</a:t>
            </a:r>
          </a:p>
        </p:txBody>
      </p:sp>
      <p:sp>
        <p:nvSpPr>
          <p:cNvPr id="3" name="Title 2"/>
          <p:cNvSpPr>
            <a:spLocks noGrp="1"/>
          </p:cNvSpPr>
          <p:nvPr>
            <p:ph type="title"/>
          </p:nvPr>
        </p:nvSpPr>
        <p:spPr/>
        <p:txBody>
          <a:bodyPr/>
          <a:lstStyle/>
          <a:p>
            <a:r>
              <a:rPr lang="en-AU" dirty="0"/>
              <a:t>How do texts challenge?</a:t>
            </a:r>
          </a:p>
        </p:txBody>
      </p:sp>
    </p:spTree>
    <p:extLst>
      <p:ext uri="{BB962C8B-B14F-4D97-AF65-F5344CB8AC3E}">
        <p14:creationId xmlns:p14="http://schemas.microsoft.com/office/powerpoint/2010/main" val="3620819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216</TotalTime>
  <Words>1258</Words>
  <Application>Microsoft Office PowerPoint</Application>
  <PresentationFormat>On-screen Show (4:3)</PresentationFormat>
  <Paragraphs>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Candara</vt:lpstr>
      <vt:lpstr>Symbol</vt:lpstr>
      <vt:lpstr>Waveform</vt:lpstr>
      <vt:lpstr>Ideology, values, attitudes, perspectives and voice</vt:lpstr>
      <vt:lpstr>Ideology</vt:lpstr>
      <vt:lpstr>The Enlightenment Era: The basis of our context?</vt:lpstr>
      <vt:lpstr>Values, attitudes and beliefs ?</vt:lpstr>
      <vt:lpstr>PowerPoint Presentation</vt:lpstr>
      <vt:lpstr>‘New’ ideologies</vt:lpstr>
      <vt:lpstr>What are the dominant ideologies of our society?</vt:lpstr>
      <vt:lpstr>Texts and Dominant Ideologies </vt:lpstr>
      <vt:lpstr>How do texts challenge?</vt:lpstr>
      <vt:lpstr>What makes a text more or less likely to successfully challenge dominant ideologies?</vt:lpstr>
      <vt:lpstr>Perspective</vt:lpstr>
      <vt:lpstr>Linking conventions to context  / perspectives</vt:lpstr>
      <vt:lpstr>Narrative Voice / Voice -Glossary</vt:lpstr>
      <vt:lpstr>Giving voice to ideas?</vt:lpstr>
      <vt:lpstr>Questions on Perspective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Ideology, values, attitudes and beliefs</dc:title>
  <dc:creator>User</dc:creator>
  <cp:lastModifiedBy>dbunten@iinet.net.au</cp:lastModifiedBy>
  <cp:revision>34</cp:revision>
  <cp:lastPrinted>2016-10-17T02:13:25Z</cp:lastPrinted>
  <dcterms:created xsi:type="dcterms:W3CDTF">2013-10-14T11:36:03Z</dcterms:created>
  <dcterms:modified xsi:type="dcterms:W3CDTF">2019-06-27T11:41:08Z</dcterms:modified>
</cp:coreProperties>
</file>