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4"/>
  </p:handoutMasterIdLst>
  <p:sldIdLst>
    <p:sldId id="256" r:id="rId2"/>
    <p:sldId id="258" r:id="rId3"/>
    <p:sldId id="259" r:id="rId4"/>
    <p:sldId id="260" r:id="rId5"/>
    <p:sldId id="270" r:id="rId6"/>
    <p:sldId id="272" r:id="rId7"/>
    <p:sldId id="271" r:id="rId8"/>
    <p:sldId id="273" r:id="rId9"/>
    <p:sldId id="274" r:id="rId10"/>
    <p:sldId id="276" r:id="rId11"/>
    <p:sldId id="277" r:id="rId12"/>
    <p:sldId id="278" r:id="rId13"/>
    <p:sldId id="279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5" r:id="rId23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7B40-6246-479C-BA57-EB32A4E857D9}" type="datetimeFigureOut">
              <a:rPr lang="en-AU" smtClean="0"/>
              <a:t>16/05/2019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4F8E3-1283-4B8B-B02F-A914C6D3E5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8936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5F8F526-37B5-4772-B82D-C9CF6D8572F6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C896A1-3375-45A0-81D1-3936EF41A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F526-37B5-4772-B82D-C9CF6D8572F6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96A1-3375-45A0-81D1-3936EF41A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F526-37B5-4772-B82D-C9CF6D8572F6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96A1-3375-45A0-81D1-3936EF41A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F526-37B5-4772-B82D-C9CF6D8572F6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96A1-3375-45A0-81D1-3936EF41A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F526-37B5-4772-B82D-C9CF6D8572F6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96A1-3375-45A0-81D1-3936EF41A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F526-37B5-4772-B82D-C9CF6D8572F6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96A1-3375-45A0-81D1-3936EF41A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F526-37B5-4772-B82D-C9CF6D8572F6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96A1-3375-45A0-81D1-3936EF41A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F526-37B5-4772-B82D-C9CF6D8572F6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96A1-3375-45A0-81D1-3936EF41A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F526-37B5-4772-B82D-C9CF6D8572F6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96A1-3375-45A0-81D1-3936EF41A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C5F8F526-37B5-4772-B82D-C9CF6D8572F6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896A1-3375-45A0-81D1-3936EF41A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5F8F526-37B5-4772-B82D-C9CF6D8572F6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C896A1-3375-45A0-81D1-3936EF41A9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5F8F526-37B5-4772-B82D-C9CF6D8572F6}" type="datetimeFigureOut">
              <a:rPr lang="en-US" smtClean="0"/>
              <a:pPr/>
              <a:t>5/16/2019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C896A1-3375-45A0-81D1-3936EF41A9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Interpretation Revision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genre is it?</a:t>
            </a:r>
          </a:p>
          <a:p>
            <a:r>
              <a:rPr lang="en-AU" dirty="0" smtClean="0"/>
              <a:t>What does that tell you about purpose and audience?</a:t>
            </a:r>
          </a:p>
          <a:p>
            <a:r>
              <a:rPr lang="en-AU" dirty="0" smtClean="0"/>
              <a:t>What do you expect to see? – Conventions.</a:t>
            </a:r>
          </a:p>
          <a:p>
            <a:r>
              <a:rPr lang="en-AU" dirty="0" smtClean="0"/>
              <a:t>How can you use your prior knowledge of genre in your response?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023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Same genre?</a:t>
            </a:r>
            <a:endParaRPr lang="en-AU" dirty="0"/>
          </a:p>
        </p:txBody>
      </p:sp>
      <p:pic>
        <p:nvPicPr>
          <p:cNvPr id="1026" name="Picture 2" descr="Image result for magazine cov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4139502" cy="516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cience magazin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002" y="1083085"/>
            <a:ext cx="4285434" cy="561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Genre, audience, purpose?</a:t>
            </a:r>
            <a:endParaRPr lang="en-AU" dirty="0"/>
          </a:p>
        </p:txBody>
      </p:sp>
      <p:pic>
        <p:nvPicPr>
          <p:cNvPr id="2056" name="Picture 8" descr="Image result for film post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3600400" cy="536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film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53131"/>
            <a:ext cx="3672408" cy="544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84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Targeting audiences</a:t>
            </a:r>
            <a:endParaRPr lang="en-AU" dirty="0"/>
          </a:p>
        </p:txBody>
      </p:sp>
      <p:pic>
        <p:nvPicPr>
          <p:cNvPr id="3074" name="Picture 2" descr="Image result for adver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354352"/>
            <a:ext cx="8424787" cy="473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118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525963"/>
          </a:xfrm>
        </p:spPr>
        <p:txBody>
          <a:bodyPr>
            <a:normAutofit/>
          </a:bodyPr>
          <a:lstStyle/>
          <a:p>
            <a:r>
              <a:rPr lang="en-US" dirty="0"/>
              <a:t>Images convey ideas about the overt content (denotation)</a:t>
            </a:r>
          </a:p>
          <a:p>
            <a:endParaRPr lang="en-US" dirty="0"/>
          </a:p>
          <a:p>
            <a:r>
              <a:rPr lang="en-US" dirty="0"/>
              <a:t>Images convey ideas on an ideological/cultural level (connotation)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Meanings</a:t>
            </a:r>
          </a:p>
        </p:txBody>
      </p:sp>
      <p:pic>
        <p:nvPicPr>
          <p:cNvPr id="5" name="Picture 4" descr="indianajones_narrowweb__300x430,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1428736"/>
            <a:ext cx="3429024" cy="49149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Images can reflect and reinforce dominant ideologies by representing groups in the same way over and over again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i.e. by associating certain ideas with the group through the repeated use of visual elements with accepted meanings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Images, Ideology and Representation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E7D0DEA3-997A-413B-A9F3-B2238D7E6796}" type="slidenum">
              <a:rPr lang="en-AU"/>
              <a:pPr/>
              <a:t>16</a:t>
            </a:fld>
            <a:endParaRPr lang="en-AU"/>
          </a:p>
        </p:txBody>
      </p:sp>
      <p:pic>
        <p:nvPicPr>
          <p:cNvPr id="5" name="Picture 3" descr="batm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38981" y="214290"/>
            <a:ext cx="2195513" cy="2185987"/>
          </a:xfrm>
          <a:prstGeom prst="rect">
            <a:avLst/>
          </a:prstGeom>
          <a:noFill/>
          <a:ln/>
        </p:spPr>
      </p:pic>
      <p:pic>
        <p:nvPicPr>
          <p:cNvPr id="6" name="Picture 4" descr="CA67KLM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0824" y="3944922"/>
            <a:ext cx="1690781" cy="2545523"/>
          </a:xfrm>
          <a:prstGeom prst="rect">
            <a:avLst/>
          </a:prstGeom>
          <a:noFill/>
          <a:ln/>
        </p:spPr>
      </p:pic>
      <p:pic>
        <p:nvPicPr>
          <p:cNvPr id="7" name="Picture 5" descr="ad_tarzan_murphy_anders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764565" y="2482143"/>
            <a:ext cx="2268506" cy="3307937"/>
          </a:xfrm>
          <a:prstGeom prst="rect">
            <a:avLst/>
          </a:prstGeom>
          <a:noFill/>
          <a:ln/>
        </p:spPr>
      </p:pic>
      <p:pic>
        <p:nvPicPr>
          <p:cNvPr id="8" name="Picture 6" descr="hulk-hogan-interview-2005070102215635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1974" y="1359354"/>
            <a:ext cx="3458926" cy="2585568"/>
          </a:xfrm>
          <a:prstGeom prst="rect">
            <a:avLst/>
          </a:prstGeom>
          <a:noFill/>
        </p:spPr>
      </p:pic>
      <p:pic>
        <p:nvPicPr>
          <p:cNvPr id="9" name="Picture 7" descr="MEDMenChesty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41605" y="4005262"/>
            <a:ext cx="2093908" cy="2485183"/>
          </a:xfrm>
          <a:prstGeom prst="rect">
            <a:avLst/>
          </a:prstGeom>
          <a:noFill/>
        </p:spPr>
      </p:pic>
      <p:pic>
        <p:nvPicPr>
          <p:cNvPr id="10" name="Picture 8" descr="untitle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63552" y="206829"/>
            <a:ext cx="1447800" cy="2305050"/>
          </a:xfrm>
          <a:prstGeom prst="rect">
            <a:avLst/>
          </a:prstGeom>
          <a:noFill/>
        </p:spPr>
      </p:pic>
      <p:pic>
        <p:nvPicPr>
          <p:cNvPr id="11" name="Picture 9" descr="david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29256" y="4929198"/>
            <a:ext cx="1728788" cy="1643063"/>
          </a:xfrm>
          <a:prstGeom prst="rect">
            <a:avLst/>
          </a:prstGeom>
          <a:noFill/>
        </p:spPr>
      </p:pic>
      <p:pic>
        <p:nvPicPr>
          <p:cNvPr id="12" name="Picture 11" descr="indianajones_narrowweb__300x430,0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2738" y="1983674"/>
            <a:ext cx="2200912" cy="31546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0825" y="214290"/>
            <a:ext cx="396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Repeating representation = naturalised ideas </a:t>
            </a:r>
            <a:endParaRPr lang="en-A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Images can challenge or subvert dominant ideologies / </a:t>
            </a:r>
            <a:r>
              <a:rPr lang="en-US" dirty="0" err="1"/>
              <a:t>naturalised</a:t>
            </a:r>
            <a:r>
              <a:rPr lang="en-US" dirty="0"/>
              <a:t> ideas by representing groups / places in new ways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i.e. by </a:t>
            </a:r>
            <a:r>
              <a:rPr lang="en-US" i="1" dirty="0">
                <a:solidFill>
                  <a:schemeClr val="accent4"/>
                </a:solidFill>
              </a:rPr>
              <a:t>transgressing</a:t>
            </a:r>
            <a:r>
              <a:rPr lang="en-US" dirty="0">
                <a:solidFill>
                  <a:schemeClr val="accent4"/>
                </a:solidFill>
              </a:rPr>
              <a:t> the accepted conventions of representation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associating certain ideas with the group/place through the use of visual language not normally associated with the group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Naturalised</a:t>
            </a:r>
            <a:r>
              <a:rPr lang="en-US" dirty="0"/>
              <a:t> ideas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08720"/>
            <a:ext cx="7055908" cy="529193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Images can also reinforce and challenge or subvert dominant ideologies at the same time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afari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514938"/>
            <a:ext cx="3643338" cy="5088528"/>
          </a:xfrm>
          <a:prstGeom prst="rect">
            <a:avLst/>
          </a:prstGeom>
        </p:spPr>
      </p:pic>
      <p:pic>
        <p:nvPicPr>
          <p:cNvPr id="5" name="Picture 4" descr="Alien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84" y="1501067"/>
            <a:ext cx="3433316" cy="49997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meanings are conveyed through the use of visual conventions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an Image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15716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Whether images reinforce or challenges dominant ideas depends on context – i.e. the beliefs, attitudes and values (ways of thinking) of the society in which it is read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928670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pic>
        <p:nvPicPr>
          <p:cNvPr id="6" name="Picture 5" descr="Family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2490216"/>
            <a:ext cx="3413760" cy="4367784"/>
          </a:xfrm>
          <a:prstGeom prst="rect">
            <a:avLst/>
          </a:prstGeom>
        </p:spPr>
      </p:pic>
      <p:pic>
        <p:nvPicPr>
          <p:cNvPr id="7" name="Picture 6" descr="family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171" y="2709693"/>
            <a:ext cx="4149357" cy="343395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Don’t just get stuck on gender - there are other discourses which tell us stories and reflect ways of thinking (ideological positions) about: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Families</a:t>
            </a:r>
          </a:p>
          <a:p>
            <a:pPr algn="ctr">
              <a:buNone/>
            </a:pPr>
            <a:r>
              <a:rPr lang="en-US" dirty="0"/>
              <a:t>Violence</a:t>
            </a:r>
          </a:p>
          <a:p>
            <a:pPr algn="ctr">
              <a:buNone/>
            </a:pPr>
            <a:r>
              <a:rPr lang="en-US" dirty="0"/>
              <a:t>Nature</a:t>
            </a:r>
          </a:p>
          <a:p>
            <a:pPr algn="ctr">
              <a:buNone/>
            </a:pPr>
            <a:r>
              <a:rPr lang="en-US" dirty="0"/>
              <a:t>The City</a:t>
            </a:r>
          </a:p>
          <a:p>
            <a:pPr algn="ctr">
              <a:buNone/>
            </a:pPr>
            <a:r>
              <a:rPr lang="en-US" dirty="0"/>
              <a:t>War</a:t>
            </a:r>
          </a:p>
          <a:p>
            <a:pPr algn="ctr">
              <a:buNone/>
            </a:pPr>
            <a:r>
              <a:rPr lang="en-US" dirty="0"/>
              <a:t>Science</a:t>
            </a:r>
          </a:p>
          <a:p>
            <a:pPr algn="ctr">
              <a:buNone/>
            </a:pPr>
            <a:r>
              <a:rPr lang="en-US" dirty="0"/>
              <a:t>Home   etc.</a:t>
            </a:r>
          </a:p>
          <a:p>
            <a:pPr algn="ctr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Ideology Again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Thesis: Read the image as a representation of …family, conflict, gender, violence etc. </a:t>
            </a:r>
            <a:r>
              <a:rPr lang="en-US" dirty="0">
                <a:solidFill>
                  <a:srgbClr val="00B050"/>
                </a:solidFill>
              </a:rPr>
              <a:t>(x as y) WHAT</a:t>
            </a:r>
          </a:p>
          <a:p>
            <a:pPr marL="109728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2 Paragraphs explaining how ideas are conveyed through visual language (composition, gaze/stance and setting/symbols are good places to start) </a:t>
            </a:r>
            <a:r>
              <a:rPr lang="en-US" b="1" dirty="0"/>
              <a:t>or  </a:t>
            </a:r>
            <a:r>
              <a:rPr lang="en-US" dirty="0"/>
              <a:t>focusing</a:t>
            </a:r>
            <a:r>
              <a:rPr lang="en-US" b="1" dirty="0"/>
              <a:t> </a:t>
            </a:r>
            <a:r>
              <a:rPr lang="en-US" dirty="0"/>
              <a:t>on different codes (</a:t>
            </a:r>
            <a:r>
              <a:rPr lang="en-US" dirty="0">
                <a:solidFill>
                  <a:srgbClr val="00B050"/>
                </a:solidFill>
              </a:rPr>
              <a:t> x as y </a:t>
            </a:r>
            <a:r>
              <a:rPr lang="en-US" dirty="0"/>
              <a:t>via </a:t>
            </a:r>
            <a:r>
              <a:rPr lang="en-US" dirty="0">
                <a:solidFill>
                  <a:srgbClr val="FF0000"/>
                </a:solidFill>
              </a:rPr>
              <a:t>z1 and z2) or 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 as y1 and y2 </a:t>
            </a:r>
            <a:r>
              <a:rPr lang="en-US" dirty="0">
                <a:solidFill>
                  <a:srgbClr val="FF0000"/>
                </a:solidFill>
              </a:rPr>
              <a:t>via z) HOW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109728" indent="0">
              <a:buNone/>
            </a:pPr>
            <a:r>
              <a:rPr lang="en-US" dirty="0"/>
              <a:t>Add sophistication - Zoom out to bigger picture/context:</a:t>
            </a:r>
          </a:p>
          <a:p>
            <a:r>
              <a:rPr lang="en-US" dirty="0"/>
              <a:t>Look at ideas being expressed by the image – do these reinforce or challenge dominant ideas? (taking into account </a:t>
            </a:r>
            <a:r>
              <a:rPr lang="en-US" dirty="0" smtClean="0"/>
              <a:t>Genre and context</a:t>
            </a:r>
            <a:r>
              <a:rPr lang="en-US" dirty="0"/>
              <a:t>) </a:t>
            </a:r>
            <a:r>
              <a:rPr lang="en-US" dirty="0">
                <a:solidFill>
                  <a:schemeClr val="accent5"/>
                </a:solidFill>
              </a:rPr>
              <a:t>SO WHAT? </a:t>
            </a:r>
          </a:p>
          <a:p>
            <a:endParaRPr lang="en-US" dirty="0"/>
          </a:p>
          <a:p>
            <a:pPr marL="109728" indent="0">
              <a:buNone/>
            </a:pPr>
            <a:r>
              <a:rPr lang="en-US" sz="2200" dirty="0"/>
              <a:t>Brief comment linking to bigger picture (conventions, genre or society) In your thesis or concluding sentence.) e.g. </a:t>
            </a:r>
            <a:r>
              <a:rPr lang="en-US" sz="2200" i="1" dirty="0"/>
              <a:t>‘This image challenges typical representations of the happy united family by representing a family as divided and unhappy.’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/>
              <a:t>Strategy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Texts convey meanings by employing visual codes and conventions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Visual codes = the association of a visual element with an idea (connotations / cultural meanings associated with an object, person, shot type, juxtaposition etc.)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Conventions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Symbolic Codes: Props and Setting</a:t>
            </a:r>
            <a:br>
              <a:rPr lang="en-US" dirty="0"/>
            </a:br>
            <a:r>
              <a:rPr lang="en-US" sz="3100" dirty="0"/>
              <a:t>What meanings do theses carry for the audience?</a:t>
            </a:r>
          </a:p>
        </p:txBody>
      </p:sp>
      <p:pic>
        <p:nvPicPr>
          <p:cNvPr id="5" name="Picture 3" descr="Cookwar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3850" y="2349500"/>
            <a:ext cx="4038600" cy="4149725"/>
          </a:xfrm>
          <a:prstGeom prst="rect">
            <a:avLst/>
          </a:prstGeom>
          <a:noFill/>
        </p:spPr>
      </p:pic>
      <p:pic>
        <p:nvPicPr>
          <p:cNvPr id="6" name="Picture 4" descr="dec and jan 0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643438" y="2781300"/>
            <a:ext cx="4176712" cy="3132138"/>
          </a:xfrm>
          <a:prstGeom prst="rect">
            <a:avLst/>
          </a:prstGeom>
          <a:noFill/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4213" y="1844675"/>
            <a:ext cx="2663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3200"/>
              <a:t>Objects</a:t>
            </a:r>
            <a:endParaRPr lang="en-US" sz="320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859338" y="1773238"/>
            <a:ext cx="3673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3200"/>
              <a:t>Places</a:t>
            </a:r>
            <a:endParaRPr 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ngerous_mind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52938" y="476250"/>
            <a:ext cx="4586287" cy="5976938"/>
          </a:xfrm>
          <a:prstGeom prst="rect">
            <a:avLst/>
          </a:prstGeo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9388" y="476251"/>
            <a:ext cx="4254500" cy="597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AU" sz="2800" b="1" kern="0" dirty="0">
                <a:latin typeface="+mn-lt"/>
              </a:rPr>
              <a:t>What can we read from the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AU" sz="2800" b="1" kern="0" dirty="0"/>
              <a:t>Symbolic Code: </a:t>
            </a:r>
            <a:r>
              <a:rPr lang="en-AU" sz="2800" b="1" kern="0" dirty="0">
                <a:latin typeface="+mn-lt"/>
              </a:rPr>
              <a:t>People/actors</a:t>
            </a:r>
            <a:endParaRPr lang="en-AU" sz="28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2400" kern="0" dirty="0"/>
              <a:t>Gaze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2400" kern="0" dirty="0"/>
              <a:t>Stance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2400" kern="0" dirty="0"/>
              <a:t>Clothing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2400" kern="0" dirty="0"/>
              <a:t>Appearance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2400" kern="0" dirty="0"/>
              <a:t>Facial expression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2400" kern="0" dirty="0"/>
              <a:t>Hands / Gestures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2400" kern="0" dirty="0"/>
              <a:t>Proximity and location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AU" sz="2400" kern="0" dirty="0"/>
              <a:t>Bodily contact</a:t>
            </a:r>
            <a:endParaRPr lang="en-US" sz="2400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333375"/>
            <a:ext cx="4038600" cy="5792788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choice made about the way an</a:t>
            </a:r>
            <a:r>
              <a:rPr kumimoji="0" lang="en-AU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image is shot also communicates meanings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AU" sz="28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AU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Technical Codes: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Framing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AU" sz="2400" dirty="0"/>
              <a:t>C</a:t>
            </a:r>
            <a:r>
              <a:rPr kumimoji="0" lang="en-AU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amera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work: distance / shot type, movement, angle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Lighting and colour</a:t>
            </a:r>
            <a:endParaRPr lang="en-AU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Leading lines</a:t>
            </a:r>
          </a:p>
        </p:txBody>
      </p:sp>
      <p:pic>
        <p:nvPicPr>
          <p:cNvPr id="3" name="Picture 3" descr="Lion K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11750" y="333375"/>
            <a:ext cx="3697288" cy="61198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9512" y="332657"/>
            <a:ext cx="4145942" cy="338437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2800" b="1" dirty="0"/>
              <a:t>You then need to consider how all this is put together as this tells us even more.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spcBef>
                <a:spcPct val="20000"/>
              </a:spcBef>
              <a:defRPr/>
            </a:pPr>
            <a:r>
              <a:rPr lang="en-AU" sz="2800" b="1" dirty="0"/>
              <a:t>Construction</a:t>
            </a:r>
            <a:r>
              <a:rPr lang="en-AU" sz="2400" b="1" dirty="0"/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Composition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what is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placed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where? Consider: what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</a:t>
            </a:r>
            <a:r>
              <a:rPr lang="en-AU" sz="2400" dirty="0"/>
              <a:t>centred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foregrounded</a:t>
            </a:r>
            <a:r>
              <a:rPr kumimoji="0" lang="en-AU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what is in background or 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marginalised</a:t>
            </a:r>
          </a:p>
        </p:txBody>
      </p:sp>
      <p:pic>
        <p:nvPicPr>
          <p:cNvPr id="5" name="Picture 4" descr="The Quick and the De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15093" y="928670"/>
            <a:ext cx="3635146" cy="51974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i-list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36" y="0"/>
            <a:ext cx="6213764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rot="5400000">
            <a:off x="1500190" y="3429000"/>
            <a:ext cx="685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16200000" flipH="1">
            <a:off x="3750487" y="3393281"/>
            <a:ext cx="68580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928926" y="2071678"/>
            <a:ext cx="6215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928926" y="4357694"/>
            <a:ext cx="6215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4410" y="428178"/>
            <a:ext cx="26445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can apply well known ways of reading an image: e.g. Rule of Thirds, but use them sparingly (I would say never but hey…!) and only if you are talking effect and levels of meaning.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 descr="dlan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0"/>
            <a:ext cx="5286412" cy="687579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357454" y="2160908"/>
            <a:ext cx="521494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16" y="4446924"/>
            <a:ext cx="528638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H="1">
            <a:off x="2536073" y="3411073"/>
            <a:ext cx="685800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214338" y="3446792"/>
            <a:ext cx="685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234" y="262098"/>
            <a:ext cx="241153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Looking at </a:t>
            </a:r>
            <a:r>
              <a:rPr lang="en-AU" sz="2000" b="1" dirty="0"/>
              <a:t>composition</a:t>
            </a:r>
            <a:r>
              <a:rPr lang="en-AU" sz="2000" dirty="0"/>
              <a:t> is best way in:</a:t>
            </a:r>
          </a:p>
          <a:p>
            <a:endParaRPr lang="en-AU" sz="2000" dirty="0"/>
          </a:p>
          <a:p>
            <a:r>
              <a:rPr lang="en-AU" sz="2000" dirty="0"/>
              <a:t>How are the elements within the image placed?</a:t>
            </a:r>
          </a:p>
          <a:p>
            <a:endParaRPr lang="en-AU" sz="2000" dirty="0"/>
          </a:p>
          <a:p>
            <a:r>
              <a:rPr lang="en-AU" sz="2000" dirty="0"/>
              <a:t>Where do the leading lines draw your eye?</a:t>
            </a:r>
          </a:p>
          <a:p>
            <a:r>
              <a:rPr lang="en-AU" sz="2000" dirty="0"/>
              <a:t>Many images follow similar patterns – it’s a convention applied by producers because they can predict the effect.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3144</TotalTime>
  <Words>655</Words>
  <Application>Microsoft Office PowerPoint</Application>
  <PresentationFormat>On-screen Show (4:3)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Image Interpretation Revision</vt:lpstr>
      <vt:lpstr>Discussion of an Image</vt:lpstr>
      <vt:lpstr>Visual Conventions</vt:lpstr>
      <vt:lpstr>Symbolic Codes: Props and Setting What meanings do theses carry for the audience?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Genre</vt:lpstr>
      <vt:lpstr>Same genre?</vt:lpstr>
      <vt:lpstr>Genre, audience, purpose?</vt:lpstr>
      <vt:lpstr>Targeting audiences</vt:lpstr>
      <vt:lpstr>Meanings</vt:lpstr>
      <vt:lpstr>Images, Ideology and Representation</vt:lpstr>
      <vt:lpstr>PowerPoint Presentation</vt:lpstr>
      <vt:lpstr>Naturalised ideas</vt:lpstr>
      <vt:lpstr>PowerPoint Presentation</vt:lpstr>
      <vt:lpstr>PowerPoint Presentation</vt:lpstr>
      <vt:lpstr>Context</vt:lpstr>
      <vt:lpstr>Ideology Again</vt:lpstr>
      <vt:lpstr>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Exam for Lit Students</dc:title>
  <dc:creator>Diane</dc:creator>
  <cp:lastModifiedBy>BUNTEN Diane [John Forrest Secondary College]</cp:lastModifiedBy>
  <cp:revision>32</cp:revision>
  <cp:lastPrinted>2013-03-21T12:34:03Z</cp:lastPrinted>
  <dcterms:created xsi:type="dcterms:W3CDTF">2010-05-18T22:28:28Z</dcterms:created>
  <dcterms:modified xsi:type="dcterms:W3CDTF">2019-05-16T01:24:25Z</dcterms:modified>
</cp:coreProperties>
</file>