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64" r:id="rId5"/>
    <p:sldId id="313" r:id="rId6"/>
    <p:sldId id="324" r:id="rId7"/>
    <p:sldId id="315" r:id="rId8"/>
    <p:sldId id="325" r:id="rId9"/>
    <p:sldId id="316" r:id="rId10"/>
    <p:sldId id="317" r:id="rId11"/>
    <p:sldId id="318" r:id="rId12"/>
    <p:sldId id="319" r:id="rId13"/>
    <p:sldId id="320" r:id="rId14"/>
    <p:sldId id="322" r:id="rId15"/>
    <p:sldId id="32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Writing Interpretive texts: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A memoir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Adapted from material by </a:t>
            </a:r>
            <a:r>
              <a:rPr lang="en-US" sz="1800" dirty="0" smtClean="0"/>
              <a:t>Julia </a:t>
            </a:r>
            <a:r>
              <a:rPr lang="en-US" sz="1800" dirty="0"/>
              <a:t>Mary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B7051F-323F-42B3-82D0-86976683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/>
            </a:r>
            <a:br>
              <a:rPr lang="en-AU" dirty="0"/>
            </a:br>
            <a:r>
              <a:rPr lang="en-AU" dirty="0"/>
              <a:t>Writing activity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EFB6D7-807D-4AFB-84A2-954E6119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Using your narrative arc that has been labelled with emotion as a plan, tell the story of your memory.  Use the following:</a:t>
            </a:r>
          </a:p>
          <a:p>
            <a:pPr lvl="1"/>
            <a:r>
              <a:rPr lang="en-AU" sz="2200" dirty="0"/>
              <a:t>The language from your emotions writing exercise</a:t>
            </a:r>
          </a:p>
          <a:p>
            <a:pPr lvl="1"/>
            <a:r>
              <a:rPr lang="en-AU" sz="2200" dirty="0"/>
              <a:t>Dialogue</a:t>
            </a:r>
          </a:p>
          <a:p>
            <a:pPr lvl="1"/>
            <a:r>
              <a:rPr lang="en-AU" sz="2200" dirty="0"/>
              <a:t>Metaphor</a:t>
            </a:r>
          </a:p>
          <a:p>
            <a:pPr lvl="1"/>
            <a:r>
              <a:rPr lang="en-AU" sz="2200" dirty="0"/>
              <a:t>At least three senses to create sensory language</a:t>
            </a:r>
          </a:p>
          <a:p>
            <a:pPr lvl="1"/>
            <a:r>
              <a:rPr lang="en-AU" sz="2200" dirty="0"/>
              <a:t>A detailed description of one otherwise mundane element from the setting – such as a curtain, clock, the sound of water, a dirty mark on the ceiling etc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F920B2-1789-4C04-BFC7-8C950A436422}"/>
              </a:ext>
            </a:extLst>
          </p:cNvPr>
          <p:cNvSpPr/>
          <p:nvPr/>
        </p:nvSpPr>
        <p:spPr>
          <a:xfrm>
            <a:off x="8892205" y="5300872"/>
            <a:ext cx="267693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Language features</a:t>
            </a:r>
          </a:p>
        </p:txBody>
      </p:sp>
    </p:spTree>
    <p:extLst>
      <p:ext uri="{BB962C8B-B14F-4D97-AF65-F5344CB8AC3E}">
        <p14:creationId xmlns:p14="http://schemas.microsoft.com/office/powerpoint/2010/main" val="355945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564D-778C-4E4D-A5BC-5334698B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5278"/>
            <a:ext cx="10058400" cy="1298844"/>
          </a:xfrm>
        </p:spPr>
        <p:txBody>
          <a:bodyPr/>
          <a:lstStyle/>
          <a:p>
            <a:pPr algn="ctr"/>
            <a:r>
              <a:rPr lang="en-AU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21858-CAF1-4230-9437-3E6E60651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21"/>
            <a:ext cx="10058400" cy="5002695"/>
          </a:xfrm>
        </p:spPr>
        <p:txBody>
          <a:bodyPr>
            <a:normAutofit/>
          </a:bodyPr>
          <a:lstStyle/>
          <a:p>
            <a:r>
              <a:rPr lang="en-AU" sz="2400" dirty="0"/>
              <a:t>How does “present you” think about “past you”?</a:t>
            </a:r>
          </a:p>
          <a:p>
            <a:r>
              <a:rPr lang="en-AU" sz="2400" dirty="0"/>
              <a:t>What advice might “present you” give “past you?</a:t>
            </a:r>
          </a:p>
          <a:p>
            <a:r>
              <a:rPr lang="en-AU" sz="2400" dirty="0"/>
              <a:t>Hindsight is 20/20.  What would you do different?</a:t>
            </a:r>
          </a:p>
          <a:p>
            <a:r>
              <a:rPr lang="en-AU" sz="2400" dirty="0"/>
              <a:t>What did this experience teach you?</a:t>
            </a:r>
          </a:p>
          <a:p>
            <a:r>
              <a:rPr lang="en-AU" sz="2400" dirty="0"/>
              <a:t>Experiment placing your reflections in different parts of your story.  What happens when the reflection:</a:t>
            </a:r>
          </a:p>
          <a:p>
            <a:pPr lvl="1"/>
            <a:r>
              <a:rPr lang="en-AU" sz="2200" dirty="0"/>
              <a:t>Opens the memoir?</a:t>
            </a:r>
          </a:p>
          <a:p>
            <a:pPr lvl="1"/>
            <a:r>
              <a:rPr lang="en-AU" sz="2200" dirty="0"/>
              <a:t>Happens after each scene?</a:t>
            </a:r>
          </a:p>
          <a:p>
            <a:pPr lvl="1"/>
            <a:r>
              <a:rPr lang="en-AU" sz="2200" dirty="0"/>
              <a:t>Only happens at the end?</a:t>
            </a:r>
          </a:p>
          <a:p>
            <a:pPr lvl="1"/>
            <a:r>
              <a:rPr lang="en-AU" sz="2200" dirty="0"/>
              <a:t>Is missing all together or is only implied?</a:t>
            </a:r>
          </a:p>
          <a:p>
            <a:pPr lvl="1"/>
            <a:r>
              <a:rPr lang="en-AU" sz="2200" dirty="0"/>
              <a:t>Is repeated in a number of different places?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87BD84-5D2B-4708-85F0-2D96844CC568}"/>
              </a:ext>
            </a:extLst>
          </p:cNvPr>
          <p:cNvSpPr/>
          <p:nvPr/>
        </p:nvSpPr>
        <p:spPr>
          <a:xfrm>
            <a:off x="8547651" y="5075583"/>
            <a:ext cx="259742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7030A0"/>
                </a:solidFill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381873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9210-C8CF-4B19-A1AC-6B6D2124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4005-927E-4A62-B740-56B7E286B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Small group feedback – What else do you want to know? Where do I need more information?  Where do I need to slow down/speed up?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 smtClean="0"/>
              <a:t>where more scene setting is </a:t>
            </a:r>
            <a:r>
              <a:rPr lang="en-AU" sz="2400" dirty="0"/>
              <a:t>required or need to be meatier</a:t>
            </a:r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5309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7A85-3FB3-4EC1-A5D7-9CDF4FAE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Year 12 </a:t>
            </a:r>
            <a:r>
              <a:rPr lang="en-AU" dirty="0" smtClean="0"/>
              <a:t>ATAR</a:t>
            </a:r>
            <a:r>
              <a:rPr lang="en-AU" dirty="0" smtClean="0"/>
              <a:t> </a:t>
            </a:r>
            <a:r>
              <a:rPr lang="en-AU" dirty="0"/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D83A5-DF40-427F-9EF0-67D718A0F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b="1" dirty="0"/>
              <a:t>Interpretive texts </a:t>
            </a:r>
            <a:endParaRPr lang="en-AU" sz="2400" dirty="0"/>
          </a:p>
          <a:p>
            <a:r>
              <a:rPr lang="en-AU" sz="2400" dirty="0"/>
              <a:t>Texts whose primary purpose is to explain and interpret personalities, events, ideas, representations or concepts. They include autobiography, biography, feature articles, documentary, satire and allegory.</a:t>
            </a:r>
          </a:p>
          <a:p>
            <a:r>
              <a:rPr lang="en-AU" sz="2400" b="1" dirty="0"/>
              <a:t>Persuasive texts </a:t>
            </a:r>
            <a:endParaRPr lang="en-AU" sz="2400" dirty="0"/>
          </a:p>
          <a:p>
            <a:r>
              <a:rPr lang="en-AU" sz="2400" dirty="0"/>
              <a:t>Texts whose primary purpose is to put forward a viewpoint and persuade a reader, viewer or listener. They form a significant part of modern communication in both print and digital environments. They include advertising, debates, arguments, discussions, polemics and essays and articles.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476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Difference Between a Memoir and an Autobiography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63040"/>
            <a:ext cx="10058400" cy="4489704"/>
          </a:xfrm>
        </p:spPr>
        <p:txBody>
          <a:bodyPr>
            <a:noAutofit/>
          </a:bodyPr>
          <a:lstStyle/>
          <a:p>
            <a:r>
              <a:rPr lang="en-AU" sz="2400" dirty="0" smtClean="0"/>
              <a:t>Both </a:t>
            </a:r>
            <a:r>
              <a:rPr lang="en-AU" sz="2400" dirty="0"/>
              <a:t>memoirs and autobiographies involve a person writing about his or her own life, but that's where the similarities stop. These are a few of the key differences:</a:t>
            </a:r>
          </a:p>
          <a:p>
            <a:r>
              <a:rPr lang="en-AU" sz="2400" b="1" dirty="0"/>
              <a:t>Scope</a:t>
            </a:r>
            <a:r>
              <a:rPr lang="en-AU" sz="2400" dirty="0"/>
              <a:t> - An autobiography covers a set period of time in a person's life or often, the entire life. A memoir may skip around or only cover one or two events.</a:t>
            </a:r>
          </a:p>
          <a:p>
            <a:r>
              <a:rPr lang="en-AU" sz="2400" b="1" dirty="0"/>
              <a:t>Purpose</a:t>
            </a:r>
            <a:r>
              <a:rPr lang="en-AU" sz="2400" dirty="0"/>
              <a:t> - An autobiography's purpose is to inform a reader or record events. A memoir's purpose is to explore a theme and pass on insights.</a:t>
            </a:r>
          </a:p>
          <a:p>
            <a:r>
              <a:rPr lang="en-AU" sz="2400" b="1" dirty="0"/>
              <a:t>Length</a:t>
            </a:r>
            <a:r>
              <a:rPr lang="en-AU" sz="2400" dirty="0"/>
              <a:t> - An autobiography is generally a book-length manuscript. A memoir can be any length, from a personal essay of a few pages to an entire book.</a:t>
            </a:r>
          </a:p>
          <a:p>
            <a:r>
              <a:rPr lang="en-AU" sz="2400" b="1" dirty="0"/>
              <a:t>Tone</a:t>
            </a:r>
            <a:r>
              <a:rPr lang="en-AU" sz="2400" dirty="0"/>
              <a:t> - Because the purpose is different, the tone may be different too. An autobiography is often more formal and factual sounding, while a memoir may employ more </a:t>
            </a:r>
            <a:r>
              <a:rPr lang="en-AU" sz="2400" dirty="0" smtClean="0"/>
              <a:t>humour </a:t>
            </a:r>
            <a:r>
              <a:rPr lang="en-AU" sz="2400" dirty="0"/>
              <a:t>and casual writing.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04430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2501-51DF-4D38-BC97-AF1102C1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Memoir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6FFE-0546-4A70-92C8-BDC62D863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2103120"/>
            <a:ext cx="10502348" cy="3849624"/>
          </a:xfrm>
        </p:spPr>
        <p:txBody>
          <a:bodyPr>
            <a:normAutofit/>
          </a:bodyPr>
          <a:lstStyle/>
          <a:p>
            <a:r>
              <a:rPr lang="en-US" sz="2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French: </a:t>
            </a:r>
            <a:r>
              <a:rPr lang="en-US" sz="2800" b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mémoire</a:t>
            </a:r>
            <a:r>
              <a:rPr lang="en-US" sz="2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sz="2800" b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memoria</a:t>
            </a:r>
            <a:r>
              <a:rPr lang="en-US" sz="2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meaning memory or reminiscence</a:t>
            </a: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Any non-fiction narrative based upon the author’s memories</a:t>
            </a: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Narrow focus</a:t>
            </a: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1</a:t>
            </a:r>
            <a:r>
              <a:rPr lang="en-US" sz="280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st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 person POV </a:t>
            </a: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Past tense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346787-22CB-406B-A860-3305FB60F5A7}"/>
              </a:ext>
            </a:extLst>
          </p:cNvPr>
          <p:cNvSpPr/>
          <p:nvPr/>
        </p:nvSpPr>
        <p:spPr>
          <a:xfrm>
            <a:off x="6096000" y="3525078"/>
            <a:ext cx="3949148" cy="2146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b="1" kern="1200" dirty="0">
                <a:solidFill>
                  <a:srgbClr val="FFC000"/>
                </a:solidFill>
                <a:effectLst/>
                <a:latin typeface="+mn-lt"/>
                <a:ea typeface="+mn-ea"/>
                <a:cs typeface="+mn-cs"/>
              </a:rPr>
              <a:t>personal knowledge</a:t>
            </a:r>
          </a:p>
          <a:p>
            <a:pPr algn="ctr"/>
            <a:r>
              <a:rPr lang="en-AU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800" b="1" kern="1200" dirty="0">
                <a:solidFill>
                  <a:srgbClr val="FFC000"/>
                </a:solidFill>
                <a:effectLst/>
                <a:latin typeface="+mn-lt"/>
                <a:ea typeface="+mn-ea"/>
                <a:cs typeface="+mn-cs"/>
              </a:rPr>
              <a:t>personal understanding</a:t>
            </a:r>
          </a:p>
          <a:p>
            <a:pPr algn="ctr"/>
            <a:r>
              <a:rPr lang="en-AU" sz="1800" b="1" kern="1200" dirty="0">
                <a:solidFill>
                  <a:srgbClr val="FFC000"/>
                </a:solidFill>
                <a:effectLst/>
                <a:latin typeface="+mn-lt"/>
                <a:ea typeface="+mn-ea"/>
                <a:cs typeface="+mn-cs"/>
              </a:rPr>
              <a:t>human experience</a:t>
            </a:r>
            <a:r>
              <a:rPr lang="en-AU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550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are you trying to do?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>
                <a:latin typeface="Helvetica Neue"/>
              </a:rPr>
              <a:t> a </a:t>
            </a:r>
            <a:r>
              <a:rPr lang="en-AU" sz="2800" dirty="0">
                <a:latin typeface="Helvetica Neue"/>
              </a:rPr>
              <a:t>memoir is about telling a great </a:t>
            </a:r>
            <a:r>
              <a:rPr lang="en-AU" sz="2800" dirty="0" smtClean="0">
                <a:latin typeface="Helvetica Neue"/>
              </a:rPr>
              <a:t>story</a:t>
            </a:r>
          </a:p>
          <a:p>
            <a:r>
              <a:rPr lang="en-AU" sz="2800" dirty="0" smtClean="0">
                <a:latin typeface="Helvetica Neue"/>
              </a:rPr>
              <a:t> </a:t>
            </a:r>
            <a:r>
              <a:rPr lang="en-AU" sz="2800" dirty="0">
                <a:latin typeface="Helvetica Neue"/>
              </a:rPr>
              <a:t>It needs to have a central conflict or theme, </a:t>
            </a:r>
            <a:endParaRPr lang="en-AU" sz="2800" dirty="0" smtClean="0">
              <a:latin typeface="Helvetica Neue"/>
            </a:endParaRPr>
          </a:p>
          <a:p>
            <a:r>
              <a:rPr lang="en-AU" sz="2800" dirty="0" smtClean="0">
                <a:latin typeface="Helvetica Neue"/>
              </a:rPr>
              <a:t> </a:t>
            </a:r>
            <a:r>
              <a:rPr lang="en-AU" sz="2800" dirty="0">
                <a:latin typeface="Helvetica Neue"/>
              </a:rPr>
              <a:t>the story </a:t>
            </a:r>
            <a:r>
              <a:rPr lang="en-AU" sz="2800" dirty="0" smtClean="0">
                <a:latin typeface="Helvetica Neue"/>
              </a:rPr>
              <a:t>needs to be structured so </a:t>
            </a:r>
            <a:r>
              <a:rPr lang="en-AU" sz="2800" dirty="0">
                <a:latin typeface="Helvetica Neue"/>
              </a:rPr>
              <a:t>the tension builds</a:t>
            </a:r>
            <a:r>
              <a:rPr lang="en-AU" sz="2800" dirty="0" smtClean="0">
                <a:latin typeface="Helvetica Neue"/>
              </a:rPr>
              <a:t>.</a:t>
            </a:r>
            <a:r>
              <a:rPr lang="en-AU" sz="2800" dirty="0">
                <a:latin typeface="Helvetica Neue"/>
              </a:rPr>
              <a:t> </a:t>
            </a:r>
            <a:endParaRPr lang="en-AU" sz="2800" dirty="0" smtClean="0">
              <a:latin typeface="Helvetica Neue"/>
            </a:endParaRPr>
          </a:p>
          <a:p>
            <a:endParaRPr lang="en-AU" sz="2800" dirty="0" smtClean="0">
              <a:latin typeface="Helvetica Neue"/>
            </a:endParaRPr>
          </a:p>
          <a:p>
            <a:pPr marL="0" indent="0" algn="ctr">
              <a:buNone/>
            </a:pPr>
            <a:r>
              <a:rPr lang="en-AU" sz="2800" dirty="0" smtClean="0">
                <a:latin typeface="Helvetica Neue"/>
              </a:rPr>
              <a:t>Memoirs should pack a </a:t>
            </a:r>
            <a:r>
              <a:rPr lang="en-AU" sz="2800" dirty="0">
                <a:latin typeface="Helvetica Neue"/>
              </a:rPr>
              <a:t>punch. Through surprisingly few words, a writer is able to take you on a wild ride with them. You might gain inspiration, laugh, cry or all </a:t>
            </a:r>
            <a:r>
              <a:rPr lang="en-AU" sz="2800" dirty="0" smtClean="0">
                <a:latin typeface="Helvetica Neue"/>
              </a:rPr>
              <a:t>three.</a:t>
            </a:r>
          </a:p>
          <a:p>
            <a:endParaRPr lang="en-AU" sz="2800" dirty="0" smtClean="0">
              <a:latin typeface="Helvetica Neue"/>
            </a:endParaRPr>
          </a:p>
          <a:p>
            <a:endParaRPr lang="en-AU" sz="2800" dirty="0">
              <a:latin typeface="Helvetica Neue"/>
            </a:endParaRP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37411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BD4D-362C-4B3A-84A2-7AEB35D6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1875319"/>
          </a:xfrm>
        </p:spPr>
        <p:txBody>
          <a:bodyPr/>
          <a:lstStyle/>
          <a:p>
            <a:pPr algn="ctr"/>
            <a:r>
              <a:rPr lang="en-AU" dirty="0"/>
              <a:t>You do it!</a:t>
            </a:r>
            <a:br>
              <a:rPr lang="en-AU" dirty="0"/>
            </a:br>
            <a:r>
              <a:rPr lang="en-AU" dirty="0"/>
              <a:t>Generating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0860-3EA3-4B9E-BCDE-F25E61C7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43200"/>
            <a:ext cx="10058400" cy="3209544"/>
          </a:xfrm>
        </p:spPr>
        <p:txBody>
          <a:bodyPr>
            <a:normAutofit/>
          </a:bodyPr>
          <a:lstStyle/>
          <a:p>
            <a:r>
              <a:rPr lang="en-AU" sz="2400" dirty="0"/>
              <a:t>Brainstorm as many memories as possible</a:t>
            </a:r>
          </a:p>
          <a:p>
            <a:r>
              <a:rPr lang="en-AU" sz="2400" dirty="0"/>
              <a:t>Actual memories with 30-60 minutes of action</a:t>
            </a:r>
          </a:p>
          <a:p>
            <a:pPr lvl="1"/>
            <a:r>
              <a:rPr lang="en-AU" sz="2200" dirty="0"/>
              <a:t>The funny stories that you tell your mates</a:t>
            </a:r>
          </a:p>
          <a:p>
            <a:pPr lvl="1"/>
            <a:r>
              <a:rPr lang="en-AU" sz="2200" dirty="0"/>
              <a:t>A pivotal moment</a:t>
            </a:r>
          </a:p>
          <a:p>
            <a:pPr lvl="1"/>
            <a:r>
              <a:rPr lang="en-AU" sz="2200" dirty="0"/>
              <a:t>A time of high emotion – good or bad</a:t>
            </a:r>
          </a:p>
          <a:p>
            <a:pPr lvl="1"/>
            <a:r>
              <a:rPr lang="en-AU" sz="2200" dirty="0"/>
              <a:t>A milestone or a first</a:t>
            </a:r>
          </a:p>
        </p:txBody>
      </p:sp>
    </p:spTree>
    <p:extLst>
      <p:ext uri="{BB962C8B-B14F-4D97-AF65-F5344CB8AC3E}">
        <p14:creationId xmlns:p14="http://schemas.microsoft.com/office/powerpoint/2010/main" val="254586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15B3E0-9E89-4282-90DA-805A84E9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704573"/>
          </a:xfrm>
        </p:spPr>
        <p:txBody>
          <a:bodyPr/>
          <a:lstStyle/>
          <a:p>
            <a:pPr algn="ctr"/>
            <a:r>
              <a:rPr lang="en-AU" dirty="0"/>
              <a:t>You do it!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BFB692-60D5-4AD9-AE3D-8BF8DEA52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Represents universal truths and/or emotions</a:t>
            </a:r>
          </a:p>
          <a:p>
            <a:r>
              <a:rPr lang="en-AU" sz="2400" dirty="0"/>
              <a:t>The personal as </a:t>
            </a:r>
            <a:r>
              <a:rPr lang="en-AU" sz="2400" dirty="0" smtClean="0"/>
              <a:t>political (linking to attitudes / dominant ideas / social issues / representations</a:t>
            </a:r>
            <a:endParaRPr lang="en-AU" sz="2400" dirty="0"/>
          </a:p>
          <a:p>
            <a:r>
              <a:rPr lang="en-AU" sz="2400" dirty="0"/>
              <a:t>To offer perspectives and viewpoints on human experience</a:t>
            </a:r>
          </a:p>
          <a:p>
            <a:r>
              <a:rPr lang="en-AU" sz="2400" dirty="0"/>
              <a:t>To engage or resonate with the audience 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D1022D-280C-450D-AB47-428EBDD44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417983"/>
            <a:ext cx="3161963" cy="4525617"/>
          </a:xfrm>
        </p:spPr>
        <p:txBody>
          <a:bodyPr/>
          <a:lstStyle/>
          <a:p>
            <a:r>
              <a:rPr lang="en-AU" dirty="0"/>
              <a:t>Group and label your brainstorm.</a:t>
            </a:r>
          </a:p>
          <a:p>
            <a:endParaRPr lang="en-AU" dirty="0"/>
          </a:p>
          <a:p>
            <a:r>
              <a:rPr lang="en-AU" dirty="0"/>
              <a:t>Choose one memory and map it to a narrative arc.</a:t>
            </a:r>
          </a:p>
          <a:p>
            <a:endParaRPr lang="en-AU" dirty="0"/>
          </a:p>
          <a:p>
            <a:r>
              <a:rPr lang="en-AU" dirty="0"/>
              <a:t>Label your narrative arc with emotions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1D58AC-FC0C-4528-9C94-D3F63A961B44}"/>
              </a:ext>
            </a:extLst>
          </p:cNvPr>
          <p:cNvSpPr/>
          <p:nvPr/>
        </p:nvSpPr>
        <p:spPr>
          <a:xfrm>
            <a:off x="1391478" y="4068418"/>
            <a:ext cx="5009327" cy="2637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Audience and purpose</a:t>
            </a:r>
          </a:p>
          <a:p>
            <a:pPr algn="ctr"/>
            <a:r>
              <a:rPr lang="en-AU" sz="1800" b="1" kern="1200" dirty="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personal knowledge</a:t>
            </a:r>
          </a:p>
          <a:p>
            <a:pPr algn="ctr"/>
            <a:r>
              <a:rPr lang="en-AU" sz="1800" kern="1200" dirty="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800" b="1" kern="1200" dirty="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personal understanding</a:t>
            </a:r>
          </a:p>
          <a:p>
            <a:pPr algn="ctr"/>
            <a:r>
              <a:rPr lang="en-AU" sz="1800" b="1" kern="1200" dirty="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human experience</a:t>
            </a:r>
            <a:r>
              <a:rPr lang="en-AU" sz="1800" kern="1200" dirty="0">
                <a:solidFill>
                  <a:srgbClr val="FFFF00"/>
                </a:solidFill>
                <a:effectLst/>
              </a:rPr>
              <a:t> </a:t>
            </a:r>
            <a:endParaRPr lang="en-AU" dirty="0">
              <a:solidFill>
                <a:srgbClr val="FFFF00"/>
              </a:solidFill>
            </a:endParaRPr>
          </a:p>
          <a:p>
            <a:pPr algn="ctr"/>
            <a:endParaRPr lang="en-AU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F1DF22-97AC-4FD7-A1D3-427E519A6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756" y="4572000"/>
            <a:ext cx="29908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1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20B5-832A-4ADF-81E9-672AA459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969617"/>
          </a:xfrm>
        </p:spPr>
        <p:txBody>
          <a:bodyPr/>
          <a:lstStyle/>
          <a:p>
            <a:pPr algn="ctr"/>
            <a:r>
              <a:rPr lang="en-AU" dirty="0"/>
              <a:t>You do it!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3E5A7-C6E7-418A-A857-2FBA04601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4000" dirty="0"/>
              <a:t>Memoir Structure</a:t>
            </a:r>
          </a:p>
          <a:p>
            <a:pPr marL="0" indent="0" algn="ctr">
              <a:buNone/>
            </a:pPr>
            <a:endParaRPr lang="en-AU" sz="4000" dirty="0"/>
          </a:p>
          <a:p>
            <a:r>
              <a:rPr lang="en-AU" sz="2400" dirty="0"/>
              <a:t>Narrative </a:t>
            </a:r>
            <a:r>
              <a:rPr lang="en-AU" sz="2400" dirty="0" smtClean="0"/>
              <a:t>arc building tension</a:t>
            </a:r>
          </a:p>
          <a:p>
            <a:pPr marL="0" indent="0">
              <a:buNone/>
            </a:pPr>
            <a:r>
              <a:rPr lang="en-AU" sz="2400" dirty="0" smtClean="0"/>
              <a:t>3 Useful Steps when constructing a memoir:</a:t>
            </a:r>
            <a:endParaRPr lang="en-AU" sz="2400" dirty="0"/>
          </a:p>
          <a:p>
            <a:r>
              <a:rPr lang="en-AU" sz="2400" dirty="0" smtClean="0"/>
              <a:t>1 Scene</a:t>
            </a:r>
            <a:r>
              <a:rPr lang="en-AU" sz="2400" dirty="0"/>
              <a:t>, </a:t>
            </a:r>
            <a:r>
              <a:rPr lang="en-AU" sz="2400" dirty="0" smtClean="0"/>
              <a:t>2 summary </a:t>
            </a:r>
            <a:r>
              <a:rPr lang="en-AU" sz="2400" dirty="0"/>
              <a:t>and </a:t>
            </a:r>
            <a:r>
              <a:rPr lang="en-AU" sz="2400" dirty="0" smtClean="0"/>
              <a:t>3 reflection</a:t>
            </a:r>
            <a:r>
              <a:rPr lang="en-AU" sz="2400" dirty="0" smtClean="0"/>
              <a:t>. Think about:</a:t>
            </a:r>
            <a:endParaRPr lang="en-AU" sz="2400" dirty="0"/>
          </a:p>
          <a:p>
            <a:pPr lvl="3"/>
            <a:r>
              <a:rPr lang="en-AU" sz="2100" dirty="0"/>
              <a:t>Pace</a:t>
            </a:r>
          </a:p>
          <a:p>
            <a:pPr lvl="3"/>
            <a:r>
              <a:rPr lang="en-AU" sz="2100" dirty="0" smtClean="0"/>
              <a:t>Layering the </a:t>
            </a:r>
            <a:r>
              <a:rPr lang="en-AU" sz="2100" dirty="0"/>
              <a:t>language</a:t>
            </a:r>
          </a:p>
          <a:p>
            <a:pPr lvl="3"/>
            <a:r>
              <a:rPr lang="en-AU" sz="2100" dirty="0"/>
              <a:t>Voice and perspective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3BB0-85A4-4041-BC74-1883751AC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08313"/>
            <a:ext cx="3161963" cy="4035287"/>
          </a:xfrm>
        </p:spPr>
        <p:txBody>
          <a:bodyPr>
            <a:normAutofit/>
          </a:bodyPr>
          <a:lstStyle/>
          <a:p>
            <a:pPr algn="ctr"/>
            <a:r>
              <a:rPr lang="en-AU" sz="2100" dirty="0"/>
              <a:t>“Bad Break”</a:t>
            </a:r>
          </a:p>
          <a:p>
            <a:pPr algn="ctr"/>
            <a:endParaRPr lang="en-AU" sz="2100" dirty="0"/>
          </a:p>
          <a:p>
            <a:r>
              <a:rPr lang="en-AU" sz="2100" dirty="0"/>
              <a:t>Annotate scene, summary and reflection</a:t>
            </a:r>
          </a:p>
          <a:p>
            <a:endParaRPr lang="en-AU" sz="2100" dirty="0"/>
          </a:p>
          <a:p>
            <a:r>
              <a:rPr lang="en-AU" sz="2100" dirty="0"/>
              <a:t>What are the defining features of scenes compared to summary or reflection?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AB9A6C-F2F5-4602-9486-0DF79B2DCEF8}"/>
              </a:ext>
            </a:extLst>
          </p:cNvPr>
          <p:cNvSpPr/>
          <p:nvPr/>
        </p:nvSpPr>
        <p:spPr>
          <a:xfrm>
            <a:off x="4538394" y="5190684"/>
            <a:ext cx="3392557" cy="114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Text structures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661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870E-2AE9-43E7-A288-566A0943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You do it!</a:t>
            </a:r>
            <a:br>
              <a:rPr lang="en-AU" dirty="0"/>
            </a:br>
            <a:r>
              <a:rPr lang="en-AU" dirty="0"/>
              <a:t>Representing emotions in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AB4E4-AE9D-468B-B8DA-217E8F10D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Choose </a:t>
            </a:r>
            <a:r>
              <a:rPr lang="en-AU" sz="2400" dirty="0"/>
              <a:t>an emotion from your own narrative arc </a:t>
            </a:r>
            <a:endParaRPr lang="en-AU" sz="2400" dirty="0" smtClean="0"/>
          </a:p>
          <a:p>
            <a:endParaRPr lang="en-AU" sz="2400" dirty="0"/>
          </a:p>
          <a:p>
            <a:r>
              <a:rPr lang="en-AU" sz="2400" dirty="0"/>
              <a:t>Create a scene to explore/represent that emotion </a:t>
            </a:r>
            <a:endParaRPr lang="en-AU" sz="2400" dirty="0"/>
          </a:p>
          <a:p>
            <a:endParaRPr lang="en-AU" sz="2400" b="1" dirty="0" smtClean="0"/>
          </a:p>
          <a:p>
            <a:r>
              <a:rPr lang="en-AU" sz="2100" b="1" dirty="0" smtClean="0"/>
              <a:t>DO </a:t>
            </a:r>
            <a:r>
              <a:rPr lang="en-AU" sz="2100" b="1" dirty="0"/>
              <a:t>NOT NAME THE EMOTION</a:t>
            </a:r>
            <a:endParaRPr lang="en-AU" sz="2100" dirty="0"/>
          </a:p>
          <a:p>
            <a:pPr marL="0" indent="0">
              <a:buNone/>
            </a:pPr>
            <a:endParaRPr lang="en-AU" sz="2400" dirty="0"/>
          </a:p>
          <a:p>
            <a:endParaRPr lang="en-AU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AF310F-0DFB-4A1A-B024-D7D4C0EA9982}"/>
              </a:ext>
            </a:extLst>
          </p:cNvPr>
          <p:cNvSpPr/>
          <p:nvPr/>
        </p:nvSpPr>
        <p:spPr>
          <a:xfrm>
            <a:off x="9011478" y="4611757"/>
            <a:ext cx="2279374" cy="1106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Language features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162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{4651B871-97B1-4989-A7DC-B24278E45299}tf11531919_win32</Template>
  <TotalTime>1654</TotalTime>
  <Words>815</Words>
  <Application>Microsoft Office PowerPoint</Application>
  <PresentationFormat>Widescreen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Avenir Next LT Pro Light</vt:lpstr>
      <vt:lpstr>Calibri</vt:lpstr>
      <vt:lpstr>Garamond</vt:lpstr>
      <vt:lpstr>Helvetica Neue</vt:lpstr>
      <vt:lpstr>SavonVTI</vt:lpstr>
      <vt:lpstr>Writing Interpretive texts: A memoir</vt:lpstr>
      <vt:lpstr>Year 12 ATAR Glossary</vt:lpstr>
      <vt:lpstr>Difference Between a Memoir and an Autobiography </vt:lpstr>
      <vt:lpstr>Memoir</vt:lpstr>
      <vt:lpstr>What are you trying to do?</vt:lpstr>
      <vt:lpstr>You do it! Generating ideas</vt:lpstr>
      <vt:lpstr>You do it!</vt:lpstr>
      <vt:lpstr>You do it!</vt:lpstr>
      <vt:lpstr>You do it! Representing emotions in scenes</vt:lpstr>
      <vt:lpstr> Writing activity</vt:lpstr>
      <vt:lpstr>Reflection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English Syllabus:  A memoir</dc:title>
  <dc:creator>Julia Mary</dc:creator>
  <cp:lastModifiedBy>BUNTEN Diane [John Forrest Secondary College]</cp:lastModifiedBy>
  <cp:revision>38</cp:revision>
  <dcterms:created xsi:type="dcterms:W3CDTF">2021-07-18T07:38:19Z</dcterms:created>
  <dcterms:modified xsi:type="dcterms:W3CDTF">2021-09-07T02:14:34Z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