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9" r:id="rId3"/>
    <p:sldId id="274" r:id="rId4"/>
    <p:sldId id="257" r:id="rId5"/>
    <p:sldId id="264" r:id="rId6"/>
    <p:sldId id="258" r:id="rId7"/>
    <p:sldId id="261" r:id="rId8"/>
    <p:sldId id="262" r:id="rId9"/>
    <p:sldId id="267" r:id="rId10"/>
    <p:sldId id="268" r:id="rId11"/>
    <p:sldId id="260" r:id="rId12"/>
    <p:sldId id="265" r:id="rId13"/>
    <p:sldId id="273" r:id="rId14"/>
    <p:sldId id="282" r:id="rId15"/>
    <p:sldId id="283" r:id="rId16"/>
    <p:sldId id="284" r:id="rId17"/>
    <p:sldId id="285" r:id="rId18"/>
    <p:sldId id="286" r:id="rId19"/>
    <p:sldId id="287" r:id="rId20"/>
    <p:sldId id="288" r:id="rId21"/>
    <p:sldId id="272" r:id="rId22"/>
    <p:sldId id="275" r:id="rId23"/>
    <p:sldId id="276" r:id="rId24"/>
    <p:sldId id="277" r:id="rId25"/>
    <p:sldId id="278" r:id="rId26"/>
    <p:sldId id="279" r:id="rId27"/>
    <p:sldId id="280" r:id="rId28"/>
    <p:sldId id="281" r:id="rId29"/>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0" y="105"/>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hyperlink" Target="http://www.youtube.com/watch?v=eYrQ0EhVCY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www.youtube.com/watch?v=eYrQ0EhVCYA"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CF354-0891-4EF7-AFDE-A520636E132F}"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15E71686-2D58-497D-A2BB-0F8FA5AA89EE}">
      <dgm:prSet/>
      <dgm:spPr/>
      <dgm:t>
        <a:bodyPr/>
        <a:lstStyle/>
        <a:p>
          <a:r>
            <a:rPr lang="en-AU" dirty="0"/>
            <a:t>A       T</a:t>
          </a:r>
          <a:endParaRPr lang="en-US" dirty="0"/>
        </a:p>
      </dgm:t>
    </dgm:pt>
    <dgm:pt modelId="{BDE35C30-9B32-4426-B8C8-097C007C275E}" type="parTrans" cxnId="{0E0BCEB5-7773-49A0-8E09-AAC97491F0C0}">
      <dgm:prSet/>
      <dgm:spPr/>
      <dgm:t>
        <a:bodyPr/>
        <a:lstStyle/>
        <a:p>
          <a:endParaRPr lang="en-US"/>
        </a:p>
      </dgm:t>
    </dgm:pt>
    <dgm:pt modelId="{111AFD69-27DC-4771-86E8-FDEE0C10C183}" type="sibTrans" cxnId="{0E0BCEB5-7773-49A0-8E09-AAC97491F0C0}">
      <dgm:prSet/>
      <dgm:spPr/>
      <dgm:t>
        <a:bodyPr/>
        <a:lstStyle/>
        <a:p>
          <a:endParaRPr lang="en-US"/>
        </a:p>
      </dgm:t>
    </dgm:pt>
    <dgm:pt modelId="{50B97F7A-43A4-4970-B8B2-25F7A2F4BE72}">
      <dgm:prSet/>
      <dgm:spPr/>
      <dgm:t>
        <a:bodyPr/>
        <a:lstStyle/>
        <a:p>
          <a:r>
            <a:rPr lang="en-AU"/>
            <a:t>C       G                              </a:t>
          </a:r>
          <a:endParaRPr lang="en-US"/>
        </a:p>
      </dgm:t>
    </dgm:pt>
    <dgm:pt modelId="{E49FE0FD-478F-4442-8D27-171D59CDF373}" type="parTrans" cxnId="{71DBC74C-24F8-45EF-8F32-2D22E2F3CDD9}">
      <dgm:prSet/>
      <dgm:spPr/>
      <dgm:t>
        <a:bodyPr/>
        <a:lstStyle/>
        <a:p>
          <a:endParaRPr lang="en-US"/>
        </a:p>
      </dgm:t>
    </dgm:pt>
    <dgm:pt modelId="{D6BA1D7F-AB64-4404-AFD8-441DF249E06C}" type="sibTrans" cxnId="{71DBC74C-24F8-45EF-8F32-2D22E2F3CDD9}">
      <dgm:prSet/>
      <dgm:spPr/>
      <dgm:t>
        <a:bodyPr/>
        <a:lstStyle/>
        <a:p>
          <a:endParaRPr lang="en-US"/>
        </a:p>
      </dgm:t>
    </dgm:pt>
    <dgm:pt modelId="{884A6B3C-1506-4B96-B0CC-71E5B962F579}" type="pres">
      <dgm:prSet presAssocID="{4F5CF354-0891-4EF7-AFDE-A520636E132F}" presName="hierChild1" presStyleCnt="0">
        <dgm:presLayoutVars>
          <dgm:chPref val="1"/>
          <dgm:dir/>
          <dgm:animOne val="branch"/>
          <dgm:animLvl val="lvl"/>
          <dgm:resizeHandles/>
        </dgm:presLayoutVars>
      </dgm:prSet>
      <dgm:spPr/>
    </dgm:pt>
    <dgm:pt modelId="{A5611F40-8046-445B-9939-313196FDD950}" type="pres">
      <dgm:prSet presAssocID="{15E71686-2D58-497D-A2BB-0F8FA5AA89EE}" presName="hierRoot1" presStyleCnt="0"/>
      <dgm:spPr/>
    </dgm:pt>
    <dgm:pt modelId="{A9B5577C-D41F-482A-B46B-AE02DD5421F9}" type="pres">
      <dgm:prSet presAssocID="{15E71686-2D58-497D-A2BB-0F8FA5AA89EE}" presName="composite" presStyleCnt="0"/>
      <dgm:spPr/>
    </dgm:pt>
    <dgm:pt modelId="{E046E291-AD50-4C18-8405-26638A748289}" type="pres">
      <dgm:prSet presAssocID="{15E71686-2D58-497D-A2BB-0F8FA5AA89EE}" presName="background" presStyleLbl="node0" presStyleIdx="0" presStyleCnt="2"/>
      <dgm:spPr/>
    </dgm:pt>
    <dgm:pt modelId="{9AA9585B-0AB8-4387-B962-024DFC022801}" type="pres">
      <dgm:prSet presAssocID="{15E71686-2D58-497D-A2BB-0F8FA5AA89EE}" presName="text" presStyleLbl="fgAcc0" presStyleIdx="0" presStyleCnt="2" custLinFactNeighborX="726" custLinFactNeighborY="-18280">
        <dgm:presLayoutVars>
          <dgm:chPref val="3"/>
        </dgm:presLayoutVars>
      </dgm:prSet>
      <dgm:spPr/>
    </dgm:pt>
    <dgm:pt modelId="{1A7A86A1-72AB-425A-881C-EA91BC075C59}" type="pres">
      <dgm:prSet presAssocID="{15E71686-2D58-497D-A2BB-0F8FA5AA89EE}" presName="hierChild2" presStyleCnt="0"/>
      <dgm:spPr/>
    </dgm:pt>
    <dgm:pt modelId="{8C5E5F86-1ECE-4244-A149-AF10C69B62A8}" type="pres">
      <dgm:prSet presAssocID="{50B97F7A-43A4-4970-B8B2-25F7A2F4BE72}" presName="hierRoot1" presStyleCnt="0"/>
      <dgm:spPr/>
    </dgm:pt>
    <dgm:pt modelId="{9D9A7B79-932B-4C60-8EB1-F25F50967C2C}" type="pres">
      <dgm:prSet presAssocID="{50B97F7A-43A4-4970-B8B2-25F7A2F4BE72}" presName="composite" presStyleCnt="0"/>
      <dgm:spPr/>
    </dgm:pt>
    <dgm:pt modelId="{EDA1E214-04ED-4360-B301-A574626E33B8}" type="pres">
      <dgm:prSet presAssocID="{50B97F7A-43A4-4970-B8B2-25F7A2F4BE72}" presName="background" presStyleLbl="node0" presStyleIdx="1" presStyleCnt="2"/>
      <dgm:spPr/>
    </dgm:pt>
    <dgm:pt modelId="{3F176B83-C200-41CE-8D02-D13332FF76F0}" type="pres">
      <dgm:prSet presAssocID="{50B97F7A-43A4-4970-B8B2-25F7A2F4BE72}" presName="text" presStyleLbl="fgAcc0" presStyleIdx="1" presStyleCnt="2" custLinFactNeighborX="697" custLinFactNeighborY="-15813">
        <dgm:presLayoutVars>
          <dgm:chPref val="3"/>
        </dgm:presLayoutVars>
      </dgm:prSet>
      <dgm:spPr/>
    </dgm:pt>
    <dgm:pt modelId="{E4540097-8303-433A-9C69-5AA75C61F024}" type="pres">
      <dgm:prSet presAssocID="{50B97F7A-43A4-4970-B8B2-25F7A2F4BE72}" presName="hierChild2" presStyleCnt="0"/>
      <dgm:spPr/>
    </dgm:pt>
  </dgm:ptLst>
  <dgm:cxnLst>
    <dgm:cxn modelId="{71DBC74C-24F8-45EF-8F32-2D22E2F3CDD9}" srcId="{4F5CF354-0891-4EF7-AFDE-A520636E132F}" destId="{50B97F7A-43A4-4970-B8B2-25F7A2F4BE72}" srcOrd="1" destOrd="0" parTransId="{E49FE0FD-478F-4442-8D27-171D59CDF373}" sibTransId="{D6BA1D7F-AB64-4404-AFD8-441DF249E06C}"/>
    <dgm:cxn modelId="{9363F6A9-AFEC-47BD-9639-BEFBF07952A9}" type="presOf" srcId="{15E71686-2D58-497D-A2BB-0F8FA5AA89EE}" destId="{9AA9585B-0AB8-4387-B962-024DFC022801}" srcOrd="0" destOrd="0" presId="urn:microsoft.com/office/officeart/2005/8/layout/hierarchy1"/>
    <dgm:cxn modelId="{0E0BCEB5-7773-49A0-8E09-AAC97491F0C0}" srcId="{4F5CF354-0891-4EF7-AFDE-A520636E132F}" destId="{15E71686-2D58-497D-A2BB-0F8FA5AA89EE}" srcOrd="0" destOrd="0" parTransId="{BDE35C30-9B32-4426-B8C8-097C007C275E}" sibTransId="{111AFD69-27DC-4771-86E8-FDEE0C10C183}"/>
    <dgm:cxn modelId="{663B06CE-D4A3-4979-B120-42A8694ADAE6}" type="presOf" srcId="{4F5CF354-0891-4EF7-AFDE-A520636E132F}" destId="{884A6B3C-1506-4B96-B0CC-71E5B962F579}" srcOrd="0" destOrd="0" presId="urn:microsoft.com/office/officeart/2005/8/layout/hierarchy1"/>
    <dgm:cxn modelId="{02EF67FA-79DE-4C2C-8B70-82E4B97A5BA3}" type="presOf" srcId="{50B97F7A-43A4-4970-B8B2-25F7A2F4BE72}" destId="{3F176B83-C200-41CE-8D02-D13332FF76F0}" srcOrd="0" destOrd="0" presId="urn:microsoft.com/office/officeart/2005/8/layout/hierarchy1"/>
    <dgm:cxn modelId="{4D1868C1-C522-4EE5-9CDE-089FEB683944}" type="presParOf" srcId="{884A6B3C-1506-4B96-B0CC-71E5B962F579}" destId="{A5611F40-8046-445B-9939-313196FDD950}" srcOrd="0" destOrd="0" presId="urn:microsoft.com/office/officeart/2005/8/layout/hierarchy1"/>
    <dgm:cxn modelId="{DC796B31-9626-4D40-B8C2-DF678C1BDC26}" type="presParOf" srcId="{A5611F40-8046-445B-9939-313196FDD950}" destId="{A9B5577C-D41F-482A-B46B-AE02DD5421F9}" srcOrd="0" destOrd="0" presId="urn:microsoft.com/office/officeart/2005/8/layout/hierarchy1"/>
    <dgm:cxn modelId="{C8A9D49F-053F-4886-B05C-B48ECA3C1D59}" type="presParOf" srcId="{A9B5577C-D41F-482A-B46B-AE02DD5421F9}" destId="{E046E291-AD50-4C18-8405-26638A748289}" srcOrd="0" destOrd="0" presId="urn:microsoft.com/office/officeart/2005/8/layout/hierarchy1"/>
    <dgm:cxn modelId="{8AD4CAB3-D08E-488B-B41F-B6DA0ACEDC5E}" type="presParOf" srcId="{A9B5577C-D41F-482A-B46B-AE02DD5421F9}" destId="{9AA9585B-0AB8-4387-B962-024DFC022801}" srcOrd="1" destOrd="0" presId="urn:microsoft.com/office/officeart/2005/8/layout/hierarchy1"/>
    <dgm:cxn modelId="{CF50027A-D030-4708-BF14-90812AE87C9A}" type="presParOf" srcId="{A5611F40-8046-445B-9939-313196FDD950}" destId="{1A7A86A1-72AB-425A-881C-EA91BC075C59}" srcOrd="1" destOrd="0" presId="urn:microsoft.com/office/officeart/2005/8/layout/hierarchy1"/>
    <dgm:cxn modelId="{5913DDDF-A1D9-40EE-BC2D-EF5C1246668C}" type="presParOf" srcId="{884A6B3C-1506-4B96-B0CC-71E5B962F579}" destId="{8C5E5F86-1ECE-4244-A149-AF10C69B62A8}" srcOrd="1" destOrd="0" presId="urn:microsoft.com/office/officeart/2005/8/layout/hierarchy1"/>
    <dgm:cxn modelId="{47CAEB7F-B378-4421-9720-E49EF4626EDB}" type="presParOf" srcId="{8C5E5F86-1ECE-4244-A149-AF10C69B62A8}" destId="{9D9A7B79-932B-4C60-8EB1-F25F50967C2C}" srcOrd="0" destOrd="0" presId="urn:microsoft.com/office/officeart/2005/8/layout/hierarchy1"/>
    <dgm:cxn modelId="{9474769B-9A49-44D5-AF8E-D4312886642B}" type="presParOf" srcId="{9D9A7B79-932B-4C60-8EB1-F25F50967C2C}" destId="{EDA1E214-04ED-4360-B301-A574626E33B8}" srcOrd="0" destOrd="0" presId="urn:microsoft.com/office/officeart/2005/8/layout/hierarchy1"/>
    <dgm:cxn modelId="{F2CFFD3E-E107-4330-A65F-B3A38436D66C}" type="presParOf" srcId="{9D9A7B79-932B-4C60-8EB1-F25F50967C2C}" destId="{3F176B83-C200-41CE-8D02-D13332FF76F0}" srcOrd="1" destOrd="0" presId="urn:microsoft.com/office/officeart/2005/8/layout/hierarchy1"/>
    <dgm:cxn modelId="{43AD501D-57EC-4E06-93F5-A69EB7BC25A9}" type="presParOf" srcId="{8C5E5F86-1ECE-4244-A149-AF10C69B62A8}" destId="{E4540097-8303-433A-9C69-5AA75C61F0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3E16D-61B6-43F1-83A2-4A2BE75522BC}"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US"/>
        </a:p>
      </dgm:t>
    </dgm:pt>
    <dgm:pt modelId="{0B884B0A-6525-45F7-8EE4-EE1EC68B74E9}">
      <dgm:prSet custT="1"/>
      <dgm:spPr/>
      <dgm:t>
        <a:bodyPr/>
        <a:lstStyle/>
        <a:p>
          <a:r>
            <a:rPr lang="en-AU" sz="2000" dirty="0"/>
            <a:t>Histones are the </a:t>
          </a:r>
          <a:r>
            <a:rPr lang="en-AU" sz="2000" u="sng" dirty="0"/>
            <a:t>proteins around which DNA is wrapped.</a:t>
          </a:r>
          <a:endParaRPr lang="en-US" sz="2000" dirty="0"/>
        </a:p>
      </dgm:t>
    </dgm:pt>
    <dgm:pt modelId="{B407AD76-3E51-4E9D-85FE-1E78FCCED89A}" type="parTrans" cxnId="{E45C5613-71A1-49A0-9642-06C08A236496}">
      <dgm:prSet/>
      <dgm:spPr/>
      <dgm:t>
        <a:bodyPr/>
        <a:lstStyle/>
        <a:p>
          <a:endParaRPr lang="en-US" sz="2000"/>
        </a:p>
      </dgm:t>
    </dgm:pt>
    <dgm:pt modelId="{886CE690-DBD8-416F-957B-D92AF343DAB4}" type="sibTrans" cxnId="{E45C5613-71A1-49A0-9642-06C08A236496}">
      <dgm:prSet/>
      <dgm:spPr/>
      <dgm:t>
        <a:bodyPr/>
        <a:lstStyle/>
        <a:p>
          <a:endParaRPr lang="en-US" sz="2000"/>
        </a:p>
      </dgm:t>
    </dgm:pt>
    <dgm:pt modelId="{13E9C889-531A-4A12-B3E0-A6C0ED5878FD}">
      <dgm:prSet custT="1"/>
      <dgm:spPr/>
      <dgm:t>
        <a:bodyPr/>
        <a:lstStyle/>
        <a:p>
          <a:r>
            <a:rPr lang="en-AU" sz="2000"/>
            <a:t>The way that the DNA is wrapped around the histones can affect the </a:t>
          </a:r>
          <a:r>
            <a:rPr lang="en-AU" sz="2000" u="sng"/>
            <a:t>gene expression</a:t>
          </a:r>
          <a:r>
            <a:rPr lang="en-AU" sz="2000"/>
            <a:t>.</a:t>
          </a:r>
          <a:endParaRPr lang="en-US" sz="2000"/>
        </a:p>
      </dgm:t>
    </dgm:pt>
    <dgm:pt modelId="{11772114-1C3E-44C0-B2EC-7E39380FC618}" type="parTrans" cxnId="{CDDC9653-E730-4254-B4C8-02F60017C038}">
      <dgm:prSet/>
      <dgm:spPr/>
      <dgm:t>
        <a:bodyPr/>
        <a:lstStyle/>
        <a:p>
          <a:endParaRPr lang="en-US" sz="2000"/>
        </a:p>
      </dgm:t>
    </dgm:pt>
    <dgm:pt modelId="{85F54B3E-EA25-48A9-9055-8393CA8747DD}" type="sibTrans" cxnId="{CDDC9653-E730-4254-B4C8-02F60017C038}">
      <dgm:prSet/>
      <dgm:spPr/>
      <dgm:t>
        <a:bodyPr/>
        <a:lstStyle/>
        <a:p>
          <a:endParaRPr lang="en-US" sz="2000"/>
        </a:p>
      </dgm:t>
    </dgm:pt>
    <dgm:pt modelId="{8207979D-5F95-4D2C-8402-13D3EF6BE240}">
      <dgm:prSet custT="1"/>
      <dgm:spPr/>
      <dgm:t>
        <a:bodyPr/>
        <a:lstStyle/>
        <a:p>
          <a:r>
            <a:rPr lang="en-AU" sz="2000"/>
            <a:t>In particular if the DNA is tightly coiled around the histones it tends to </a:t>
          </a:r>
          <a:r>
            <a:rPr lang="en-AU" sz="2000" u="sng"/>
            <a:t>switch the gene off</a:t>
          </a:r>
          <a:r>
            <a:rPr lang="en-AU" sz="2000"/>
            <a:t>.  If the DNA is loosely coiled around the histone it tends to switch the </a:t>
          </a:r>
          <a:r>
            <a:rPr lang="en-AU" sz="2000" u="sng"/>
            <a:t>gene on</a:t>
          </a:r>
          <a:r>
            <a:rPr lang="en-AU" sz="2000"/>
            <a:t>.</a:t>
          </a:r>
          <a:endParaRPr lang="en-US" sz="2000"/>
        </a:p>
      </dgm:t>
    </dgm:pt>
    <dgm:pt modelId="{1737159C-41ED-4A9D-ABE2-83FDDE87F433}" type="parTrans" cxnId="{55EADD3F-5BA5-4B05-A833-63D33AFD9B00}">
      <dgm:prSet/>
      <dgm:spPr/>
      <dgm:t>
        <a:bodyPr/>
        <a:lstStyle/>
        <a:p>
          <a:endParaRPr lang="en-US" sz="2000"/>
        </a:p>
      </dgm:t>
    </dgm:pt>
    <dgm:pt modelId="{D379FD0F-CDDB-4A75-BA0D-B04937F59ABF}" type="sibTrans" cxnId="{55EADD3F-5BA5-4B05-A833-63D33AFD9B00}">
      <dgm:prSet/>
      <dgm:spPr/>
      <dgm:t>
        <a:bodyPr/>
        <a:lstStyle/>
        <a:p>
          <a:endParaRPr lang="en-US" sz="2000"/>
        </a:p>
      </dgm:t>
    </dgm:pt>
    <dgm:pt modelId="{83B6C8BF-FA35-4D24-B970-64DD3295EB79}">
      <dgm:prSet custT="1"/>
      <dgm:spPr/>
      <dgm:t>
        <a:bodyPr/>
        <a:lstStyle/>
        <a:p>
          <a:r>
            <a:rPr lang="en-AU" sz="2000" dirty="0">
              <a:hlinkClick xmlns:r="http://schemas.openxmlformats.org/officeDocument/2006/relationships" r:id="rId1"/>
            </a:rPr>
            <a:t>http://www.youtube.com/watch?v=eYrQ0EhVCYA</a:t>
          </a:r>
          <a:endParaRPr lang="en-US" sz="2000" dirty="0"/>
        </a:p>
      </dgm:t>
    </dgm:pt>
    <dgm:pt modelId="{C5DBEF14-143C-4C81-A89B-5FC45C419208}" type="parTrans" cxnId="{4F5263A4-7BEB-442E-A633-37A7E1A7A921}">
      <dgm:prSet/>
      <dgm:spPr/>
      <dgm:t>
        <a:bodyPr/>
        <a:lstStyle/>
        <a:p>
          <a:endParaRPr lang="en-US" sz="2000"/>
        </a:p>
      </dgm:t>
    </dgm:pt>
    <dgm:pt modelId="{C09CFB24-195D-4BF5-BD0F-5BB5E0288831}" type="sibTrans" cxnId="{4F5263A4-7BEB-442E-A633-37A7E1A7A921}">
      <dgm:prSet/>
      <dgm:spPr/>
      <dgm:t>
        <a:bodyPr/>
        <a:lstStyle/>
        <a:p>
          <a:endParaRPr lang="en-US" sz="2000"/>
        </a:p>
      </dgm:t>
    </dgm:pt>
    <dgm:pt modelId="{5E9819C6-477A-4FA2-A91F-F4BA1B5F9D93}" type="pres">
      <dgm:prSet presAssocID="{3723E16D-61B6-43F1-83A2-4A2BE75522BC}" presName="Name0" presStyleCnt="0">
        <dgm:presLayoutVars>
          <dgm:dir/>
          <dgm:resizeHandles/>
        </dgm:presLayoutVars>
      </dgm:prSet>
      <dgm:spPr/>
    </dgm:pt>
    <dgm:pt modelId="{247E92AE-FA5E-4C58-883E-690C74D9B89A}" type="pres">
      <dgm:prSet presAssocID="{0B884B0A-6525-45F7-8EE4-EE1EC68B74E9}" presName="compNode" presStyleCnt="0"/>
      <dgm:spPr/>
    </dgm:pt>
    <dgm:pt modelId="{AB3D79E9-AA60-461F-B899-2A3424944EA1}" type="pres">
      <dgm:prSet presAssocID="{0B884B0A-6525-45F7-8EE4-EE1EC68B74E9}" presName="dummyConnPt" presStyleCnt="0"/>
      <dgm:spPr/>
    </dgm:pt>
    <dgm:pt modelId="{8FB6D6FB-9E19-456F-B9B1-A996E377A6AE}" type="pres">
      <dgm:prSet presAssocID="{0B884B0A-6525-45F7-8EE4-EE1EC68B74E9}" presName="node" presStyleLbl="node1" presStyleIdx="0" presStyleCnt="4">
        <dgm:presLayoutVars>
          <dgm:bulletEnabled val="1"/>
        </dgm:presLayoutVars>
      </dgm:prSet>
      <dgm:spPr/>
    </dgm:pt>
    <dgm:pt modelId="{3854FEDC-4CCC-483E-A439-EECDEE1EDA87}" type="pres">
      <dgm:prSet presAssocID="{886CE690-DBD8-416F-957B-D92AF343DAB4}" presName="sibTrans" presStyleLbl="bgSibTrans2D1" presStyleIdx="0" presStyleCnt="3"/>
      <dgm:spPr/>
    </dgm:pt>
    <dgm:pt modelId="{FC9A97A5-7106-4109-8CA8-E4A3ECB72FD4}" type="pres">
      <dgm:prSet presAssocID="{13E9C889-531A-4A12-B3E0-A6C0ED5878FD}" presName="compNode" presStyleCnt="0"/>
      <dgm:spPr/>
    </dgm:pt>
    <dgm:pt modelId="{8FD7769B-EC0B-47FD-81E4-4D2C09438DA1}" type="pres">
      <dgm:prSet presAssocID="{13E9C889-531A-4A12-B3E0-A6C0ED5878FD}" presName="dummyConnPt" presStyleCnt="0"/>
      <dgm:spPr/>
    </dgm:pt>
    <dgm:pt modelId="{F921691C-0D9E-48FF-8E0D-827A083737C5}" type="pres">
      <dgm:prSet presAssocID="{13E9C889-531A-4A12-B3E0-A6C0ED5878FD}" presName="node" presStyleLbl="node1" presStyleIdx="1" presStyleCnt="4">
        <dgm:presLayoutVars>
          <dgm:bulletEnabled val="1"/>
        </dgm:presLayoutVars>
      </dgm:prSet>
      <dgm:spPr/>
    </dgm:pt>
    <dgm:pt modelId="{041F64CE-C532-4970-8E23-00F2C7E60424}" type="pres">
      <dgm:prSet presAssocID="{85F54B3E-EA25-48A9-9055-8393CA8747DD}" presName="sibTrans" presStyleLbl="bgSibTrans2D1" presStyleIdx="1" presStyleCnt="3"/>
      <dgm:spPr/>
    </dgm:pt>
    <dgm:pt modelId="{8146ED2C-1E9B-4032-B536-A2321B19D801}" type="pres">
      <dgm:prSet presAssocID="{8207979D-5F95-4D2C-8402-13D3EF6BE240}" presName="compNode" presStyleCnt="0"/>
      <dgm:spPr/>
    </dgm:pt>
    <dgm:pt modelId="{C7E99E78-2A6D-4C61-89FF-3F9F67F24A4A}" type="pres">
      <dgm:prSet presAssocID="{8207979D-5F95-4D2C-8402-13D3EF6BE240}" presName="dummyConnPt" presStyleCnt="0"/>
      <dgm:spPr/>
    </dgm:pt>
    <dgm:pt modelId="{550E35F6-9F7A-4248-8AA7-3FFF4D225CA2}" type="pres">
      <dgm:prSet presAssocID="{8207979D-5F95-4D2C-8402-13D3EF6BE240}" presName="node" presStyleLbl="node1" presStyleIdx="2" presStyleCnt="4" custScaleX="138360">
        <dgm:presLayoutVars>
          <dgm:bulletEnabled val="1"/>
        </dgm:presLayoutVars>
      </dgm:prSet>
      <dgm:spPr/>
    </dgm:pt>
    <dgm:pt modelId="{9C81E80A-FBD4-4937-8A59-56AA98C94C2B}" type="pres">
      <dgm:prSet presAssocID="{D379FD0F-CDDB-4A75-BA0D-B04937F59ABF}" presName="sibTrans" presStyleLbl="bgSibTrans2D1" presStyleIdx="2" presStyleCnt="3"/>
      <dgm:spPr/>
    </dgm:pt>
    <dgm:pt modelId="{F4E1ADF1-6ADC-40F8-9142-C01FC7C4567C}" type="pres">
      <dgm:prSet presAssocID="{83B6C8BF-FA35-4D24-B970-64DD3295EB79}" presName="compNode" presStyleCnt="0"/>
      <dgm:spPr/>
    </dgm:pt>
    <dgm:pt modelId="{ECFCD650-8022-4509-9BCE-96675025AA3E}" type="pres">
      <dgm:prSet presAssocID="{83B6C8BF-FA35-4D24-B970-64DD3295EB79}" presName="dummyConnPt" presStyleCnt="0"/>
      <dgm:spPr/>
    </dgm:pt>
    <dgm:pt modelId="{1F0F6858-6640-41B2-AB58-C81D8E9B5889}" type="pres">
      <dgm:prSet presAssocID="{83B6C8BF-FA35-4D24-B970-64DD3295EB79}" presName="node" presStyleLbl="node1" presStyleIdx="3" presStyleCnt="4">
        <dgm:presLayoutVars>
          <dgm:bulletEnabled val="1"/>
        </dgm:presLayoutVars>
      </dgm:prSet>
      <dgm:spPr/>
    </dgm:pt>
  </dgm:ptLst>
  <dgm:cxnLst>
    <dgm:cxn modelId="{43A4FF0B-D4CF-4BBD-A43F-19BBA3B53C33}" type="presOf" srcId="{0B884B0A-6525-45F7-8EE4-EE1EC68B74E9}" destId="{8FB6D6FB-9E19-456F-B9B1-A996E377A6AE}" srcOrd="0" destOrd="0" presId="urn:microsoft.com/office/officeart/2005/8/layout/bProcess4"/>
    <dgm:cxn modelId="{E45C5613-71A1-49A0-9642-06C08A236496}" srcId="{3723E16D-61B6-43F1-83A2-4A2BE75522BC}" destId="{0B884B0A-6525-45F7-8EE4-EE1EC68B74E9}" srcOrd="0" destOrd="0" parTransId="{B407AD76-3E51-4E9D-85FE-1E78FCCED89A}" sibTransId="{886CE690-DBD8-416F-957B-D92AF343DAB4}"/>
    <dgm:cxn modelId="{92DEA62B-83DE-40E0-A93D-2E266560A157}" type="presOf" srcId="{8207979D-5F95-4D2C-8402-13D3EF6BE240}" destId="{550E35F6-9F7A-4248-8AA7-3FFF4D225CA2}" srcOrd="0" destOrd="0" presId="urn:microsoft.com/office/officeart/2005/8/layout/bProcess4"/>
    <dgm:cxn modelId="{5400B12F-45C9-4E91-BA68-E5A38CFA3BFD}" type="presOf" srcId="{85F54B3E-EA25-48A9-9055-8393CA8747DD}" destId="{041F64CE-C532-4970-8E23-00F2C7E60424}" srcOrd="0" destOrd="0" presId="urn:microsoft.com/office/officeart/2005/8/layout/bProcess4"/>
    <dgm:cxn modelId="{55EADD3F-5BA5-4B05-A833-63D33AFD9B00}" srcId="{3723E16D-61B6-43F1-83A2-4A2BE75522BC}" destId="{8207979D-5F95-4D2C-8402-13D3EF6BE240}" srcOrd="2" destOrd="0" parTransId="{1737159C-41ED-4A9D-ABE2-83FDDE87F433}" sibTransId="{D379FD0F-CDDB-4A75-BA0D-B04937F59ABF}"/>
    <dgm:cxn modelId="{C8062D67-2256-4660-B109-829A9BCE8C56}" type="presOf" srcId="{D379FD0F-CDDB-4A75-BA0D-B04937F59ABF}" destId="{9C81E80A-FBD4-4937-8A59-56AA98C94C2B}" srcOrd="0" destOrd="0" presId="urn:microsoft.com/office/officeart/2005/8/layout/bProcess4"/>
    <dgm:cxn modelId="{CDDC9653-E730-4254-B4C8-02F60017C038}" srcId="{3723E16D-61B6-43F1-83A2-4A2BE75522BC}" destId="{13E9C889-531A-4A12-B3E0-A6C0ED5878FD}" srcOrd="1" destOrd="0" parTransId="{11772114-1C3E-44C0-B2EC-7E39380FC618}" sibTransId="{85F54B3E-EA25-48A9-9055-8393CA8747DD}"/>
    <dgm:cxn modelId="{49720389-5897-4744-B1D8-A62BE0063F47}" type="presOf" srcId="{13E9C889-531A-4A12-B3E0-A6C0ED5878FD}" destId="{F921691C-0D9E-48FF-8E0D-827A083737C5}" srcOrd="0" destOrd="0" presId="urn:microsoft.com/office/officeart/2005/8/layout/bProcess4"/>
    <dgm:cxn modelId="{4F5263A4-7BEB-442E-A633-37A7E1A7A921}" srcId="{3723E16D-61B6-43F1-83A2-4A2BE75522BC}" destId="{83B6C8BF-FA35-4D24-B970-64DD3295EB79}" srcOrd="3" destOrd="0" parTransId="{C5DBEF14-143C-4C81-A89B-5FC45C419208}" sibTransId="{C09CFB24-195D-4BF5-BD0F-5BB5E0288831}"/>
    <dgm:cxn modelId="{3F2E62BB-2C4F-416C-A73B-5E7EEE70CE7F}" type="presOf" srcId="{3723E16D-61B6-43F1-83A2-4A2BE75522BC}" destId="{5E9819C6-477A-4FA2-A91F-F4BA1B5F9D93}" srcOrd="0" destOrd="0" presId="urn:microsoft.com/office/officeart/2005/8/layout/bProcess4"/>
    <dgm:cxn modelId="{0B00F2E3-12C5-4643-B9CA-CBC9D6B956DE}" type="presOf" srcId="{886CE690-DBD8-416F-957B-D92AF343DAB4}" destId="{3854FEDC-4CCC-483E-A439-EECDEE1EDA87}" srcOrd="0" destOrd="0" presId="urn:microsoft.com/office/officeart/2005/8/layout/bProcess4"/>
    <dgm:cxn modelId="{E1A7E7F1-8F2B-419D-A472-821AAD4AD8AC}" type="presOf" srcId="{83B6C8BF-FA35-4D24-B970-64DD3295EB79}" destId="{1F0F6858-6640-41B2-AB58-C81D8E9B5889}" srcOrd="0" destOrd="0" presId="urn:microsoft.com/office/officeart/2005/8/layout/bProcess4"/>
    <dgm:cxn modelId="{87FEEB14-F749-494C-A043-BCBB281E8129}" type="presParOf" srcId="{5E9819C6-477A-4FA2-A91F-F4BA1B5F9D93}" destId="{247E92AE-FA5E-4C58-883E-690C74D9B89A}" srcOrd="0" destOrd="0" presId="urn:microsoft.com/office/officeart/2005/8/layout/bProcess4"/>
    <dgm:cxn modelId="{AAC6B056-A1DB-4A33-9FC1-D56CABC4915B}" type="presParOf" srcId="{247E92AE-FA5E-4C58-883E-690C74D9B89A}" destId="{AB3D79E9-AA60-461F-B899-2A3424944EA1}" srcOrd="0" destOrd="0" presId="urn:microsoft.com/office/officeart/2005/8/layout/bProcess4"/>
    <dgm:cxn modelId="{B0BA6D8D-30C0-4D7C-B376-B81516A36731}" type="presParOf" srcId="{247E92AE-FA5E-4C58-883E-690C74D9B89A}" destId="{8FB6D6FB-9E19-456F-B9B1-A996E377A6AE}" srcOrd="1" destOrd="0" presId="urn:microsoft.com/office/officeart/2005/8/layout/bProcess4"/>
    <dgm:cxn modelId="{7768FBD3-7BBF-4180-8485-2048E8DA1B85}" type="presParOf" srcId="{5E9819C6-477A-4FA2-A91F-F4BA1B5F9D93}" destId="{3854FEDC-4CCC-483E-A439-EECDEE1EDA87}" srcOrd="1" destOrd="0" presId="urn:microsoft.com/office/officeart/2005/8/layout/bProcess4"/>
    <dgm:cxn modelId="{F743C5A5-BC73-44BC-83A2-141BB7FAB4C5}" type="presParOf" srcId="{5E9819C6-477A-4FA2-A91F-F4BA1B5F9D93}" destId="{FC9A97A5-7106-4109-8CA8-E4A3ECB72FD4}" srcOrd="2" destOrd="0" presId="urn:microsoft.com/office/officeart/2005/8/layout/bProcess4"/>
    <dgm:cxn modelId="{A12F513B-C23B-46DE-B75D-EFC0C22C0091}" type="presParOf" srcId="{FC9A97A5-7106-4109-8CA8-E4A3ECB72FD4}" destId="{8FD7769B-EC0B-47FD-81E4-4D2C09438DA1}" srcOrd="0" destOrd="0" presId="urn:microsoft.com/office/officeart/2005/8/layout/bProcess4"/>
    <dgm:cxn modelId="{2877680A-009D-42EA-9EA0-64269F4C2661}" type="presParOf" srcId="{FC9A97A5-7106-4109-8CA8-E4A3ECB72FD4}" destId="{F921691C-0D9E-48FF-8E0D-827A083737C5}" srcOrd="1" destOrd="0" presId="urn:microsoft.com/office/officeart/2005/8/layout/bProcess4"/>
    <dgm:cxn modelId="{C339ED1E-276C-4057-8B4F-4695058AF1D8}" type="presParOf" srcId="{5E9819C6-477A-4FA2-A91F-F4BA1B5F9D93}" destId="{041F64CE-C532-4970-8E23-00F2C7E60424}" srcOrd="3" destOrd="0" presId="urn:microsoft.com/office/officeart/2005/8/layout/bProcess4"/>
    <dgm:cxn modelId="{A66B80AC-AB37-4966-A8BD-2AFEE70561E6}" type="presParOf" srcId="{5E9819C6-477A-4FA2-A91F-F4BA1B5F9D93}" destId="{8146ED2C-1E9B-4032-B536-A2321B19D801}" srcOrd="4" destOrd="0" presId="urn:microsoft.com/office/officeart/2005/8/layout/bProcess4"/>
    <dgm:cxn modelId="{1D8337F0-9557-42CF-B92E-9750A1F1E9BD}" type="presParOf" srcId="{8146ED2C-1E9B-4032-B536-A2321B19D801}" destId="{C7E99E78-2A6D-4C61-89FF-3F9F67F24A4A}" srcOrd="0" destOrd="0" presId="urn:microsoft.com/office/officeart/2005/8/layout/bProcess4"/>
    <dgm:cxn modelId="{CEF2485A-9EC0-4DF1-A55E-261630E9C4E6}" type="presParOf" srcId="{8146ED2C-1E9B-4032-B536-A2321B19D801}" destId="{550E35F6-9F7A-4248-8AA7-3FFF4D225CA2}" srcOrd="1" destOrd="0" presId="urn:microsoft.com/office/officeart/2005/8/layout/bProcess4"/>
    <dgm:cxn modelId="{B4AF3088-8495-4758-8F2F-74CD9A0B47FD}" type="presParOf" srcId="{5E9819C6-477A-4FA2-A91F-F4BA1B5F9D93}" destId="{9C81E80A-FBD4-4937-8A59-56AA98C94C2B}" srcOrd="5" destOrd="0" presId="urn:microsoft.com/office/officeart/2005/8/layout/bProcess4"/>
    <dgm:cxn modelId="{D2631D6B-7BEA-4E4C-9B8A-D199BFEF03D3}" type="presParOf" srcId="{5E9819C6-477A-4FA2-A91F-F4BA1B5F9D93}" destId="{F4E1ADF1-6ADC-40F8-9142-C01FC7C4567C}" srcOrd="6" destOrd="0" presId="urn:microsoft.com/office/officeart/2005/8/layout/bProcess4"/>
    <dgm:cxn modelId="{19D16A80-D8F0-43B2-A50F-D604C07FC536}" type="presParOf" srcId="{F4E1ADF1-6ADC-40F8-9142-C01FC7C4567C}" destId="{ECFCD650-8022-4509-9BCE-96675025AA3E}" srcOrd="0" destOrd="0" presId="urn:microsoft.com/office/officeart/2005/8/layout/bProcess4"/>
    <dgm:cxn modelId="{A1B7F423-A4D3-4631-B907-FF8084E14228}" type="presParOf" srcId="{F4E1ADF1-6ADC-40F8-9142-C01FC7C4567C}" destId="{1F0F6858-6640-41B2-AB58-C81D8E9B588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B27BF6-1AB8-4C14-AD3A-EB50AB6CEB5D}"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5A104930-567B-41E5-99D7-5C65380A434D}">
      <dgm:prSet custT="1"/>
      <dgm:spPr/>
      <dgm:t>
        <a:bodyPr/>
        <a:lstStyle/>
        <a:p>
          <a:r>
            <a:rPr lang="en-AU" sz="2400" b="0" i="0" dirty="0"/>
            <a:t>A methyl tag is a </a:t>
          </a:r>
          <a:r>
            <a:rPr lang="en-AU" sz="2400" b="0" i="0" u="sng" dirty="0"/>
            <a:t>chemical that can bind to some of the nucleotide bases</a:t>
          </a:r>
          <a:r>
            <a:rPr lang="en-AU" sz="2400" b="0" i="0" dirty="0"/>
            <a:t>.</a:t>
          </a:r>
          <a:endParaRPr lang="en-US" sz="2400" dirty="0"/>
        </a:p>
      </dgm:t>
    </dgm:pt>
    <dgm:pt modelId="{AB6F7615-7511-4C0A-919C-3E2C71198F73}" type="parTrans" cxnId="{85F95E47-CA5A-45CA-8B49-1CA91016DD00}">
      <dgm:prSet/>
      <dgm:spPr/>
      <dgm:t>
        <a:bodyPr/>
        <a:lstStyle/>
        <a:p>
          <a:endParaRPr lang="en-US"/>
        </a:p>
      </dgm:t>
    </dgm:pt>
    <dgm:pt modelId="{44350700-F326-4CD2-B1B3-2DA80D9047C1}" type="sibTrans" cxnId="{85F95E47-CA5A-45CA-8B49-1CA91016DD00}">
      <dgm:prSet phldrT="1" phldr="0"/>
      <dgm:spPr/>
      <dgm:t>
        <a:bodyPr/>
        <a:lstStyle/>
        <a:p>
          <a:r>
            <a:rPr lang="en-US"/>
            <a:t>1</a:t>
          </a:r>
        </a:p>
      </dgm:t>
    </dgm:pt>
    <dgm:pt modelId="{C03311C1-0875-43E7-BE95-FE842630007D}">
      <dgm:prSet custT="1"/>
      <dgm:spPr/>
      <dgm:t>
        <a:bodyPr/>
        <a:lstStyle/>
        <a:p>
          <a:r>
            <a:rPr lang="en-AU" sz="2300" b="0" i="0" dirty="0"/>
            <a:t>This can inhibit gene expression (protein synthesis) OR (new) it can also enhance gene expression</a:t>
          </a:r>
          <a:endParaRPr lang="en-US" sz="2300" dirty="0"/>
        </a:p>
      </dgm:t>
    </dgm:pt>
    <dgm:pt modelId="{97ACF02E-9EAD-441A-824B-51A6EB9E85C9}" type="parTrans" cxnId="{B1F6EEA6-0495-4BED-BCFF-F234095EA9BC}">
      <dgm:prSet/>
      <dgm:spPr/>
      <dgm:t>
        <a:bodyPr/>
        <a:lstStyle/>
        <a:p>
          <a:endParaRPr lang="en-US"/>
        </a:p>
      </dgm:t>
    </dgm:pt>
    <dgm:pt modelId="{30D8C6FF-502E-4ADC-80B7-07411E97D439}" type="sibTrans" cxnId="{B1F6EEA6-0495-4BED-BCFF-F234095EA9BC}">
      <dgm:prSet phldrT="2" phldr="0"/>
      <dgm:spPr/>
      <dgm:t>
        <a:bodyPr/>
        <a:lstStyle/>
        <a:p>
          <a:r>
            <a:rPr lang="en-US"/>
            <a:t>2</a:t>
          </a:r>
        </a:p>
      </dgm:t>
    </dgm:pt>
    <dgm:pt modelId="{E1393D06-894D-4D84-8465-414A45C38F97}">
      <dgm:prSet/>
      <dgm:spPr/>
      <dgm:t>
        <a:bodyPr/>
        <a:lstStyle/>
        <a:p>
          <a:r>
            <a:rPr lang="en-AU" b="0" i="0"/>
            <a:t>However things like </a:t>
          </a:r>
          <a:r>
            <a:rPr lang="en-AU" b="0" i="0" u="sng"/>
            <a:t>diet c</a:t>
          </a:r>
          <a:r>
            <a:rPr lang="en-AU" b="0" i="0"/>
            <a:t>an change the amount of methylation.</a:t>
          </a:r>
          <a:endParaRPr lang="en-US"/>
        </a:p>
      </dgm:t>
    </dgm:pt>
    <dgm:pt modelId="{8DF3513B-5396-4100-B332-C10AB7BDB239}" type="parTrans" cxnId="{085953AF-9C94-4E51-8002-BF39131C326C}">
      <dgm:prSet/>
      <dgm:spPr/>
      <dgm:t>
        <a:bodyPr/>
        <a:lstStyle/>
        <a:p>
          <a:endParaRPr lang="en-US"/>
        </a:p>
      </dgm:t>
    </dgm:pt>
    <dgm:pt modelId="{E4A676FF-BA61-4782-8556-282939A2593F}" type="sibTrans" cxnId="{085953AF-9C94-4E51-8002-BF39131C326C}">
      <dgm:prSet phldrT="3" phldr="0"/>
      <dgm:spPr/>
      <dgm:t>
        <a:bodyPr/>
        <a:lstStyle/>
        <a:p>
          <a:r>
            <a:rPr lang="en-US"/>
            <a:t>3</a:t>
          </a:r>
        </a:p>
      </dgm:t>
    </dgm:pt>
    <dgm:pt modelId="{A7D2584A-A118-4962-A740-1308F4CA93B5}" type="pres">
      <dgm:prSet presAssocID="{B2B27BF6-1AB8-4C14-AD3A-EB50AB6CEB5D}" presName="Name0" presStyleCnt="0">
        <dgm:presLayoutVars>
          <dgm:animLvl val="lvl"/>
          <dgm:resizeHandles val="exact"/>
        </dgm:presLayoutVars>
      </dgm:prSet>
      <dgm:spPr/>
    </dgm:pt>
    <dgm:pt modelId="{80F9DF7E-9F3B-4335-BA23-E43AB1DF3E60}" type="pres">
      <dgm:prSet presAssocID="{5A104930-567B-41E5-99D7-5C65380A434D}" presName="compositeNode" presStyleCnt="0">
        <dgm:presLayoutVars>
          <dgm:bulletEnabled val="1"/>
        </dgm:presLayoutVars>
      </dgm:prSet>
      <dgm:spPr/>
    </dgm:pt>
    <dgm:pt modelId="{D19F0C24-984D-40CB-8260-257590D8F068}" type="pres">
      <dgm:prSet presAssocID="{5A104930-567B-41E5-99D7-5C65380A434D}" presName="bgRect" presStyleLbl="bgAccFollowNode1" presStyleIdx="0" presStyleCnt="3" custLinFactNeighborX="1365" custLinFactNeighborY="-862"/>
      <dgm:spPr/>
    </dgm:pt>
    <dgm:pt modelId="{6110B7B4-5E86-4718-9A15-8E8EC3548F00}" type="pres">
      <dgm:prSet presAssocID="{44350700-F326-4CD2-B1B3-2DA80D9047C1}" presName="sibTransNodeCircle" presStyleLbl="alignNode1" presStyleIdx="0" presStyleCnt="6">
        <dgm:presLayoutVars>
          <dgm:chMax val="0"/>
          <dgm:bulletEnabled/>
        </dgm:presLayoutVars>
      </dgm:prSet>
      <dgm:spPr/>
    </dgm:pt>
    <dgm:pt modelId="{05D317F2-65B9-4206-AE3A-385625BE28EB}" type="pres">
      <dgm:prSet presAssocID="{5A104930-567B-41E5-99D7-5C65380A434D}" presName="bottomLine" presStyleLbl="alignNode1" presStyleIdx="1" presStyleCnt="6">
        <dgm:presLayoutVars/>
      </dgm:prSet>
      <dgm:spPr/>
    </dgm:pt>
    <dgm:pt modelId="{19E1BECF-918F-44C2-A41C-A7F56254A801}" type="pres">
      <dgm:prSet presAssocID="{5A104930-567B-41E5-99D7-5C65380A434D}" presName="nodeText" presStyleLbl="bgAccFollowNode1" presStyleIdx="0" presStyleCnt="3">
        <dgm:presLayoutVars>
          <dgm:bulletEnabled val="1"/>
        </dgm:presLayoutVars>
      </dgm:prSet>
      <dgm:spPr/>
    </dgm:pt>
    <dgm:pt modelId="{D5FAE589-0C32-42E5-94D7-745D4ACE43D4}" type="pres">
      <dgm:prSet presAssocID="{44350700-F326-4CD2-B1B3-2DA80D9047C1}" presName="sibTrans" presStyleCnt="0"/>
      <dgm:spPr/>
    </dgm:pt>
    <dgm:pt modelId="{B820CC86-6A30-4634-9EC7-59E675145055}" type="pres">
      <dgm:prSet presAssocID="{C03311C1-0875-43E7-BE95-FE842630007D}" presName="compositeNode" presStyleCnt="0">
        <dgm:presLayoutVars>
          <dgm:bulletEnabled val="1"/>
        </dgm:presLayoutVars>
      </dgm:prSet>
      <dgm:spPr/>
    </dgm:pt>
    <dgm:pt modelId="{6F631326-70B3-44F2-A49D-82C708BAEC6D}" type="pres">
      <dgm:prSet presAssocID="{C03311C1-0875-43E7-BE95-FE842630007D}" presName="bgRect" presStyleLbl="bgAccFollowNode1" presStyleIdx="1" presStyleCnt="3"/>
      <dgm:spPr/>
    </dgm:pt>
    <dgm:pt modelId="{816C72E3-FB3F-4D53-BC73-31AF7405F9C2}" type="pres">
      <dgm:prSet presAssocID="{30D8C6FF-502E-4ADC-80B7-07411E97D439}" presName="sibTransNodeCircle" presStyleLbl="alignNode1" presStyleIdx="2" presStyleCnt="6">
        <dgm:presLayoutVars>
          <dgm:chMax val="0"/>
          <dgm:bulletEnabled/>
        </dgm:presLayoutVars>
      </dgm:prSet>
      <dgm:spPr/>
    </dgm:pt>
    <dgm:pt modelId="{B186E293-1DEF-434E-A944-70A0E2A80DBE}" type="pres">
      <dgm:prSet presAssocID="{C03311C1-0875-43E7-BE95-FE842630007D}" presName="bottomLine" presStyleLbl="alignNode1" presStyleIdx="3" presStyleCnt="6">
        <dgm:presLayoutVars/>
      </dgm:prSet>
      <dgm:spPr/>
    </dgm:pt>
    <dgm:pt modelId="{5E087DE5-1C79-4F67-9598-B7A54A0F8D6E}" type="pres">
      <dgm:prSet presAssocID="{C03311C1-0875-43E7-BE95-FE842630007D}" presName="nodeText" presStyleLbl="bgAccFollowNode1" presStyleIdx="1" presStyleCnt="3">
        <dgm:presLayoutVars>
          <dgm:bulletEnabled val="1"/>
        </dgm:presLayoutVars>
      </dgm:prSet>
      <dgm:spPr/>
    </dgm:pt>
    <dgm:pt modelId="{C349CD9F-BFB7-4237-A58E-3774FA0033F8}" type="pres">
      <dgm:prSet presAssocID="{30D8C6FF-502E-4ADC-80B7-07411E97D439}" presName="sibTrans" presStyleCnt="0"/>
      <dgm:spPr/>
    </dgm:pt>
    <dgm:pt modelId="{41498EB0-A475-431B-BAAA-56B4EE02A9DD}" type="pres">
      <dgm:prSet presAssocID="{E1393D06-894D-4D84-8465-414A45C38F97}" presName="compositeNode" presStyleCnt="0">
        <dgm:presLayoutVars>
          <dgm:bulletEnabled val="1"/>
        </dgm:presLayoutVars>
      </dgm:prSet>
      <dgm:spPr/>
    </dgm:pt>
    <dgm:pt modelId="{8056FEEF-3996-46C5-8CB2-56D273E3C716}" type="pres">
      <dgm:prSet presAssocID="{E1393D06-894D-4D84-8465-414A45C38F97}" presName="bgRect" presStyleLbl="bgAccFollowNode1" presStyleIdx="2" presStyleCnt="3"/>
      <dgm:spPr/>
    </dgm:pt>
    <dgm:pt modelId="{8FD38F27-D26C-4123-98E5-4FD88C674DFC}" type="pres">
      <dgm:prSet presAssocID="{E4A676FF-BA61-4782-8556-282939A2593F}" presName="sibTransNodeCircle" presStyleLbl="alignNode1" presStyleIdx="4" presStyleCnt="6">
        <dgm:presLayoutVars>
          <dgm:chMax val="0"/>
          <dgm:bulletEnabled/>
        </dgm:presLayoutVars>
      </dgm:prSet>
      <dgm:spPr/>
    </dgm:pt>
    <dgm:pt modelId="{FB00C29A-A494-4792-8833-58E573477796}" type="pres">
      <dgm:prSet presAssocID="{E1393D06-894D-4D84-8465-414A45C38F97}" presName="bottomLine" presStyleLbl="alignNode1" presStyleIdx="5" presStyleCnt="6">
        <dgm:presLayoutVars/>
      </dgm:prSet>
      <dgm:spPr/>
    </dgm:pt>
    <dgm:pt modelId="{14C2D012-F148-4442-B2F7-5B442F6D6351}" type="pres">
      <dgm:prSet presAssocID="{E1393D06-894D-4D84-8465-414A45C38F97}" presName="nodeText" presStyleLbl="bgAccFollowNode1" presStyleIdx="2" presStyleCnt="3">
        <dgm:presLayoutVars>
          <dgm:bulletEnabled val="1"/>
        </dgm:presLayoutVars>
      </dgm:prSet>
      <dgm:spPr/>
    </dgm:pt>
  </dgm:ptLst>
  <dgm:cxnLst>
    <dgm:cxn modelId="{45549624-DE6D-421F-B0B3-84BE5AFF6BE4}" type="presOf" srcId="{B2B27BF6-1AB8-4C14-AD3A-EB50AB6CEB5D}" destId="{A7D2584A-A118-4962-A740-1308F4CA93B5}" srcOrd="0" destOrd="0" presId="urn:microsoft.com/office/officeart/2016/7/layout/BasicLinearProcessNumbered"/>
    <dgm:cxn modelId="{5B7FA928-D63F-41E4-A34B-4B3B6AC4BD54}" type="presOf" srcId="{30D8C6FF-502E-4ADC-80B7-07411E97D439}" destId="{816C72E3-FB3F-4D53-BC73-31AF7405F9C2}" srcOrd="0" destOrd="0" presId="urn:microsoft.com/office/officeart/2016/7/layout/BasicLinearProcessNumbered"/>
    <dgm:cxn modelId="{E993A72A-3FBF-4F40-8D08-FC196CCB06A6}" type="presOf" srcId="{E4A676FF-BA61-4782-8556-282939A2593F}" destId="{8FD38F27-D26C-4123-98E5-4FD88C674DFC}" srcOrd="0" destOrd="0" presId="urn:microsoft.com/office/officeart/2016/7/layout/BasicLinearProcessNumbered"/>
    <dgm:cxn modelId="{85F95E47-CA5A-45CA-8B49-1CA91016DD00}" srcId="{B2B27BF6-1AB8-4C14-AD3A-EB50AB6CEB5D}" destId="{5A104930-567B-41E5-99D7-5C65380A434D}" srcOrd="0" destOrd="0" parTransId="{AB6F7615-7511-4C0A-919C-3E2C71198F73}" sibTransId="{44350700-F326-4CD2-B1B3-2DA80D9047C1}"/>
    <dgm:cxn modelId="{57906570-C5C4-4749-AC52-66660238E7C0}" type="presOf" srcId="{E1393D06-894D-4D84-8465-414A45C38F97}" destId="{14C2D012-F148-4442-B2F7-5B442F6D6351}" srcOrd="1" destOrd="0" presId="urn:microsoft.com/office/officeart/2016/7/layout/BasicLinearProcessNumbered"/>
    <dgm:cxn modelId="{B1F6EEA6-0495-4BED-BCFF-F234095EA9BC}" srcId="{B2B27BF6-1AB8-4C14-AD3A-EB50AB6CEB5D}" destId="{C03311C1-0875-43E7-BE95-FE842630007D}" srcOrd="1" destOrd="0" parTransId="{97ACF02E-9EAD-441A-824B-51A6EB9E85C9}" sibTransId="{30D8C6FF-502E-4ADC-80B7-07411E97D439}"/>
    <dgm:cxn modelId="{085953AF-9C94-4E51-8002-BF39131C326C}" srcId="{B2B27BF6-1AB8-4C14-AD3A-EB50AB6CEB5D}" destId="{E1393D06-894D-4D84-8465-414A45C38F97}" srcOrd="2" destOrd="0" parTransId="{8DF3513B-5396-4100-B332-C10AB7BDB239}" sibTransId="{E4A676FF-BA61-4782-8556-282939A2593F}"/>
    <dgm:cxn modelId="{F7822BBA-44F4-41E6-AC71-4CFF973DDD57}" type="presOf" srcId="{C03311C1-0875-43E7-BE95-FE842630007D}" destId="{5E087DE5-1C79-4F67-9598-B7A54A0F8D6E}" srcOrd="1" destOrd="0" presId="urn:microsoft.com/office/officeart/2016/7/layout/BasicLinearProcessNumbered"/>
    <dgm:cxn modelId="{532E4ECF-3A52-4F09-83F7-86EC39557143}" type="presOf" srcId="{C03311C1-0875-43E7-BE95-FE842630007D}" destId="{6F631326-70B3-44F2-A49D-82C708BAEC6D}" srcOrd="0" destOrd="0" presId="urn:microsoft.com/office/officeart/2016/7/layout/BasicLinearProcessNumbered"/>
    <dgm:cxn modelId="{AD18E7DC-E7E2-4637-8D3E-B186B12AF51B}" type="presOf" srcId="{44350700-F326-4CD2-B1B3-2DA80D9047C1}" destId="{6110B7B4-5E86-4718-9A15-8E8EC3548F00}" srcOrd="0" destOrd="0" presId="urn:microsoft.com/office/officeart/2016/7/layout/BasicLinearProcessNumbered"/>
    <dgm:cxn modelId="{26125BDF-0726-46BA-9E34-8E3937168F16}" type="presOf" srcId="{5A104930-567B-41E5-99D7-5C65380A434D}" destId="{D19F0C24-984D-40CB-8260-257590D8F068}" srcOrd="0" destOrd="0" presId="urn:microsoft.com/office/officeart/2016/7/layout/BasicLinearProcessNumbered"/>
    <dgm:cxn modelId="{BE3C54EC-01CD-40B4-9E14-D1199A2F6364}" type="presOf" srcId="{E1393D06-894D-4D84-8465-414A45C38F97}" destId="{8056FEEF-3996-46C5-8CB2-56D273E3C716}" srcOrd="0" destOrd="0" presId="urn:microsoft.com/office/officeart/2016/7/layout/BasicLinearProcessNumbered"/>
    <dgm:cxn modelId="{FE827CF8-A0CB-4B14-9675-F267BE05BC9C}" type="presOf" srcId="{5A104930-567B-41E5-99D7-5C65380A434D}" destId="{19E1BECF-918F-44C2-A41C-A7F56254A801}" srcOrd="1" destOrd="0" presId="urn:microsoft.com/office/officeart/2016/7/layout/BasicLinearProcessNumbered"/>
    <dgm:cxn modelId="{1C6E6310-696F-41DC-82F3-6213FDE3BBCB}" type="presParOf" srcId="{A7D2584A-A118-4962-A740-1308F4CA93B5}" destId="{80F9DF7E-9F3B-4335-BA23-E43AB1DF3E60}" srcOrd="0" destOrd="0" presId="urn:microsoft.com/office/officeart/2016/7/layout/BasicLinearProcessNumbered"/>
    <dgm:cxn modelId="{A843CFBA-C4EE-4F82-8C94-96C1007FB07C}" type="presParOf" srcId="{80F9DF7E-9F3B-4335-BA23-E43AB1DF3E60}" destId="{D19F0C24-984D-40CB-8260-257590D8F068}" srcOrd="0" destOrd="0" presId="urn:microsoft.com/office/officeart/2016/7/layout/BasicLinearProcessNumbered"/>
    <dgm:cxn modelId="{6EC0D303-8E66-4880-A2FF-9BD17AB2F951}" type="presParOf" srcId="{80F9DF7E-9F3B-4335-BA23-E43AB1DF3E60}" destId="{6110B7B4-5E86-4718-9A15-8E8EC3548F00}" srcOrd="1" destOrd="0" presId="urn:microsoft.com/office/officeart/2016/7/layout/BasicLinearProcessNumbered"/>
    <dgm:cxn modelId="{43848819-C405-4516-BDDD-43E401E7A0C2}" type="presParOf" srcId="{80F9DF7E-9F3B-4335-BA23-E43AB1DF3E60}" destId="{05D317F2-65B9-4206-AE3A-385625BE28EB}" srcOrd="2" destOrd="0" presId="urn:microsoft.com/office/officeart/2016/7/layout/BasicLinearProcessNumbered"/>
    <dgm:cxn modelId="{0A027706-C5E8-425D-A83C-702D00C27AE9}" type="presParOf" srcId="{80F9DF7E-9F3B-4335-BA23-E43AB1DF3E60}" destId="{19E1BECF-918F-44C2-A41C-A7F56254A801}" srcOrd="3" destOrd="0" presId="urn:microsoft.com/office/officeart/2016/7/layout/BasicLinearProcessNumbered"/>
    <dgm:cxn modelId="{F5F784D4-FAA9-4D49-B091-03BD71E9BECE}" type="presParOf" srcId="{A7D2584A-A118-4962-A740-1308F4CA93B5}" destId="{D5FAE589-0C32-42E5-94D7-745D4ACE43D4}" srcOrd="1" destOrd="0" presId="urn:microsoft.com/office/officeart/2016/7/layout/BasicLinearProcessNumbered"/>
    <dgm:cxn modelId="{AE784C3A-2C8B-499E-829D-A36BA24D1434}" type="presParOf" srcId="{A7D2584A-A118-4962-A740-1308F4CA93B5}" destId="{B820CC86-6A30-4634-9EC7-59E675145055}" srcOrd="2" destOrd="0" presId="urn:microsoft.com/office/officeart/2016/7/layout/BasicLinearProcessNumbered"/>
    <dgm:cxn modelId="{8CB696A0-B268-4193-A27C-F251822A1C05}" type="presParOf" srcId="{B820CC86-6A30-4634-9EC7-59E675145055}" destId="{6F631326-70B3-44F2-A49D-82C708BAEC6D}" srcOrd="0" destOrd="0" presId="urn:microsoft.com/office/officeart/2016/7/layout/BasicLinearProcessNumbered"/>
    <dgm:cxn modelId="{9D5CB0AE-7077-454F-A4DB-9BC7521FBB65}" type="presParOf" srcId="{B820CC86-6A30-4634-9EC7-59E675145055}" destId="{816C72E3-FB3F-4D53-BC73-31AF7405F9C2}" srcOrd="1" destOrd="0" presId="urn:microsoft.com/office/officeart/2016/7/layout/BasicLinearProcessNumbered"/>
    <dgm:cxn modelId="{A9A08398-4DE7-4FA6-B672-9E15D10427D3}" type="presParOf" srcId="{B820CC86-6A30-4634-9EC7-59E675145055}" destId="{B186E293-1DEF-434E-A944-70A0E2A80DBE}" srcOrd="2" destOrd="0" presId="urn:microsoft.com/office/officeart/2016/7/layout/BasicLinearProcessNumbered"/>
    <dgm:cxn modelId="{135A1AA4-BB90-4317-AA17-794A02C282A8}" type="presParOf" srcId="{B820CC86-6A30-4634-9EC7-59E675145055}" destId="{5E087DE5-1C79-4F67-9598-B7A54A0F8D6E}" srcOrd="3" destOrd="0" presId="urn:microsoft.com/office/officeart/2016/7/layout/BasicLinearProcessNumbered"/>
    <dgm:cxn modelId="{80A39A48-EDBE-4D7A-8303-9A39F3A1CDA0}" type="presParOf" srcId="{A7D2584A-A118-4962-A740-1308F4CA93B5}" destId="{C349CD9F-BFB7-4237-A58E-3774FA0033F8}" srcOrd="3" destOrd="0" presId="urn:microsoft.com/office/officeart/2016/7/layout/BasicLinearProcessNumbered"/>
    <dgm:cxn modelId="{01661A0F-D7DD-4209-A840-703737AE7F48}" type="presParOf" srcId="{A7D2584A-A118-4962-A740-1308F4CA93B5}" destId="{41498EB0-A475-431B-BAAA-56B4EE02A9DD}" srcOrd="4" destOrd="0" presId="urn:microsoft.com/office/officeart/2016/7/layout/BasicLinearProcessNumbered"/>
    <dgm:cxn modelId="{7939AB25-97E2-432B-B4EA-EC8A71BF9F29}" type="presParOf" srcId="{41498EB0-A475-431B-BAAA-56B4EE02A9DD}" destId="{8056FEEF-3996-46C5-8CB2-56D273E3C716}" srcOrd="0" destOrd="0" presId="urn:microsoft.com/office/officeart/2016/7/layout/BasicLinearProcessNumbered"/>
    <dgm:cxn modelId="{229747EC-0C78-4A5E-A41C-A40472AB7524}" type="presParOf" srcId="{41498EB0-A475-431B-BAAA-56B4EE02A9DD}" destId="{8FD38F27-D26C-4123-98E5-4FD88C674DFC}" srcOrd="1" destOrd="0" presId="urn:microsoft.com/office/officeart/2016/7/layout/BasicLinearProcessNumbered"/>
    <dgm:cxn modelId="{F5071BE1-ADD4-43CD-B695-2ED4448A1CC7}" type="presParOf" srcId="{41498EB0-A475-431B-BAAA-56B4EE02A9DD}" destId="{FB00C29A-A494-4792-8833-58E573477796}" srcOrd="2" destOrd="0" presId="urn:microsoft.com/office/officeart/2016/7/layout/BasicLinearProcessNumbered"/>
    <dgm:cxn modelId="{36D57FD2-E02E-4628-B732-41564E948C64}" type="presParOf" srcId="{41498EB0-A475-431B-BAAA-56B4EE02A9DD}" destId="{14C2D012-F148-4442-B2F7-5B442F6D635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A2752B-0332-42C1-A758-ADB39451D2AD}" type="doc">
      <dgm:prSet loTypeId="urn:microsoft.com/office/officeart/2005/8/layout/hierarchy1" loCatId="hierarchy" qsTypeId="urn:microsoft.com/office/officeart/2005/8/quickstyle/simple5" qsCatId="simple" csTypeId="urn:microsoft.com/office/officeart/2005/8/colors/colorful5" csCatId="colorful"/>
      <dgm:spPr/>
      <dgm:t>
        <a:bodyPr/>
        <a:lstStyle/>
        <a:p>
          <a:endParaRPr lang="en-US"/>
        </a:p>
      </dgm:t>
    </dgm:pt>
    <dgm:pt modelId="{201AD419-EB3E-47F8-B625-001058AD28C6}">
      <dgm:prSet/>
      <dgm:spPr/>
      <dgm:t>
        <a:bodyPr/>
        <a:lstStyle/>
        <a:p>
          <a:r>
            <a:rPr lang="en-AU" b="0" i="0"/>
            <a:t>An acetyl tag is a </a:t>
          </a:r>
          <a:r>
            <a:rPr lang="en-AU" b="0" i="0" u="sng"/>
            <a:t>chemical that can bind to some of the nucleotide bases</a:t>
          </a:r>
          <a:r>
            <a:rPr lang="en-AU" b="0" i="0"/>
            <a:t>.</a:t>
          </a:r>
          <a:endParaRPr lang="en-US"/>
        </a:p>
      </dgm:t>
    </dgm:pt>
    <dgm:pt modelId="{64666A3D-6265-44CB-8B44-2536F9EED3AE}" type="parTrans" cxnId="{ED202799-6BEA-4E89-9ECA-651CD408B161}">
      <dgm:prSet/>
      <dgm:spPr/>
      <dgm:t>
        <a:bodyPr/>
        <a:lstStyle/>
        <a:p>
          <a:endParaRPr lang="en-US"/>
        </a:p>
      </dgm:t>
    </dgm:pt>
    <dgm:pt modelId="{20E0776F-A358-4EC6-968E-29FE381249C1}" type="sibTrans" cxnId="{ED202799-6BEA-4E89-9ECA-651CD408B161}">
      <dgm:prSet/>
      <dgm:spPr/>
      <dgm:t>
        <a:bodyPr/>
        <a:lstStyle/>
        <a:p>
          <a:endParaRPr lang="en-US"/>
        </a:p>
      </dgm:t>
    </dgm:pt>
    <dgm:pt modelId="{0C6EE9A3-3EA1-44EA-BC6E-EDD5F930EFF1}">
      <dgm:prSet/>
      <dgm:spPr/>
      <dgm:t>
        <a:bodyPr/>
        <a:lstStyle/>
        <a:p>
          <a:r>
            <a:rPr lang="en-AU" b="0" i="0"/>
            <a:t>This can enhance gene expression (protein synthesis)</a:t>
          </a:r>
          <a:endParaRPr lang="en-US"/>
        </a:p>
      </dgm:t>
    </dgm:pt>
    <dgm:pt modelId="{318B4F84-DDBF-4361-89CE-1C39B699A2B1}" type="parTrans" cxnId="{96BCAC1F-45C7-4906-A69C-E825117161FD}">
      <dgm:prSet/>
      <dgm:spPr/>
      <dgm:t>
        <a:bodyPr/>
        <a:lstStyle/>
        <a:p>
          <a:endParaRPr lang="en-US"/>
        </a:p>
      </dgm:t>
    </dgm:pt>
    <dgm:pt modelId="{3045564E-2A40-4072-8ACA-B0781619472E}" type="sibTrans" cxnId="{96BCAC1F-45C7-4906-A69C-E825117161FD}">
      <dgm:prSet/>
      <dgm:spPr/>
      <dgm:t>
        <a:bodyPr/>
        <a:lstStyle/>
        <a:p>
          <a:endParaRPr lang="en-US"/>
        </a:p>
      </dgm:t>
    </dgm:pt>
    <dgm:pt modelId="{953AC589-5596-4DA6-9D88-5897CE54487D}" type="pres">
      <dgm:prSet presAssocID="{0CA2752B-0332-42C1-A758-ADB39451D2AD}" presName="hierChild1" presStyleCnt="0">
        <dgm:presLayoutVars>
          <dgm:chPref val="1"/>
          <dgm:dir/>
          <dgm:animOne val="branch"/>
          <dgm:animLvl val="lvl"/>
          <dgm:resizeHandles/>
        </dgm:presLayoutVars>
      </dgm:prSet>
      <dgm:spPr/>
    </dgm:pt>
    <dgm:pt modelId="{B6DC8500-D1AD-43C3-8EF0-C9AE7BC29494}" type="pres">
      <dgm:prSet presAssocID="{201AD419-EB3E-47F8-B625-001058AD28C6}" presName="hierRoot1" presStyleCnt="0"/>
      <dgm:spPr/>
    </dgm:pt>
    <dgm:pt modelId="{A60800D9-00DA-4AD7-83F0-A379DB6033C7}" type="pres">
      <dgm:prSet presAssocID="{201AD419-EB3E-47F8-B625-001058AD28C6}" presName="composite" presStyleCnt="0"/>
      <dgm:spPr/>
    </dgm:pt>
    <dgm:pt modelId="{8B4301EB-CD3E-429D-934B-F8ED715FE563}" type="pres">
      <dgm:prSet presAssocID="{201AD419-EB3E-47F8-B625-001058AD28C6}" presName="background" presStyleLbl="node0" presStyleIdx="0" presStyleCnt="2"/>
      <dgm:spPr/>
    </dgm:pt>
    <dgm:pt modelId="{9E709E6A-73E6-4CBB-A144-4C1E87E0EF9F}" type="pres">
      <dgm:prSet presAssocID="{201AD419-EB3E-47F8-B625-001058AD28C6}" presName="text" presStyleLbl="fgAcc0" presStyleIdx="0" presStyleCnt="2">
        <dgm:presLayoutVars>
          <dgm:chPref val="3"/>
        </dgm:presLayoutVars>
      </dgm:prSet>
      <dgm:spPr/>
    </dgm:pt>
    <dgm:pt modelId="{3A655957-9978-4E37-A93C-39D51CF89A0A}" type="pres">
      <dgm:prSet presAssocID="{201AD419-EB3E-47F8-B625-001058AD28C6}" presName="hierChild2" presStyleCnt="0"/>
      <dgm:spPr/>
    </dgm:pt>
    <dgm:pt modelId="{18D467D8-6AD4-44E1-9F6B-35204F43B0DB}" type="pres">
      <dgm:prSet presAssocID="{0C6EE9A3-3EA1-44EA-BC6E-EDD5F930EFF1}" presName="hierRoot1" presStyleCnt="0"/>
      <dgm:spPr/>
    </dgm:pt>
    <dgm:pt modelId="{FB690906-8EB6-435E-A07E-2E62AE1119D5}" type="pres">
      <dgm:prSet presAssocID="{0C6EE9A3-3EA1-44EA-BC6E-EDD5F930EFF1}" presName="composite" presStyleCnt="0"/>
      <dgm:spPr/>
    </dgm:pt>
    <dgm:pt modelId="{1A82E3A8-1420-43B6-9488-EC27F9054247}" type="pres">
      <dgm:prSet presAssocID="{0C6EE9A3-3EA1-44EA-BC6E-EDD5F930EFF1}" presName="background" presStyleLbl="node0" presStyleIdx="1" presStyleCnt="2"/>
      <dgm:spPr/>
    </dgm:pt>
    <dgm:pt modelId="{A4552DA2-05C7-4F5A-BE54-212871865878}" type="pres">
      <dgm:prSet presAssocID="{0C6EE9A3-3EA1-44EA-BC6E-EDD5F930EFF1}" presName="text" presStyleLbl="fgAcc0" presStyleIdx="1" presStyleCnt="2">
        <dgm:presLayoutVars>
          <dgm:chPref val="3"/>
        </dgm:presLayoutVars>
      </dgm:prSet>
      <dgm:spPr/>
    </dgm:pt>
    <dgm:pt modelId="{534B4E38-D907-4D96-A3C3-32D44F838A7D}" type="pres">
      <dgm:prSet presAssocID="{0C6EE9A3-3EA1-44EA-BC6E-EDD5F930EFF1}" presName="hierChild2" presStyleCnt="0"/>
      <dgm:spPr/>
    </dgm:pt>
  </dgm:ptLst>
  <dgm:cxnLst>
    <dgm:cxn modelId="{6DE2BC1D-BA8D-4018-9034-988E0386C020}" type="presOf" srcId="{0C6EE9A3-3EA1-44EA-BC6E-EDD5F930EFF1}" destId="{A4552DA2-05C7-4F5A-BE54-212871865878}" srcOrd="0" destOrd="0" presId="urn:microsoft.com/office/officeart/2005/8/layout/hierarchy1"/>
    <dgm:cxn modelId="{96BCAC1F-45C7-4906-A69C-E825117161FD}" srcId="{0CA2752B-0332-42C1-A758-ADB39451D2AD}" destId="{0C6EE9A3-3EA1-44EA-BC6E-EDD5F930EFF1}" srcOrd="1" destOrd="0" parTransId="{318B4F84-DDBF-4361-89CE-1C39B699A2B1}" sibTransId="{3045564E-2A40-4072-8ACA-B0781619472E}"/>
    <dgm:cxn modelId="{ED202799-6BEA-4E89-9ECA-651CD408B161}" srcId="{0CA2752B-0332-42C1-A758-ADB39451D2AD}" destId="{201AD419-EB3E-47F8-B625-001058AD28C6}" srcOrd="0" destOrd="0" parTransId="{64666A3D-6265-44CB-8B44-2536F9EED3AE}" sibTransId="{20E0776F-A358-4EC6-968E-29FE381249C1}"/>
    <dgm:cxn modelId="{910CEFA8-2EAF-4C17-978A-A01E3FCFAC34}" type="presOf" srcId="{0CA2752B-0332-42C1-A758-ADB39451D2AD}" destId="{953AC589-5596-4DA6-9D88-5897CE54487D}" srcOrd="0" destOrd="0" presId="urn:microsoft.com/office/officeart/2005/8/layout/hierarchy1"/>
    <dgm:cxn modelId="{F27CB0B6-52B3-4DF4-9797-5E742503C460}" type="presOf" srcId="{201AD419-EB3E-47F8-B625-001058AD28C6}" destId="{9E709E6A-73E6-4CBB-A144-4C1E87E0EF9F}" srcOrd="0" destOrd="0" presId="urn:microsoft.com/office/officeart/2005/8/layout/hierarchy1"/>
    <dgm:cxn modelId="{15EB1B71-8329-4456-95E2-9DE575D1D399}" type="presParOf" srcId="{953AC589-5596-4DA6-9D88-5897CE54487D}" destId="{B6DC8500-D1AD-43C3-8EF0-C9AE7BC29494}" srcOrd="0" destOrd="0" presId="urn:microsoft.com/office/officeart/2005/8/layout/hierarchy1"/>
    <dgm:cxn modelId="{0B545057-112C-4B59-A464-709061653F06}" type="presParOf" srcId="{B6DC8500-D1AD-43C3-8EF0-C9AE7BC29494}" destId="{A60800D9-00DA-4AD7-83F0-A379DB6033C7}" srcOrd="0" destOrd="0" presId="urn:microsoft.com/office/officeart/2005/8/layout/hierarchy1"/>
    <dgm:cxn modelId="{9D950F86-F558-439D-9A09-586EBD9A7685}" type="presParOf" srcId="{A60800D9-00DA-4AD7-83F0-A379DB6033C7}" destId="{8B4301EB-CD3E-429D-934B-F8ED715FE563}" srcOrd="0" destOrd="0" presId="urn:microsoft.com/office/officeart/2005/8/layout/hierarchy1"/>
    <dgm:cxn modelId="{B1966136-506D-4091-A318-0DEE3DEE4EC1}" type="presParOf" srcId="{A60800D9-00DA-4AD7-83F0-A379DB6033C7}" destId="{9E709E6A-73E6-4CBB-A144-4C1E87E0EF9F}" srcOrd="1" destOrd="0" presId="urn:microsoft.com/office/officeart/2005/8/layout/hierarchy1"/>
    <dgm:cxn modelId="{F6C99A72-CCF0-4881-B8F2-0EFA8EAD2DB9}" type="presParOf" srcId="{B6DC8500-D1AD-43C3-8EF0-C9AE7BC29494}" destId="{3A655957-9978-4E37-A93C-39D51CF89A0A}" srcOrd="1" destOrd="0" presId="urn:microsoft.com/office/officeart/2005/8/layout/hierarchy1"/>
    <dgm:cxn modelId="{C41C3CD3-50F8-479E-BAEE-72D279031AD8}" type="presParOf" srcId="{953AC589-5596-4DA6-9D88-5897CE54487D}" destId="{18D467D8-6AD4-44E1-9F6B-35204F43B0DB}" srcOrd="1" destOrd="0" presId="urn:microsoft.com/office/officeart/2005/8/layout/hierarchy1"/>
    <dgm:cxn modelId="{9E2B9272-ABC5-4B25-A541-757047B5BA0E}" type="presParOf" srcId="{18D467D8-6AD4-44E1-9F6B-35204F43B0DB}" destId="{FB690906-8EB6-435E-A07E-2E62AE1119D5}" srcOrd="0" destOrd="0" presId="urn:microsoft.com/office/officeart/2005/8/layout/hierarchy1"/>
    <dgm:cxn modelId="{C0EF7EA3-AA40-452B-94B3-B455EB5224E3}" type="presParOf" srcId="{FB690906-8EB6-435E-A07E-2E62AE1119D5}" destId="{1A82E3A8-1420-43B6-9488-EC27F9054247}" srcOrd="0" destOrd="0" presId="urn:microsoft.com/office/officeart/2005/8/layout/hierarchy1"/>
    <dgm:cxn modelId="{9B902239-6F53-428E-9C9F-5A5CBD86B8AE}" type="presParOf" srcId="{FB690906-8EB6-435E-A07E-2E62AE1119D5}" destId="{A4552DA2-05C7-4F5A-BE54-212871865878}" srcOrd="1" destOrd="0" presId="urn:microsoft.com/office/officeart/2005/8/layout/hierarchy1"/>
    <dgm:cxn modelId="{D40B8F73-5D22-41F5-A0F0-84C57D75C5CD}" type="presParOf" srcId="{18D467D8-6AD4-44E1-9F6B-35204F43B0DB}" destId="{534B4E38-D907-4D96-A3C3-32D44F838A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6E291-AD50-4C18-8405-26638A748289}">
      <dsp:nvSpPr>
        <dsp:cNvPr id="0" name=""/>
        <dsp:cNvSpPr/>
      </dsp:nvSpPr>
      <dsp:spPr>
        <a:xfrm>
          <a:off x="118490" y="-485184"/>
          <a:ext cx="4596484" cy="2918767"/>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AA9585B-0AB8-4387-B962-024DFC022801}">
      <dsp:nvSpPr>
        <dsp:cNvPr id="0" name=""/>
        <dsp:cNvSpPr/>
      </dsp:nvSpPr>
      <dsp:spPr>
        <a:xfrm>
          <a:off x="629211" y="0"/>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AU" sz="6500" kern="1200" dirty="0"/>
            <a:t>A       T</a:t>
          </a:r>
          <a:endParaRPr lang="en-US" sz="6500" kern="1200" dirty="0"/>
        </a:p>
      </dsp:txBody>
      <dsp:txXfrm>
        <a:off x="714699" y="85488"/>
        <a:ext cx="4425508" cy="2747791"/>
      </dsp:txXfrm>
    </dsp:sp>
    <dsp:sp modelId="{EDA1E214-04ED-4360-B301-A574626E33B8}">
      <dsp:nvSpPr>
        <dsp:cNvPr id="0" name=""/>
        <dsp:cNvSpPr/>
      </dsp:nvSpPr>
      <dsp:spPr>
        <a:xfrm>
          <a:off x="5735082" y="-461382"/>
          <a:ext cx="4596484" cy="2918767"/>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F176B83-C200-41CE-8D02-D13332FF76F0}">
      <dsp:nvSpPr>
        <dsp:cNvPr id="0" name=""/>
        <dsp:cNvSpPr/>
      </dsp:nvSpPr>
      <dsp:spPr>
        <a:xfrm>
          <a:off x="6245803" y="23802"/>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AU" sz="6500" kern="1200"/>
            <a:t>C       G                              </a:t>
          </a:r>
          <a:endParaRPr lang="en-US" sz="6500" kern="1200"/>
        </a:p>
      </dsp:txBody>
      <dsp:txXfrm>
        <a:off x="6331291" y="109290"/>
        <a:ext cx="4425508" cy="2747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4FEDC-4CCC-483E-A439-EECDEE1EDA87}">
      <dsp:nvSpPr>
        <dsp:cNvPr id="0" name=""/>
        <dsp:cNvSpPr/>
      </dsp:nvSpPr>
      <dsp:spPr>
        <a:xfrm rot="5400000">
          <a:off x="1381679" y="1424481"/>
          <a:ext cx="2226940" cy="268317"/>
        </a:xfrm>
        <a:prstGeom prst="rect">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FB6D6FB-9E19-456F-B9B1-A996E377A6AE}">
      <dsp:nvSpPr>
        <dsp:cNvPr id="0" name=""/>
        <dsp:cNvSpPr/>
      </dsp:nvSpPr>
      <dsp:spPr>
        <a:xfrm>
          <a:off x="1894371" y="3845"/>
          <a:ext cx="2981300" cy="1788780"/>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Histones are the </a:t>
          </a:r>
          <a:r>
            <a:rPr lang="en-AU" sz="2000" u="sng" kern="1200" dirty="0"/>
            <a:t>proteins around which DNA is wrapped.</a:t>
          </a:r>
          <a:endParaRPr lang="en-US" sz="2000" kern="1200" dirty="0"/>
        </a:p>
      </dsp:txBody>
      <dsp:txXfrm>
        <a:off x="1946763" y="56237"/>
        <a:ext cx="2876516" cy="1683996"/>
      </dsp:txXfrm>
    </dsp:sp>
    <dsp:sp modelId="{041F64CE-C532-4970-8E23-00F2C7E60424}">
      <dsp:nvSpPr>
        <dsp:cNvPr id="0" name=""/>
        <dsp:cNvSpPr/>
      </dsp:nvSpPr>
      <dsp:spPr>
        <a:xfrm>
          <a:off x="2499667" y="2542469"/>
          <a:ext cx="4526175" cy="268317"/>
        </a:xfrm>
        <a:prstGeom prst="rect">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921691C-0D9E-48FF-8E0D-827A083737C5}">
      <dsp:nvSpPr>
        <dsp:cNvPr id="0" name=""/>
        <dsp:cNvSpPr/>
      </dsp:nvSpPr>
      <dsp:spPr>
        <a:xfrm>
          <a:off x="1894371" y="2239821"/>
          <a:ext cx="2981300" cy="1788780"/>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The way that the DNA is wrapped around the histones can affect the </a:t>
          </a:r>
          <a:r>
            <a:rPr lang="en-AU" sz="2000" u="sng" kern="1200"/>
            <a:t>gene expression</a:t>
          </a:r>
          <a:r>
            <a:rPr lang="en-AU" sz="2000" kern="1200"/>
            <a:t>.</a:t>
          </a:r>
          <a:endParaRPr lang="en-US" sz="2000" kern="1200"/>
        </a:p>
      </dsp:txBody>
      <dsp:txXfrm>
        <a:off x="1946763" y="2292213"/>
        <a:ext cx="2876516" cy="1683996"/>
      </dsp:txXfrm>
    </dsp:sp>
    <dsp:sp modelId="{9C81E80A-FBD4-4937-8A59-56AA98C94C2B}">
      <dsp:nvSpPr>
        <dsp:cNvPr id="0" name=""/>
        <dsp:cNvSpPr/>
      </dsp:nvSpPr>
      <dsp:spPr>
        <a:xfrm rot="16200000">
          <a:off x="5918623" y="1424481"/>
          <a:ext cx="2226940" cy="268317"/>
        </a:xfrm>
        <a:prstGeom prst="rect">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50E35F6-9F7A-4248-8AA7-3FFF4D225CA2}">
      <dsp:nvSpPr>
        <dsp:cNvPr id="0" name=""/>
        <dsp:cNvSpPr/>
      </dsp:nvSpPr>
      <dsp:spPr>
        <a:xfrm>
          <a:off x="5859502" y="2239821"/>
          <a:ext cx="4124927" cy="1788780"/>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In particular if the DNA is tightly coiled around the histones it tends to </a:t>
          </a:r>
          <a:r>
            <a:rPr lang="en-AU" sz="2000" u="sng" kern="1200"/>
            <a:t>switch the gene off</a:t>
          </a:r>
          <a:r>
            <a:rPr lang="en-AU" sz="2000" kern="1200"/>
            <a:t>.  If the DNA is loosely coiled around the histone it tends to switch the </a:t>
          </a:r>
          <a:r>
            <a:rPr lang="en-AU" sz="2000" u="sng" kern="1200"/>
            <a:t>gene on</a:t>
          </a:r>
          <a:r>
            <a:rPr lang="en-AU" sz="2000" kern="1200"/>
            <a:t>.</a:t>
          </a:r>
          <a:endParaRPr lang="en-US" sz="2000" kern="1200"/>
        </a:p>
      </dsp:txBody>
      <dsp:txXfrm>
        <a:off x="5911894" y="2292213"/>
        <a:ext cx="4020143" cy="1683996"/>
      </dsp:txXfrm>
    </dsp:sp>
    <dsp:sp modelId="{1F0F6858-6640-41B2-AB58-C81D8E9B5889}">
      <dsp:nvSpPr>
        <dsp:cNvPr id="0" name=""/>
        <dsp:cNvSpPr/>
      </dsp:nvSpPr>
      <dsp:spPr>
        <a:xfrm>
          <a:off x="6431315" y="3845"/>
          <a:ext cx="2981300" cy="1788780"/>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hlinkClick xmlns:r="http://schemas.openxmlformats.org/officeDocument/2006/relationships" r:id="rId1"/>
            </a:rPr>
            <a:t>http://www.youtube.com/watch?v=eYrQ0EhVCYA</a:t>
          </a:r>
          <a:endParaRPr lang="en-US" sz="2000" kern="1200" dirty="0"/>
        </a:p>
      </dsp:txBody>
      <dsp:txXfrm>
        <a:off x="6483707" y="56237"/>
        <a:ext cx="2876516" cy="1683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F0C24-984D-40CB-8260-257590D8F068}">
      <dsp:nvSpPr>
        <dsp:cNvPr id="0" name=""/>
        <dsp:cNvSpPr/>
      </dsp:nvSpPr>
      <dsp:spPr>
        <a:xfrm>
          <a:off x="46475" y="0"/>
          <a:ext cx="3404803" cy="340427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1066800">
            <a:lnSpc>
              <a:spcPct val="90000"/>
            </a:lnSpc>
            <a:spcBef>
              <a:spcPct val="0"/>
            </a:spcBef>
            <a:spcAft>
              <a:spcPct val="35000"/>
            </a:spcAft>
            <a:buNone/>
          </a:pPr>
          <a:r>
            <a:rPr lang="en-AU" sz="2400" b="0" i="0" kern="1200" dirty="0"/>
            <a:t>A methyl tag is a </a:t>
          </a:r>
          <a:r>
            <a:rPr lang="en-AU" sz="2400" b="0" i="0" u="sng" kern="1200" dirty="0"/>
            <a:t>chemical that can bind to some of the nucleotide bases</a:t>
          </a:r>
          <a:r>
            <a:rPr lang="en-AU" sz="2400" b="0" i="0" kern="1200" dirty="0"/>
            <a:t>.</a:t>
          </a:r>
          <a:endParaRPr lang="en-US" sz="2400" kern="1200" dirty="0"/>
        </a:p>
      </dsp:txBody>
      <dsp:txXfrm>
        <a:off x="46475" y="1293625"/>
        <a:ext cx="3404803" cy="2042566"/>
      </dsp:txXfrm>
    </dsp:sp>
    <dsp:sp modelId="{6110B7B4-5E86-4718-9A15-8E8EC3548F00}">
      <dsp:nvSpPr>
        <dsp:cNvPr id="0" name=""/>
        <dsp:cNvSpPr/>
      </dsp:nvSpPr>
      <dsp:spPr>
        <a:xfrm>
          <a:off x="1191760" y="340427"/>
          <a:ext cx="1021283" cy="1021283"/>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41323" y="489990"/>
        <a:ext cx="722157" cy="722157"/>
      </dsp:txXfrm>
    </dsp:sp>
    <dsp:sp modelId="{05D317F2-65B9-4206-AE3A-385625BE28EB}">
      <dsp:nvSpPr>
        <dsp:cNvPr id="0" name=""/>
        <dsp:cNvSpPr/>
      </dsp:nvSpPr>
      <dsp:spPr>
        <a:xfrm>
          <a:off x="0" y="3404205"/>
          <a:ext cx="3404803" cy="72"/>
        </a:xfrm>
        <a:prstGeom prst="rect">
          <a:avLst/>
        </a:prstGeom>
        <a:solidFill>
          <a:schemeClr val="accent5">
            <a:hueOff val="1247448"/>
            <a:satOff val="-803"/>
            <a:lumOff val="549"/>
            <a:alphaOff val="0"/>
          </a:schemeClr>
        </a:solidFill>
        <a:ln w="19050" cap="rnd" cmpd="sng" algn="ctr">
          <a:solidFill>
            <a:schemeClr val="accent5">
              <a:hueOff val="1247448"/>
              <a:satOff val="-803"/>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31326-70B3-44F2-A49D-82C708BAEC6D}">
      <dsp:nvSpPr>
        <dsp:cNvPr id="0" name=""/>
        <dsp:cNvSpPr/>
      </dsp:nvSpPr>
      <dsp:spPr>
        <a:xfrm>
          <a:off x="3745283" y="0"/>
          <a:ext cx="3404803" cy="3404277"/>
        </a:xfrm>
        <a:prstGeom prst="rect">
          <a:avLst/>
        </a:prstGeom>
        <a:solidFill>
          <a:schemeClr val="accent5">
            <a:tint val="40000"/>
            <a:alpha val="90000"/>
            <a:hueOff val="3014507"/>
            <a:satOff val="29"/>
            <a:lumOff val="232"/>
            <a:alphaOff val="0"/>
          </a:schemeClr>
        </a:solidFill>
        <a:ln w="19050" cap="rnd" cmpd="sng" algn="ctr">
          <a:solidFill>
            <a:schemeClr val="accent5">
              <a:tint val="40000"/>
              <a:alpha val="90000"/>
              <a:hueOff val="3014507"/>
              <a:satOff val="29"/>
              <a:lumOff val="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1022350">
            <a:lnSpc>
              <a:spcPct val="90000"/>
            </a:lnSpc>
            <a:spcBef>
              <a:spcPct val="0"/>
            </a:spcBef>
            <a:spcAft>
              <a:spcPct val="35000"/>
            </a:spcAft>
            <a:buNone/>
          </a:pPr>
          <a:r>
            <a:rPr lang="en-AU" sz="2300" b="0" i="0" kern="1200" dirty="0"/>
            <a:t>This can inhibit gene expression (protein synthesis) OR (new) it can also enhance gene expression</a:t>
          </a:r>
          <a:endParaRPr lang="en-US" sz="2300" kern="1200" dirty="0"/>
        </a:p>
      </dsp:txBody>
      <dsp:txXfrm>
        <a:off x="3745283" y="1293625"/>
        <a:ext cx="3404803" cy="2042566"/>
      </dsp:txXfrm>
    </dsp:sp>
    <dsp:sp modelId="{816C72E3-FB3F-4D53-BC73-31AF7405F9C2}">
      <dsp:nvSpPr>
        <dsp:cNvPr id="0" name=""/>
        <dsp:cNvSpPr/>
      </dsp:nvSpPr>
      <dsp:spPr>
        <a:xfrm>
          <a:off x="4937043" y="340427"/>
          <a:ext cx="1021283" cy="1021283"/>
        </a:xfrm>
        <a:prstGeom prst="ellipse">
          <a:avLst/>
        </a:prstGeom>
        <a:solidFill>
          <a:schemeClr val="accent5">
            <a:hueOff val="2494895"/>
            <a:satOff val="-1605"/>
            <a:lumOff val="1098"/>
            <a:alphaOff val="0"/>
          </a:schemeClr>
        </a:solidFill>
        <a:ln w="19050" cap="rnd" cmpd="sng" algn="ctr">
          <a:solidFill>
            <a:schemeClr val="accent5">
              <a:hueOff val="2494895"/>
              <a:satOff val="-160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86606" y="489990"/>
        <a:ext cx="722157" cy="722157"/>
      </dsp:txXfrm>
    </dsp:sp>
    <dsp:sp modelId="{B186E293-1DEF-434E-A944-70A0E2A80DBE}">
      <dsp:nvSpPr>
        <dsp:cNvPr id="0" name=""/>
        <dsp:cNvSpPr/>
      </dsp:nvSpPr>
      <dsp:spPr>
        <a:xfrm>
          <a:off x="3745283" y="3404205"/>
          <a:ext cx="3404803" cy="72"/>
        </a:xfrm>
        <a:prstGeom prst="rect">
          <a:avLst/>
        </a:prstGeom>
        <a:solidFill>
          <a:schemeClr val="accent5">
            <a:hueOff val="3742343"/>
            <a:satOff val="-2408"/>
            <a:lumOff val="1646"/>
            <a:alphaOff val="0"/>
          </a:schemeClr>
        </a:solidFill>
        <a:ln w="19050" cap="rnd" cmpd="sng" algn="ctr">
          <a:solidFill>
            <a:schemeClr val="accent5">
              <a:hueOff val="3742343"/>
              <a:satOff val="-2408"/>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6FEEF-3996-46C5-8CB2-56D273E3C716}">
      <dsp:nvSpPr>
        <dsp:cNvPr id="0" name=""/>
        <dsp:cNvSpPr/>
      </dsp:nvSpPr>
      <dsp:spPr>
        <a:xfrm>
          <a:off x="7490566" y="0"/>
          <a:ext cx="3404803" cy="3404277"/>
        </a:xfrm>
        <a:prstGeom prst="rect">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1066800">
            <a:lnSpc>
              <a:spcPct val="90000"/>
            </a:lnSpc>
            <a:spcBef>
              <a:spcPct val="0"/>
            </a:spcBef>
            <a:spcAft>
              <a:spcPct val="35000"/>
            </a:spcAft>
            <a:buNone/>
          </a:pPr>
          <a:r>
            <a:rPr lang="en-AU" sz="2400" b="0" i="0" kern="1200"/>
            <a:t>However things like </a:t>
          </a:r>
          <a:r>
            <a:rPr lang="en-AU" sz="2400" b="0" i="0" u="sng" kern="1200"/>
            <a:t>diet c</a:t>
          </a:r>
          <a:r>
            <a:rPr lang="en-AU" sz="2400" b="0" i="0" kern="1200"/>
            <a:t>an change the amount of methylation.</a:t>
          </a:r>
          <a:endParaRPr lang="en-US" sz="2400" kern="1200"/>
        </a:p>
      </dsp:txBody>
      <dsp:txXfrm>
        <a:off x="7490566" y="1293625"/>
        <a:ext cx="3404803" cy="2042566"/>
      </dsp:txXfrm>
    </dsp:sp>
    <dsp:sp modelId="{8FD38F27-D26C-4123-98E5-4FD88C674DFC}">
      <dsp:nvSpPr>
        <dsp:cNvPr id="0" name=""/>
        <dsp:cNvSpPr/>
      </dsp:nvSpPr>
      <dsp:spPr>
        <a:xfrm>
          <a:off x="8682326" y="340427"/>
          <a:ext cx="1021283" cy="1021283"/>
        </a:xfrm>
        <a:prstGeom prst="ellipse">
          <a:avLst/>
        </a:prstGeom>
        <a:solidFill>
          <a:schemeClr val="accent5">
            <a:hueOff val="4989790"/>
            <a:satOff val="-3210"/>
            <a:lumOff val="2195"/>
            <a:alphaOff val="0"/>
          </a:schemeClr>
        </a:solidFill>
        <a:ln w="19050" cap="rnd" cmpd="sng" algn="ctr">
          <a:solidFill>
            <a:schemeClr val="accent5">
              <a:hueOff val="4989790"/>
              <a:satOff val="-3210"/>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31889" y="489990"/>
        <a:ext cx="722157" cy="722157"/>
      </dsp:txXfrm>
    </dsp:sp>
    <dsp:sp modelId="{FB00C29A-A494-4792-8833-58E573477796}">
      <dsp:nvSpPr>
        <dsp:cNvPr id="0" name=""/>
        <dsp:cNvSpPr/>
      </dsp:nvSpPr>
      <dsp:spPr>
        <a:xfrm>
          <a:off x="7490566" y="3404205"/>
          <a:ext cx="3404803" cy="72"/>
        </a:xfrm>
        <a:prstGeom prst="rect">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301EB-CD3E-429D-934B-F8ED715FE563}">
      <dsp:nvSpPr>
        <dsp:cNvPr id="0" name=""/>
        <dsp:cNvSpPr/>
      </dsp:nvSpPr>
      <dsp:spPr>
        <a:xfrm>
          <a:off x="85120" y="162"/>
          <a:ext cx="4596484" cy="2918767"/>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E709E6A-73E6-4CBB-A144-4C1E87E0EF9F}">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AU" sz="3500" b="0" i="0" kern="1200"/>
            <a:t>An acetyl tag is a </a:t>
          </a:r>
          <a:r>
            <a:rPr lang="en-AU" sz="3500" b="0" i="0" u="sng" kern="1200"/>
            <a:t>chemical that can bind to some of the nucleotide bases</a:t>
          </a:r>
          <a:r>
            <a:rPr lang="en-AU" sz="3500" b="0" i="0" kern="1200"/>
            <a:t>.</a:t>
          </a:r>
          <a:endParaRPr lang="en-US" sz="3500" kern="1200"/>
        </a:p>
      </dsp:txBody>
      <dsp:txXfrm>
        <a:off x="681328" y="570834"/>
        <a:ext cx="4425508" cy="2747791"/>
      </dsp:txXfrm>
    </dsp:sp>
    <dsp:sp modelId="{1A82E3A8-1420-43B6-9488-EC27F9054247}">
      <dsp:nvSpPr>
        <dsp:cNvPr id="0" name=""/>
        <dsp:cNvSpPr/>
      </dsp:nvSpPr>
      <dsp:spPr>
        <a:xfrm>
          <a:off x="5703045" y="162"/>
          <a:ext cx="4596484" cy="2918767"/>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4552DA2-05C7-4F5A-BE54-212871865878}">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AU" sz="3500" b="0" i="0" kern="1200"/>
            <a:t>This can enhance gene expression (protein synthesis)</a:t>
          </a:r>
          <a:endParaRPr lang="en-US" sz="3500" kern="1200"/>
        </a:p>
      </dsp:txBody>
      <dsp:txXfrm>
        <a:off x="6299253" y="570834"/>
        <a:ext cx="4425508" cy="27477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26F8EFF7-D5B1-48CC-B59A-6D37D105D5A0}" type="datetimeFigureOut">
              <a:rPr lang="en-US" smtClean="0"/>
              <a:pPr/>
              <a:t>8/13/2019</a:t>
            </a:fld>
            <a:endParaRPr lang="en-AU"/>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42FDB020-7A57-4107-AEA1-711D3F560091}"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2FDB020-7A57-4107-AEA1-711D3F560091}" type="slidenum">
              <a:rPr lang="en-AU" smtClean="0"/>
              <a:pPr/>
              <a:t>4</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2FDB020-7A57-4107-AEA1-711D3F560091}" type="slidenum">
              <a:rPr lang="en-AU" smtClean="0"/>
              <a:pPr/>
              <a:t>13</a:t>
            </a:fld>
            <a:endParaRPr lang="en-AU"/>
          </a:p>
        </p:txBody>
      </p:sp>
    </p:spTree>
    <p:extLst>
      <p:ext uri="{BB962C8B-B14F-4D97-AF65-F5344CB8AC3E}">
        <p14:creationId xmlns:p14="http://schemas.microsoft.com/office/powerpoint/2010/main" val="212902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9B3D54F7-F55C-4482-87B9-57F4EE8F23FB}" type="slidenum">
              <a:rPr lang="en-US" altLang="en-US"/>
              <a:pPr/>
              <a:t>14</a:t>
            </a:fld>
            <a:endParaRPr lang="en-US" altLang="en-US"/>
          </a:p>
        </p:txBody>
      </p:sp>
      <p:sp>
        <p:nvSpPr>
          <p:cNvPr id="246786" name="Rectangle 2"/>
          <p:cNvSpPr>
            <a:spLocks noGrp="1" noRot="1" noChangeAspect="1" noChangeArrowheads="1" noTextEdit="1"/>
          </p:cNvSpPr>
          <p:nvPr>
            <p:ph type="sldImg"/>
          </p:nvPr>
        </p:nvSpPr>
        <p:spPr>
          <a:xfrm>
            <a:off x="92075" y="746125"/>
            <a:ext cx="6623050" cy="3725863"/>
          </a:xfrm>
          <a:ln/>
        </p:spPr>
      </p:sp>
      <p:sp>
        <p:nvSpPr>
          <p:cNvPr id="246787"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90206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67F3B44F-2DD4-41C3-A7E6-C14596551010}" type="slidenum">
              <a:rPr lang="en-US" altLang="en-US"/>
              <a:pPr/>
              <a:t>15</a:t>
            </a:fld>
            <a:endParaRPr lang="en-US" altLang="en-US"/>
          </a:p>
        </p:txBody>
      </p:sp>
      <p:sp>
        <p:nvSpPr>
          <p:cNvPr id="254978" name="Rectangle 2"/>
          <p:cNvSpPr>
            <a:spLocks noGrp="1" noRot="1" noChangeAspect="1" noChangeArrowheads="1" noTextEdit="1"/>
          </p:cNvSpPr>
          <p:nvPr>
            <p:ph type="sldImg"/>
          </p:nvPr>
        </p:nvSpPr>
        <p:spPr>
          <a:xfrm>
            <a:off x="92075" y="746125"/>
            <a:ext cx="6623050" cy="3725863"/>
          </a:xfrm>
          <a:ln/>
        </p:spPr>
      </p:sp>
      <p:sp>
        <p:nvSpPr>
          <p:cNvPr id="254979"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312067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C7E65DB6-B2A2-45B1-8C75-DA3A64F070C3}" type="slidenum">
              <a:rPr lang="en-US" altLang="en-US"/>
              <a:pPr/>
              <a:t>16</a:t>
            </a:fld>
            <a:endParaRPr lang="en-US" altLang="en-US"/>
          </a:p>
        </p:txBody>
      </p:sp>
      <p:sp>
        <p:nvSpPr>
          <p:cNvPr id="256002" name="Rectangle 2"/>
          <p:cNvSpPr>
            <a:spLocks noGrp="1" noRot="1" noChangeAspect="1" noChangeArrowheads="1" noTextEdit="1"/>
          </p:cNvSpPr>
          <p:nvPr>
            <p:ph type="sldImg"/>
          </p:nvPr>
        </p:nvSpPr>
        <p:spPr>
          <a:xfrm>
            <a:off x="92075" y="746125"/>
            <a:ext cx="6623050" cy="3725863"/>
          </a:xfrm>
          <a:ln/>
        </p:spPr>
      </p:sp>
      <p:sp>
        <p:nvSpPr>
          <p:cNvPr id="256003"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78235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D353DE3-8EE2-4C69-AE98-E5A062383E78}" type="slidenum">
              <a:rPr lang="en-US" altLang="en-US"/>
              <a:pPr/>
              <a:t>17</a:t>
            </a:fld>
            <a:endParaRPr lang="en-US" altLang="en-US"/>
          </a:p>
        </p:txBody>
      </p:sp>
      <p:sp>
        <p:nvSpPr>
          <p:cNvPr id="257026" name="Rectangle 2"/>
          <p:cNvSpPr>
            <a:spLocks noGrp="1" noRot="1" noChangeAspect="1" noChangeArrowheads="1" noTextEdit="1"/>
          </p:cNvSpPr>
          <p:nvPr>
            <p:ph type="sldImg"/>
          </p:nvPr>
        </p:nvSpPr>
        <p:spPr>
          <a:xfrm>
            <a:off x="92075" y="746125"/>
            <a:ext cx="6623050" cy="3725863"/>
          </a:xfrm>
          <a:ln/>
        </p:spPr>
      </p:sp>
      <p:sp>
        <p:nvSpPr>
          <p:cNvPr id="257027"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278910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CE836AE4-6DFF-4406-8DBB-E085AB3D1429}" type="slidenum">
              <a:rPr lang="en-US" altLang="en-US"/>
              <a:pPr/>
              <a:t>18</a:t>
            </a:fld>
            <a:endParaRPr lang="en-US" altLang="en-US"/>
          </a:p>
        </p:txBody>
      </p:sp>
      <p:sp>
        <p:nvSpPr>
          <p:cNvPr id="258050" name="Rectangle 2"/>
          <p:cNvSpPr>
            <a:spLocks noGrp="1" noRot="1" noChangeAspect="1" noChangeArrowheads="1" noTextEdit="1"/>
          </p:cNvSpPr>
          <p:nvPr>
            <p:ph type="sldImg"/>
          </p:nvPr>
        </p:nvSpPr>
        <p:spPr>
          <a:xfrm>
            <a:off x="92075" y="746125"/>
            <a:ext cx="6623050" cy="3725863"/>
          </a:xfrm>
          <a:ln/>
        </p:spPr>
      </p:sp>
      <p:sp>
        <p:nvSpPr>
          <p:cNvPr id="258051"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375987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A64C6A47-9A95-4633-8881-6AC6CDD70F15}" type="slidenum">
              <a:rPr lang="en-US" altLang="en-US"/>
              <a:pPr/>
              <a:t>19</a:t>
            </a:fld>
            <a:endParaRPr lang="en-US" altLang="en-US"/>
          </a:p>
        </p:txBody>
      </p:sp>
      <p:sp>
        <p:nvSpPr>
          <p:cNvPr id="263170" name="Rectangle 2"/>
          <p:cNvSpPr>
            <a:spLocks noGrp="1" noRot="1" noChangeAspect="1" noChangeArrowheads="1" noTextEdit="1"/>
          </p:cNvSpPr>
          <p:nvPr>
            <p:ph type="sldImg"/>
          </p:nvPr>
        </p:nvSpPr>
        <p:spPr>
          <a:xfrm>
            <a:off x="92075" y="746125"/>
            <a:ext cx="6623050" cy="3725863"/>
          </a:xfrm>
          <a:ln/>
        </p:spPr>
      </p:sp>
      <p:sp>
        <p:nvSpPr>
          <p:cNvPr id="263171"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48062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12872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503644-477A-4784-8B6F-6E89A9B9A02C}" type="datetimeFigureOut">
              <a:rPr lang="en-US" smtClean="0"/>
              <a:pPr/>
              <a:t>8/13/2019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39955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4264721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473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390220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2181423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84835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2017142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188086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23092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54943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503644-477A-4784-8B6F-6E89A9B9A02C}" type="datetimeFigureOut">
              <a:rPr lang="en-US" smtClean="0"/>
              <a:pPr/>
              <a:t>8/13/2019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52454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503644-477A-4784-8B6F-6E89A9B9A02C}" type="datetimeFigureOut">
              <a:rPr lang="en-US" smtClean="0"/>
              <a:pPr/>
              <a:t>8/13/2019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248327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116678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317279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9503644-477A-4784-8B6F-6E89A9B9A02C}" type="datetimeFigureOut">
              <a:rPr lang="en-US" smtClean="0"/>
              <a:pPr/>
              <a:t>8/13/2019</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136625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503644-477A-4784-8B6F-6E89A9B9A02C}" type="datetimeFigureOut">
              <a:rPr lang="en-US" smtClean="0"/>
              <a:pPr/>
              <a:t>8/13/2019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8C6BF6-2ED6-4C2C-B418-89AC5C9B5F17}" type="slidenum">
              <a:rPr lang="en-AU" smtClean="0"/>
              <a:pPr/>
              <a:t>‹#›</a:t>
            </a:fld>
            <a:endParaRPr lang="en-AU"/>
          </a:p>
        </p:txBody>
      </p:sp>
    </p:spTree>
    <p:extLst>
      <p:ext uri="{BB962C8B-B14F-4D97-AF65-F5344CB8AC3E}">
        <p14:creationId xmlns:p14="http://schemas.microsoft.com/office/powerpoint/2010/main" val="236494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503644-477A-4784-8B6F-6E89A9B9A02C}" type="datetimeFigureOut">
              <a:rPr lang="en-US" smtClean="0"/>
              <a:pPr/>
              <a:t>8/13/2019</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8C6BF6-2ED6-4C2C-B418-89AC5C9B5F17}" type="slidenum">
              <a:rPr lang="en-AU" smtClean="0"/>
              <a:pPr/>
              <a:t>‹#›</a:t>
            </a:fld>
            <a:endParaRPr lang="en-AU"/>
          </a:p>
        </p:txBody>
      </p:sp>
    </p:spTree>
    <p:extLst>
      <p:ext uri="{BB962C8B-B14F-4D97-AF65-F5344CB8AC3E}">
        <p14:creationId xmlns:p14="http://schemas.microsoft.com/office/powerpoint/2010/main" val="40044362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youtube.com/watch?v=4jtmOZaIvS0"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results?search_query=dna+replication+amoeba+sisters" TargetMode="External"/><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4.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15.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8.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36.png"/><Relationship Id="rId10" Type="http://schemas.openxmlformats.org/officeDocument/2006/relationships/image" Target="../media/image26.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AV8FM_d1Leo" TargetMode="External"/><Relationship Id="rId2" Type="http://schemas.openxmlformats.org/officeDocument/2006/relationships/hyperlink" Target="http://learn.genetics.utah.edu/content/epigenetics/intro/" TargetMode="External"/><Relationship Id="rId1" Type="http://schemas.openxmlformats.org/officeDocument/2006/relationships/slideLayout" Target="../slideLayouts/slideLayout2.xml"/><Relationship Id="rId4" Type="http://schemas.openxmlformats.org/officeDocument/2006/relationships/hyperlink" Target="http://www.youtube.com/user/LearnGenetic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upload.wikimedia.org/wikipedia/commons/d/dd/Epigenetic_mechanisms.jp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http://www.youtube.com/watch?v=E8NHcQesYl8&amp;NR=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4033" y="1266958"/>
            <a:ext cx="6248624" cy="4528457"/>
          </a:xfrm>
        </p:spPr>
        <p:txBody>
          <a:bodyPr anchor="ctr">
            <a:normAutofit/>
          </a:bodyPr>
          <a:lstStyle/>
          <a:p>
            <a:r>
              <a:rPr lang="en-AU" dirty="0"/>
              <a:t>UNITS 1 &amp; 2 ATAR </a:t>
            </a:r>
            <a:br>
              <a:rPr lang="en-AU" dirty="0"/>
            </a:br>
            <a:r>
              <a:rPr lang="en-AU" dirty="0"/>
              <a:t>HUMAN BIOLOGY</a:t>
            </a:r>
          </a:p>
        </p:txBody>
      </p:sp>
      <p:sp>
        <p:nvSpPr>
          <p:cNvPr id="10" name="Rectangle 9">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63486" y="1266958"/>
            <a:ext cx="2569028" cy="4528457"/>
          </a:xfrm>
        </p:spPr>
        <p:txBody>
          <a:bodyPr anchor="ctr">
            <a:normAutofit/>
            <a:scene3d>
              <a:camera prst="orthographicFront"/>
              <a:lightRig rig="glow" dir="tl">
                <a:rot lat="0" lon="0" rev="5400000"/>
              </a:lightRig>
            </a:scene3d>
            <a:sp3d contourW="12700">
              <a:bevelT w="25400" h="25400"/>
              <a:contourClr>
                <a:schemeClr val="accent6">
                  <a:shade val="73000"/>
                </a:schemeClr>
              </a:contourClr>
            </a:sp3d>
          </a:bodyPr>
          <a:lstStyle/>
          <a:p>
            <a:pPr algn="r"/>
            <a:r>
              <a:rPr lang="en-AU" b="1">
                <a:ln w="11430"/>
                <a:solidFill>
                  <a:srgbClr val="FFFFFF"/>
                </a:solidFill>
                <a:effectLst>
                  <a:outerShdw blurRad="80000" dist="40000" dir="5040000" algn="tl">
                    <a:srgbClr val="000000">
                      <a:alpha val="30000"/>
                    </a:srgbClr>
                  </a:outerShdw>
                </a:effectLst>
              </a:rPr>
              <a:t>CHAPTER 13 – DNA: THE CODE FOR LIFE</a:t>
            </a:r>
          </a:p>
          <a:p>
            <a:pPr algn="r"/>
            <a:endParaRPr lang="en-AU" b="1">
              <a:ln w="11430"/>
              <a:solidFill>
                <a:srgbClr val="FFFFFF"/>
              </a:solidFill>
              <a:effectLst>
                <a:outerShdw blurRad="80000" dist="40000" dir="5040000" algn="tl">
                  <a:srgbClr val="000000">
                    <a:alpha val="30000"/>
                  </a:srgbClr>
                </a:outerShdw>
              </a:effectLst>
            </a:endParaRPr>
          </a:p>
        </p:txBody>
      </p:sp>
      <p:sp>
        <p:nvSpPr>
          <p:cNvPr id="12" name="Rectangle 11">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2050" name="Picture 2"/>
          <p:cNvPicPr>
            <a:picLocks noChangeAspect="1" noChangeArrowheads="1"/>
          </p:cNvPicPr>
          <p:nvPr/>
        </p:nvPicPr>
        <p:blipFill>
          <a:blip r:embed="rId2" cstate="print"/>
          <a:srcRect/>
          <a:stretch>
            <a:fillRect/>
          </a:stretch>
        </p:blipFill>
        <p:spPr bwMode="auto">
          <a:xfrm>
            <a:off x="1994036" y="620689"/>
            <a:ext cx="8422444" cy="5767343"/>
          </a:xfrm>
          <a:prstGeom prst="rect">
            <a:avLst/>
          </a:prstGeom>
          <a:noFill/>
          <a:ln w="9525">
            <a:noFill/>
            <a:miter lim="800000"/>
            <a:headEnd/>
            <a:tailEnd/>
          </a:ln>
          <a:scene3d>
            <a:camera prst="orthographicFront"/>
            <a:lightRig rig="threePt" dir="t"/>
          </a:scene3d>
          <a:sp3d>
            <a:bevelT/>
          </a:sp3d>
        </p:spPr>
      </p:pic>
      <p:pic>
        <p:nvPicPr>
          <p:cNvPr id="2051" name="Picture 3"/>
          <p:cNvPicPr>
            <a:picLocks noChangeAspect="1" noChangeArrowheads="1"/>
          </p:cNvPicPr>
          <p:nvPr/>
        </p:nvPicPr>
        <p:blipFill>
          <a:blip r:embed="rId3" cstate="print"/>
          <a:srcRect/>
          <a:stretch>
            <a:fillRect/>
          </a:stretch>
        </p:blipFill>
        <p:spPr bwMode="auto">
          <a:xfrm>
            <a:off x="2639616" y="4725144"/>
            <a:ext cx="3524250" cy="819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AU">
                <a:solidFill>
                  <a:srgbClr val="EBEBEB"/>
                </a:solidFill>
              </a:rPr>
              <a:t>DNA replication</a:t>
            </a:r>
          </a:p>
        </p:txBody>
      </p:sp>
      <p:sp useBgFill="1">
        <p:nvSpPr>
          <p:cNvPr id="16" name="Freeform: Shape 15">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263352" y="1844824"/>
            <a:ext cx="8928992" cy="4896543"/>
          </a:xfrm>
        </p:spPr>
        <p:txBody>
          <a:bodyPr>
            <a:normAutofit/>
          </a:bodyPr>
          <a:lstStyle/>
          <a:p>
            <a:pPr>
              <a:lnSpc>
                <a:spcPct val="90000"/>
              </a:lnSpc>
            </a:pPr>
            <a:r>
              <a:rPr lang="en-AU" sz="2100" dirty="0">
                <a:hlinkClick r:id="rId2"/>
              </a:rPr>
              <a:t>YouTube - DNA Replication</a:t>
            </a:r>
            <a:endParaRPr lang="en-AU" sz="2100" dirty="0"/>
          </a:p>
          <a:p>
            <a:pPr>
              <a:lnSpc>
                <a:spcPct val="90000"/>
              </a:lnSpc>
            </a:pPr>
            <a:r>
              <a:rPr lang="en-AU" sz="2100" dirty="0"/>
              <a:t>So that each cell can make an exact copy for growth and repair, the DNA must make a copy of itself </a:t>
            </a:r>
          </a:p>
          <a:p>
            <a:pPr>
              <a:lnSpc>
                <a:spcPct val="90000"/>
              </a:lnSpc>
            </a:pPr>
            <a:r>
              <a:rPr lang="en-AU" sz="2100" dirty="0"/>
              <a:t>This process is called “replication” and involves the double-stranded DNA molecule “unzipping”.</a:t>
            </a:r>
          </a:p>
          <a:p>
            <a:pPr>
              <a:lnSpc>
                <a:spcPct val="90000"/>
              </a:lnSpc>
            </a:pPr>
            <a:r>
              <a:rPr lang="en-AU" sz="2100" dirty="0"/>
              <a:t>There are many “free” nucleotides inside a nucleus , from which DNA replication is possible</a:t>
            </a:r>
          </a:p>
          <a:p>
            <a:pPr>
              <a:lnSpc>
                <a:spcPct val="90000"/>
              </a:lnSpc>
            </a:pPr>
            <a:r>
              <a:rPr lang="en-AU" sz="2100" dirty="0"/>
              <a:t>When the DNA strand unzips, the nitrogenous base pairs separate exposing their active sites for attachment to the free nucleotides</a:t>
            </a:r>
          </a:p>
          <a:p>
            <a:pPr>
              <a:lnSpc>
                <a:spcPct val="90000"/>
              </a:lnSpc>
            </a:pPr>
            <a:r>
              <a:rPr lang="en-AU" sz="2100" dirty="0"/>
              <a:t>Free nucleotides attach to their exposed opposite base creating a new pair of bases attached to one strand of the DNA</a:t>
            </a:r>
          </a:p>
          <a:p>
            <a:pPr>
              <a:lnSpc>
                <a:spcPct val="90000"/>
              </a:lnSpc>
            </a:pPr>
            <a:r>
              <a:rPr lang="en-AU" sz="2100" dirty="0"/>
              <a:t>The sugar-phosphate side-chain molecules bond together and a new double-stranded DNA molecule is formed.</a:t>
            </a:r>
          </a:p>
        </p:txBody>
      </p:sp>
      <p:pic>
        <p:nvPicPr>
          <p:cNvPr id="7" name="Graphic 6">
            <a:extLst>
              <a:ext uri="{FF2B5EF4-FFF2-40B4-BE49-F238E27FC236}">
                <a16:creationId xmlns:a16="http://schemas.microsoft.com/office/drawing/2014/main" id="{9C998500-8737-4404-BA65-2AB9F2802C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2" y="2672454"/>
            <a:ext cx="3413671" cy="3413671"/>
          </a:xfrm>
          <a:prstGeom prst="rect">
            <a:avLst/>
          </a:prstGeom>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p:cNvPicPr>
            <a:picLocks noGrp="1" noChangeAspect="1" noChangeArrowheads="1"/>
          </p:cNvPicPr>
          <p:nvPr>
            <p:ph idx="1"/>
          </p:nvPr>
        </p:nvPicPr>
        <p:blipFill>
          <a:blip r:embed="rId7" cstate="print"/>
          <a:srcRect/>
          <a:stretch>
            <a:fillRect/>
          </a:stretch>
        </p:blipFill>
        <p:spPr bwMode="auto">
          <a:xfrm>
            <a:off x="1566678" y="643467"/>
            <a:ext cx="9058644" cy="5571066"/>
          </a:xfrm>
          <a:prstGeom prst="rect">
            <a:avLst/>
          </a:prstGeom>
          <a:noFill/>
        </p:spPr>
      </p:pic>
      <p:sp>
        <p:nvSpPr>
          <p:cNvPr id="88" name="Footer Placeholder 2">
            <a:extLst>
              <a:ext uri="{FF2B5EF4-FFF2-40B4-BE49-F238E27FC236}">
                <a16:creationId xmlns:a16="http://schemas.microsoft.com/office/drawing/2014/main" id="{4DC1893F-2830-43C3-8CF4-8A4693E662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71168"/>
            <a:ext cx="3859795" cy="304801"/>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a:solidFill>
                  <a:srgbClr val="FFFFFF"/>
                </a:solidFill>
              </a:rPr>
              <a:t>Sample Footer Text</a:t>
            </a:r>
            <a:endParaRPr lang="en-US" dirty="0">
              <a:solidFill>
                <a:srgbClr val="FFFFFF"/>
              </a:solidFill>
            </a:endParaRPr>
          </a:p>
        </p:txBody>
      </p:sp>
      <p:sp>
        <p:nvSpPr>
          <p:cNvPr id="90" name="Date Placeholder 1">
            <a:extLst>
              <a:ext uri="{FF2B5EF4-FFF2-40B4-BE49-F238E27FC236}">
                <a16:creationId xmlns:a16="http://schemas.microsoft.com/office/drawing/2014/main" id="{63835EE3-3D84-495B-96DB-A611D4D950E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6471170"/>
            <a:ext cx="2631901"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A58C9EBF-8559-471F-BF59-FB653F806DC2}" type="datetime1">
              <a:rPr lang="en-US" smtClean="0">
                <a:solidFill>
                  <a:srgbClr val="FFFFFF"/>
                </a:solidFill>
              </a:rPr>
              <a:pPr>
                <a:spcAft>
                  <a:spcPts val="600"/>
                </a:spcAft>
              </a:pPr>
              <a:t>8/13/2019</a:t>
            </a:fld>
            <a:endParaRPr lang="en-US" dirty="0">
              <a:solidFill>
                <a:srgbClr val="FFFFFF"/>
              </a:solidFill>
            </a:endParaRPr>
          </a:p>
        </p:txBody>
      </p:sp>
      <p:sp>
        <p:nvSpPr>
          <p:cNvPr id="92" name="Slide Number Placeholder 4">
            <a:extLst>
              <a:ext uri="{FF2B5EF4-FFF2-40B4-BE49-F238E27FC236}">
                <a16:creationId xmlns:a16="http://schemas.microsoft.com/office/drawing/2014/main" id="{AB590893-63D5-43C0-9FCD-538613B9E1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710334" y="6471168"/>
            <a:ext cx="838199" cy="304801"/>
          </a:xfrm>
          <a:prstGeom prst="rect">
            <a:avLst/>
          </a:prstGeom>
        </p:spPr>
        <p:txBody>
          <a:bodyPr vert="horz" lIns="91440" tIns="45720" rIns="91440" bIns="45720" rtlCol="0" anchor="t"/>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fld id="{3E59737B-AF67-42EE-B20D-05656D79239C}" type="slidenum">
              <a:rPr lang="en-US" sz="1100" smtClean="0">
                <a:solidFill>
                  <a:srgbClr val="FFFFFF"/>
                </a:solidFill>
              </a:rPr>
              <a:pPr algn="r">
                <a:spcAft>
                  <a:spcPts val="600"/>
                </a:spcAft>
              </a:pPr>
              <a:t>12</a:t>
            </a:fld>
            <a:endParaRPr lang="en-US" sz="1100" dirty="0">
              <a:solidFill>
                <a:srgbClr val="FFFFFF"/>
              </a:solidFill>
            </a:endParaRPr>
          </a:p>
        </p:txBody>
      </p:sp>
      <p:sp>
        <p:nvSpPr>
          <p:cNvPr id="2" name="TextBox 1">
            <a:extLst>
              <a:ext uri="{FF2B5EF4-FFF2-40B4-BE49-F238E27FC236}">
                <a16:creationId xmlns:a16="http://schemas.microsoft.com/office/drawing/2014/main" id="{149E91EE-2AE2-4E12-AE89-263F42EBABA2}"/>
              </a:ext>
            </a:extLst>
          </p:cNvPr>
          <p:cNvSpPr txBox="1"/>
          <p:nvPr/>
        </p:nvSpPr>
        <p:spPr>
          <a:xfrm>
            <a:off x="3863752" y="620688"/>
            <a:ext cx="5688632" cy="923330"/>
          </a:xfrm>
          <a:prstGeom prst="rect">
            <a:avLst/>
          </a:prstGeom>
          <a:noFill/>
        </p:spPr>
        <p:txBody>
          <a:bodyPr wrap="square" rtlCol="0">
            <a:spAutoFit/>
          </a:bodyPr>
          <a:lstStyle/>
          <a:p>
            <a:r>
              <a:rPr lang="en-US" dirty="0">
                <a:solidFill>
                  <a:schemeClr val="bg1"/>
                </a:solidFill>
              </a:rPr>
              <a:t>DNA Replication clip: </a:t>
            </a:r>
            <a:r>
              <a:rPr lang="en-AU" dirty="0">
                <a:hlinkClick r:id="rId8"/>
              </a:rPr>
              <a:t>https://www.youtube.com/results?search_query=dna+replication+amoeba+sisters</a:t>
            </a:r>
            <a:endParaRPr lang="en-AU"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646111" y="690879"/>
            <a:ext cx="3682049" cy="5557519"/>
          </a:xfrm>
        </p:spPr>
        <p:txBody>
          <a:bodyPr anchor="ctr">
            <a:normAutofit/>
          </a:bodyPr>
          <a:lstStyle/>
          <a:p>
            <a:pPr algn="r"/>
            <a:r>
              <a:rPr lang="en-AU" b="1">
                <a:solidFill>
                  <a:srgbClr val="FFFFFF"/>
                </a:solidFill>
              </a:rPr>
              <a:t>Role of DNA in the cell</a:t>
            </a:r>
            <a:endParaRPr lang="en-AU">
              <a:solidFill>
                <a:srgbClr val="FFFFFF"/>
              </a:solidFill>
            </a:endParaRPr>
          </a:p>
        </p:txBody>
      </p:sp>
      <p:sp>
        <p:nvSpPr>
          <p:cNvPr id="3" name="Content Placeholder 2"/>
          <p:cNvSpPr>
            <a:spLocks noGrp="1"/>
          </p:cNvSpPr>
          <p:nvPr>
            <p:ph idx="1"/>
          </p:nvPr>
        </p:nvSpPr>
        <p:spPr>
          <a:xfrm>
            <a:off x="5101999" y="690880"/>
            <a:ext cx="4947854" cy="5557519"/>
          </a:xfrm>
        </p:spPr>
        <p:txBody>
          <a:bodyPr anchor="ctr">
            <a:normAutofit/>
          </a:bodyPr>
          <a:lstStyle/>
          <a:p>
            <a:r>
              <a:rPr lang="en-AU" dirty="0"/>
              <a:t>The genetic code in the DNA provides the instructions for protein synthesis—making proteins in the cell. </a:t>
            </a:r>
          </a:p>
          <a:p>
            <a:r>
              <a:rPr lang="en-AU" dirty="0"/>
              <a:t>Synthesis is the combining of small molecules to make larger molecules. </a:t>
            </a:r>
          </a:p>
          <a:p>
            <a:r>
              <a:rPr lang="en-AU" dirty="0"/>
              <a:t>For example, proteins are synthesised from amino acids. </a:t>
            </a:r>
          </a:p>
          <a:p>
            <a:r>
              <a:rPr lang="en-AU" dirty="0"/>
              <a:t>A gene then is a specific set of “instructions” for the manufacture of a specific protein.</a:t>
            </a:r>
          </a:p>
          <a:p>
            <a:pPr marL="0" indent="0">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1497211" y="-8930"/>
            <a:ext cx="9197578" cy="785813"/>
          </a:xfrm>
          <a:ln/>
        </p:spPr>
        <p:txBody>
          <a:bodyPr vert="horz" lIns="0" tIns="0" rIns="0" bIns="0" anchor="b">
            <a:normAutofit/>
          </a:bodyPr>
          <a:lstStyle/>
          <a:p>
            <a:pPr>
              <a:lnSpc>
                <a:spcPct val="69000"/>
              </a:lnSpc>
              <a:tabLst>
                <a:tab pos="669703" algn="l"/>
              </a:tabLst>
            </a:pPr>
            <a:r>
              <a:rPr lang="en-US" altLang="en-US" dirty="0">
                <a:solidFill>
                  <a:schemeClr val="tx1"/>
                </a:solidFill>
              </a:rPr>
              <a:t>Genes to Proteins</a:t>
            </a:r>
          </a:p>
        </p:txBody>
      </p:sp>
      <p:sp>
        <p:nvSpPr>
          <p:cNvPr id="80898" name="Rectangle 2"/>
          <p:cNvSpPr>
            <a:spLocks noGrp="1" noChangeArrowheads="1"/>
          </p:cNvSpPr>
          <p:nvPr>
            <p:ph idx="1"/>
          </p:nvPr>
        </p:nvSpPr>
        <p:spPr>
          <a:xfrm>
            <a:off x="407368" y="836712"/>
            <a:ext cx="9433048" cy="2830711"/>
          </a:xfrm>
          <a:ln/>
        </p:spPr>
        <p:txBody>
          <a:bodyPr vert="horz" lIns="0" tIns="0" rIns="0" bIns="0" anchor="ctr">
            <a:normAutofit/>
          </a:bodyPr>
          <a:lstStyle/>
          <a:p>
            <a:pPr marL="435307" indent="-346013">
              <a:lnSpc>
                <a:spcPts val="2250"/>
              </a:lnSpc>
              <a:spcBef>
                <a:spcPct val="0"/>
              </a:spcBef>
              <a:spcAft>
                <a:spcPts val="1406"/>
              </a:spcAft>
              <a:buSzPct val="130000"/>
              <a:buBlip>
                <a:blip r:embed="rId3"/>
              </a:buBlip>
              <a:tabLst>
                <a:tab pos="721047" algn="l"/>
                <a:tab pos="977766" algn="l"/>
                <a:tab pos="977766" algn="l"/>
              </a:tabLst>
            </a:pPr>
            <a:r>
              <a:rPr lang="en-US" altLang="en-US" b="1" dirty="0"/>
              <a:t>The central dogma of molecular biology for the past 50 years has stated that genetic information, encoded in DNA, is transcribed into molecules of RNA, which are then translated into the amino acid sequences that make up proteins. This simple view is still useful.</a:t>
            </a:r>
            <a:endParaRPr lang="en-US" altLang="en-US" sz="1687" b="1" dirty="0"/>
          </a:p>
          <a:p>
            <a:pPr marL="692026" lvl="1" indent="-334851">
              <a:lnSpc>
                <a:spcPts val="1969"/>
              </a:lnSpc>
              <a:spcBef>
                <a:spcPct val="0"/>
              </a:spcBef>
              <a:spcAft>
                <a:spcPts val="1406"/>
              </a:spcAft>
              <a:buSzPct val="120000"/>
              <a:buBlip>
                <a:blip r:embed="rId4"/>
              </a:buBlip>
              <a:tabLst>
                <a:tab pos="721047" algn="l"/>
                <a:tab pos="977766" algn="l"/>
                <a:tab pos="977766" algn="l"/>
              </a:tabLst>
            </a:pPr>
            <a:r>
              <a:rPr lang="en-US" altLang="en-US" sz="1687" b="1" dirty="0"/>
              <a:t>The nature of a protein determines its role in the cell.</a:t>
            </a:r>
          </a:p>
          <a:p>
            <a:pPr marL="692026" lvl="1" indent="-334851">
              <a:lnSpc>
                <a:spcPts val="1969"/>
              </a:lnSpc>
              <a:spcBef>
                <a:spcPct val="0"/>
              </a:spcBef>
              <a:spcAft>
                <a:spcPts val="1406"/>
              </a:spcAft>
              <a:buSzPct val="120000"/>
              <a:buBlip>
                <a:blip r:embed="rId4"/>
              </a:buBlip>
              <a:tabLst>
                <a:tab pos="721047" algn="l"/>
                <a:tab pos="977766" algn="l"/>
                <a:tab pos="977766" algn="l"/>
              </a:tabLst>
            </a:pPr>
            <a:r>
              <a:rPr lang="en-US" altLang="en-US" sz="1687" b="1" dirty="0"/>
              <a:t>Reverse transcription is carried out by some RNA viruses.</a:t>
            </a:r>
            <a:br>
              <a:rPr lang="en-US" altLang="en-US" sz="1687" b="1" dirty="0"/>
            </a:br>
            <a:r>
              <a:rPr lang="en-US" altLang="en-US" sz="1687" b="1" dirty="0"/>
              <a:t>It converts viral RNA into DNA, which</a:t>
            </a:r>
            <a:br>
              <a:rPr lang="en-US" altLang="en-US" sz="1687" b="1" dirty="0"/>
            </a:br>
            <a:r>
              <a:rPr lang="en-US" altLang="en-US" sz="1687" b="1" dirty="0"/>
              <a:t>is incorporated into the host’s genome.</a:t>
            </a:r>
            <a:endParaRPr lang="en-US" altLang="en-US" sz="1406" b="1" dirty="0"/>
          </a:p>
        </p:txBody>
      </p:sp>
      <p:grpSp>
        <p:nvGrpSpPr>
          <p:cNvPr id="80958" name="Group 62"/>
          <p:cNvGrpSpPr>
            <a:grpSpLocks/>
          </p:cNvGrpSpPr>
          <p:nvPr/>
        </p:nvGrpSpPr>
        <p:grpSpPr bwMode="auto">
          <a:xfrm>
            <a:off x="7357319" y="5214937"/>
            <a:ext cx="2773785" cy="357188"/>
            <a:chOff x="5226" y="4672"/>
            <a:chExt cx="2485" cy="320"/>
          </a:xfrm>
        </p:grpSpPr>
        <p:grpSp>
          <p:nvGrpSpPr>
            <p:cNvPr id="80951" name="Group 55"/>
            <p:cNvGrpSpPr>
              <a:grpSpLocks/>
            </p:cNvGrpSpPr>
            <p:nvPr/>
          </p:nvGrpSpPr>
          <p:grpSpPr bwMode="auto">
            <a:xfrm>
              <a:off x="6399" y="4672"/>
              <a:ext cx="1312" cy="320"/>
              <a:chOff x="6399" y="4672"/>
              <a:chExt cx="1312" cy="320"/>
            </a:xfrm>
          </p:grpSpPr>
          <p:sp>
            <p:nvSpPr>
              <p:cNvPr id="80901" name="Rectangle 5"/>
              <p:cNvSpPr>
                <a:spLocks/>
              </p:cNvSpPr>
              <p:nvPr/>
            </p:nvSpPr>
            <p:spPr bwMode="auto">
              <a:xfrm>
                <a:off x="6399" y="4672"/>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02" name="Rectangle 6"/>
              <p:cNvSpPr>
                <a:spLocks/>
              </p:cNvSpPr>
              <p:nvPr/>
            </p:nvSpPr>
            <p:spPr bwMode="auto">
              <a:xfrm>
                <a:off x="6423" y="4720"/>
                <a:ext cx="121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Immunological?</a:t>
                </a:r>
              </a:p>
            </p:txBody>
          </p:sp>
        </p:grpSp>
        <p:sp>
          <p:nvSpPr>
            <p:cNvPr id="80903" name="Line 7"/>
            <p:cNvSpPr>
              <a:spLocks noChangeShapeType="1"/>
            </p:cNvSpPr>
            <p:nvPr/>
          </p:nvSpPr>
          <p:spPr bwMode="auto">
            <a:xfrm rot="10800000">
              <a:off x="5226" y="4677"/>
              <a:ext cx="1152" cy="160"/>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60" name="Group 64"/>
          <p:cNvGrpSpPr>
            <a:grpSpLocks/>
          </p:cNvGrpSpPr>
          <p:nvPr/>
        </p:nvGrpSpPr>
        <p:grpSpPr bwMode="auto">
          <a:xfrm>
            <a:off x="7446615" y="5309817"/>
            <a:ext cx="2684488" cy="717723"/>
            <a:chOff x="5306" y="4757"/>
            <a:chExt cx="2405" cy="643"/>
          </a:xfrm>
        </p:grpSpPr>
        <p:grpSp>
          <p:nvGrpSpPr>
            <p:cNvPr id="80959" name="Group 63"/>
            <p:cNvGrpSpPr>
              <a:grpSpLocks/>
            </p:cNvGrpSpPr>
            <p:nvPr/>
          </p:nvGrpSpPr>
          <p:grpSpPr bwMode="auto">
            <a:xfrm>
              <a:off x="6399" y="5080"/>
              <a:ext cx="1312" cy="320"/>
              <a:chOff x="6399" y="5080"/>
              <a:chExt cx="1312" cy="320"/>
            </a:xfrm>
          </p:grpSpPr>
          <p:sp>
            <p:nvSpPr>
              <p:cNvPr id="80906" name="Rectangle 10"/>
              <p:cNvSpPr>
                <a:spLocks/>
              </p:cNvSpPr>
              <p:nvPr/>
            </p:nvSpPr>
            <p:spPr bwMode="auto">
              <a:xfrm>
                <a:off x="6399" y="5080"/>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07" name="Rectangle 11"/>
              <p:cNvSpPr>
                <a:spLocks/>
              </p:cNvSpPr>
              <p:nvPr/>
            </p:nvSpPr>
            <p:spPr bwMode="auto">
              <a:xfrm>
                <a:off x="6623" y="5128"/>
                <a:ext cx="862"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Transport?</a:t>
                </a:r>
              </a:p>
            </p:txBody>
          </p:sp>
        </p:grpSp>
        <p:sp>
          <p:nvSpPr>
            <p:cNvPr id="80908" name="Line 12"/>
            <p:cNvSpPr>
              <a:spLocks noChangeShapeType="1"/>
            </p:cNvSpPr>
            <p:nvPr/>
          </p:nvSpPr>
          <p:spPr bwMode="auto">
            <a:xfrm rot="10800000">
              <a:off x="5306" y="4757"/>
              <a:ext cx="1061" cy="475"/>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62" name="Group 66"/>
          <p:cNvGrpSpPr>
            <a:grpSpLocks/>
          </p:cNvGrpSpPr>
          <p:nvPr/>
        </p:nvGrpSpPr>
        <p:grpSpPr bwMode="auto">
          <a:xfrm>
            <a:off x="7489031" y="5411391"/>
            <a:ext cx="2643188" cy="1089422"/>
            <a:chOff x="5344" y="4848"/>
            <a:chExt cx="2368" cy="976"/>
          </a:xfrm>
        </p:grpSpPr>
        <p:grpSp>
          <p:nvGrpSpPr>
            <p:cNvPr id="80961" name="Group 65"/>
            <p:cNvGrpSpPr>
              <a:grpSpLocks/>
            </p:cNvGrpSpPr>
            <p:nvPr/>
          </p:nvGrpSpPr>
          <p:grpSpPr bwMode="auto">
            <a:xfrm>
              <a:off x="6400" y="5504"/>
              <a:ext cx="1312" cy="320"/>
              <a:chOff x="6400" y="5504"/>
              <a:chExt cx="1312" cy="320"/>
            </a:xfrm>
          </p:grpSpPr>
          <p:sp>
            <p:nvSpPr>
              <p:cNvPr id="80911" name="Rectangle 15"/>
              <p:cNvSpPr>
                <a:spLocks/>
              </p:cNvSpPr>
              <p:nvPr/>
            </p:nvSpPr>
            <p:spPr bwMode="auto">
              <a:xfrm>
                <a:off x="6400" y="5504"/>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12" name="Rectangle 16"/>
              <p:cNvSpPr>
                <a:spLocks/>
              </p:cNvSpPr>
              <p:nvPr/>
            </p:nvSpPr>
            <p:spPr bwMode="auto">
              <a:xfrm>
                <a:off x="6632" y="5552"/>
                <a:ext cx="79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Catalytic?</a:t>
                </a:r>
              </a:p>
            </p:txBody>
          </p:sp>
        </p:grpSp>
        <p:sp>
          <p:nvSpPr>
            <p:cNvPr id="80913" name="Line 17"/>
            <p:cNvSpPr>
              <a:spLocks noChangeShapeType="1"/>
            </p:cNvSpPr>
            <p:nvPr/>
          </p:nvSpPr>
          <p:spPr bwMode="auto">
            <a:xfrm rot="10800000">
              <a:off x="5344" y="4848"/>
              <a:ext cx="1024" cy="799"/>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57" name="Group 61"/>
          <p:cNvGrpSpPr>
            <a:grpSpLocks/>
          </p:cNvGrpSpPr>
          <p:nvPr/>
        </p:nvGrpSpPr>
        <p:grpSpPr bwMode="auto">
          <a:xfrm>
            <a:off x="7346157" y="4759525"/>
            <a:ext cx="2786063" cy="448717"/>
            <a:chOff x="5216" y="4264"/>
            <a:chExt cx="2496" cy="402"/>
          </a:xfrm>
        </p:grpSpPr>
        <p:grpSp>
          <p:nvGrpSpPr>
            <p:cNvPr id="80956" name="Group 60"/>
            <p:cNvGrpSpPr>
              <a:grpSpLocks/>
            </p:cNvGrpSpPr>
            <p:nvPr/>
          </p:nvGrpSpPr>
          <p:grpSpPr bwMode="auto">
            <a:xfrm>
              <a:off x="6400" y="4264"/>
              <a:ext cx="1312" cy="320"/>
              <a:chOff x="6400" y="4264"/>
              <a:chExt cx="1312" cy="320"/>
            </a:xfrm>
          </p:grpSpPr>
          <p:sp>
            <p:nvSpPr>
              <p:cNvPr id="80916" name="Rectangle 20"/>
              <p:cNvSpPr>
                <a:spLocks/>
              </p:cNvSpPr>
              <p:nvPr/>
            </p:nvSpPr>
            <p:spPr bwMode="auto">
              <a:xfrm>
                <a:off x="6400" y="4264"/>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17" name="Rectangle 21"/>
              <p:cNvSpPr>
                <a:spLocks/>
              </p:cNvSpPr>
              <p:nvPr/>
            </p:nvSpPr>
            <p:spPr bwMode="auto">
              <a:xfrm>
                <a:off x="6552" y="4320"/>
                <a:ext cx="95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Contractile?</a:t>
                </a:r>
              </a:p>
            </p:txBody>
          </p:sp>
        </p:grpSp>
        <p:sp>
          <p:nvSpPr>
            <p:cNvPr id="80918" name="Line 22"/>
            <p:cNvSpPr>
              <a:spLocks noChangeShapeType="1"/>
            </p:cNvSpPr>
            <p:nvPr/>
          </p:nvSpPr>
          <p:spPr bwMode="auto">
            <a:xfrm flipH="1">
              <a:off x="5216" y="4432"/>
              <a:ext cx="1141" cy="234"/>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55" name="Group 59"/>
          <p:cNvGrpSpPr>
            <a:grpSpLocks/>
          </p:cNvGrpSpPr>
          <p:nvPr/>
        </p:nvGrpSpPr>
        <p:grpSpPr bwMode="auto">
          <a:xfrm>
            <a:off x="7381875" y="4285136"/>
            <a:ext cx="2750344" cy="863947"/>
            <a:chOff x="5248" y="3839"/>
            <a:chExt cx="2464" cy="774"/>
          </a:xfrm>
        </p:grpSpPr>
        <p:grpSp>
          <p:nvGrpSpPr>
            <p:cNvPr id="80954" name="Group 58"/>
            <p:cNvGrpSpPr>
              <a:grpSpLocks/>
            </p:cNvGrpSpPr>
            <p:nvPr/>
          </p:nvGrpSpPr>
          <p:grpSpPr bwMode="auto">
            <a:xfrm>
              <a:off x="6400" y="3839"/>
              <a:ext cx="1312" cy="320"/>
              <a:chOff x="6400" y="3839"/>
              <a:chExt cx="1312" cy="320"/>
            </a:xfrm>
          </p:grpSpPr>
          <p:sp>
            <p:nvSpPr>
              <p:cNvPr id="80921" name="Rectangle 25"/>
              <p:cNvSpPr>
                <a:spLocks/>
              </p:cNvSpPr>
              <p:nvPr/>
            </p:nvSpPr>
            <p:spPr bwMode="auto">
              <a:xfrm>
                <a:off x="6400" y="3839"/>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22" name="Rectangle 26"/>
              <p:cNvSpPr>
                <a:spLocks/>
              </p:cNvSpPr>
              <p:nvPr/>
            </p:nvSpPr>
            <p:spPr bwMode="auto">
              <a:xfrm>
                <a:off x="6552" y="3887"/>
                <a:ext cx="95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Regulatory?</a:t>
                </a:r>
              </a:p>
            </p:txBody>
          </p:sp>
        </p:grpSp>
        <p:sp>
          <p:nvSpPr>
            <p:cNvPr id="80923" name="Line 27"/>
            <p:cNvSpPr>
              <a:spLocks noChangeShapeType="1"/>
            </p:cNvSpPr>
            <p:nvPr/>
          </p:nvSpPr>
          <p:spPr bwMode="auto">
            <a:xfrm flipH="1">
              <a:off x="5248" y="4031"/>
              <a:ext cx="1109" cy="582"/>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53" name="Group 57"/>
          <p:cNvGrpSpPr>
            <a:grpSpLocks/>
          </p:cNvGrpSpPr>
          <p:nvPr/>
        </p:nvGrpSpPr>
        <p:grpSpPr bwMode="auto">
          <a:xfrm>
            <a:off x="7428757" y="3804047"/>
            <a:ext cx="2702347" cy="1250156"/>
            <a:chOff x="5290" y="3408"/>
            <a:chExt cx="2421" cy="1120"/>
          </a:xfrm>
        </p:grpSpPr>
        <p:grpSp>
          <p:nvGrpSpPr>
            <p:cNvPr id="80952" name="Group 56"/>
            <p:cNvGrpSpPr>
              <a:grpSpLocks/>
            </p:cNvGrpSpPr>
            <p:nvPr/>
          </p:nvGrpSpPr>
          <p:grpSpPr bwMode="auto">
            <a:xfrm>
              <a:off x="6399" y="3408"/>
              <a:ext cx="1312" cy="320"/>
              <a:chOff x="6399" y="3408"/>
              <a:chExt cx="1312" cy="320"/>
            </a:xfrm>
          </p:grpSpPr>
          <p:sp>
            <p:nvSpPr>
              <p:cNvPr id="80926" name="Rectangle 30"/>
              <p:cNvSpPr>
                <a:spLocks/>
              </p:cNvSpPr>
              <p:nvPr/>
            </p:nvSpPr>
            <p:spPr bwMode="auto">
              <a:xfrm>
                <a:off x="6399" y="3408"/>
                <a:ext cx="1312" cy="320"/>
              </a:xfrm>
              <a:prstGeom prst="rect">
                <a:avLst/>
              </a:prstGeom>
              <a:solidFill>
                <a:srgbClr val="A49E37"/>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0927" name="Rectangle 31"/>
              <p:cNvSpPr>
                <a:spLocks/>
              </p:cNvSpPr>
              <p:nvPr/>
            </p:nvSpPr>
            <p:spPr bwMode="auto">
              <a:xfrm>
                <a:off x="6591" y="3456"/>
                <a:ext cx="87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Structural?</a:t>
                </a:r>
              </a:p>
            </p:txBody>
          </p:sp>
        </p:grpSp>
        <p:sp>
          <p:nvSpPr>
            <p:cNvPr id="80928" name="Line 32"/>
            <p:cNvSpPr>
              <a:spLocks noChangeShapeType="1"/>
            </p:cNvSpPr>
            <p:nvPr/>
          </p:nvSpPr>
          <p:spPr bwMode="auto">
            <a:xfrm flipH="1">
              <a:off x="5290" y="3640"/>
              <a:ext cx="1058" cy="888"/>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29" name="Group 33"/>
          <p:cNvGrpSpPr>
            <a:grpSpLocks/>
          </p:cNvGrpSpPr>
          <p:nvPr/>
        </p:nvGrpSpPr>
        <p:grpSpPr bwMode="auto">
          <a:xfrm>
            <a:off x="2271861" y="4176862"/>
            <a:ext cx="1098352" cy="2192229"/>
            <a:chOff x="0" y="0"/>
            <a:chExt cx="984" cy="1963"/>
          </a:xfrm>
        </p:grpSpPr>
        <p:pic>
          <p:nvPicPr>
            <p:cNvPr id="8093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84" cy="17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0931" name="Rectangle 35"/>
            <p:cNvSpPr>
              <a:spLocks/>
            </p:cNvSpPr>
            <p:nvPr/>
          </p:nvSpPr>
          <p:spPr bwMode="auto">
            <a:xfrm>
              <a:off x="297" y="1777"/>
              <a:ext cx="41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DNA</a:t>
              </a:r>
            </a:p>
          </p:txBody>
        </p:sp>
      </p:grpSp>
      <p:grpSp>
        <p:nvGrpSpPr>
          <p:cNvPr id="80932" name="Group 36"/>
          <p:cNvGrpSpPr>
            <a:grpSpLocks/>
          </p:cNvGrpSpPr>
          <p:nvPr/>
        </p:nvGrpSpPr>
        <p:grpSpPr bwMode="auto">
          <a:xfrm>
            <a:off x="3417094" y="4554141"/>
            <a:ext cx="1607344" cy="446484"/>
            <a:chOff x="0" y="0"/>
            <a:chExt cx="1440" cy="400"/>
          </a:xfrm>
        </p:grpSpPr>
        <p:sp>
          <p:nvSpPr>
            <p:cNvPr id="80933" name="Rectangle 37"/>
            <p:cNvSpPr>
              <a:spLocks/>
            </p:cNvSpPr>
            <p:nvPr/>
          </p:nvSpPr>
          <p:spPr bwMode="auto">
            <a:xfrm>
              <a:off x="180" y="0"/>
              <a:ext cx="102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b="1" dirty="0">
                  <a:solidFill>
                    <a:srgbClr val="000000"/>
                  </a:solidFill>
                  <a:latin typeface="Arial" panose="020B0604020202020204" pitchFamily="34" charset="0"/>
                  <a:cs typeface="Arial" panose="020B0604020202020204" pitchFamily="34" charset="0"/>
                  <a:sym typeface="Arial" panose="020B0604020202020204" pitchFamily="34" charset="0"/>
                </a:rPr>
                <a:t>Reverse transcription</a:t>
              </a:r>
            </a:p>
          </p:txBody>
        </p:sp>
        <p:sp>
          <p:nvSpPr>
            <p:cNvPr id="80934" name="Line 38"/>
            <p:cNvSpPr>
              <a:spLocks noChangeShapeType="1"/>
            </p:cNvSpPr>
            <p:nvPr/>
          </p:nvSpPr>
          <p:spPr bwMode="auto">
            <a:xfrm>
              <a:off x="0" y="400"/>
              <a:ext cx="1440" cy="0"/>
            </a:xfrm>
            <a:prstGeom prst="line">
              <a:avLst/>
            </a:prstGeom>
            <a:noFill/>
            <a:ln w="38100">
              <a:solidFill>
                <a:srgbClr val="FF0017"/>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0935" name="Group 39"/>
          <p:cNvGrpSpPr>
            <a:grpSpLocks/>
          </p:cNvGrpSpPr>
          <p:nvPr/>
        </p:nvGrpSpPr>
        <p:grpSpPr bwMode="auto">
          <a:xfrm>
            <a:off x="3408165" y="4161236"/>
            <a:ext cx="2244701" cy="2207865"/>
            <a:chOff x="0" y="0"/>
            <a:chExt cx="2011" cy="1978"/>
          </a:xfrm>
        </p:grpSpPr>
        <p:sp>
          <p:nvSpPr>
            <p:cNvPr id="80936" name="Rectangle 40"/>
            <p:cNvSpPr>
              <a:spLocks/>
            </p:cNvSpPr>
            <p:nvPr/>
          </p:nvSpPr>
          <p:spPr bwMode="auto">
            <a:xfrm>
              <a:off x="264" y="1128"/>
              <a:ext cx="94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Transcription</a:t>
              </a:r>
            </a:p>
          </p:txBody>
        </p:sp>
        <p:sp>
          <p:nvSpPr>
            <p:cNvPr id="80937" name="Rectangle 41"/>
            <p:cNvSpPr>
              <a:spLocks/>
            </p:cNvSpPr>
            <p:nvPr/>
          </p:nvSpPr>
          <p:spPr bwMode="auto">
            <a:xfrm>
              <a:off x="1464" y="1792"/>
              <a:ext cx="54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000000"/>
                  </a:solidFill>
                  <a:latin typeface="Arial" panose="020B0604020202020204" pitchFamily="34" charset="0"/>
                  <a:cs typeface="Arial" panose="020B0604020202020204" pitchFamily="34" charset="0"/>
                  <a:sym typeface="Arial" panose="020B0604020202020204" pitchFamily="34" charset="0"/>
                </a:rPr>
                <a:t>mRNA</a:t>
              </a:r>
            </a:p>
          </p:txBody>
        </p:sp>
        <p:sp>
          <p:nvSpPr>
            <p:cNvPr id="80938" name="Line 42"/>
            <p:cNvSpPr>
              <a:spLocks noChangeShapeType="1"/>
            </p:cNvSpPr>
            <p:nvPr/>
          </p:nvSpPr>
          <p:spPr bwMode="auto">
            <a:xfrm flipH="1">
              <a:off x="0" y="1056"/>
              <a:ext cx="1432" cy="0"/>
            </a:xfrm>
            <a:prstGeom prst="line">
              <a:avLst/>
            </a:prstGeom>
            <a:noFill/>
            <a:ln w="1143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80939"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6" y="0"/>
              <a:ext cx="547" cy="1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grpSp>
        <p:nvGrpSpPr>
          <p:cNvPr id="80940" name="Group 44"/>
          <p:cNvGrpSpPr>
            <a:grpSpLocks/>
          </p:cNvGrpSpPr>
          <p:nvPr/>
        </p:nvGrpSpPr>
        <p:grpSpPr bwMode="auto">
          <a:xfrm>
            <a:off x="5881687" y="3134320"/>
            <a:ext cx="2009180" cy="2169914"/>
            <a:chOff x="0" y="0"/>
            <a:chExt cx="1800" cy="1944"/>
          </a:xfrm>
        </p:grpSpPr>
        <p:sp>
          <p:nvSpPr>
            <p:cNvPr id="80941" name="Rectangle 45"/>
            <p:cNvSpPr>
              <a:spLocks/>
            </p:cNvSpPr>
            <p:nvPr/>
          </p:nvSpPr>
          <p:spPr bwMode="auto">
            <a:xfrm>
              <a:off x="1280" y="800"/>
              <a:ext cx="46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000000"/>
                  </a:solidFill>
                  <a:latin typeface="Arial" panose="020B0604020202020204" pitchFamily="34" charset="0"/>
                  <a:cs typeface="Arial" panose="020B0604020202020204" pitchFamily="34" charset="0"/>
                  <a:sym typeface="Arial" panose="020B0604020202020204" pitchFamily="34" charset="0"/>
                </a:rPr>
                <a:t>tRNA</a:t>
              </a:r>
            </a:p>
          </p:txBody>
        </p:sp>
        <p:sp>
          <p:nvSpPr>
            <p:cNvPr id="80942" name="Rectangle 46"/>
            <p:cNvSpPr>
              <a:spLocks/>
            </p:cNvSpPr>
            <p:nvPr/>
          </p:nvSpPr>
          <p:spPr bwMode="auto">
            <a:xfrm>
              <a:off x="1160" y="96"/>
              <a:ext cx="64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b="1" dirty="0">
                  <a:solidFill>
                    <a:srgbClr val="000000"/>
                  </a:solidFill>
                  <a:latin typeface="Arial" panose="020B0604020202020204" pitchFamily="34" charset="0"/>
                  <a:cs typeface="Arial" panose="020B0604020202020204" pitchFamily="34" charset="0"/>
                  <a:sym typeface="Arial" panose="020B0604020202020204" pitchFamily="34" charset="0"/>
                </a:rPr>
                <a:t>Amino acid</a:t>
              </a:r>
            </a:p>
          </p:txBody>
        </p:sp>
        <p:sp>
          <p:nvSpPr>
            <p:cNvPr id="80943" name="Line 47"/>
            <p:cNvSpPr>
              <a:spLocks noChangeShapeType="1"/>
            </p:cNvSpPr>
            <p:nvPr/>
          </p:nvSpPr>
          <p:spPr bwMode="auto">
            <a:xfrm rot="10800000" flipH="1">
              <a:off x="0" y="1024"/>
              <a:ext cx="712" cy="920"/>
            </a:xfrm>
            <a:prstGeom prst="line">
              <a:avLst/>
            </a:prstGeom>
            <a:noFill/>
            <a:ln w="508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80944"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 y="0"/>
              <a:ext cx="764" cy="1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grpSp>
        <p:nvGrpSpPr>
          <p:cNvPr id="80945" name="Group 49"/>
          <p:cNvGrpSpPr>
            <a:grpSpLocks/>
          </p:cNvGrpSpPr>
          <p:nvPr/>
        </p:nvGrpSpPr>
        <p:grpSpPr bwMode="auto">
          <a:xfrm>
            <a:off x="5622727" y="4553026"/>
            <a:ext cx="2528218" cy="1582787"/>
            <a:chOff x="0" y="0"/>
            <a:chExt cx="2265" cy="1418"/>
          </a:xfrm>
        </p:grpSpPr>
        <p:sp>
          <p:nvSpPr>
            <p:cNvPr id="80946" name="Rectangle 50"/>
            <p:cNvSpPr>
              <a:spLocks/>
            </p:cNvSpPr>
            <p:nvPr/>
          </p:nvSpPr>
          <p:spPr bwMode="auto">
            <a:xfrm>
              <a:off x="56" y="776"/>
              <a:ext cx="81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Translation</a:t>
              </a:r>
            </a:p>
          </p:txBody>
        </p:sp>
        <p:sp>
          <p:nvSpPr>
            <p:cNvPr id="80947" name="Rectangle 51"/>
            <p:cNvSpPr>
              <a:spLocks/>
            </p:cNvSpPr>
            <p:nvPr/>
          </p:nvSpPr>
          <p:spPr bwMode="auto">
            <a:xfrm>
              <a:off x="840" y="1232"/>
              <a:ext cx="605"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000000"/>
                  </a:solidFill>
                  <a:latin typeface="Arial" panose="020B0604020202020204" pitchFamily="34" charset="0"/>
                  <a:cs typeface="Arial" panose="020B0604020202020204" pitchFamily="34" charset="0"/>
                  <a:sym typeface="Arial" panose="020B0604020202020204" pitchFamily="34" charset="0"/>
                </a:rPr>
                <a:t>Protein</a:t>
              </a:r>
            </a:p>
          </p:txBody>
        </p:sp>
        <p:sp>
          <p:nvSpPr>
            <p:cNvPr id="80948" name="Line 52"/>
            <p:cNvSpPr>
              <a:spLocks noChangeShapeType="1"/>
            </p:cNvSpPr>
            <p:nvPr/>
          </p:nvSpPr>
          <p:spPr bwMode="auto">
            <a:xfrm flipH="1">
              <a:off x="0" y="704"/>
              <a:ext cx="1141" cy="0"/>
            </a:xfrm>
            <a:prstGeom prst="line">
              <a:avLst/>
            </a:prstGeom>
            <a:noFill/>
            <a:ln w="1143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80949"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 y="0"/>
              <a:ext cx="1235" cy="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spTree>
    <p:extLst>
      <p:ext uri="{BB962C8B-B14F-4D97-AF65-F5344CB8AC3E}">
        <p14:creationId xmlns:p14="http://schemas.microsoft.com/office/powerpoint/2010/main" val="28903383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0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0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09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09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0898">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0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096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09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09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09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095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0898">
                                            <p:txEl>
                                              <p:pRg st="2" end="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80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9" name="Group 1"/>
          <p:cNvGrpSpPr>
            <a:grpSpLocks/>
          </p:cNvGrpSpPr>
          <p:nvPr/>
        </p:nvGrpSpPr>
        <p:grpSpPr bwMode="auto">
          <a:xfrm>
            <a:off x="6997899" y="2678906"/>
            <a:ext cx="3518297" cy="1482328"/>
            <a:chOff x="0" y="0"/>
            <a:chExt cx="3152" cy="1328"/>
          </a:xfrm>
        </p:grpSpPr>
        <p:pic>
          <p:nvPicPr>
            <p:cNvPr id="8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
              <a:ext cx="744"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9091" name="Rectangle 3"/>
            <p:cNvSpPr>
              <a:spLocks/>
            </p:cNvSpPr>
            <p:nvPr/>
          </p:nvSpPr>
          <p:spPr bwMode="auto">
            <a:xfrm>
              <a:off x="1424" y="0"/>
              <a:ext cx="172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RNA polymerase enzyme</a:t>
              </a:r>
            </a:p>
          </p:txBody>
        </p:sp>
        <p:sp>
          <p:nvSpPr>
            <p:cNvPr id="89092" name="Rectangle 4"/>
            <p:cNvSpPr>
              <a:spLocks/>
            </p:cNvSpPr>
            <p:nvPr/>
          </p:nvSpPr>
          <p:spPr bwMode="auto">
            <a:xfrm>
              <a:off x="1424" y="400"/>
              <a:ext cx="1648"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Template strand of DNA contains the information for the construction of a functional mRNA product (e.g. a protein)</a:t>
              </a:r>
            </a:p>
          </p:txBody>
        </p:sp>
        <p:sp>
          <p:nvSpPr>
            <p:cNvPr id="89093" name="Line 5"/>
            <p:cNvSpPr>
              <a:spLocks noChangeShapeType="1"/>
            </p:cNvSpPr>
            <p:nvPr/>
          </p:nvSpPr>
          <p:spPr bwMode="auto">
            <a:xfrm rot="10800000" flipH="1">
              <a:off x="1007" y="784"/>
              <a:ext cx="419" cy="35"/>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9094" name="Line 6"/>
            <p:cNvSpPr>
              <a:spLocks noChangeShapeType="1"/>
            </p:cNvSpPr>
            <p:nvPr/>
          </p:nvSpPr>
          <p:spPr bwMode="auto">
            <a:xfrm rot="10800000" flipH="1">
              <a:off x="619" y="96"/>
              <a:ext cx="781" cy="272"/>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pic>
        <p:nvPicPr>
          <p:cNvPr id="890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597" y="1160859"/>
            <a:ext cx="2459013" cy="5554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9096" name="Rectangle 8"/>
          <p:cNvSpPr>
            <a:spLocks noGrp="1" noChangeArrowheads="1"/>
          </p:cNvSpPr>
          <p:nvPr>
            <p:ph type="title"/>
          </p:nvPr>
        </p:nvSpPr>
        <p:spPr>
          <a:xfrm>
            <a:off x="1497211" y="-8930"/>
            <a:ext cx="9197578" cy="812602"/>
          </a:xfrm>
          <a:ln/>
        </p:spPr>
        <p:txBody>
          <a:bodyPr vert="horz" lIns="0" tIns="0" rIns="0" bIns="0" anchor="b">
            <a:normAutofit/>
          </a:bodyPr>
          <a:lstStyle/>
          <a:p>
            <a:pPr>
              <a:tabLst>
                <a:tab pos="669703" algn="l"/>
              </a:tabLst>
            </a:pPr>
            <a:r>
              <a:rPr lang="en-US" altLang="en-US" dirty="0">
                <a:solidFill>
                  <a:schemeClr val="tx1"/>
                </a:solidFill>
              </a:rPr>
              <a:t>Transcription</a:t>
            </a:r>
          </a:p>
        </p:txBody>
      </p:sp>
      <p:sp>
        <p:nvSpPr>
          <p:cNvPr id="89097" name="Rectangle 9"/>
          <p:cNvSpPr>
            <a:spLocks noGrp="1" noChangeArrowheads="1"/>
          </p:cNvSpPr>
          <p:nvPr>
            <p:ph idx="1"/>
          </p:nvPr>
        </p:nvSpPr>
        <p:spPr>
          <a:xfrm>
            <a:off x="479376" y="1196752"/>
            <a:ext cx="4464496" cy="3024336"/>
          </a:xfrm>
          <a:ln/>
        </p:spPr>
        <p:txBody>
          <a:bodyPr vert="horz" lIns="0" tIns="0" rIns="0" bIns="0" anchor="ctr">
            <a:normAutofit/>
          </a:bodyPr>
          <a:lstStyle/>
          <a:p>
            <a:pPr marL="424145" indent="-334851">
              <a:lnSpc>
                <a:spcPts val="2250"/>
              </a:lnSpc>
              <a:spcBef>
                <a:spcPct val="0"/>
              </a:spcBef>
              <a:spcAft>
                <a:spcPts val="1406"/>
              </a:spcAft>
              <a:buSzPct val="120000"/>
              <a:buBlip>
                <a:blip r:embed="rId5"/>
              </a:buBlip>
              <a:tabLst>
                <a:tab pos="709885" algn="l"/>
                <a:tab pos="709885" algn="l"/>
              </a:tabLst>
            </a:pPr>
            <a:r>
              <a:rPr lang="en-US" altLang="en-US" sz="2400" dirty="0"/>
              <a:t>A </a:t>
            </a:r>
            <a:r>
              <a:rPr lang="en-US" altLang="en-US" sz="2400" b="1" dirty="0"/>
              <a:t>mRNA</a:t>
            </a:r>
            <a:r>
              <a:rPr lang="en-US" altLang="en-US" sz="2400" dirty="0"/>
              <a:t> strand is formed using the </a:t>
            </a:r>
            <a:r>
              <a:rPr lang="en-US" altLang="en-US" sz="2400" b="1" dirty="0"/>
              <a:t>DNA</a:t>
            </a:r>
            <a:r>
              <a:rPr lang="en-US" altLang="en-US" sz="2400" dirty="0"/>
              <a:t> </a:t>
            </a:r>
            <a:r>
              <a:rPr lang="en-US" altLang="en-US" sz="2400" b="1" dirty="0"/>
              <a:t>molecule</a:t>
            </a:r>
            <a:r>
              <a:rPr lang="en-US" altLang="en-US" sz="2400" dirty="0"/>
              <a:t> as the </a:t>
            </a:r>
            <a:r>
              <a:rPr lang="en-US" altLang="en-US" sz="2400" b="1" dirty="0"/>
              <a:t>template</a:t>
            </a:r>
            <a:r>
              <a:rPr lang="en-US" altLang="en-US" sz="2400" dirty="0"/>
              <a:t>.</a:t>
            </a:r>
          </a:p>
          <a:p>
            <a:pPr marL="424145" indent="-334851">
              <a:lnSpc>
                <a:spcPts val="2250"/>
              </a:lnSpc>
              <a:spcBef>
                <a:spcPct val="0"/>
              </a:spcBef>
              <a:spcAft>
                <a:spcPts val="1406"/>
              </a:spcAft>
              <a:buSzPct val="120000"/>
              <a:buBlip>
                <a:blip r:embed="rId5"/>
              </a:buBlip>
              <a:tabLst>
                <a:tab pos="709885" algn="l"/>
                <a:tab pos="709885" algn="l"/>
              </a:tabLst>
            </a:pPr>
            <a:r>
              <a:rPr lang="en-US" altLang="en-US" sz="2400" dirty="0"/>
              <a:t>Free nucleotides with bases complementary to the DNA are joined together by the enzyme </a:t>
            </a:r>
            <a:r>
              <a:rPr lang="en-US" altLang="en-US" sz="2400" b="1" dirty="0"/>
              <a:t>RNA</a:t>
            </a:r>
            <a:r>
              <a:rPr lang="en-US" altLang="en-US" sz="2400" dirty="0"/>
              <a:t> </a:t>
            </a:r>
            <a:r>
              <a:rPr lang="en-US" altLang="en-US" sz="2400" b="1" dirty="0"/>
              <a:t>polymerase</a:t>
            </a:r>
            <a:r>
              <a:rPr lang="en-US" altLang="en-US" sz="2400" dirty="0"/>
              <a:t>.</a:t>
            </a:r>
          </a:p>
        </p:txBody>
      </p:sp>
      <p:sp>
        <p:nvSpPr>
          <p:cNvPr id="89098" name="Rectangle 10"/>
          <p:cNvSpPr>
            <a:spLocks/>
          </p:cNvSpPr>
          <p:nvPr/>
        </p:nvSpPr>
        <p:spPr bwMode="auto">
          <a:xfrm>
            <a:off x="6872883" y="928688"/>
            <a:ext cx="466474" cy="207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000000"/>
                </a:solidFill>
                <a:latin typeface="Arial" panose="020B0604020202020204" pitchFamily="34" charset="0"/>
                <a:cs typeface="Arial" panose="020B0604020202020204" pitchFamily="34" charset="0"/>
                <a:sym typeface="Arial" panose="020B0604020202020204" pitchFamily="34" charset="0"/>
              </a:rPr>
              <a:t>DNA</a:t>
            </a:r>
          </a:p>
        </p:txBody>
      </p:sp>
      <p:sp>
        <p:nvSpPr>
          <p:cNvPr id="89099" name="Rectangle 11"/>
          <p:cNvSpPr>
            <a:spLocks/>
          </p:cNvSpPr>
          <p:nvPr/>
        </p:nvSpPr>
        <p:spPr bwMode="auto">
          <a:xfrm>
            <a:off x="4819056" y="4589859"/>
            <a:ext cx="1125141" cy="178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Coding strand</a:t>
            </a:r>
          </a:p>
        </p:txBody>
      </p:sp>
      <p:sp>
        <p:nvSpPr>
          <p:cNvPr id="89100" name="Rectangle 12"/>
          <p:cNvSpPr>
            <a:spLocks/>
          </p:cNvSpPr>
          <p:nvPr/>
        </p:nvSpPr>
        <p:spPr bwMode="auto">
          <a:xfrm>
            <a:off x="4935142" y="5304235"/>
            <a:ext cx="1509117"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The two strands of DNA coil up into a double helix</a:t>
            </a:r>
          </a:p>
        </p:txBody>
      </p:sp>
      <p:sp>
        <p:nvSpPr>
          <p:cNvPr id="89101" name="Line 13"/>
          <p:cNvSpPr>
            <a:spLocks noChangeShapeType="1"/>
          </p:cNvSpPr>
          <p:nvPr/>
        </p:nvSpPr>
        <p:spPr bwMode="auto">
          <a:xfrm>
            <a:off x="7113984" y="4575349"/>
            <a:ext cx="223242" cy="139526"/>
          </a:xfrm>
          <a:prstGeom prst="line">
            <a:avLst/>
          </a:prstGeom>
          <a:noFill/>
          <a:ln w="254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9102" name="Line 14"/>
          <p:cNvSpPr>
            <a:spLocks noChangeShapeType="1"/>
          </p:cNvSpPr>
          <p:nvPr/>
        </p:nvSpPr>
        <p:spPr bwMode="auto">
          <a:xfrm flipH="1">
            <a:off x="6828234" y="4586512"/>
            <a:ext cx="223242" cy="123899"/>
          </a:xfrm>
          <a:prstGeom prst="line">
            <a:avLst/>
          </a:prstGeom>
          <a:noFill/>
          <a:ln w="254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89103" name="Line 15"/>
          <p:cNvSpPr>
            <a:spLocks noChangeShapeType="1"/>
          </p:cNvSpPr>
          <p:nvPr/>
        </p:nvSpPr>
        <p:spPr bwMode="auto">
          <a:xfrm flipH="1">
            <a:off x="5934150" y="4365502"/>
            <a:ext cx="277936" cy="233288"/>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nvGrpSpPr>
          <p:cNvPr id="89104" name="Group 16"/>
          <p:cNvGrpSpPr>
            <a:grpSpLocks/>
          </p:cNvGrpSpPr>
          <p:nvPr/>
        </p:nvGrpSpPr>
        <p:grpSpPr bwMode="auto">
          <a:xfrm>
            <a:off x="7253511" y="1348384"/>
            <a:ext cx="2610818" cy="2027039"/>
            <a:chOff x="0" y="0"/>
            <a:chExt cx="2339" cy="1816"/>
          </a:xfrm>
        </p:grpSpPr>
        <p:pic>
          <p:nvPicPr>
            <p:cNvPr id="8910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 y="144"/>
              <a:ext cx="964" cy="1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9106" name="Rectangle 18"/>
            <p:cNvSpPr>
              <a:spLocks/>
            </p:cNvSpPr>
            <p:nvPr/>
          </p:nvSpPr>
          <p:spPr bwMode="auto">
            <a:xfrm>
              <a:off x="1130" y="0"/>
              <a:ext cx="1209"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Free nucleotides</a:t>
              </a:r>
            </a:p>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used to construct</a:t>
              </a:r>
            </a:p>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the mRNA strand</a:t>
              </a:r>
            </a:p>
          </p:txBody>
        </p:sp>
        <p:sp>
          <p:nvSpPr>
            <p:cNvPr id="89107" name="Line 19"/>
            <p:cNvSpPr>
              <a:spLocks noChangeShapeType="1"/>
            </p:cNvSpPr>
            <p:nvPr/>
          </p:nvSpPr>
          <p:spPr bwMode="auto">
            <a:xfrm rot="10800000" flipH="1">
              <a:off x="0" y="921"/>
              <a:ext cx="399" cy="895"/>
            </a:xfrm>
            <a:prstGeom prst="line">
              <a:avLst/>
            </a:prstGeom>
            <a:noFill/>
            <a:ln w="254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9108" name="Group 20"/>
          <p:cNvGrpSpPr>
            <a:grpSpLocks/>
          </p:cNvGrpSpPr>
          <p:nvPr/>
        </p:nvGrpSpPr>
        <p:grpSpPr bwMode="auto">
          <a:xfrm>
            <a:off x="5211962" y="946548"/>
            <a:ext cx="1678781" cy="2669977"/>
            <a:chOff x="0" y="0"/>
            <a:chExt cx="1504" cy="2392"/>
          </a:xfrm>
        </p:grpSpPr>
        <p:sp>
          <p:nvSpPr>
            <p:cNvPr id="89109" name="Rectangle 21"/>
            <p:cNvSpPr>
              <a:spLocks/>
            </p:cNvSpPr>
            <p:nvPr/>
          </p:nvSpPr>
          <p:spPr bwMode="auto">
            <a:xfrm>
              <a:off x="328" y="456"/>
              <a:ext cx="1136" cy="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Single-armed</a:t>
              </a:r>
            </a:p>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chromosome as found in non-dividing cell</a:t>
              </a:r>
            </a:p>
          </p:txBody>
        </p:sp>
        <p:sp>
          <p:nvSpPr>
            <p:cNvPr id="89110" name="Line 22"/>
            <p:cNvSpPr>
              <a:spLocks noChangeShapeType="1"/>
            </p:cNvSpPr>
            <p:nvPr/>
          </p:nvSpPr>
          <p:spPr bwMode="auto">
            <a:xfrm flipH="1">
              <a:off x="272" y="392"/>
              <a:ext cx="1207" cy="0"/>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89111"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5" cy="2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9112" name="Oval 24"/>
            <p:cNvSpPr>
              <a:spLocks/>
            </p:cNvSpPr>
            <p:nvPr/>
          </p:nvSpPr>
          <p:spPr bwMode="auto">
            <a:xfrm>
              <a:off x="0" y="256"/>
              <a:ext cx="296" cy="280"/>
            </a:xfrm>
            <a:prstGeom prst="ellipse">
              <a:avLst/>
            </a:prstGeom>
            <a:noFill/>
            <a:ln w="50800">
              <a:solidFill>
                <a:srgbClr val="FF001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89113" name="Group 25"/>
          <p:cNvGrpSpPr>
            <a:grpSpLocks/>
          </p:cNvGrpSpPr>
          <p:nvPr/>
        </p:nvGrpSpPr>
        <p:grpSpPr bwMode="auto">
          <a:xfrm>
            <a:off x="6618388" y="3214688"/>
            <a:ext cx="3817441" cy="3125391"/>
            <a:chOff x="0" y="0"/>
            <a:chExt cx="3419" cy="2799"/>
          </a:xfrm>
        </p:grpSpPr>
        <p:sp>
          <p:nvSpPr>
            <p:cNvPr id="89114" name="Rectangle 26"/>
            <p:cNvSpPr>
              <a:spLocks/>
            </p:cNvSpPr>
            <p:nvPr/>
          </p:nvSpPr>
          <p:spPr bwMode="auto">
            <a:xfrm rot="2700000">
              <a:off x="-12" y="554"/>
              <a:ext cx="87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i="1">
                  <a:solidFill>
                    <a:srgbClr val="000000"/>
                  </a:solidFill>
                  <a:latin typeface="Arial" panose="020B0604020202020204" pitchFamily="34" charset="0"/>
                  <a:cs typeface="Arial" panose="020B0604020202020204" pitchFamily="34" charset="0"/>
                  <a:sym typeface="Arial" panose="020B0604020202020204" pitchFamily="34" charset="0"/>
                </a:rPr>
                <a:t>Direction of synthesis</a:t>
              </a:r>
            </a:p>
          </p:txBody>
        </p:sp>
        <p:grpSp>
          <p:nvGrpSpPr>
            <p:cNvPr id="89115" name="Group 27"/>
            <p:cNvGrpSpPr>
              <a:grpSpLocks/>
            </p:cNvGrpSpPr>
            <p:nvPr/>
          </p:nvGrpSpPr>
          <p:grpSpPr bwMode="auto">
            <a:xfrm>
              <a:off x="531" y="0"/>
              <a:ext cx="2888" cy="2799"/>
              <a:chOff x="0" y="0"/>
              <a:chExt cx="2888" cy="2799"/>
            </a:xfrm>
          </p:grpSpPr>
          <p:sp>
            <p:nvSpPr>
              <p:cNvPr id="89116" name="Rectangle 28"/>
              <p:cNvSpPr>
                <a:spLocks/>
              </p:cNvSpPr>
              <p:nvPr/>
            </p:nvSpPr>
            <p:spPr bwMode="auto">
              <a:xfrm>
                <a:off x="472" y="2063"/>
                <a:ext cx="2416" cy="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Formation of a single strand of </a:t>
                </a:r>
                <a:r>
                  <a:rPr lang="en-US" altLang="en-US" sz="1266" b="1">
                    <a:solidFill>
                      <a:srgbClr val="000000"/>
                    </a:solidFill>
                    <a:latin typeface="Arial" panose="020B0604020202020204" pitchFamily="34" charset="0"/>
                    <a:cs typeface="Arial" panose="020B0604020202020204" pitchFamily="34" charset="0"/>
                    <a:sym typeface="Arial" panose="020B0604020202020204" pitchFamily="34" charset="0"/>
                  </a:rPr>
                  <a:t>mRNA</a:t>
                </a: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 that is complementary to the template strand (therefore the same “message” as the coding strand)</a:t>
                </a:r>
              </a:p>
            </p:txBody>
          </p:sp>
          <p:sp>
            <p:nvSpPr>
              <p:cNvPr id="89117" name="Line 29"/>
              <p:cNvSpPr>
                <a:spLocks noChangeShapeType="1"/>
              </p:cNvSpPr>
              <p:nvPr/>
            </p:nvSpPr>
            <p:spPr bwMode="auto">
              <a:xfrm>
                <a:off x="82" y="452"/>
                <a:ext cx="1110" cy="1123"/>
              </a:xfrm>
              <a:prstGeom prst="line">
                <a:avLst/>
              </a:prstGeom>
              <a:noFill/>
              <a:ln w="1016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89118"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248" cy="1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89119" name="Line 31"/>
              <p:cNvSpPr>
                <a:spLocks noChangeShapeType="1"/>
              </p:cNvSpPr>
              <p:nvPr/>
            </p:nvSpPr>
            <p:spPr bwMode="auto">
              <a:xfrm>
                <a:off x="1506" y="1631"/>
                <a:ext cx="5" cy="386"/>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spTree>
    <p:extLst>
      <p:ext uri="{BB962C8B-B14F-4D97-AF65-F5344CB8AC3E}">
        <p14:creationId xmlns:p14="http://schemas.microsoft.com/office/powerpoint/2010/main" val="23645171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910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909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891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1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9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7"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p:cNvSpPr>
          <p:nvPr/>
        </p:nvSpPr>
        <p:spPr bwMode="auto">
          <a:xfrm>
            <a:off x="1271464" y="-387424"/>
            <a:ext cx="4342482" cy="7572375"/>
          </a:xfrm>
          <a:prstGeom prst="rect">
            <a:avLst/>
          </a:prstGeom>
          <a:solidFill>
            <a:srgbClr val="FF7F1B">
              <a:alpha val="20000"/>
            </a:srgbClr>
          </a:solidFill>
          <a:ln>
            <a:noFill/>
          </a:ln>
          <a:effectLst/>
          <a:extLst>
            <a:ext uri="{91240B29-F687-4F45-9708-019B960494DF}">
              <a14:hiddenLine xmlns:a14="http://schemas.microsoft.com/office/drawing/2010/main" w="25400">
                <a:solidFill>
                  <a:srgbClr val="6E362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0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306" y="-821531"/>
            <a:ext cx="3625453" cy="8760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25400" dist="12699" dir="5400000" algn="ctr" rotWithShape="0">
                    <a:schemeClr val="bg2">
                      <a:alpha val="50000"/>
                    </a:schemeClr>
                  </a:outerShdw>
                </a:effectLst>
              </a14:hiddenEffects>
            </a:ext>
          </a:extLst>
        </p:spPr>
      </p:pic>
      <p:sp>
        <p:nvSpPr>
          <p:cNvPr id="90115" name="Rectangle 3"/>
          <p:cNvSpPr>
            <a:spLocks noGrp="1" noChangeArrowheads="1"/>
          </p:cNvSpPr>
          <p:nvPr>
            <p:ph type="title"/>
          </p:nvPr>
        </p:nvSpPr>
        <p:spPr>
          <a:xfrm>
            <a:off x="1497211" y="-8930"/>
            <a:ext cx="9197578" cy="839391"/>
          </a:xfrm>
          <a:ln/>
        </p:spPr>
        <p:txBody>
          <a:bodyPr vert="horz" lIns="0" tIns="0" rIns="0" bIns="0" anchor="b">
            <a:normAutofit/>
          </a:bodyPr>
          <a:lstStyle/>
          <a:p>
            <a:pPr>
              <a:lnSpc>
                <a:spcPct val="69000"/>
              </a:lnSpc>
              <a:tabLst>
                <a:tab pos="669703" algn="l"/>
              </a:tabLst>
            </a:pPr>
            <a:r>
              <a:rPr lang="en-US" altLang="en-US" dirty="0">
                <a:solidFill>
                  <a:schemeClr val="tx1"/>
                </a:solidFill>
              </a:rPr>
              <a:t>Movement of mRNA</a:t>
            </a:r>
          </a:p>
        </p:txBody>
      </p:sp>
      <p:sp>
        <p:nvSpPr>
          <p:cNvPr id="90116" name="Rectangle 4"/>
          <p:cNvSpPr>
            <a:spLocks noGrp="1" noChangeArrowheads="1"/>
          </p:cNvSpPr>
          <p:nvPr>
            <p:ph idx="1"/>
          </p:nvPr>
        </p:nvSpPr>
        <p:spPr>
          <a:xfrm>
            <a:off x="1343472" y="908720"/>
            <a:ext cx="4176464" cy="5402461"/>
          </a:xfrm>
          <a:ln/>
        </p:spPr>
        <p:txBody>
          <a:bodyPr vert="horz" lIns="0" tIns="0" rIns="0" bIns="0" anchor="ctr">
            <a:normAutofit/>
          </a:bodyPr>
          <a:lstStyle/>
          <a:p>
            <a:pPr marL="435307" indent="-346013">
              <a:lnSpc>
                <a:spcPts val="2250"/>
              </a:lnSpc>
              <a:spcBef>
                <a:spcPct val="0"/>
              </a:spcBef>
              <a:spcAft>
                <a:spcPts val="1406"/>
              </a:spcAft>
              <a:buSzPct val="130000"/>
              <a:buBlip>
                <a:blip r:embed="rId4"/>
              </a:buBlip>
              <a:tabLst>
                <a:tab pos="721047" algn="l"/>
                <a:tab pos="1045853" algn="l"/>
                <a:tab pos="721047" algn="l"/>
              </a:tabLst>
            </a:pPr>
            <a:r>
              <a:rPr lang="en-US" altLang="en-US" b="1" dirty="0"/>
              <a:t>In eukaryotic cells, the two main steps in protein synthesis occur in separate compartments: transcription in the nucleus and translation in the cytoplasm.</a:t>
            </a:r>
            <a:endParaRPr lang="en-US" altLang="en-US" sz="1687" b="1" dirty="0"/>
          </a:p>
          <a:p>
            <a:pPr marL="760113" lvl="1" indent="-402938">
              <a:lnSpc>
                <a:spcPts val="1969"/>
              </a:lnSpc>
              <a:spcBef>
                <a:spcPct val="0"/>
              </a:spcBef>
              <a:spcAft>
                <a:spcPts val="1406"/>
              </a:spcAft>
              <a:buSzPct val="120000"/>
              <a:buBlip>
                <a:blip r:embed="rId5"/>
              </a:buBlip>
              <a:tabLst>
                <a:tab pos="721047" algn="l"/>
                <a:tab pos="1045853" algn="l"/>
                <a:tab pos="721047" algn="l"/>
              </a:tabLst>
            </a:pPr>
            <a:r>
              <a:rPr lang="en-US" altLang="en-US" sz="1687" b="1" dirty="0"/>
              <a:t>mRNA moves out of</a:t>
            </a:r>
            <a:br>
              <a:rPr lang="en-US" altLang="en-US" sz="1687" b="1" dirty="0"/>
            </a:br>
            <a:r>
              <a:rPr lang="en-US" altLang="en-US" sz="1687" b="1" dirty="0"/>
              <a:t>the nucleus, to the</a:t>
            </a:r>
            <a:br>
              <a:rPr lang="en-US" altLang="en-US" sz="1687" b="1" dirty="0"/>
            </a:br>
            <a:r>
              <a:rPr lang="en-US" altLang="en-US" sz="1687" b="1" dirty="0"/>
              <a:t>cytoplasm, through pores in</a:t>
            </a:r>
            <a:br>
              <a:rPr lang="en-US" altLang="en-US" sz="1687" b="1" dirty="0"/>
            </a:br>
            <a:r>
              <a:rPr lang="en-US" altLang="en-US" sz="1687" b="1" dirty="0"/>
              <a:t>the nuclear membrane.</a:t>
            </a:r>
          </a:p>
          <a:p>
            <a:pPr marL="435307" indent="-346013">
              <a:lnSpc>
                <a:spcPts val="2250"/>
              </a:lnSpc>
              <a:spcBef>
                <a:spcPct val="0"/>
              </a:spcBef>
              <a:spcAft>
                <a:spcPts val="1406"/>
              </a:spcAft>
              <a:buSzPct val="130000"/>
              <a:buBlip>
                <a:blip r:embed="rId4"/>
              </a:buBlip>
              <a:tabLst>
                <a:tab pos="721047" algn="l"/>
                <a:tab pos="1045853" algn="l"/>
                <a:tab pos="721047" algn="l"/>
              </a:tabLst>
            </a:pPr>
            <a:r>
              <a:rPr lang="en-US" altLang="en-US" b="1" dirty="0"/>
              <a:t>In prokaryotic cells, there is no nucleus, and the chromosome is in direct contact with the cytoplasm, and protein synthesis can begin even while the DNA is being transcribed.</a:t>
            </a:r>
          </a:p>
        </p:txBody>
      </p:sp>
      <p:sp>
        <p:nvSpPr>
          <p:cNvPr id="90117" name="Rectangle 5"/>
          <p:cNvSpPr>
            <a:spLocks/>
          </p:cNvSpPr>
          <p:nvPr/>
        </p:nvSpPr>
        <p:spPr bwMode="auto">
          <a:xfrm>
            <a:off x="7180957" y="6500812"/>
            <a:ext cx="1218282" cy="26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3000"/>
              </a:lnSpc>
            </a:pPr>
            <a:r>
              <a:rPr lang="en-US" altLang="en-US" sz="1687" b="1" i="1">
                <a:solidFill>
                  <a:srgbClr val="000000"/>
                </a:solidFill>
                <a:latin typeface="Arial" panose="020B0604020202020204" pitchFamily="34" charset="0"/>
                <a:cs typeface="Arial" panose="020B0604020202020204" pitchFamily="34" charset="0"/>
                <a:sym typeface="Arial" panose="020B0604020202020204" pitchFamily="34" charset="0"/>
              </a:rPr>
              <a:t>Cytoplasm</a:t>
            </a:r>
          </a:p>
        </p:txBody>
      </p:sp>
      <p:sp>
        <p:nvSpPr>
          <p:cNvPr id="90118" name="Rectangle 6"/>
          <p:cNvSpPr>
            <a:spLocks/>
          </p:cNvSpPr>
          <p:nvPr/>
        </p:nvSpPr>
        <p:spPr bwMode="auto">
          <a:xfrm>
            <a:off x="7944447" y="5223869"/>
            <a:ext cx="1872949" cy="648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Nuclear pore through</a:t>
            </a:r>
          </a:p>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which the mRNA passes</a:t>
            </a:r>
          </a:p>
          <a:p>
            <a:pP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into the cytoplasm</a:t>
            </a:r>
          </a:p>
        </p:txBody>
      </p:sp>
      <p:sp>
        <p:nvSpPr>
          <p:cNvPr id="90119" name="Rectangle 7"/>
          <p:cNvSpPr>
            <a:spLocks/>
          </p:cNvSpPr>
          <p:nvPr/>
        </p:nvSpPr>
        <p:spPr bwMode="auto">
          <a:xfrm>
            <a:off x="4377037" y="6500812"/>
            <a:ext cx="953787" cy="26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3000"/>
              </a:lnSpc>
            </a:pPr>
            <a:r>
              <a:rPr lang="en-US" altLang="en-US" sz="1687" b="1" i="1">
                <a:solidFill>
                  <a:srgbClr val="000000"/>
                </a:solidFill>
                <a:latin typeface="Arial" panose="020B0604020202020204" pitchFamily="34" charset="0"/>
                <a:cs typeface="Arial" panose="020B0604020202020204" pitchFamily="34" charset="0"/>
                <a:sym typeface="Arial" panose="020B0604020202020204" pitchFamily="34" charset="0"/>
              </a:rPr>
              <a:t>Nucleus</a:t>
            </a:r>
          </a:p>
        </p:txBody>
      </p:sp>
      <p:sp>
        <p:nvSpPr>
          <p:cNvPr id="90120" name="Line 8"/>
          <p:cNvSpPr>
            <a:spLocks noChangeShapeType="1"/>
          </p:cNvSpPr>
          <p:nvPr/>
        </p:nvSpPr>
        <p:spPr bwMode="auto">
          <a:xfrm>
            <a:off x="6488906" y="5500688"/>
            <a:ext cx="1366242" cy="0"/>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nvGrpSpPr>
          <p:cNvPr id="90121" name="Group 9"/>
          <p:cNvGrpSpPr>
            <a:grpSpLocks/>
          </p:cNvGrpSpPr>
          <p:nvPr/>
        </p:nvGrpSpPr>
        <p:grpSpPr bwMode="auto">
          <a:xfrm>
            <a:off x="4774407" y="2714625"/>
            <a:ext cx="5836667" cy="2223492"/>
            <a:chOff x="0" y="0"/>
            <a:chExt cx="5229" cy="1992"/>
          </a:xfrm>
        </p:grpSpPr>
        <p:pic>
          <p:nvPicPr>
            <p:cNvPr id="9012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 y="592"/>
              <a:ext cx="1216" cy="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012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0" y="592"/>
              <a:ext cx="1216" cy="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nvGrpSpPr>
            <p:cNvPr id="90124" name="Group 12"/>
            <p:cNvGrpSpPr>
              <a:grpSpLocks/>
            </p:cNvGrpSpPr>
            <p:nvPr/>
          </p:nvGrpSpPr>
          <p:grpSpPr bwMode="auto">
            <a:xfrm>
              <a:off x="0" y="0"/>
              <a:ext cx="5229" cy="1992"/>
              <a:chOff x="0" y="0"/>
              <a:chExt cx="5229" cy="1992"/>
            </a:xfrm>
          </p:grpSpPr>
          <p:grpSp>
            <p:nvGrpSpPr>
              <p:cNvPr id="90125" name="Group 13"/>
              <p:cNvGrpSpPr>
                <a:grpSpLocks/>
              </p:cNvGrpSpPr>
              <p:nvPr/>
            </p:nvGrpSpPr>
            <p:grpSpPr bwMode="auto">
              <a:xfrm>
                <a:off x="0" y="168"/>
                <a:ext cx="5168" cy="1821"/>
                <a:chOff x="0" y="0"/>
                <a:chExt cx="5168" cy="1820"/>
              </a:xfrm>
            </p:grpSpPr>
            <p:sp>
              <p:nvSpPr>
                <p:cNvPr id="90126" name="Rectangle 14"/>
                <p:cNvSpPr>
                  <a:spLocks/>
                </p:cNvSpPr>
                <p:nvPr/>
              </p:nvSpPr>
              <p:spPr bwMode="auto">
                <a:xfrm>
                  <a:off x="816" y="135"/>
                  <a:ext cx="53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mRNA</a:t>
                  </a:r>
                </a:p>
              </p:txBody>
            </p:sp>
            <p:sp>
              <p:nvSpPr>
                <p:cNvPr id="90127" name="Line 15"/>
                <p:cNvSpPr>
                  <a:spLocks noChangeShapeType="1"/>
                </p:cNvSpPr>
                <p:nvPr/>
              </p:nvSpPr>
              <p:spPr bwMode="auto">
                <a:xfrm flipH="1">
                  <a:off x="2269" y="1820"/>
                  <a:ext cx="1395" cy="0"/>
                </a:xfrm>
                <a:prstGeom prst="line">
                  <a:avLst/>
                </a:prstGeom>
                <a:noFill/>
                <a:ln w="889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0128"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168" cy="1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0129" name="Line 17"/>
                <p:cNvSpPr>
                  <a:spLocks noChangeShapeType="1"/>
                </p:cNvSpPr>
                <p:nvPr/>
              </p:nvSpPr>
              <p:spPr bwMode="auto">
                <a:xfrm rot="10800000" flipH="1">
                  <a:off x="1024" y="383"/>
                  <a:ext cx="0" cy="713"/>
                </a:xfrm>
                <a:prstGeom prst="line">
                  <a:avLst/>
                </a:prstGeom>
                <a:noFill/>
                <a:ln w="25400">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90130" name="Group 18"/>
              <p:cNvGrpSpPr>
                <a:grpSpLocks/>
              </p:cNvGrpSpPr>
              <p:nvPr/>
            </p:nvGrpSpPr>
            <p:grpSpPr bwMode="auto">
              <a:xfrm>
                <a:off x="2502" y="0"/>
                <a:ext cx="2727" cy="1992"/>
                <a:chOff x="0" y="0"/>
                <a:chExt cx="2726" cy="1992"/>
              </a:xfrm>
            </p:grpSpPr>
            <p:sp>
              <p:nvSpPr>
                <p:cNvPr id="90131" name="AutoShape 19"/>
                <p:cNvSpPr>
                  <a:spLocks/>
                </p:cNvSpPr>
                <p:nvPr/>
              </p:nvSpPr>
              <p:spPr bwMode="auto">
                <a:xfrm>
                  <a:off x="857" y="240"/>
                  <a:ext cx="778" cy="578"/>
                </a:xfrm>
                <a:custGeom>
                  <a:avLst/>
                  <a:gdLst/>
                  <a:ahLst/>
                  <a:cxnLst/>
                  <a:rect l="0" t="0" r="r" b="b"/>
                  <a:pathLst>
                    <a:path w="21600" h="21600">
                      <a:moveTo>
                        <a:pt x="21600" y="21500"/>
                      </a:moveTo>
                      <a:lnTo>
                        <a:pt x="10874" y="0"/>
                      </a:lnTo>
                      <a:lnTo>
                        <a:pt x="0" y="21600"/>
                      </a:lnTo>
                    </a:path>
                  </a:pathLst>
                </a:custGeom>
                <a:noFill/>
                <a:ln w="25400">
                  <a:solidFill>
                    <a:srgbClr val="000000"/>
                  </a:solidFill>
                  <a:miter lim="800000"/>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0132" name="Rectangle 20"/>
                <p:cNvSpPr>
                  <a:spLocks/>
                </p:cNvSpPr>
                <p:nvPr/>
              </p:nvSpPr>
              <p:spPr bwMode="auto">
                <a:xfrm>
                  <a:off x="849" y="0"/>
                  <a:ext cx="83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Ribosomes</a:t>
                  </a:r>
                </a:p>
              </p:txBody>
            </p:sp>
            <p:sp>
              <p:nvSpPr>
                <p:cNvPr id="90133" name="Line 21"/>
                <p:cNvSpPr>
                  <a:spLocks noChangeShapeType="1"/>
                </p:cNvSpPr>
                <p:nvPr/>
              </p:nvSpPr>
              <p:spPr bwMode="auto">
                <a:xfrm flipH="1">
                  <a:off x="1433" y="1992"/>
                  <a:ext cx="1293" cy="0"/>
                </a:xfrm>
                <a:prstGeom prst="line">
                  <a:avLst/>
                </a:prstGeom>
                <a:noFill/>
                <a:ln w="889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013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4"/>
                  <a:ext cx="866" cy="1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0135"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8" y="624"/>
                  <a:ext cx="866" cy="1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grpSp>
      </p:grpSp>
    </p:spTree>
    <p:extLst>
      <p:ext uri="{BB962C8B-B14F-4D97-AF65-F5344CB8AC3E}">
        <p14:creationId xmlns:p14="http://schemas.microsoft.com/office/powerpoint/2010/main" val="42186605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497211" y="-8930"/>
            <a:ext cx="9197578" cy="812602"/>
          </a:xfrm>
          <a:ln/>
        </p:spPr>
        <p:txBody>
          <a:bodyPr vert="horz" lIns="0" tIns="0" rIns="0" bIns="0" anchor="b">
            <a:normAutofit/>
          </a:bodyPr>
          <a:lstStyle/>
          <a:p>
            <a:pPr>
              <a:tabLst>
                <a:tab pos="669703" algn="l"/>
              </a:tabLst>
            </a:pPr>
            <a:r>
              <a:rPr lang="en-US" altLang="en-US" sz="4219" dirty="0">
                <a:solidFill>
                  <a:schemeClr val="tx1"/>
                </a:solidFill>
              </a:rPr>
              <a:t>mRNA Codes for Amino Acids</a:t>
            </a:r>
            <a:endParaRPr lang="en-US" altLang="en-US" dirty="0">
              <a:solidFill>
                <a:schemeClr val="tx1"/>
              </a:solidFill>
            </a:endParaRPr>
          </a:p>
        </p:txBody>
      </p:sp>
      <p:graphicFrame>
        <p:nvGraphicFramePr>
          <p:cNvPr id="184834" name="Group 514"/>
          <p:cNvGraphicFramePr>
            <a:graphicFrameLocks noGrp="1"/>
          </p:cNvGraphicFramePr>
          <p:nvPr/>
        </p:nvGraphicFramePr>
        <p:xfrm>
          <a:off x="2729508" y="1419822"/>
          <a:ext cx="6893722" cy="5066664"/>
        </p:xfrm>
        <a:graphic>
          <a:graphicData uri="http://schemas.openxmlformats.org/drawingml/2006/table">
            <a:tbl>
              <a:tblPr/>
              <a:tblGrid>
                <a:gridCol w="602754">
                  <a:extLst>
                    <a:ext uri="{9D8B030D-6E8A-4147-A177-3AD203B41FA5}">
                      <a16:colId xmlns:a16="http://schemas.microsoft.com/office/drawing/2014/main" val="464745166"/>
                    </a:ext>
                  </a:extLst>
                </a:gridCol>
                <a:gridCol w="712143">
                  <a:extLst>
                    <a:ext uri="{9D8B030D-6E8A-4147-A177-3AD203B41FA5}">
                      <a16:colId xmlns:a16="http://schemas.microsoft.com/office/drawing/2014/main" val="3751810129"/>
                    </a:ext>
                  </a:extLst>
                </a:gridCol>
                <a:gridCol w="712143">
                  <a:extLst>
                    <a:ext uri="{9D8B030D-6E8A-4147-A177-3AD203B41FA5}">
                      <a16:colId xmlns:a16="http://schemas.microsoft.com/office/drawing/2014/main" val="2305863311"/>
                    </a:ext>
                  </a:extLst>
                </a:gridCol>
                <a:gridCol w="712143">
                  <a:extLst>
                    <a:ext uri="{9D8B030D-6E8A-4147-A177-3AD203B41FA5}">
                      <a16:colId xmlns:a16="http://schemas.microsoft.com/office/drawing/2014/main" val="2008919630"/>
                    </a:ext>
                  </a:extLst>
                </a:gridCol>
                <a:gridCol w="712143">
                  <a:extLst>
                    <a:ext uri="{9D8B030D-6E8A-4147-A177-3AD203B41FA5}">
                      <a16:colId xmlns:a16="http://schemas.microsoft.com/office/drawing/2014/main" val="3678971029"/>
                    </a:ext>
                  </a:extLst>
                </a:gridCol>
                <a:gridCol w="713259">
                  <a:extLst>
                    <a:ext uri="{9D8B030D-6E8A-4147-A177-3AD203B41FA5}">
                      <a16:colId xmlns:a16="http://schemas.microsoft.com/office/drawing/2014/main" val="3719845994"/>
                    </a:ext>
                  </a:extLst>
                </a:gridCol>
                <a:gridCol w="712143">
                  <a:extLst>
                    <a:ext uri="{9D8B030D-6E8A-4147-A177-3AD203B41FA5}">
                      <a16:colId xmlns:a16="http://schemas.microsoft.com/office/drawing/2014/main" val="56343341"/>
                    </a:ext>
                  </a:extLst>
                </a:gridCol>
                <a:gridCol w="712143">
                  <a:extLst>
                    <a:ext uri="{9D8B030D-6E8A-4147-A177-3AD203B41FA5}">
                      <a16:colId xmlns:a16="http://schemas.microsoft.com/office/drawing/2014/main" val="3284085448"/>
                    </a:ext>
                  </a:extLst>
                </a:gridCol>
                <a:gridCol w="712143">
                  <a:extLst>
                    <a:ext uri="{9D8B030D-6E8A-4147-A177-3AD203B41FA5}">
                      <a16:colId xmlns:a16="http://schemas.microsoft.com/office/drawing/2014/main" val="2683589018"/>
                    </a:ext>
                  </a:extLst>
                </a:gridCol>
                <a:gridCol w="592708">
                  <a:extLst>
                    <a:ext uri="{9D8B030D-6E8A-4147-A177-3AD203B41FA5}">
                      <a16:colId xmlns:a16="http://schemas.microsoft.com/office/drawing/2014/main" val="3694287547"/>
                    </a:ext>
                  </a:extLst>
                </a:gridCol>
              </a:tblGrid>
              <a:tr h="516806">
                <a:tc>
                  <a:txBody>
                    <a:bodyPr/>
                    <a:lstStyle>
                      <a:lvl1pPr>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181000"/>
                        <a:buFontTx/>
                        <a:buNone/>
                        <a:tabLst>
                          <a:tab pos="520700" algn="l"/>
                        </a:tabLst>
                      </a:pPr>
                      <a:endParaRPr kumimoji="0" lang="en-US" altLang="en-US" sz="2000" b="0" i="0" u="none" strike="noStrike" cap="none" normalizeH="0" baseline="0">
                        <a:ln>
                          <a:noFill/>
                        </a:ln>
                        <a:solidFill>
                          <a:schemeClr val="tx1"/>
                        </a:solidFill>
                        <a:effectLst/>
                        <a:latin typeface="Hoefler Text" pitchFamily="1" charset="0"/>
                        <a:ea typeface="ヒラギノ角ゴ Pro W3" pitchFamily="1" charset="-128"/>
                        <a:cs typeface="Hoefler Text" pitchFamily="1" charset="0"/>
                        <a:sym typeface="Hoefler Text" pitchFamily="1" charset="0"/>
                      </a:endParaRP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accent1">
                        <a:alpha val="14902"/>
                      </a:schemeClr>
                    </a:solidFill>
                  </a:tcPr>
                </a:tc>
                <a:tc gridSpan="2">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6E362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hMerge="1">
                  <a:txBody>
                    <a:bodyPr/>
                    <a:lstStyle/>
                    <a:p>
                      <a:endParaRPr lang="en-AU"/>
                    </a:p>
                  </a:txBody>
                  <a:tcPr/>
                </a:tc>
                <a:tc gridSpan="2">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6E362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hMerge="1">
                  <a:txBody>
                    <a:bodyPr/>
                    <a:lstStyle/>
                    <a:p>
                      <a:endParaRPr lang="en-AU"/>
                    </a:p>
                  </a:txBody>
                  <a:tcPr/>
                </a:tc>
                <a:tc gridSpan="2">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6E362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hMerge="1">
                  <a:txBody>
                    <a:bodyPr/>
                    <a:lstStyle/>
                    <a:p>
                      <a:endParaRPr lang="en-AU"/>
                    </a:p>
                  </a:txBody>
                  <a:tcPr/>
                </a:tc>
                <a:tc gridSpan="2">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6E362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hMerge="1">
                  <a:txBody>
                    <a:bodyPr/>
                    <a:lstStyle/>
                    <a:p>
                      <a:endParaRPr lang="en-AU"/>
                    </a:p>
                  </a:txBody>
                  <a:tcPr/>
                </a:tc>
                <a:tc>
                  <a:txBody>
                    <a:bodyPr/>
                    <a:lstStyle>
                      <a:lvl1pPr>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181000"/>
                        <a:buFontTx/>
                        <a:buNone/>
                        <a:tabLst>
                          <a:tab pos="520700" algn="l"/>
                        </a:tabLst>
                      </a:pPr>
                      <a:endParaRPr kumimoji="0" lang="en-US" altLang="en-US" sz="2000" b="0" i="0" u="none" strike="noStrike" cap="none" normalizeH="0" baseline="0">
                        <a:ln>
                          <a:noFill/>
                        </a:ln>
                        <a:solidFill>
                          <a:schemeClr val="tx1"/>
                        </a:solidFill>
                        <a:effectLst/>
                        <a:latin typeface="Hoefler Text" pitchFamily="1" charset="0"/>
                        <a:ea typeface="ヒラギノ角ゴ Pro W3" pitchFamily="1" charset="-128"/>
                        <a:cs typeface="Hoefler Text" pitchFamily="1" charset="0"/>
                        <a:sym typeface="Hoefler Text" pitchFamily="1" charset="0"/>
                      </a:endParaRP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accent1">
                        <a:alpha val="14902"/>
                      </a:schemeClr>
                    </a:solidFill>
                  </a:tcPr>
                </a:tc>
                <a:extLst>
                  <a:ext uri="{0D108BD9-81ED-4DB2-BD59-A6C34878D82A}">
                    <a16:rowId xmlns:a16="http://schemas.microsoft.com/office/drawing/2014/main" val="478153210"/>
                  </a:ext>
                </a:extLst>
              </a:tr>
              <a:tr h="279231">
                <a:tc rowSpan="4">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dirty="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6E362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UUU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Phe</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0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UCU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Tyr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UGU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Cys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A49E37">
                        <a:alpha val="49803"/>
                      </a:srgbClr>
                    </a:solidFill>
                  </a:tcPr>
                </a:tc>
                <a:extLst>
                  <a:ext uri="{0D108BD9-81ED-4DB2-BD59-A6C34878D82A}">
                    <a16:rowId xmlns:a16="http://schemas.microsoft.com/office/drawing/2014/main" val="2359974099"/>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UUC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Phe</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0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UCC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Tyr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UGC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Cys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3894752977"/>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UUA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0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UCA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FFFFFF"/>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FF0017"/>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STOP</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FFFFFF"/>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UGA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FF0017"/>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STOP</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2142551858"/>
                  </a:ext>
                </a:extLst>
              </a:tr>
              <a:tr h="285750">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UUG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0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UCG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FFFFFF"/>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0017"/>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STOP</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UGG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Try</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extLst>
                  <a:ext uri="{0D108BD9-81ED-4DB2-BD59-A6C34878D82A}">
                    <a16:rowId xmlns:a16="http://schemas.microsoft.com/office/drawing/2014/main" val="1248535134"/>
                  </a:ext>
                </a:extLst>
              </a:tr>
              <a:tr h="283518">
                <a:tc rowSpan="4">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6E362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CUU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CCU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Pro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His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CGU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A49E37">
                        <a:alpha val="49803"/>
                      </a:srgbClr>
                    </a:solidFill>
                  </a:tcPr>
                </a:tc>
                <a:extLst>
                  <a:ext uri="{0D108BD9-81ED-4DB2-BD59-A6C34878D82A}">
                    <a16:rowId xmlns:a16="http://schemas.microsoft.com/office/drawing/2014/main" val="237516146"/>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CUC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CCC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Pro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His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CGC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2199108199"/>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CUA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CCA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Pro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Gln</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CGA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2281150532"/>
                  </a:ext>
                </a:extLst>
              </a:tr>
              <a:tr h="287982">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CUG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Leu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CCG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Pro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Gln</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CGG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extLst>
                  <a:ext uri="{0D108BD9-81ED-4DB2-BD59-A6C34878D82A}">
                    <a16:rowId xmlns:a16="http://schemas.microsoft.com/office/drawing/2014/main" val="1837787441"/>
                  </a:ext>
                </a:extLst>
              </a:tr>
              <a:tr h="282402">
                <a:tc rowSpan="4">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6E362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AUU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Iso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ACU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Thr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Asn</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AGU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A49E37">
                        <a:alpha val="49803"/>
                      </a:srgbClr>
                    </a:solidFill>
                  </a:tcPr>
                </a:tc>
                <a:extLst>
                  <a:ext uri="{0D108BD9-81ED-4DB2-BD59-A6C34878D82A}">
                    <a16:rowId xmlns:a16="http://schemas.microsoft.com/office/drawing/2014/main" val="159149070"/>
                  </a:ext>
                </a:extLst>
              </a:tr>
              <a:tr h="283518">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AUC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Iso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ACC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Thr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Asn</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AGC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1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Ser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1165867573"/>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AUA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Iso</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ACA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Thr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Lys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AGA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1057733047"/>
                  </a:ext>
                </a:extLst>
              </a:tr>
              <a:tr h="286867">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AUG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FF18"/>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Met</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ACG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Thr</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Lys</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AGG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Arg</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extLst>
                  <a:ext uri="{0D108BD9-81ED-4DB2-BD59-A6C34878D82A}">
                    <a16:rowId xmlns:a16="http://schemas.microsoft.com/office/drawing/2014/main" val="3322754623"/>
                  </a:ext>
                </a:extLst>
              </a:tr>
              <a:tr h="285750">
                <a:tc rowSpan="4">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08000"/>
                        </a:lnSpc>
                        <a:spcBef>
                          <a:spcPct val="0"/>
                        </a:spcBef>
                        <a:spcAft>
                          <a:spcPct val="0"/>
                        </a:spcAft>
                        <a:buClrTx/>
                        <a:buSzPct val="181000"/>
                        <a:buFontTx/>
                        <a:buNone/>
                        <a:tabLst>
                          <a:tab pos="520700" algn="l"/>
                        </a:tabLst>
                      </a:pPr>
                      <a:r>
                        <a:rPr kumimoji="0" lang="en-US" altLang="en-US" sz="25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6E362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GUU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Val</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GCU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Ala</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Asp</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GGU</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Gly</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U</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A49E37">
                        <a:alpha val="49803"/>
                      </a:srgbClr>
                    </a:solidFill>
                  </a:tcPr>
                </a:tc>
                <a:extLst>
                  <a:ext uri="{0D108BD9-81ED-4DB2-BD59-A6C34878D82A}">
                    <a16:rowId xmlns:a16="http://schemas.microsoft.com/office/drawing/2014/main" val="1605641494"/>
                  </a:ext>
                </a:extLst>
              </a:tr>
              <a:tr h="282402">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GUC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Val</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GCC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Ala</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Asp</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GGC</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Gly</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C</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3692731252"/>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GUA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Val</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GCA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Ala</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GGA</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Gly</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cap="flat">
                      <a:noFill/>
                    </a:lnB>
                    <a:lnTlToBr>
                      <a:noFill/>
                    </a:lnTlToBr>
                    <a:lnBlToTr>
                      <a:noFill/>
                    </a:lnBlToTr>
                    <a:solidFill>
                      <a:srgbClr val="A49E37">
                        <a:alpha val="49803"/>
                      </a:srgbClr>
                    </a:solidFill>
                  </a:tcPr>
                </a:tc>
                <a:extLst>
                  <a:ext uri="{0D108BD9-81ED-4DB2-BD59-A6C34878D82A}">
                    <a16:rowId xmlns:a16="http://schemas.microsoft.com/office/drawing/2014/main" val="305481304"/>
                  </a:ext>
                </a:extLst>
              </a:tr>
              <a:tr h="284634">
                <a:tc vMerge="1">
                  <a:txBody>
                    <a:bodyPr/>
                    <a:lstStyle/>
                    <a:p>
                      <a:endParaRPr lang="en-AU"/>
                    </a:p>
                  </a:txBody>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GUG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Val</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GCG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Ala</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Glu</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GGG</a:t>
                      </a:r>
                    </a:p>
                  </a:txBody>
                  <a:tcPr marL="26789" marR="26789" marT="26789" marB="26789" anchor="ct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0" i="0" u="none" strike="noStrike" cap="none" normalizeH="0" baseline="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Gly</a:t>
                      </a:r>
                    </a:p>
                  </a:txBody>
                  <a:tcPr marL="26789" marR="26789" marT="26789" marB="26789"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9792B6">
                        <a:alpha val="14902"/>
                      </a:srgbClr>
                    </a:solidFill>
                  </a:tcPr>
                </a:tc>
                <a:tc>
                  <a:txBody>
                    <a:bodyPr/>
                    <a:lstStyle>
                      <a:lvl1pPr marL="114300">
                        <a:lnSpc>
                          <a:spcPct val="136000"/>
                        </a:lnSpc>
                        <a:spcBef>
                          <a:spcPts val="3200"/>
                        </a:spcBef>
                        <a:buSzPct val="181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1pPr>
                      <a:lvl2pPr marL="10302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2pPr>
                      <a:lvl3pPr marL="1198563" indent="-322263">
                        <a:lnSpc>
                          <a:spcPct val="136000"/>
                        </a:lnSpc>
                        <a:spcBef>
                          <a:spcPts val="3200"/>
                        </a:spcBef>
                        <a:buSzPct val="79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3pPr>
                      <a:lvl4pPr marL="1792288" indent="-5349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4pPr>
                      <a:lvl5pPr marL="2160588" indent="-522288">
                        <a:lnSpc>
                          <a:spcPct val="136000"/>
                        </a:lnSpc>
                        <a:spcBef>
                          <a:spcPts val="3200"/>
                        </a:spcBef>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5pPr>
                      <a:lvl6pPr marL="26177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6pPr>
                      <a:lvl7pPr marL="30749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7pPr>
                      <a:lvl8pPr marL="35321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8pPr>
                      <a:lvl9pPr marL="3989388" indent="-522288" fontAlgn="base">
                        <a:lnSpc>
                          <a:spcPct val="136000"/>
                        </a:lnSpc>
                        <a:spcBef>
                          <a:spcPts val="3200"/>
                        </a:spcBef>
                        <a:spcAft>
                          <a:spcPct val="0"/>
                        </a:spcAft>
                        <a:buSzPct val="177000"/>
                        <a:tabLst>
                          <a:tab pos="520700" algn="l"/>
                        </a:tabLst>
                        <a:defRPr sz="2400">
                          <a:solidFill>
                            <a:schemeClr val="tx1"/>
                          </a:solidFill>
                          <a:latin typeface="Arial" panose="020B0604020202020204" pitchFamily="34" charset="0"/>
                          <a:ea typeface="ヒラギノ角ゴ Pro W3" pitchFamily="1" charset="-128"/>
                          <a:sym typeface="Arial" panose="020B0604020202020204" pitchFamily="34" charset="0"/>
                        </a:defRPr>
                      </a:lvl9pPr>
                    </a:lstStyle>
                    <a:p>
                      <a:pPr marL="114300" marR="0" lvl="0" indent="0" algn="ctr" defTabSz="914400" rtl="0" eaLnBrk="1" fontAlgn="base" latinLnBrk="0" hangingPunct="1">
                        <a:lnSpc>
                          <a:spcPct val="117000"/>
                        </a:lnSpc>
                        <a:spcBef>
                          <a:spcPct val="0"/>
                        </a:spcBef>
                        <a:spcAft>
                          <a:spcPct val="0"/>
                        </a:spcAft>
                        <a:buClrTx/>
                        <a:buSzPct val="181000"/>
                        <a:buFontTx/>
                        <a:buNone/>
                        <a:tabLst>
                          <a:tab pos="520700" algn="l"/>
                        </a:tabLst>
                      </a:pPr>
                      <a:r>
                        <a:rPr kumimoji="0" lang="en-US" altLang="en-US" sz="1300" b="1" i="0" u="none" strike="noStrike" cap="none" normalizeH="0" baseline="0" dirty="0">
                          <a:ln>
                            <a:noFill/>
                          </a:ln>
                          <a:solidFill>
                            <a:srgbClr val="000000"/>
                          </a:solidFill>
                          <a:effectLst/>
                          <a:latin typeface="Arial" panose="020B0604020202020204" pitchFamily="34" charset="0"/>
                          <a:ea typeface="ヒラギノ角ゴ Pro W3" pitchFamily="1" charset="-128"/>
                          <a:cs typeface="Arial" panose="020B0604020202020204" pitchFamily="34" charset="0"/>
                          <a:sym typeface="Arial" panose="020B0604020202020204" pitchFamily="34" charset="0"/>
                        </a:rPr>
                        <a:t>G</a:t>
                      </a:r>
                    </a:p>
                  </a:txBody>
                  <a:tcPr marL="26789" marR="26789" marT="26789" marB="26789" anchor="ctr" horzOverflow="overflow">
                    <a:lnL w="12700" cap="flat" cmpd="sng" algn="ctr">
                      <a:solidFill>
                        <a:srgbClr val="000000"/>
                      </a:solidFill>
                      <a:prstDash val="solid"/>
                      <a:round/>
                      <a:headEnd type="none" w="med" len="med"/>
                      <a:tailEnd type="none" w="med" len="med"/>
                    </a:lnL>
                    <a:lnR w="12700" cap="flat" cmpd="sng" algn="ctr">
                      <a:solidFill>
                        <a:srgbClr val="6E362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A49E37">
                        <a:alpha val="49803"/>
                      </a:srgbClr>
                    </a:solidFill>
                  </a:tcPr>
                </a:tc>
                <a:extLst>
                  <a:ext uri="{0D108BD9-81ED-4DB2-BD59-A6C34878D82A}">
                    <a16:rowId xmlns:a16="http://schemas.microsoft.com/office/drawing/2014/main" val="1183398027"/>
                  </a:ext>
                </a:extLst>
              </a:tr>
            </a:tbl>
          </a:graphicData>
        </a:graphic>
      </p:graphicFrame>
      <p:sp>
        <p:nvSpPr>
          <p:cNvPr id="184813" name="Rectangle 493"/>
          <p:cNvSpPr>
            <a:spLocks/>
          </p:cNvSpPr>
          <p:nvPr/>
        </p:nvSpPr>
        <p:spPr bwMode="auto">
          <a:xfrm>
            <a:off x="9694665" y="2643188"/>
            <a:ext cx="519373" cy="20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         </a:t>
            </a:r>
          </a:p>
        </p:txBody>
      </p:sp>
      <p:grpSp>
        <p:nvGrpSpPr>
          <p:cNvPr id="184814" name="Group 494"/>
          <p:cNvGrpSpPr>
            <a:grpSpLocks/>
          </p:cNvGrpSpPr>
          <p:nvPr/>
        </p:nvGrpSpPr>
        <p:grpSpPr bwMode="auto">
          <a:xfrm>
            <a:off x="1979415" y="866180"/>
            <a:ext cx="7054453" cy="794742"/>
            <a:chOff x="0" y="0"/>
            <a:chExt cx="6320" cy="712"/>
          </a:xfrm>
        </p:grpSpPr>
        <p:sp>
          <p:nvSpPr>
            <p:cNvPr id="184815" name="Rectangle 495"/>
            <p:cNvSpPr>
              <a:spLocks/>
            </p:cNvSpPr>
            <p:nvPr/>
          </p:nvSpPr>
          <p:spPr bwMode="auto">
            <a:xfrm>
              <a:off x="1216" y="0"/>
              <a:ext cx="5104" cy="496"/>
            </a:xfrm>
            <a:prstGeom prst="rect">
              <a:avLst/>
            </a:prstGeom>
            <a:solidFill>
              <a:srgbClr val="797592">
                <a:alpha val="80783"/>
              </a:srgbClr>
            </a:solidFill>
            <a:ln w="9525">
              <a:solidFill>
                <a:srgbClr val="000000"/>
              </a:solidFill>
              <a:miter lim="800000"/>
              <a:headEnd/>
              <a:tailEnd/>
            </a:ln>
          </p:spPr>
          <p:txBody>
            <a:bodyPr/>
            <a:lstStyle/>
            <a:p>
              <a:endParaRPr lang="en-AU" sz="1266"/>
            </a:p>
          </p:txBody>
        </p:sp>
        <p:grpSp>
          <p:nvGrpSpPr>
            <p:cNvPr id="184816" name="Group 496"/>
            <p:cNvGrpSpPr>
              <a:grpSpLocks/>
            </p:cNvGrpSpPr>
            <p:nvPr/>
          </p:nvGrpSpPr>
          <p:grpSpPr bwMode="auto">
            <a:xfrm>
              <a:off x="0" y="0"/>
              <a:ext cx="1090" cy="712"/>
              <a:chOff x="0" y="0"/>
              <a:chExt cx="1090" cy="712"/>
            </a:xfrm>
          </p:grpSpPr>
          <p:sp>
            <p:nvSpPr>
              <p:cNvPr id="184817" name="Rectangle 497"/>
              <p:cNvSpPr>
                <a:spLocks/>
              </p:cNvSpPr>
              <p:nvPr/>
            </p:nvSpPr>
            <p:spPr bwMode="auto">
              <a:xfrm>
                <a:off x="0" y="0"/>
                <a:ext cx="10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Read second letter here</a:t>
                </a:r>
              </a:p>
            </p:txBody>
          </p:sp>
          <p:sp>
            <p:nvSpPr>
              <p:cNvPr id="184818" name="Line 498"/>
              <p:cNvSpPr>
                <a:spLocks noChangeShapeType="1"/>
              </p:cNvSpPr>
              <p:nvPr/>
            </p:nvSpPr>
            <p:spPr bwMode="auto">
              <a:xfrm rot="10800000">
                <a:off x="869" y="380"/>
                <a:ext cx="223" cy="330"/>
              </a:xfrm>
              <a:prstGeom prst="line">
                <a:avLst/>
              </a:prstGeom>
              <a:noFill/>
              <a:ln w="50800">
                <a:solidFill>
                  <a:srgbClr val="FF0017"/>
                </a:solidFill>
                <a:round/>
                <a:headEnd type="stealth" w="med" len="med"/>
                <a:tailEnd/>
              </a:ln>
              <a:extLst>
                <a:ext uri="{909E8E84-426E-40DD-AFC4-6F175D3DCCD1}">
                  <a14:hiddenFill xmlns:a14="http://schemas.microsoft.com/office/drawing/2010/main">
                    <a:noFill/>
                  </a14:hiddenFill>
                </a:ext>
              </a:extLst>
            </p:spPr>
            <p:txBody>
              <a:bodyPr/>
              <a:lstStyle/>
              <a:p>
                <a:endParaRPr lang="en-AU" sz="1266"/>
              </a:p>
            </p:txBody>
          </p:sp>
        </p:grpSp>
        <p:sp>
          <p:nvSpPr>
            <p:cNvPr id="184819" name="Rectangle 499"/>
            <p:cNvSpPr>
              <a:spLocks/>
            </p:cNvSpPr>
            <p:nvPr/>
          </p:nvSpPr>
          <p:spPr bwMode="auto">
            <a:xfrm>
              <a:off x="2963" y="129"/>
              <a:ext cx="161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969" b="1">
                  <a:solidFill>
                    <a:srgbClr val="FFFFFF"/>
                  </a:solidFill>
                  <a:latin typeface="Arial" panose="020B0604020202020204" pitchFamily="34" charset="0"/>
                  <a:cs typeface="Arial" panose="020B0604020202020204" pitchFamily="34" charset="0"/>
                  <a:sym typeface="Arial" panose="020B0604020202020204" pitchFamily="34" charset="0"/>
                </a:rPr>
                <a:t>Second Letter</a:t>
              </a:r>
            </a:p>
          </p:txBody>
        </p:sp>
      </p:grpSp>
      <p:grpSp>
        <p:nvGrpSpPr>
          <p:cNvPr id="184820" name="Group 500"/>
          <p:cNvGrpSpPr>
            <a:grpSpLocks/>
          </p:cNvGrpSpPr>
          <p:nvPr/>
        </p:nvGrpSpPr>
        <p:grpSpPr bwMode="auto">
          <a:xfrm>
            <a:off x="1532929" y="1401962"/>
            <a:ext cx="1384102" cy="5072063"/>
            <a:chOff x="0" y="0"/>
            <a:chExt cx="1240" cy="4544"/>
          </a:xfrm>
        </p:grpSpPr>
        <p:grpSp>
          <p:nvGrpSpPr>
            <p:cNvPr id="184821" name="Group 501"/>
            <p:cNvGrpSpPr>
              <a:grpSpLocks/>
            </p:cNvGrpSpPr>
            <p:nvPr/>
          </p:nvGrpSpPr>
          <p:grpSpPr bwMode="auto">
            <a:xfrm>
              <a:off x="0" y="0"/>
              <a:ext cx="1240" cy="4544"/>
              <a:chOff x="0" y="0"/>
              <a:chExt cx="1240" cy="4544"/>
            </a:xfrm>
          </p:grpSpPr>
          <p:sp>
            <p:nvSpPr>
              <p:cNvPr id="184822" name="Rectangle 502"/>
              <p:cNvSpPr>
                <a:spLocks/>
              </p:cNvSpPr>
              <p:nvPr/>
            </p:nvSpPr>
            <p:spPr bwMode="auto">
              <a:xfrm rot="-5400000">
                <a:off x="-1212" y="2260"/>
                <a:ext cx="4071" cy="496"/>
              </a:xfrm>
              <a:prstGeom prst="rect">
                <a:avLst/>
              </a:prstGeom>
              <a:solidFill>
                <a:srgbClr val="797592">
                  <a:alpha val="80783"/>
                </a:srgbClr>
              </a:solidFill>
              <a:ln w="9525">
                <a:solidFill>
                  <a:srgbClr val="000000"/>
                </a:solidFill>
                <a:miter lim="800000"/>
                <a:headEnd/>
                <a:tailEnd/>
              </a:ln>
            </p:spPr>
            <p:txBody>
              <a:bodyPr/>
              <a:lstStyle/>
              <a:p>
                <a:endParaRPr lang="en-AU" sz="1266"/>
              </a:p>
            </p:txBody>
          </p:sp>
          <p:grpSp>
            <p:nvGrpSpPr>
              <p:cNvPr id="184823" name="Group 503"/>
              <p:cNvGrpSpPr>
                <a:grpSpLocks/>
              </p:cNvGrpSpPr>
              <p:nvPr/>
            </p:nvGrpSpPr>
            <p:grpSpPr bwMode="auto">
              <a:xfrm>
                <a:off x="0" y="0"/>
                <a:ext cx="1240" cy="472"/>
                <a:chOff x="0" y="0"/>
                <a:chExt cx="1240" cy="472"/>
              </a:xfrm>
            </p:grpSpPr>
            <p:sp>
              <p:nvSpPr>
                <p:cNvPr id="184824" name="Rectangle 504"/>
                <p:cNvSpPr>
                  <a:spLocks/>
                </p:cNvSpPr>
                <p:nvPr/>
              </p:nvSpPr>
              <p:spPr bwMode="auto">
                <a:xfrm>
                  <a:off x="0" y="0"/>
                  <a:ext cx="8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Read first letter here</a:t>
                  </a:r>
                </a:p>
              </p:txBody>
            </p:sp>
            <p:sp>
              <p:nvSpPr>
                <p:cNvPr id="184825" name="Line 505"/>
                <p:cNvSpPr>
                  <a:spLocks noChangeShapeType="1"/>
                </p:cNvSpPr>
                <p:nvPr/>
              </p:nvSpPr>
              <p:spPr bwMode="auto">
                <a:xfrm rot="10800000">
                  <a:off x="856" y="205"/>
                  <a:ext cx="384" cy="267"/>
                </a:xfrm>
                <a:prstGeom prst="line">
                  <a:avLst/>
                </a:prstGeom>
                <a:noFill/>
                <a:ln w="50800">
                  <a:solidFill>
                    <a:srgbClr val="FF0017"/>
                  </a:solidFill>
                  <a:round/>
                  <a:headEnd type="stealth" w="med" len="med"/>
                  <a:tailEnd/>
                </a:ln>
                <a:extLst>
                  <a:ext uri="{909E8E84-426E-40DD-AFC4-6F175D3DCCD1}">
                    <a14:hiddenFill xmlns:a14="http://schemas.microsoft.com/office/drawing/2010/main">
                      <a:noFill/>
                    </a14:hiddenFill>
                  </a:ext>
                </a:extLst>
              </p:spPr>
              <p:txBody>
                <a:bodyPr/>
                <a:lstStyle/>
                <a:p>
                  <a:endParaRPr lang="en-AU" sz="1266"/>
                </a:p>
              </p:txBody>
            </p:sp>
          </p:grpSp>
        </p:grpSp>
        <p:sp>
          <p:nvSpPr>
            <p:cNvPr id="184826" name="Rectangle 506"/>
            <p:cNvSpPr>
              <a:spLocks/>
            </p:cNvSpPr>
            <p:nvPr/>
          </p:nvSpPr>
          <p:spPr bwMode="auto">
            <a:xfrm rot="16200000">
              <a:off x="211" y="2371"/>
              <a:ext cx="128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969" b="1">
                  <a:solidFill>
                    <a:srgbClr val="FFFFFF"/>
                  </a:solidFill>
                  <a:latin typeface="Arial" panose="020B0604020202020204" pitchFamily="34" charset="0"/>
                  <a:cs typeface="Arial" panose="020B0604020202020204" pitchFamily="34" charset="0"/>
                  <a:sym typeface="Arial" panose="020B0604020202020204" pitchFamily="34" charset="0"/>
                </a:rPr>
                <a:t>First Letter</a:t>
              </a:r>
            </a:p>
          </p:txBody>
        </p:sp>
      </p:grpSp>
      <p:grpSp>
        <p:nvGrpSpPr>
          <p:cNvPr id="184827" name="Group 507"/>
          <p:cNvGrpSpPr>
            <a:grpSpLocks/>
          </p:cNvGrpSpPr>
          <p:nvPr/>
        </p:nvGrpSpPr>
        <p:grpSpPr bwMode="auto">
          <a:xfrm>
            <a:off x="9319618" y="1053703"/>
            <a:ext cx="991195" cy="5420320"/>
            <a:chOff x="0" y="0"/>
            <a:chExt cx="888" cy="4856"/>
          </a:xfrm>
        </p:grpSpPr>
        <p:grpSp>
          <p:nvGrpSpPr>
            <p:cNvPr id="184828" name="Group 508"/>
            <p:cNvGrpSpPr>
              <a:grpSpLocks/>
            </p:cNvGrpSpPr>
            <p:nvPr/>
          </p:nvGrpSpPr>
          <p:grpSpPr bwMode="auto">
            <a:xfrm>
              <a:off x="0" y="0"/>
              <a:ext cx="888" cy="4856"/>
              <a:chOff x="0" y="0"/>
              <a:chExt cx="888" cy="4856"/>
            </a:xfrm>
          </p:grpSpPr>
          <p:sp>
            <p:nvSpPr>
              <p:cNvPr id="184829" name="Rectangle 509"/>
              <p:cNvSpPr>
                <a:spLocks/>
              </p:cNvSpPr>
              <p:nvPr/>
            </p:nvSpPr>
            <p:spPr bwMode="auto">
              <a:xfrm rot="-5400000">
                <a:off x="-1508" y="2572"/>
                <a:ext cx="4071" cy="496"/>
              </a:xfrm>
              <a:prstGeom prst="rect">
                <a:avLst/>
              </a:prstGeom>
              <a:solidFill>
                <a:srgbClr val="797592">
                  <a:alpha val="80783"/>
                </a:srgbClr>
              </a:solidFill>
              <a:ln w="9525">
                <a:solidFill>
                  <a:srgbClr val="000000"/>
                </a:solidFill>
                <a:miter lim="800000"/>
                <a:headEnd/>
                <a:tailEnd/>
              </a:ln>
            </p:spPr>
            <p:txBody>
              <a:bodyPr/>
              <a:lstStyle/>
              <a:p>
                <a:endParaRPr lang="en-AU" sz="1266"/>
              </a:p>
            </p:txBody>
          </p:sp>
          <p:grpSp>
            <p:nvGrpSpPr>
              <p:cNvPr id="184830" name="Group 510"/>
              <p:cNvGrpSpPr>
                <a:grpSpLocks/>
              </p:cNvGrpSpPr>
              <p:nvPr/>
            </p:nvGrpSpPr>
            <p:grpSpPr bwMode="auto">
              <a:xfrm>
                <a:off x="0" y="0"/>
                <a:ext cx="888" cy="794"/>
                <a:chOff x="0" y="0"/>
                <a:chExt cx="888" cy="794"/>
              </a:xfrm>
            </p:grpSpPr>
            <p:sp>
              <p:nvSpPr>
                <p:cNvPr id="184831" name="Rectangle 511"/>
                <p:cNvSpPr>
                  <a:spLocks/>
                </p:cNvSpPr>
                <p:nvPr/>
              </p:nvSpPr>
              <p:spPr bwMode="auto">
                <a:xfrm>
                  <a:off x="0" y="0"/>
                  <a:ext cx="8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Read third letter here</a:t>
                  </a:r>
                </a:p>
              </p:txBody>
            </p:sp>
            <p:sp>
              <p:nvSpPr>
                <p:cNvPr id="184832" name="Line 512"/>
                <p:cNvSpPr>
                  <a:spLocks noChangeShapeType="1"/>
                </p:cNvSpPr>
                <p:nvPr/>
              </p:nvSpPr>
              <p:spPr bwMode="auto">
                <a:xfrm rot="10800000" flipH="1">
                  <a:off x="109" y="389"/>
                  <a:ext cx="277" cy="405"/>
                </a:xfrm>
                <a:prstGeom prst="line">
                  <a:avLst/>
                </a:prstGeom>
                <a:noFill/>
                <a:ln w="50800">
                  <a:solidFill>
                    <a:srgbClr val="FF0017"/>
                  </a:solidFill>
                  <a:round/>
                  <a:headEnd type="stealth" w="med" len="med"/>
                  <a:tailEnd/>
                </a:ln>
                <a:extLst>
                  <a:ext uri="{909E8E84-426E-40DD-AFC4-6F175D3DCCD1}">
                    <a14:hiddenFill xmlns:a14="http://schemas.microsoft.com/office/drawing/2010/main">
                      <a:noFill/>
                    </a14:hiddenFill>
                  </a:ext>
                </a:extLst>
              </p:spPr>
              <p:txBody>
                <a:bodyPr/>
                <a:lstStyle/>
                <a:p>
                  <a:endParaRPr lang="en-AU" sz="1266"/>
                </a:p>
              </p:txBody>
            </p:sp>
          </p:grpSp>
        </p:grpSp>
        <p:sp>
          <p:nvSpPr>
            <p:cNvPr id="184833" name="Rectangle 513"/>
            <p:cNvSpPr>
              <a:spLocks/>
            </p:cNvSpPr>
            <p:nvPr/>
          </p:nvSpPr>
          <p:spPr bwMode="auto">
            <a:xfrm rot="5400000">
              <a:off x="-150" y="2684"/>
              <a:ext cx="135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969" b="1" dirty="0">
                  <a:solidFill>
                    <a:srgbClr val="FFFFFF"/>
                  </a:solidFill>
                  <a:latin typeface="Arial" panose="020B0604020202020204" pitchFamily="34" charset="0"/>
                  <a:cs typeface="Arial" panose="020B0604020202020204" pitchFamily="34" charset="0"/>
                  <a:sym typeface="Arial" panose="020B0604020202020204" pitchFamily="34" charset="0"/>
                </a:rPr>
                <a:t>Third Letter</a:t>
              </a:r>
            </a:p>
          </p:txBody>
        </p:sp>
      </p:grpSp>
    </p:spTree>
    <p:extLst>
      <p:ext uri="{BB962C8B-B14F-4D97-AF65-F5344CB8AC3E}">
        <p14:creationId xmlns:p14="http://schemas.microsoft.com/office/powerpoint/2010/main" val="39831644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8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1497212" y="-8930"/>
            <a:ext cx="5911453" cy="812602"/>
          </a:xfrm>
          <a:ln/>
        </p:spPr>
        <p:txBody>
          <a:bodyPr vert="horz" lIns="0" tIns="0" rIns="0" bIns="0" anchor="b">
            <a:normAutofit/>
          </a:bodyPr>
          <a:lstStyle/>
          <a:p>
            <a:pPr>
              <a:tabLst>
                <a:tab pos="669703" algn="l"/>
              </a:tabLst>
            </a:pPr>
            <a:r>
              <a:rPr lang="en-US" altLang="en-US" dirty="0">
                <a:solidFill>
                  <a:schemeClr val="tx1"/>
                </a:solidFill>
              </a:rPr>
              <a:t>Translation</a:t>
            </a:r>
          </a:p>
        </p:txBody>
      </p:sp>
      <p:sp>
        <p:nvSpPr>
          <p:cNvPr id="92162" name="Rectangle 2"/>
          <p:cNvSpPr>
            <a:spLocks noGrp="1" noChangeArrowheads="1"/>
          </p:cNvSpPr>
          <p:nvPr>
            <p:ph idx="1"/>
          </p:nvPr>
        </p:nvSpPr>
        <p:spPr>
          <a:xfrm>
            <a:off x="191345" y="946548"/>
            <a:ext cx="6913712" cy="5125641"/>
          </a:xfrm>
          <a:ln/>
        </p:spPr>
        <p:txBody>
          <a:bodyPr vert="horz" lIns="0" tIns="0" rIns="0" bIns="0" anchor="ctr">
            <a:noAutofit/>
          </a:bodyPr>
          <a:lstStyle/>
          <a:p>
            <a:pPr marL="435307" indent="-346013">
              <a:lnSpc>
                <a:spcPts val="2250"/>
              </a:lnSpc>
              <a:spcBef>
                <a:spcPct val="0"/>
              </a:spcBef>
              <a:spcAft>
                <a:spcPts val="1406"/>
              </a:spcAft>
              <a:buSzPct val="130000"/>
              <a:buBlip>
                <a:blip r:embed="rId3"/>
              </a:buBlip>
              <a:tabLst>
                <a:tab pos="721047" algn="l"/>
                <a:tab pos="721047" algn="l"/>
                <a:tab pos="977766" algn="l"/>
                <a:tab pos="977766" algn="l"/>
                <a:tab pos="977766" algn="l"/>
                <a:tab pos="977766" algn="l"/>
              </a:tabLst>
            </a:pPr>
            <a:r>
              <a:rPr lang="en-US" altLang="en-US" sz="2800" dirty="0"/>
              <a:t>Translation is the process of building a polypeptide chain from amino acids, guided by the sequence of codons on the mRNA.</a:t>
            </a:r>
          </a:p>
          <a:p>
            <a:pPr marL="435307" indent="-346013">
              <a:lnSpc>
                <a:spcPts val="2250"/>
              </a:lnSpc>
              <a:spcBef>
                <a:spcPct val="0"/>
              </a:spcBef>
              <a:spcAft>
                <a:spcPts val="1406"/>
              </a:spcAft>
              <a:buSzPct val="130000"/>
              <a:buBlip>
                <a:blip r:embed="rId3"/>
              </a:buBlip>
              <a:tabLst>
                <a:tab pos="721047" algn="l"/>
                <a:tab pos="721047" algn="l"/>
                <a:tab pos="977766" algn="l"/>
                <a:tab pos="977766" algn="l"/>
                <a:tab pos="977766" algn="l"/>
                <a:tab pos="977766" algn="l"/>
              </a:tabLst>
            </a:pPr>
            <a:r>
              <a:rPr lang="en-US" altLang="en-US" sz="2800" dirty="0"/>
              <a:t>Structures involved in translation:</a:t>
            </a:r>
          </a:p>
          <a:p>
            <a:pPr marL="692026" lvl="1" indent="-334851">
              <a:lnSpc>
                <a:spcPts val="1969"/>
              </a:lnSpc>
              <a:spcBef>
                <a:spcPct val="0"/>
              </a:spcBef>
              <a:spcAft>
                <a:spcPts val="1406"/>
              </a:spcAft>
              <a:buSzPct val="120000"/>
              <a:buBlip>
                <a:blip r:embed="rId4"/>
              </a:buBlip>
              <a:tabLst>
                <a:tab pos="721047" algn="l"/>
                <a:tab pos="721047" algn="l"/>
                <a:tab pos="977766" algn="l"/>
                <a:tab pos="977766" algn="l"/>
                <a:tab pos="977766" algn="l"/>
                <a:tab pos="977766" algn="l"/>
              </a:tabLst>
            </a:pPr>
            <a:r>
              <a:rPr lang="en-US" altLang="en-US" sz="2000" b="1" dirty="0"/>
              <a:t>Messenger RNA</a:t>
            </a:r>
            <a:r>
              <a:rPr lang="en-US" altLang="en-US" sz="2000" dirty="0"/>
              <a:t> molecules (</a:t>
            </a:r>
            <a:r>
              <a:rPr lang="en-US" altLang="en-US" sz="2000" b="1" dirty="0"/>
              <a:t>mRNA</a:t>
            </a:r>
            <a:r>
              <a:rPr lang="en-US" altLang="en-US" sz="2000" dirty="0"/>
              <a:t>) carries</a:t>
            </a:r>
            <a:br>
              <a:rPr lang="en-US" altLang="en-US" sz="2000" dirty="0"/>
            </a:br>
            <a:r>
              <a:rPr lang="en-US" altLang="en-US" sz="2000" dirty="0"/>
              <a:t>the code from the DNA that will be translated</a:t>
            </a:r>
            <a:br>
              <a:rPr lang="en-US" altLang="en-US" sz="2000" dirty="0"/>
            </a:br>
            <a:r>
              <a:rPr lang="en-US" altLang="en-US" sz="2000" dirty="0"/>
              <a:t>into an amino acid sequence.</a:t>
            </a:r>
          </a:p>
          <a:p>
            <a:pPr marL="692026" lvl="1" indent="-334851">
              <a:lnSpc>
                <a:spcPts val="1969"/>
              </a:lnSpc>
              <a:spcBef>
                <a:spcPct val="0"/>
              </a:spcBef>
              <a:spcAft>
                <a:spcPts val="1406"/>
              </a:spcAft>
              <a:buSzPct val="120000"/>
              <a:buBlip>
                <a:blip r:embed="rId4"/>
              </a:buBlip>
              <a:tabLst>
                <a:tab pos="721047" algn="l"/>
                <a:tab pos="721047" algn="l"/>
                <a:tab pos="977766" algn="l"/>
                <a:tab pos="977766" algn="l"/>
                <a:tab pos="977766" algn="l"/>
                <a:tab pos="977766" algn="l"/>
              </a:tabLst>
            </a:pPr>
            <a:r>
              <a:rPr lang="en-US" altLang="en-US" sz="2000" b="1" dirty="0"/>
              <a:t>Transfer</a:t>
            </a:r>
            <a:r>
              <a:rPr lang="en-US" altLang="en-US" sz="2000" dirty="0"/>
              <a:t> </a:t>
            </a:r>
            <a:r>
              <a:rPr lang="en-US" altLang="en-US" sz="2000" b="1" dirty="0"/>
              <a:t>RNA</a:t>
            </a:r>
            <a:r>
              <a:rPr lang="en-US" altLang="en-US" sz="2000" dirty="0"/>
              <a:t> molecules (</a:t>
            </a:r>
            <a:r>
              <a:rPr lang="en-US" altLang="en-US" sz="2000" b="1" dirty="0"/>
              <a:t>tRNA</a:t>
            </a:r>
            <a:r>
              <a:rPr lang="en-US" altLang="en-US" sz="2000" dirty="0"/>
              <a:t>) transport amino acids to their correct position on the mRNA strand.</a:t>
            </a:r>
          </a:p>
          <a:p>
            <a:pPr marL="692026" lvl="1" indent="-334851">
              <a:lnSpc>
                <a:spcPts val="1969"/>
              </a:lnSpc>
              <a:spcBef>
                <a:spcPct val="0"/>
              </a:spcBef>
              <a:spcAft>
                <a:spcPts val="1406"/>
              </a:spcAft>
              <a:buSzPct val="120000"/>
              <a:buBlip>
                <a:blip r:embed="rId4"/>
              </a:buBlip>
              <a:tabLst>
                <a:tab pos="721047" algn="l"/>
                <a:tab pos="721047" algn="l"/>
                <a:tab pos="977766" algn="l"/>
                <a:tab pos="977766" algn="l"/>
                <a:tab pos="977766" algn="l"/>
                <a:tab pos="977766" algn="l"/>
              </a:tabLst>
            </a:pPr>
            <a:r>
              <a:rPr lang="en-US" altLang="en-US" sz="2000" b="1" dirty="0"/>
              <a:t>Ribosomes</a:t>
            </a:r>
            <a:r>
              <a:rPr lang="en-US" altLang="en-US" sz="2000" dirty="0"/>
              <a:t> provide the environment for</a:t>
            </a:r>
            <a:br>
              <a:rPr lang="en-US" altLang="en-US" sz="2000" dirty="0"/>
            </a:br>
            <a:r>
              <a:rPr lang="en-US" altLang="en-US" sz="2000" dirty="0"/>
              <a:t>tRNA attachment and amino acid linkage.</a:t>
            </a:r>
          </a:p>
          <a:p>
            <a:pPr marL="692026" lvl="1" indent="-334851">
              <a:lnSpc>
                <a:spcPts val="1969"/>
              </a:lnSpc>
              <a:spcBef>
                <a:spcPct val="0"/>
              </a:spcBef>
              <a:spcAft>
                <a:spcPts val="1406"/>
              </a:spcAft>
              <a:buSzPct val="120000"/>
              <a:buBlip>
                <a:blip r:embed="rId4"/>
              </a:buBlip>
              <a:tabLst>
                <a:tab pos="721047" algn="l"/>
                <a:tab pos="721047" algn="l"/>
                <a:tab pos="977766" algn="l"/>
                <a:tab pos="977766" algn="l"/>
                <a:tab pos="977766" algn="l"/>
                <a:tab pos="977766" algn="l"/>
              </a:tabLst>
            </a:pPr>
            <a:r>
              <a:rPr lang="en-US" altLang="en-US" sz="2000" b="1" dirty="0"/>
              <a:t>Amino acids</a:t>
            </a:r>
            <a:r>
              <a:rPr lang="en-US" altLang="en-US" sz="2000" dirty="0"/>
              <a:t> from which the polypeptides</a:t>
            </a:r>
            <a:br>
              <a:rPr lang="en-US" altLang="en-US" sz="2000" dirty="0"/>
            </a:br>
            <a:r>
              <a:rPr lang="en-US" altLang="en-US" sz="2000" dirty="0"/>
              <a:t>are constructed.</a:t>
            </a:r>
          </a:p>
          <a:p>
            <a:pPr marL="692026" lvl="1" indent="-334851">
              <a:lnSpc>
                <a:spcPts val="1969"/>
              </a:lnSpc>
              <a:spcBef>
                <a:spcPct val="0"/>
              </a:spcBef>
              <a:spcAft>
                <a:spcPts val="1406"/>
              </a:spcAft>
              <a:buSzPct val="120000"/>
              <a:buBlip>
                <a:blip r:embed="rId4"/>
              </a:buBlip>
              <a:tabLst>
                <a:tab pos="721047" algn="l"/>
                <a:tab pos="721047" algn="l"/>
                <a:tab pos="977766" algn="l"/>
                <a:tab pos="977766" algn="l"/>
                <a:tab pos="977766" algn="l"/>
                <a:tab pos="977766" algn="l"/>
              </a:tabLst>
            </a:pPr>
            <a:r>
              <a:rPr lang="en-US" b="1" dirty="0"/>
              <a:t>A heap of ATP –</a:t>
            </a:r>
            <a:r>
              <a:rPr lang="en-US" dirty="0"/>
              <a:t> up to four ATP to create just one peptide bond</a:t>
            </a:r>
            <a:endParaRPr lang="en-US" altLang="en-US" sz="2000" dirty="0"/>
          </a:p>
        </p:txBody>
      </p:sp>
      <p:pic>
        <p:nvPicPr>
          <p:cNvPr id="921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821" y="294680"/>
            <a:ext cx="2707928" cy="221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2164" name="Rectangle 4"/>
          <p:cNvSpPr>
            <a:spLocks/>
          </p:cNvSpPr>
          <p:nvPr/>
        </p:nvSpPr>
        <p:spPr bwMode="auto">
          <a:xfrm>
            <a:off x="7274719" y="2616399"/>
            <a:ext cx="3196828" cy="607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266">
                <a:solidFill>
                  <a:srgbClr val="84007E"/>
                </a:solidFill>
                <a:latin typeface="Arial" panose="020B0604020202020204" pitchFamily="34" charset="0"/>
                <a:cs typeface="Arial" panose="020B0604020202020204" pitchFamily="34" charset="0"/>
                <a:sym typeface="Arial" panose="020B0604020202020204" pitchFamily="34" charset="0"/>
              </a:rPr>
              <a:t>The speckled appearance of the rough endoplasmic reticulum is the result of ribosomes bound to the membrane surface.</a:t>
            </a:r>
          </a:p>
        </p:txBody>
      </p:sp>
      <p:grpSp>
        <p:nvGrpSpPr>
          <p:cNvPr id="92165" name="Group 5"/>
          <p:cNvGrpSpPr>
            <a:grpSpLocks/>
          </p:cNvGrpSpPr>
          <p:nvPr/>
        </p:nvGrpSpPr>
        <p:grpSpPr bwMode="auto">
          <a:xfrm>
            <a:off x="7203282" y="3453557"/>
            <a:ext cx="7402711" cy="700956"/>
            <a:chOff x="0" y="0"/>
            <a:chExt cx="6632" cy="627"/>
          </a:xfrm>
        </p:grpSpPr>
        <p:pic>
          <p:nvPicPr>
            <p:cNvPr id="921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6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2167" name="Rectangle 7"/>
            <p:cNvSpPr>
              <a:spLocks/>
            </p:cNvSpPr>
            <p:nvPr/>
          </p:nvSpPr>
          <p:spPr bwMode="auto">
            <a:xfrm>
              <a:off x="718" y="449"/>
              <a:ext cx="531"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mRNA</a:t>
              </a:r>
            </a:p>
          </p:txBody>
        </p:sp>
      </p:grpSp>
      <p:grpSp>
        <p:nvGrpSpPr>
          <p:cNvPr id="92168" name="Group 8"/>
          <p:cNvGrpSpPr>
            <a:grpSpLocks/>
          </p:cNvGrpSpPr>
          <p:nvPr/>
        </p:nvGrpSpPr>
        <p:grpSpPr bwMode="auto">
          <a:xfrm>
            <a:off x="6997899" y="4044033"/>
            <a:ext cx="1419820" cy="1762486"/>
            <a:chOff x="0" y="0"/>
            <a:chExt cx="1272" cy="1578"/>
          </a:xfrm>
        </p:grpSpPr>
        <p:pic>
          <p:nvPicPr>
            <p:cNvPr id="9216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72" cy="1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2170" name="Rectangle 10"/>
            <p:cNvSpPr>
              <a:spLocks/>
            </p:cNvSpPr>
            <p:nvPr/>
          </p:nvSpPr>
          <p:spPr bwMode="auto">
            <a:xfrm>
              <a:off x="29" y="1400"/>
              <a:ext cx="451"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tRNA</a:t>
              </a:r>
            </a:p>
          </p:txBody>
        </p:sp>
      </p:grpSp>
      <p:grpSp>
        <p:nvGrpSpPr>
          <p:cNvPr id="92171" name="Group 11"/>
          <p:cNvGrpSpPr>
            <a:grpSpLocks/>
          </p:cNvGrpSpPr>
          <p:nvPr/>
        </p:nvGrpSpPr>
        <p:grpSpPr bwMode="auto">
          <a:xfrm>
            <a:off x="7846220" y="5206009"/>
            <a:ext cx="2553891" cy="1404193"/>
            <a:chOff x="0" y="0"/>
            <a:chExt cx="2288" cy="1258"/>
          </a:xfrm>
        </p:grpSpPr>
        <p:pic>
          <p:nvPicPr>
            <p:cNvPr id="92172"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832" cy="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2173" name="Rectangle 13"/>
            <p:cNvSpPr>
              <a:spLocks/>
            </p:cNvSpPr>
            <p:nvPr/>
          </p:nvSpPr>
          <p:spPr bwMode="auto">
            <a:xfrm>
              <a:off x="1392" y="943"/>
              <a:ext cx="89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Amino acids</a:t>
              </a:r>
            </a:p>
          </p:txBody>
        </p:sp>
      </p:grpSp>
      <p:grpSp>
        <p:nvGrpSpPr>
          <p:cNvPr id="92174" name="Group 14"/>
          <p:cNvGrpSpPr>
            <a:grpSpLocks/>
          </p:cNvGrpSpPr>
          <p:nvPr/>
        </p:nvGrpSpPr>
        <p:grpSpPr bwMode="auto">
          <a:xfrm>
            <a:off x="8942338" y="3991571"/>
            <a:ext cx="1492374" cy="1493490"/>
            <a:chOff x="0" y="0"/>
            <a:chExt cx="1337" cy="1338"/>
          </a:xfrm>
        </p:grpSpPr>
        <p:pic>
          <p:nvPicPr>
            <p:cNvPr id="92175"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20" cy="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2176" name="Rectangle 16"/>
            <p:cNvSpPr>
              <a:spLocks/>
            </p:cNvSpPr>
            <p:nvPr/>
          </p:nvSpPr>
          <p:spPr bwMode="auto">
            <a:xfrm>
              <a:off x="507" y="1160"/>
              <a:ext cx="83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1000"/>
                </a:lnSpc>
              </a:pP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Ribosomes</a:t>
              </a:r>
            </a:p>
          </p:txBody>
        </p:sp>
      </p:grpSp>
    </p:spTree>
    <p:extLst>
      <p:ext uri="{BB962C8B-B14F-4D97-AF65-F5344CB8AC3E}">
        <p14:creationId xmlns:p14="http://schemas.microsoft.com/office/powerpoint/2010/main" val="31390138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921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6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921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6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217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216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216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499"/>
                                          </p:stCondLst>
                                        </p:cTn>
                                        <p:tgtEl>
                                          <p:spTgt spid="92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484" y="3920133"/>
            <a:ext cx="2402086" cy="2304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7282" name="Rectangle 2"/>
          <p:cNvSpPr>
            <a:spLocks noGrp="1" noChangeArrowheads="1"/>
          </p:cNvSpPr>
          <p:nvPr>
            <p:ph type="title"/>
          </p:nvPr>
        </p:nvSpPr>
        <p:spPr>
          <a:xfrm>
            <a:off x="1497211" y="-8930"/>
            <a:ext cx="9197578" cy="812602"/>
          </a:xfrm>
          <a:ln/>
        </p:spPr>
        <p:txBody>
          <a:bodyPr vert="horz" lIns="0" tIns="0" rIns="0" bIns="0" anchor="b">
            <a:normAutofit/>
          </a:bodyPr>
          <a:lstStyle/>
          <a:p>
            <a:pPr>
              <a:tabLst>
                <a:tab pos="669703" algn="l"/>
              </a:tabLst>
            </a:pPr>
            <a:r>
              <a:rPr lang="en-US" altLang="en-US" dirty="0">
                <a:solidFill>
                  <a:schemeClr val="tx1"/>
                </a:solidFill>
              </a:rPr>
              <a:t>Overview of Translation</a:t>
            </a:r>
          </a:p>
        </p:txBody>
      </p:sp>
      <p:sp>
        <p:nvSpPr>
          <p:cNvPr id="97283" name="Rectangle 3"/>
          <p:cNvSpPr>
            <a:spLocks/>
          </p:cNvSpPr>
          <p:nvPr/>
        </p:nvSpPr>
        <p:spPr bwMode="auto">
          <a:xfrm>
            <a:off x="8221267" y="1349500"/>
            <a:ext cx="2187773" cy="383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Polypeptide chain</a:t>
            </a: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 in an advanced stage of synthesis</a:t>
            </a:r>
          </a:p>
        </p:txBody>
      </p:sp>
      <p:sp>
        <p:nvSpPr>
          <p:cNvPr id="97284" name="Rectangle 4"/>
          <p:cNvSpPr>
            <a:spLocks/>
          </p:cNvSpPr>
          <p:nvPr/>
        </p:nvSpPr>
        <p:spPr bwMode="auto">
          <a:xfrm>
            <a:off x="4175002" y="3219152"/>
            <a:ext cx="1062633" cy="410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Growing polypeptide</a:t>
            </a:r>
          </a:p>
        </p:txBody>
      </p:sp>
      <p:sp>
        <p:nvSpPr>
          <p:cNvPr id="97285" name="Rectangle 5"/>
          <p:cNvSpPr>
            <a:spLocks/>
          </p:cNvSpPr>
          <p:nvPr/>
        </p:nvSpPr>
        <p:spPr bwMode="auto">
          <a:xfrm>
            <a:off x="1541861" y="3753818"/>
            <a:ext cx="863947" cy="385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Unloaded</a:t>
            </a:r>
            <a:b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b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Thr-tRNA</a:t>
            </a:r>
          </a:p>
        </p:txBody>
      </p:sp>
      <p:sp>
        <p:nvSpPr>
          <p:cNvPr id="97286" name="Rectangle 6"/>
          <p:cNvSpPr>
            <a:spLocks/>
          </p:cNvSpPr>
          <p:nvPr/>
        </p:nvSpPr>
        <p:spPr bwMode="auto">
          <a:xfrm>
            <a:off x="2476129" y="4904631"/>
            <a:ext cx="629543" cy="412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lnSpc>
                <a:spcPct val="117000"/>
              </a:lnSpc>
            </a:pP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Start codon</a:t>
            </a:r>
          </a:p>
        </p:txBody>
      </p:sp>
      <p:sp>
        <p:nvSpPr>
          <p:cNvPr id="97287" name="Rectangle 7"/>
          <p:cNvSpPr>
            <a:spLocks/>
          </p:cNvSpPr>
          <p:nvPr/>
        </p:nvSpPr>
        <p:spPr bwMode="auto">
          <a:xfrm>
            <a:off x="2354461" y="5872387"/>
            <a:ext cx="610568" cy="187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mRNA</a:t>
            </a:r>
          </a:p>
        </p:txBody>
      </p:sp>
      <p:sp>
        <p:nvSpPr>
          <p:cNvPr id="97288" name="Rectangle 8"/>
          <p:cNvSpPr>
            <a:spLocks/>
          </p:cNvSpPr>
          <p:nvPr/>
        </p:nvSpPr>
        <p:spPr bwMode="auto">
          <a:xfrm>
            <a:off x="6262316" y="6491884"/>
            <a:ext cx="2643188" cy="187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Ribosomes moving in this direction</a:t>
            </a:r>
          </a:p>
        </p:txBody>
      </p:sp>
      <p:sp>
        <p:nvSpPr>
          <p:cNvPr id="97289" name="Rectangle 9"/>
          <p:cNvSpPr>
            <a:spLocks/>
          </p:cNvSpPr>
          <p:nvPr/>
        </p:nvSpPr>
        <p:spPr bwMode="auto">
          <a:xfrm>
            <a:off x="9149954" y="5294190"/>
            <a:ext cx="911945" cy="187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7000"/>
              </a:lnSpc>
            </a:pPr>
            <a:r>
              <a:rPr lang="en-US" altLang="en-US" sz="1266" b="1">
                <a:solidFill>
                  <a:srgbClr val="171512"/>
                </a:solidFill>
                <a:latin typeface="Arial" panose="020B0604020202020204" pitchFamily="34" charset="0"/>
                <a:cs typeface="Arial" panose="020B0604020202020204" pitchFamily="34" charset="0"/>
                <a:sym typeface="Arial" panose="020B0604020202020204" pitchFamily="34" charset="0"/>
              </a:rPr>
              <a:t>Ribosome</a:t>
            </a:r>
          </a:p>
        </p:txBody>
      </p:sp>
      <p:sp>
        <p:nvSpPr>
          <p:cNvPr id="97290" name="Line 10"/>
          <p:cNvSpPr>
            <a:spLocks noChangeShapeType="1"/>
          </p:cNvSpPr>
          <p:nvPr/>
        </p:nvSpPr>
        <p:spPr bwMode="auto">
          <a:xfrm flipH="1">
            <a:off x="8397628" y="6301011"/>
            <a:ext cx="1951137" cy="3348"/>
          </a:xfrm>
          <a:prstGeom prst="line">
            <a:avLst/>
          </a:prstGeom>
          <a:noFill/>
          <a:ln w="1016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291" name="Line 11"/>
          <p:cNvSpPr>
            <a:spLocks noChangeShapeType="1"/>
          </p:cNvSpPr>
          <p:nvPr/>
        </p:nvSpPr>
        <p:spPr bwMode="auto">
          <a:xfrm flipH="1">
            <a:off x="4840264" y="6301011"/>
            <a:ext cx="2323951" cy="3348"/>
          </a:xfrm>
          <a:prstGeom prst="line">
            <a:avLst/>
          </a:prstGeom>
          <a:noFill/>
          <a:ln w="1016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292" name="Line 12"/>
          <p:cNvSpPr>
            <a:spLocks noChangeShapeType="1"/>
          </p:cNvSpPr>
          <p:nvPr/>
        </p:nvSpPr>
        <p:spPr bwMode="auto">
          <a:xfrm rot="10800000">
            <a:off x="3168179" y="5277446"/>
            <a:ext cx="178594" cy="234404"/>
          </a:xfrm>
          <a:prstGeom prst="line">
            <a:avLst/>
          </a:prstGeom>
          <a:noFill/>
          <a:ln w="381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729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173" y="3902274"/>
            <a:ext cx="709910" cy="995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nvGrpSpPr>
          <p:cNvPr id="97294" name="Group 14"/>
          <p:cNvGrpSpPr>
            <a:grpSpLocks/>
          </p:cNvGrpSpPr>
          <p:nvPr/>
        </p:nvGrpSpPr>
        <p:grpSpPr bwMode="auto">
          <a:xfrm>
            <a:off x="5669607" y="1134071"/>
            <a:ext cx="1394148" cy="736699"/>
            <a:chOff x="0" y="0"/>
            <a:chExt cx="1248" cy="660"/>
          </a:xfrm>
        </p:grpSpPr>
        <p:sp>
          <p:nvSpPr>
            <p:cNvPr id="97295" name="Line 15"/>
            <p:cNvSpPr>
              <a:spLocks noChangeShapeType="1"/>
            </p:cNvSpPr>
            <p:nvPr/>
          </p:nvSpPr>
          <p:spPr bwMode="auto">
            <a:xfrm rot="10800000">
              <a:off x="164" y="398"/>
              <a:ext cx="0" cy="262"/>
            </a:xfrm>
            <a:prstGeom prst="line">
              <a:avLst/>
            </a:prstGeom>
            <a:noFill/>
            <a:ln w="508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296" name="Rectangle 16"/>
            <p:cNvSpPr>
              <a:spLocks/>
            </p:cNvSpPr>
            <p:nvPr/>
          </p:nvSpPr>
          <p:spPr bwMode="auto">
            <a:xfrm>
              <a:off x="448" y="99"/>
              <a:ext cx="800"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1000"/>
                </a:lnSpc>
              </a:pP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Activating</a:t>
              </a:r>
            </a:p>
            <a:p>
              <a:pPr>
                <a:lnSpc>
                  <a:spcPct val="111000"/>
                </a:lnSpc>
              </a:pP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Lys-tRNA</a:t>
              </a:r>
            </a:p>
          </p:txBody>
        </p:sp>
        <p:pic>
          <p:nvPicPr>
            <p:cNvPr id="97297"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pic>
        <p:nvPicPr>
          <p:cNvPr id="9729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483" y="1869654"/>
            <a:ext cx="717723" cy="985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nvGrpSpPr>
          <p:cNvPr id="97299" name="Group 19"/>
          <p:cNvGrpSpPr>
            <a:grpSpLocks/>
          </p:cNvGrpSpPr>
          <p:nvPr/>
        </p:nvGrpSpPr>
        <p:grpSpPr bwMode="auto">
          <a:xfrm>
            <a:off x="6532440" y="2613051"/>
            <a:ext cx="1509117" cy="1286991"/>
            <a:chOff x="0" y="0"/>
            <a:chExt cx="1352" cy="1152"/>
          </a:xfrm>
        </p:grpSpPr>
        <p:sp>
          <p:nvSpPr>
            <p:cNvPr id="97300" name="Rectangle 20"/>
            <p:cNvSpPr>
              <a:spLocks/>
            </p:cNvSpPr>
            <p:nvPr/>
          </p:nvSpPr>
          <p:spPr bwMode="auto">
            <a:xfrm>
              <a:off x="603" y="34"/>
              <a:ext cx="749"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Activated</a:t>
              </a:r>
              <a:b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br>
              <a:r>
                <a:rPr lang="en-US" altLang="en-US" sz="1266">
                  <a:solidFill>
                    <a:srgbClr val="171512"/>
                  </a:solidFill>
                  <a:latin typeface="Arial" panose="020B0604020202020204" pitchFamily="34" charset="0"/>
                  <a:cs typeface="Arial" panose="020B0604020202020204" pitchFamily="34" charset="0"/>
                  <a:sym typeface="Arial" panose="020B0604020202020204" pitchFamily="34" charset="0"/>
                </a:rPr>
                <a:t>Tyr-tRNA</a:t>
              </a:r>
            </a:p>
          </p:txBody>
        </p:sp>
        <p:pic>
          <p:nvPicPr>
            <p:cNvPr id="97301"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51"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pic>
        <p:nvPicPr>
          <p:cNvPr id="97302"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301" y="3816327"/>
            <a:ext cx="732234" cy="1022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7303"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6501" y="4763990"/>
            <a:ext cx="724421" cy="976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7304" name="AutoShape 24"/>
          <p:cNvSpPr>
            <a:spLocks/>
          </p:cNvSpPr>
          <p:nvPr/>
        </p:nvSpPr>
        <p:spPr bwMode="auto">
          <a:xfrm rot="10800000" flipH="1">
            <a:off x="3237384" y="5559847"/>
            <a:ext cx="423044" cy="75902"/>
          </a:xfrm>
          <a:custGeom>
            <a:avLst/>
            <a:gdLst/>
            <a:ahLst/>
            <a:cxnLst/>
            <a:rect l="0" t="0" r="r" b="b"/>
            <a:pathLst>
              <a:path w="21600" h="21600">
                <a:moveTo>
                  <a:pt x="0" y="0"/>
                </a:moveTo>
                <a:lnTo>
                  <a:pt x="0" y="21600"/>
                </a:lnTo>
                <a:lnTo>
                  <a:pt x="21600" y="21246"/>
                </a:lnTo>
                <a:lnTo>
                  <a:pt x="21600" y="0"/>
                </a:lnTo>
              </a:path>
            </a:pathLst>
          </a:custGeom>
          <a:noFill/>
          <a:ln w="9525">
            <a:solidFill>
              <a:srgbClr val="FF001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305" name="AutoShape 25"/>
          <p:cNvSpPr>
            <a:spLocks/>
          </p:cNvSpPr>
          <p:nvPr/>
        </p:nvSpPr>
        <p:spPr bwMode="auto">
          <a:xfrm rot="10800000" flipH="1">
            <a:off x="3688333" y="5559847"/>
            <a:ext cx="423044" cy="75902"/>
          </a:xfrm>
          <a:custGeom>
            <a:avLst/>
            <a:gdLst/>
            <a:ahLst/>
            <a:cxnLst/>
            <a:rect l="0" t="0" r="r" b="b"/>
            <a:pathLst>
              <a:path w="21600" h="21600">
                <a:moveTo>
                  <a:pt x="0" y="0"/>
                </a:moveTo>
                <a:lnTo>
                  <a:pt x="0" y="21600"/>
                </a:lnTo>
                <a:lnTo>
                  <a:pt x="21600" y="21246"/>
                </a:lnTo>
                <a:lnTo>
                  <a:pt x="21600" y="0"/>
                </a:lnTo>
              </a:path>
            </a:pathLst>
          </a:custGeom>
          <a:noFill/>
          <a:ln w="9525">
            <a:solidFill>
              <a:srgbClr val="FF001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306" name="AutoShape 26"/>
          <p:cNvSpPr>
            <a:spLocks/>
          </p:cNvSpPr>
          <p:nvPr/>
        </p:nvSpPr>
        <p:spPr bwMode="auto">
          <a:xfrm rot="10800000" flipH="1">
            <a:off x="4637112" y="5559847"/>
            <a:ext cx="423044" cy="75902"/>
          </a:xfrm>
          <a:custGeom>
            <a:avLst/>
            <a:gdLst/>
            <a:ahLst/>
            <a:cxnLst/>
            <a:rect l="0" t="0" r="r" b="b"/>
            <a:pathLst>
              <a:path w="21600" h="21600">
                <a:moveTo>
                  <a:pt x="0" y="0"/>
                </a:moveTo>
                <a:lnTo>
                  <a:pt x="0" y="21600"/>
                </a:lnTo>
                <a:lnTo>
                  <a:pt x="21600" y="21246"/>
                </a:lnTo>
                <a:lnTo>
                  <a:pt x="21600" y="0"/>
                </a:lnTo>
              </a:path>
            </a:pathLst>
          </a:custGeom>
          <a:noFill/>
          <a:ln w="9525">
            <a:solidFill>
              <a:srgbClr val="FF001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7307"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3466" y="3913437"/>
            <a:ext cx="2235771" cy="2235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7308"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13255" y="1964532"/>
            <a:ext cx="1295921" cy="2576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7309"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7124" y="5355581"/>
            <a:ext cx="8266658" cy="943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9731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6066" y="4049613"/>
            <a:ext cx="1591717" cy="2160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97311" name="Line 31"/>
          <p:cNvSpPr>
            <a:spLocks noChangeShapeType="1"/>
          </p:cNvSpPr>
          <p:nvPr/>
        </p:nvSpPr>
        <p:spPr bwMode="auto">
          <a:xfrm rot="10800000" flipH="1">
            <a:off x="8978057" y="1758034"/>
            <a:ext cx="0" cy="485551"/>
          </a:xfrm>
          <a:prstGeom prst="line">
            <a:avLst/>
          </a:prstGeom>
          <a:noFill/>
          <a:ln w="381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312" name="Line 32"/>
          <p:cNvSpPr>
            <a:spLocks noChangeShapeType="1"/>
          </p:cNvSpPr>
          <p:nvPr/>
        </p:nvSpPr>
        <p:spPr bwMode="auto">
          <a:xfrm rot="10800000">
            <a:off x="4700736" y="3633268"/>
            <a:ext cx="10046" cy="300260"/>
          </a:xfrm>
          <a:prstGeom prst="line">
            <a:avLst/>
          </a:prstGeom>
          <a:noFill/>
          <a:ln w="50800">
            <a:solidFill>
              <a:srgbClr val="FF0017"/>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313" name="AutoShape 33"/>
          <p:cNvSpPr>
            <a:spLocks/>
          </p:cNvSpPr>
          <p:nvPr/>
        </p:nvSpPr>
        <p:spPr bwMode="auto">
          <a:xfrm>
            <a:off x="2792016" y="4545211"/>
            <a:ext cx="1026914" cy="866180"/>
          </a:xfrm>
          <a:custGeom>
            <a:avLst/>
            <a:gdLst/>
            <a:ahLst/>
            <a:cxnLst/>
            <a:rect l="0" t="0" r="r" b="b"/>
            <a:pathLst>
              <a:path w="21600" h="20745">
                <a:moveTo>
                  <a:pt x="21600" y="20745"/>
                </a:moveTo>
                <a:cubicBezTo>
                  <a:pt x="21412" y="7486"/>
                  <a:pt x="13148" y="-855"/>
                  <a:pt x="0" y="0"/>
                </a:cubicBezTo>
              </a:path>
            </a:pathLst>
          </a:custGeom>
          <a:noFill/>
          <a:ln w="50800">
            <a:solidFill>
              <a:srgbClr val="000000"/>
            </a:solidFill>
            <a:prstDash val="sysDot"/>
            <a:miter lim="80000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97314" name="AutoShape 34"/>
          <p:cNvSpPr>
            <a:spLocks/>
          </p:cNvSpPr>
          <p:nvPr/>
        </p:nvSpPr>
        <p:spPr bwMode="auto">
          <a:xfrm rot="17400000">
            <a:off x="4942954" y="4553025"/>
            <a:ext cx="1026914" cy="866180"/>
          </a:xfrm>
          <a:custGeom>
            <a:avLst/>
            <a:gdLst/>
            <a:ahLst/>
            <a:cxnLst/>
            <a:rect l="0" t="0" r="r" b="b"/>
            <a:pathLst>
              <a:path w="21600" h="20745">
                <a:moveTo>
                  <a:pt x="21600" y="20745"/>
                </a:moveTo>
                <a:cubicBezTo>
                  <a:pt x="21412" y="7486"/>
                  <a:pt x="13148" y="-855"/>
                  <a:pt x="0" y="0"/>
                </a:cubicBezTo>
              </a:path>
            </a:pathLst>
          </a:custGeom>
          <a:noFill/>
          <a:ln w="50800">
            <a:solidFill>
              <a:srgbClr val="000000"/>
            </a:solidFill>
            <a:prstDash val="sysDot"/>
            <a:miter lim="80000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pic>
        <p:nvPicPr>
          <p:cNvPr id="97315" name="Picture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40587" y="4129982"/>
            <a:ext cx="723305" cy="1308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Tree>
    <p:extLst>
      <p:ext uri="{BB962C8B-B14F-4D97-AF65-F5344CB8AC3E}">
        <p14:creationId xmlns:p14="http://schemas.microsoft.com/office/powerpoint/2010/main" val="5972671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646111" y="690879"/>
            <a:ext cx="3682049" cy="5557519"/>
          </a:xfrm>
        </p:spPr>
        <p:txBody>
          <a:bodyPr anchor="ctr">
            <a:normAutofit/>
          </a:bodyPr>
          <a:lstStyle/>
          <a:p>
            <a:pPr algn="r"/>
            <a:r>
              <a:rPr lang="en-AU">
                <a:solidFill>
                  <a:srgbClr val="FFFFFF"/>
                </a:solidFill>
              </a:rPr>
              <a:t>DNA	</a:t>
            </a:r>
          </a:p>
        </p:txBody>
      </p:sp>
      <p:sp>
        <p:nvSpPr>
          <p:cNvPr id="3" name="Content Placeholder 2"/>
          <p:cNvSpPr>
            <a:spLocks noGrp="1"/>
          </p:cNvSpPr>
          <p:nvPr>
            <p:ph idx="1"/>
          </p:nvPr>
        </p:nvSpPr>
        <p:spPr>
          <a:xfrm>
            <a:off x="5101998" y="690880"/>
            <a:ext cx="5818537" cy="5557519"/>
          </a:xfrm>
        </p:spPr>
        <p:txBody>
          <a:bodyPr anchor="ctr">
            <a:normAutofit/>
          </a:bodyPr>
          <a:lstStyle/>
          <a:p>
            <a:r>
              <a:rPr lang="en-AU" spc="300" dirty="0"/>
              <a:t>Short for deoxyribonucleic acid or deoxyribose nucleic acid</a:t>
            </a:r>
          </a:p>
          <a:p>
            <a:r>
              <a:rPr lang="en-AU" spc="300" dirty="0"/>
              <a:t>Found in the cells of all organisms</a:t>
            </a:r>
          </a:p>
          <a:p>
            <a:r>
              <a:rPr lang="en-AU" spc="300" dirty="0"/>
              <a:t>Contains information to determine cell structure and how it functions</a:t>
            </a:r>
          </a:p>
          <a:p>
            <a:r>
              <a:rPr lang="en-AU" spc="300" dirty="0"/>
              <a:t>2–3 metres long but only 2 millionths of a millimetre thick.</a:t>
            </a:r>
          </a:p>
          <a:p>
            <a:r>
              <a:rPr lang="en-AU" dirty="0"/>
              <a:t>Sections of the DNA molecules make up the </a:t>
            </a:r>
            <a:r>
              <a:rPr lang="en-AU" b="1" dirty="0"/>
              <a:t>genes </a:t>
            </a:r>
            <a:r>
              <a:rPr lang="en-AU" dirty="0"/>
              <a:t>which contain the </a:t>
            </a:r>
            <a:r>
              <a:rPr lang="en-AU" b="1" dirty="0"/>
              <a:t>genetic code, </a:t>
            </a:r>
            <a:r>
              <a:rPr lang="en-AU" dirty="0"/>
              <a:t>which is the stored information that determines the structure and activities of</a:t>
            </a:r>
            <a:r>
              <a:rPr lang="en-AU" b="1" dirty="0"/>
              <a:t> </a:t>
            </a:r>
            <a:r>
              <a:rPr lang="en-AU" dirty="0"/>
              <a:t>the cell.</a:t>
            </a:r>
            <a:endParaRPr lang="en-AU" spc="300" dirty="0"/>
          </a:p>
          <a:p>
            <a:endParaRPr lang="en-AU" spc="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0C2F9-0327-45D9-AF66-243BDDAC1737}"/>
              </a:ext>
            </a:extLst>
          </p:cNvPr>
          <p:cNvSpPr>
            <a:spLocks noGrp="1"/>
          </p:cNvSpPr>
          <p:nvPr>
            <p:ph type="title"/>
          </p:nvPr>
        </p:nvSpPr>
        <p:spPr>
          <a:xfrm>
            <a:off x="648931" y="629266"/>
            <a:ext cx="4166510" cy="1622321"/>
          </a:xfrm>
        </p:spPr>
        <p:txBody>
          <a:bodyPr>
            <a:normAutofit fontScale="90000"/>
          </a:bodyPr>
          <a:lstStyle/>
          <a:p>
            <a:r>
              <a:rPr lang="en-US" dirty="0">
                <a:solidFill>
                  <a:srgbClr val="EBEBEB"/>
                </a:solidFill>
              </a:rPr>
              <a:t>Protein Synthesis cont’d</a:t>
            </a:r>
            <a:endParaRPr lang="en-AU" dirty="0">
              <a:solidFill>
                <a:srgbClr val="EBEBEB"/>
              </a:solidFill>
            </a:endParaRPr>
          </a:p>
        </p:txBody>
      </p:sp>
      <p:sp>
        <p:nvSpPr>
          <p:cNvPr id="10" name="Content Placeholder 9">
            <a:extLst>
              <a:ext uri="{FF2B5EF4-FFF2-40B4-BE49-F238E27FC236}">
                <a16:creationId xmlns:a16="http://schemas.microsoft.com/office/drawing/2014/main" id="{B52A60A2-F335-44BC-8765-D0F936CE0534}"/>
              </a:ext>
            </a:extLst>
          </p:cNvPr>
          <p:cNvSpPr>
            <a:spLocks noGrp="1"/>
          </p:cNvSpPr>
          <p:nvPr>
            <p:ph idx="1"/>
          </p:nvPr>
        </p:nvSpPr>
        <p:spPr>
          <a:xfrm>
            <a:off x="119337" y="2438400"/>
            <a:ext cx="5184576" cy="3785419"/>
          </a:xfrm>
        </p:spPr>
        <p:txBody>
          <a:bodyPr>
            <a:normAutofit/>
          </a:bodyPr>
          <a:lstStyle/>
          <a:p>
            <a:r>
              <a:rPr lang="en-US" dirty="0">
                <a:solidFill>
                  <a:srgbClr val="EBEBEB"/>
                </a:solidFill>
              </a:rPr>
              <a:t>When large amounts of a protein are required, more than one ribosome will be attached to the mRNA with each ribosome producing the same protein. This would occur for hormone production or for the production of specific enzymes.</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Rectangle 16">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8" name="Content Placeholder 4">
            <a:extLst>
              <a:ext uri="{FF2B5EF4-FFF2-40B4-BE49-F238E27FC236}">
                <a16:creationId xmlns:a16="http://schemas.microsoft.com/office/drawing/2014/main" id="{F22EF894-C2AC-4AE9-B76E-18B76E666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904" y="647698"/>
            <a:ext cx="3560064" cy="5562601"/>
          </a:xfrm>
          <a:prstGeom prst="rect">
            <a:avLst/>
          </a:prstGeom>
          <a:effectLst/>
        </p:spPr>
      </p:pic>
      <p:sp>
        <p:nvSpPr>
          <p:cNvPr id="21" name="Rectangle 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9338952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9536" y="260648"/>
            <a:ext cx="8064896" cy="864096"/>
          </a:xfrm>
          <a:prstGeom prst="rect">
            <a:avLst/>
          </a:prstGeom>
        </p:spPr>
        <p:txBody>
          <a:bodyPr/>
          <a:lstStyle/>
          <a:p>
            <a:pPr>
              <a:spcBef>
                <a:spcPct val="0"/>
              </a:spcBef>
              <a:defRPr/>
            </a:pPr>
            <a:r>
              <a:rPr lang="en-AU" sz="5000" dirty="0">
                <a:solidFill>
                  <a:schemeClr val="tx2"/>
                </a:solidFill>
                <a:latin typeface="+mj-lt"/>
                <a:ea typeface="+mj-ea"/>
                <a:cs typeface="+mj-cs"/>
              </a:rPr>
              <a:t>Mitochondrial DNA</a:t>
            </a:r>
          </a:p>
        </p:txBody>
      </p:sp>
      <p:sp>
        <p:nvSpPr>
          <p:cNvPr id="3" name="Rectangle 2"/>
          <p:cNvSpPr/>
          <p:nvPr/>
        </p:nvSpPr>
        <p:spPr>
          <a:xfrm>
            <a:off x="407368" y="980728"/>
            <a:ext cx="8640960" cy="5632311"/>
          </a:xfrm>
          <a:prstGeom prst="rect">
            <a:avLst/>
          </a:prstGeom>
        </p:spPr>
        <p:txBody>
          <a:bodyPr wrap="square">
            <a:spAutoFit/>
          </a:bodyPr>
          <a:lstStyle/>
          <a:p>
            <a:pPr>
              <a:buFont typeface="Arial" pitchFamily="34" charset="0"/>
              <a:buChar char="•"/>
            </a:pPr>
            <a:r>
              <a:rPr lang="en-AU" sz="2000" b="1" dirty="0"/>
              <a:t>Mitochondria </a:t>
            </a:r>
            <a:r>
              <a:rPr lang="en-AU" sz="2000" dirty="0"/>
              <a:t>- organelles in the cell where aerobic respiration occurs to release energy for the cell. Most DNA is located in the nucleus but a small amount is in mitochondria </a:t>
            </a:r>
          </a:p>
          <a:p>
            <a:endParaRPr lang="en-AU" sz="2000" dirty="0"/>
          </a:p>
          <a:p>
            <a:pPr>
              <a:buFont typeface="Arial" pitchFamily="34" charset="0"/>
              <a:buChar char="•"/>
            </a:pPr>
            <a:r>
              <a:rPr lang="en-AU" sz="2000" dirty="0"/>
              <a:t>Called </a:t>
            </a:r>
            <a:r>
              <a:rPr lang="en-AU" sz="2000" b="1" dirty="0"/>
              <a:t>mitochondrial DNA </a:t>
            </a:r>
            <a:r>
              <a:rPr lang="en-AU" sz="2000" dirty="0"/>
              <a:t>or</a:t>
            </a:r>
            <a:r>
              <a:rPr lang="en-AU" sz="2000" b="1" dirty="0"/>
              <a:t> mtDNA. </a:t>
            </a:r>
          </a:p>
          <a:p>
            <a:endParaRPr lang="en-AU" sz="2000" b="1" dirty="0"/>
          </a:p>
          <a:p>
            <a:pPr>
              <a:buFont typeface="Arial" pitchFamily="34" charset="0"/>
              <a:buChar char="•"/>
            </a:pPr>
            <a:r>
              <a:rPr lang="en-AU" sz="2000" dirty="0"/>
              <a:t>mtDNA is in the form of small circular molecules. </a:t>
            </a:r>
          </a:p>
          <a:p>
            <a:endParaRPr lang="en-AU" sz="2000" dirty="0"/>
          </a:p>
          <a:p>
            <a:pPr>
              <a:buFont typeface="Arial" pitchFamily="34" charset="0"/>
              <a:buChar char="•"/>
            </a:pPr>
            <a:r>
              <a:rPr lang="en-AU" sz="2000" dirty="0"/>
              <a:t>Five to ten of these molecules in each mitochondrion.</a:t>
            </a:r>
          </a:p>
          <a:p>
            <a:pPr>
              <a:buFont typeface="Arial" pitchFamily="34" charset="0"/>
              <a:buChar char="•"/>
            </a:pPr>
            <a:endParaRPr lang="en-AU" sz="2000" dirty="0"/>
          </a:p>
          <a:p>
            <a:pPr>
              <a:buFont typeface="Arial" pitchFamily="34" charset="0"/>
              <a:buChar char="•"/>
            </a:pPr>
            <a:r>
              <a:rPr lang="en-AU" sz="2000" dirty="0"/>
              <a:t>mtDNA has 37 genes</a:t>
            </a:r>
          </a:p>
          <a:p>
            <a:endParaRPr lang="en-AU" sz="2000" dirty="0"/>
          </a:p>
          <a:p>
            <a:pPr>
              <a:buFont typeface="Arial" pitchFamily="34" charset="0"/>
              <a:buChar char="•"/>
            </a:pPr>
            <a:r>
              <a:rPr lang="en-AU" sz="2000" dirty="0"/>
              <a:t>13 used for production of enzymes used in cellular respiration</a:t>
            </a:r>
          </a:p>
          <a:p>
            <a:pPr>
              <a:buFont typeface="Arial" pitchFamily="34" charset="0"/>
              <a:buChar char="•"/>
            </a:pPr>
            <a:endParaRPr lang="en-AU" sz="2000" dirty="0"/>
          </a:p>
          <a:p>
            <a:pPr>
              <a:buFont typeface="Arial" pitchFamily="34" charset="0"/>
              <a:buChar char="•"/>
            </a:pPr>
            <a:r>
              <a:rPr lang="en-AU" sz="2000"/>
              <a:t>Remaining 24 </a:t>
            </a:r>
            <a:r>
              <a:rPr lang="en-AU" sz="2000" dirty="0"/>
              <a:t>used in production of RNA for protein synthesis</a:t>
            </a:r>
          </a:p>
          <a:p>
            <a:pPr>
              <a:buFont typeface="Arial" pitchFamily="34" charset="0"/>
              <a:buChar char="•"/>
            </a:pPr>
            <a:endParaRPr lang="en-AU" sz="2000" dirty="0"/>
          </a:p>
          <a:p>
            <a:pPr>
              <a:buFont typeface="Arial" pitchFamily="34" charset="0"/>
              <a:buChar char="•"/>
            </a:pPr>
            <a:r>
              <a:rPr lang="en-AU" sz="2000" dirty="0"/>
              <a:t>mtDNA is inherited from our mothers since mitochondria in sperm are destroyed at fertilisation</a:t>
            </a:r>
          </a:p>
        </p:txBody>
      </p:sp>
    </p:spTree>
    <p:extLst>
      <p:ext uri="{BB962C8B-B14F-4D97-AF65-F5344CB8AC3E}">
        <p14:creationId xmlns:p14="http://schemas.microsoft.com/office/powerpoint/2010/main" val="3793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223" y="629266"/>
            <a:ext cx="3116690" cy="5594554"/>
          </a:xfrm>
        </p:spPr>
        <p:txBody>
          <a:bodyPr anchor="ctr">
            <a:normAutofit/>
          </a:bodyPr>
          <a:lstStyle/>
          <a:p>
            <a:r>
              <a:rPr lang="en-AU" sz="4400">
                <a:solidFill>
                  <a:srgbClr val="EBEBEB"/>
                </a:solidFill>
                <a:effectLst>
                  <a:outerShdw blurRad="38100" dist="38100" dir="2700000" algn="tl">
                    <a:srgbClr val="000000">
                      <a:alpha val="43137"/>
                    </a:srgbClr>
                  </a:outerShdw>
                </a:effectLst>
              </a:rPr>
              <a:t>Gene expression</a:t>
            </a:r>
            <a:endParaRPr lang="en-US" sz="4400">
              <a:solidFill>
                <a:srgbClr val="EBEBEB"/>
              </a:solidFill>
              <a:effectLst>
                <a:outerShdw blurRad="38100" dist="38100" dir="2700000" algn="tl">
                  <a:srgbClr val="000000">
                    <a:alpha val="43137"/>
                  </a:srgbClr>
                </a:outerShdw>
              </a:effectLst>
            </a:endParaRPr>
          </a:p>
        </p:txBody>
      </p:sp>
      <p:sp>
        <p:nvSpPr>
          <p:cNvPr id="7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511824" y="1412776"/>
            <a:ext cx="7416824" cy="1885146"/>
          </a:xfrm>
        </p:spPr>
        <p:txBody>
          <a:bodyPr>
            <a:normAutofit/>
          </a:bodyPr>
          <a:lstStyle/>
          <a:p>
            <a:r>
              <a:rPr lang="en-AU" dirty="0">
                <a:effectLst>
                  <a:outerShdw blurRad="38100" dist="38100" dir="2700000" algn="tl">
                    <a:srgbClr val="000000">
                      <a:alpha val="43137"/>
                    </a:srgbClr>
                  </a:outerShdw>
                </a:effectLst>
              </a:rPr>
              <a:t>This can be thought of as the process of </a:t>
            </a:r>
            <a:r>
              <a:rPr lang="en-AU" u="sng" dirty="0">
                <a:effectLst>
                  <a:outerShdw blurRad="38100" dist="38100" dir="2700000" algn="tl">
                    <a:srgbClr val="000000">
                      <a:alpha val="43137"/>
                    </a:srgbClr>
                  </a:outerShdw>
                </a:effectLst>
              </a:rPr>
              <a:t>copying the information in the DNA into messenger RNA </a:t>
            </a:r>
            <a:r>
              <a:rPr lang="en-AU" dirty="0">
                <a:effectLst>
                  <a:outerShdw blurRad="38100" dist="38100" dir="2700000" algn="tl">
                    <a:srgbClr val="000000">
                      <a:alpha val="43137"/>
                    </a:srgbClr>
                  </a:outerShdw>
                </a:effectLst>
              </a:rPr>
              <a:t>and then translating the message into a series of amino acids to form a protein.</a:t>
            </a:r>
          </a:p>
          <a:p>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4575290" y="3562395"/>
            <a:ext cx="7425366" cy="2543187"/>
          </a:xfrm>
          <a:prstGeom prst="rect">
            <a:avLst/>
          </a:prstGeom>
          <a:noFill/>
          <a:effectLst/>
        </p:spPr>
      </p:pic>
    </p:spTree>
    <p:extLst>
      <p:ext uri="{BB962C8B-B14F-4D97-AF65-F5344CB8AC3E}">
        <p14:creationId xmlns:p14="http://schemas.microsoft.com/office/powerpoint/2010/main" val="38807176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p:cNvSpPr>
            <a:spLocks noGrp="1"/>
          </p:cNvSpPr>
          <p:nvPr>
            <p:ph idx="1"/>
          </p:nvPr>
        </p:nvSpPr>
        <p:spPr>
          <a:xfrm>
            <a:off x="5101998" y="44624"/>
            <a:ext cx="5746529" cy="6203775"/>
          </a:xfrm>
        </p:spPr>
        <p:txBody>
          <a:bodyPr anchor="ctr">
            <a:noAutofit/>
          </a:bodyPr>
          <a:lstStyle/>
          <a:p>
            <a:r>
              <a:rPr lang="en-AU" sz="2200" dirty="0">
                <a:effectLst>
                  <a:outerShdw blurRad="38100" dist="38100" dir="2700000" algn="tl">
                    <a:srgbClr val="000000">
                      <a:alpha val="43137"/>
                    </a:srgbClr>
                  </a:outerShdw>
                </a:effectLst>
              </a:rPr>
              <a:t>At any given time a cell is only making mRNA (and therefore proteins) from a </a:t>
            </a:r>
            <a:r>
              <a:rPr lang="en-AU" sz="2200" u="sng" dirty="0">
                <a:effectLst>
                  <a:outerShdw blurRad="38100" dist="38100" dir="2700000" algn="tl">
                    <a:srgbClr val="000000">
                      <a:alpha val="43137"/>
                    </a:srgbClr>
                  </a:outerShdw>
                </a:effectLst>
              </a:rPr>
              <a:t>fraction of its genes. </a:t>
            </a:r>
          </a:p>
          <a:p>
            <a:r>
              <a:rPr lang="en-AU" sz="2200" dirty="0">
                <a:effectLst>
                  <a:outerShdw blurRad="38100" dist="38100" dir="2700000" algn="tl">
                    <a:srgbClr val="000000">
                      <a:alpha val="43137"/>
                    </a:srgbClr>
                  </a:outerShdw>
                </a:effectLst>
              </a:rPr>
              <a:t>A gene that is being used to make mRNA is said to be “</a:t>
            </a:r>
            <a:r>
              <a:rPr lang="en-AU" sz="2200" u="sng" dirty="0">
                <a:effectLst>
                  <a:outerShdw blurRad="38100" dist="38100" dir="2700000" algn="tl">
                    <a:srgbClr val="000000">
                      <a:alpha val="43137"/>
                    </a:srgbClr>
                  </a:outerShdw>
                </a:effectLst>
              </a:rPr>
              <a:t>switched on</a:t>
            </a:r>
            <a:r>
              <a:rPr lang="en-AU" sz="2200" dirty="0">
                <a:effectLst>
                  <a:outerShdw blurRad="38100" dist="38100" dir="2700000" algn="tl">
                    <a:srgbClr val="000000">
                      <a:alpha val="43137"/>
                    </a:srgbClr>
                  </a:outerShdw>
                </a:effectLst>
              </a:rPr>
              <a:t>”, while a gene that is not being used is said to be “</a:t>
            </a:r>
            <a:r>
              <a:rPr lang="en-AU" sz="2200" u="sng" dirty="0">
                <a:effectLst>
                  <a:outerShdw blurRad="38100" dist="38100" dir="2700000" algn="tl">
                    <a:srgbClr val="000000">
                      <a:alpha val="43137"/>
                    </a:srgbClr>
                  </a:outerShdw>
                </a:effectLst>
              </a:rPr>
              <a:t>switched off</a:t>
            </a:r>
            <a:r>
              <a:rPr lang="en-AU" sz="2200" dirty="0">
                <a:effectLst>
                  <a:outerShdw blurRad="38100" dist="38100" dir="2700000" algn="tl">
                    <a:srgbClr val="000000">
                      <a:alpha val="43137"/>
                    </a:srgbClr>
                  </a:outerShdw>
                </a:effectLst>
              </a:rPr>
              <a:t>”.</a:t>
            </a:r>
          </a:p>
          <a:p>
            <a:r>
              <a:rPr lang="en-AU" sz="2200" dirty="0">
                <a:effectLst>
                  <a:outerShdw blurRad="38100" dist="38100" dir="2700000" algn="tl">
                    <a:srgbClr val="000000">
                      <a:alpha val="43137"/>
                    </a:srgbClr>
                  </a:outerShdw>
                </a:effectLst>
              </a:rPr>
              <a:t>Factors that affect whether genes are expressed include </a:t>
            </a:r>
          </a:p>
          <a:p>
            <a:pPr lvl="1"/>
            <a:r>
              <a:rPr lang="en-AU" sz="2200" dirty="0">
                <a:effectLst>
                  <a:outerShdw blurRad="38100" dist="38100" dir="2700000" algn="tl">
                    <a:srgbClr val="000000">
                      <a:alpha val="43137"/>
                    </a:srgbClr>
                  </a:outerShdw>
                </a:effectLst>
              </a:rPr>
              <a:t>the </a:t>
            </a:r>
            <a:r>
              <a:rPr lang="en-AU" sz="2200" u="sng" dirty="0">
                <a:effectLst>
                  <a:outerShdw blurRad="38100" dist="38100" dir="2700000" algn="tl">
                    <a:srgbClr val="000000">
                      <a:alpha val="43137"/>
                    </a:srgbClr>
                  </a:outerShdw>
                </a:effectLst>
              </a:rPr>
              <a:t>age of the cell, </a:t>
            </a:r>
          </a:p>
          <a:p>
            <a:pPr lvl="1"/>
            <a:r>
              <a:rPr lang="en-AU" sz="2200" u="sng" dirty="0">
                <a:effectLst>
                  <a:outerShdw blurRad="38100" dist="38100" dir="2700000" algn="tl">
                    <a:srgbClr val="000000">
                      <a:alpha val="43137"/>
                    </a:srgbClr>
                  </a:outerShdw>
                </a:effectLst>
              </a:rPr>
              <a:t>signals from other cells, </a:t>
            </a:r>
          </a:p>
          <a:p>
            <a:pPr lvl="1"/>
            <a:r>
              <a:rPr lang="en-AU" sz="2200" u="sng" dirty="0">
                <a:effectLst>
                  <a:outerShdw blurRad="38100" dist="38100" dir="2700000" algn="tl">
                    <a:srgbClr val="000000">
                      <a:alpha val="43137"/>
                    </a:srgbClr>
                  </a:outerShdw>
                </a:effectLst>
              </a:rPr>
              <a:t>the environment of the cell and </a:t>
            </a:r>
          </a:p>
          <a:p>
            <a:pPr lvl="1"/>
            <a:r>
              <a:rPr lang="en-AU" sz="2200" u="sng" dirty="0">
                <a:effectLst>
                  <a:outerShdw blurRad="38100" dist="38100" dir="2700000" algn="tl">
                    <a:srgbClr val="000000">
                      <a:alpha val="43137"/>
                    </a:srgbClr>
                  </a:outerShdw>
                </a:effectLst>
              </a:rPr>
              <a:t>whether the cell is dividing</a:t>
            </a:r>
            <a:r>
              <a:rPr lang="en-AU" sz="2200" dirty="0">
                <a:effectLst>
                  <a:outerShdw blurRad="38100" dist="38100" dir="2700000" algn="tl">
                    <a:srgbClr val="000000">
                      <a:alpha val="43137"/>
                    </a:srgbClr>
                  </a:outerShdw>
                </a:effectLst>
              </a:rPr>
              <a:t>.</a:t>
            </a:r>
            <a:endParaRPr lang="en-US" sz="2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002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646111" y="690879"/>
            <a:ext cx="3682049" cy="5557519"/>
          </a:xfrm>
        </p:spPr>
        <p:txBody>
          <a:bodyPr anchor="ctr">
            <a:normAutofit/>
          </a:bodyPr>
          <a:lstStyle/>
          <a:p>
            <a:pPr algn="r"/>
            <a:r>
              <a:rPr lang="en-AU" dirty="0">
                <a:solidFill>
                  <a:srgbClr val="FFFFFF"/>
                </a:solidFill>
                <a:effectLst>
                  <a:outerShdw blurRad="38100" dist="38100" dir="2700000" algn="tl">
                    <a:srgbClr val="000000">
                      <a:alpha val="43137"/>
                    </a:srgbClr>
                  </a:outerShdw>
                </a:effectLst>
              </a:rPr>
              <a:t>Epigenetics</a:t>
            </a:r>
            <a:endParaRPr lang="en-US" dirty="0">
              <a:solidFill>
                <a:srgbClr val="FFFFFF"/>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01999" y="690880"/>
            <a:ext cx="4947854" cy="5557519"/>
          </a:xfrm>
        </p:spPr>
        <p:txBody>
          <a:bodyPr anchor="ctr">
            <a:normAutofit/>
          </a:bodyPr>
          <a:lstStyle/>
          <a:p>
            <a:pPr>
              <a:lnSpc>
                <a:spcPct val="90000"/>
              </a:lnSpc>
            </a:pPr>
            <a:r>
              <a:rPr lang="en-US">
                <a:effectLst>
                  <a:outerShdw blurRad="38100" dist="38100" dir="2700000" algn="tl">
                    <a:srgbClr val="000000">
                      <a:alpha val="43137"/>
                    </a:srgbClr>
                  </a:outerShdw>
                </a:effectLst>
                <a:hlinkClick r:id="rId2"/>
              </a:rPr>
              <a:t>http://learn.genetics.utah.edu/content/epigenetics/intro/</a:t>
            </a:r>
            <a:r>
              <a:rPr lang="en-US">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or</a:t>
            </a:r>
            <a:endParaRPr lang="en-US">
              <a:effectLst>
                <a:outerShdw blurRad="38100" dist="38100" dir="2700000" algn="tl">
                  <a:srgbClr val="000000">
                    <a:alpha val="43137"/>
                  </a:srgbClr>
                </a:outerShdw>
              </a:effectLst>
            </a:endParaRPr>
          </a:p>
          <a:p>
            <a:pPr>
              <a:lnSpc>
                <a:spcPct val="90000"/>
              </a:lnSpc>
            </a:pPr>
            <a:r>
              <a:rPr lang="en-US" dirty="0">
                <a:effectLst>
                  <a:outerShdw blurRad="38100" dist="38100" dir="2700000" algn="tl">
                    <a:srgbClr val="000000">
                      <a:alpha val="43137"/>
                    </a:srgbClr>
                  </a:outerShdw>
                </a:effectLst>
                <a:hlinkClick r:id="rId3"/>
              </a:rPr>
              <a:t>http://www.youtube.com/watch?v=AV8FM_d1Leo</a:t>
            </a:r>
            <a:endParaRPr lang="en-US">
              <a:effectLst>
                <a:outerShdw blurRad="38100" dist="38100" dir="2700000" algn="tl">
                  <a:srgbClr val="000000">
                    <a:alpha val="43137"/>
                  </a:srgbClr>
                </a:outerShdw>
              </a:effectLst>
            </a:endParaRPr>
          </a:p>
          <a:p>
            <a:pPr>
              <a:lnSpc>
                <a:spcPct val="90000"/>
              </a:lnSpc>
            </a:pPr>
            <a:r>
              <a:rPr lang="en-US" dirty="0">
                <a:effectLst>
                  <a:outerShdw blurRad="38100" dist="38100" dir="2700000" algn="tl">
                    <a:srgbClr val="000000">
                      <a:alpha val="43137"/>
                    </a:srgbClr>
                  </a:outerShdw>
                </a:effectLst>
                <a:hlinkClick r:id="rId4"/>
              </a:rPr>
              <a:t>http://www.youtube.com/user/LearnGenetics#p/a/CBE7A398078F6E81/1/s7dDd1bvNfA</a:t>
            </a:r>
            <a:r>
              <a:rPr lang="en-US" dirty="0">
                <a:effectLst>
                  <a:outerShdw blurRad="38100" dist="38100" dir="2700000" algn="tl">
                    <a:srgbClr val="000000">
                      <a:alpha val="43137"/>
                    </a:srgbClr>
                  </a:outerShdw>
                </a:effectLst>
              </a:rPr>
              <a:t> </a:t>
            </a:r>
            <a:endParaRPr lang="en-US">
              <a:effectLst>
                <a:outerShdw blurRad="38100" dist="38100" dir="2700000" algn="tl">
                  <a:srgbClr val="000000">
                    <a:alpha val="43137"/>
                  </a:srgbClr>
                </a:outerShdw>
              </a:effectLst>
            </a:endParaRPr>
          </a:p>
          <a:p>
            <a:pPr>
              <a:lnSpc>
                <a:spcPct val="90000"/>
              </a:lnSpc>
            </a:pPr>
            <a:r>
              <a:rPr lang="en-AU" dirty="0">
                <a:effectLst>
                  <a:outerShdw blurRad="38100" dist="38100" dir="2700000" algn="tl">
                    <a:srgbClr val="000000">
                      <a:alpha val="43137"/>
                    </a:srgbClr>
                  </a:outerShdw>
                </a:effectLst>
              </a:rPr>
              <a:t>Epigenetics refers to the study of the factors,  other than changes in the DNA structure that control gene expression.</a:t>
            </a:r>
            <a:endParaRPr lang="en-AU">
              <a:effectLst>
                <a:outerShdw blurRad="38100" dist="38100" dir="2700000" algn="tl">
                  <a:srgbClr val="000000">
                    <a:alpha val="43137"/>
                  </a:srgbClr>
                </a:outerShdw>
              </a:effectLst>
            </a:endParaRPr>
          </a:p>
          <a:p>
            <a:pPr>
              <a:lnSpc>
                <a:spcPct val="90000"/>
              </a:lnSpc>
            </a:pPr>
            <a:r>
              <a:rPr lang="en-AU" dirty="0">
                <a:effectLst>
                  <a:outerShdw blurRad="38100" dist="38100" dir="2700000" algn="tl">
                    <a:srgbClr val="000000">
                      <a:alpha val="43137"/>
                    </a:srgbClr>
                  </a:outerShdw>
                </a:effectLst>
              </a:rPr>
              <a:t>There are three ways this occurs:</a:t>
            </a:r>
            <a:endParaRPr lang="en-AU">
              <a:effectLst>
                <a:outerShdw blurRad="38100" dist="38100" dir="2700000" algn="tl">
                  <a:srgbClr val="000000">
                    <a:alpha val="43137"/>
                  </a:srgbClr>
                </a:outerShdw>
              </a:effectLst>
            </a:endParaRPr>
          </a:p>
          <a:p>
            <a:pPr marL="514350" indent="-514350">
              <a:lnSpc>
                <a:spcPct val="90000"/>
              </a:lnSpc>
              <a:buAutoNum type="arabicPeriod"/>
            </a:pPr>
            <a:r>
              <a:rPr lang="en-AU" u="sng" dirty="0">
                <a:effectLst>
                  <a:outerShdw blurRad="38100" dist="38100" dir="2700000" algn="tl">
                    <a:srgbClr val="000000">
                      <a:alpha val="43137"/>
                    </a:srgbClr>
                  </a:outerShdw>
                </a:effectLst>
              </a:rPr>
              <a:t>How tightly coiled the DNA is around the histones</a:t>
            </a:r>
            <a:endParaRPr lang="en-AU" u="sng">
              <a:effectLst>
                <a:outerShdw blurRad="38100" dist="38100" dir="2700000" algn="tl">
                  <a:srgbClr val="000000">
                    <a:alpha val="43137"/>
                  </a:srgbClr>
                </a:outerShdw>
              </a:effectLst>
            </a:endParaRPr>
          </a:p>
          <a:p>
            <a:pPr marL="514350" indent="-514350">
              <a:lnSpc>
                <a:spcPct val="90000"/>
              </a:lnSpc>
              <a:buAutoNum type="arabicPeriod"/>
            </a:pPr>
            <a:r>
              <a:rPr lang="en-US" u="sng" dirty="0">
                <a:effectLst>
                  <a:outerShdw blurRad="38100" dist="38100" dir="2700000" algn="tl">
                    <a:srgbClr val="000000">
                      <a:alpha val="43137"/>
                    </a:srgbClr>
                  </a:outerShdw>
                </a:effectLst>
              </a:rPr>
              <a:t>Methylation </a:t>
            </a:r>
            <a:endParaRPr lang="en-US" u="sng">
              <a:effectLst>
                <a:outerShdw blurRad="38100" dist="38100" dir="2700000" algn="tl">
                  <a:srgbClr val="000000">
                    <a:alpha val="43137"/>
                  </a:srgbClr>
                </a:outerShdw>
              </a:effectLst>
            </a:endParaRPr>
          </a:p>
          <a:p>
            <a:pPr marL="514350" indent="-514350">
              <a:lnSpc>
                <a:spcPct val="90000"/>
              </a:lnSpc>
              <a:buAutoNum type="arabicPeriod"/>
            </a:pPr>
            <a:r>
              <a:rPr lang="en-US" u="sng" dirty="0">
                <a:effectLst>
                  <a:outerShdw blurRad="38100" dist="38100" dir="2700000" algn="tl">
                    <a:srgbClr val="000000">
                      <a:alpha val="43137"/>
                    </a:srgbClr>
                  </a:outerShdw>
                </a:effectLst>
              </a:rPr>
              <a:t>Acetylation</a:t>
            </a:r>
            <a:endParaRPr lang="en-AU" u="sn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0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Epigenetic mechanisms.jpg">
            <a:hlinkClick r:id="rId2"/>
          </p:cNvPr>
          <p:cNvPicPr>
            <a:picLocks noChangeAspect="1" noChangeArrowheads="1"/>
          </p:cNvPicPr>
          <p:nvPr/>
        </p:nvPicPr>
        <p:blipFill>
          <a:blip r:embed="rId3">
            <a:lum bright="-10000" contrast="20000"/>
          </a:blip>
          <a:srcRect/>
          <a:stretch>
            <a:fillRect/>
          </a:stretch>
        </p:blipFill>
        <p:spPr bwMode="auto">
          <a:xfrm>
            <a:off x="1952596" y="481825"/>
            <a:ext cx="8503692" cy="5910066"/>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5" name="Rectangle 4"/>
          <p:cNvSpPr/>
          <p:nvPr/>
        </p:nvSpPr>
        <p:spPr>
          <a:xfrm>
            <a:off x="2666976" y="6286520"/>
            <a:ext cx="7029424" cy="369332"/>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39700" h="139700" prst="divot"/>
          </a:sp3d>
        </p:spPr>
        <p:txBody>
          <a:bodyPr wrap="square">
            <a:spAutoFit/>
          </a:bodyPr>
          <a:lstStyle/>
          <a:p>
            <a:r>
              <a:rPr lang="en-AU" dirty="0">
                <a:effectLst>
                  <a:outerShdw blurRad="38100" dist="38100" dir="2700000" algn="tl">
                    <a:srgbClr val="000000">
                      <a:alpha val="43137"/>
                    </a:srgbClr>
                  </a:outerShdw>
                </a:effectLst>
              </a:rPr>
              <a:t>http://en.wikipedia.org/wiki/File:Epigenetic_mechanisms.jpg</a:t>
            </a:r>
          </a:p>
        </p:txBody>
      </p:sp>
    </p:spTree>
    <p:extLst>
      <p:ext uri="{BB962C8B-B14F-4D97-AF65-F5344CB8AC3E}">
        <p14:creationId xmlns:p14="http://schemas.microsoft.com/office/powerpoint/2010/main" val="140065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r>
              <a:rPr lang="en-AU" sz="3300">
                <a:solidFill>
                  <a:srgbClr val="EBEBEB"/>
                </a:solidFill>
                <a:effectLst>
                  <a:outerShdw blurRad="38100" dist="38100" dir="2700000" algn="tl">
                    <a:srgbClr val="000000">
                      <a:alpha val="43137"/>
                    </a:srgbClr>
                  </a:outerShdw>
                </a:effectLst>
              </a:rPr>
              <a:t>1. How tightly coiled the DNA is around the histones</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656C8A9B-3FB8-4E11-BD18-80C168F3FB70}"/>
              </a:ext>
            </a:extLst>
          </p:cNvPr>
          <p:cNvGraphicFramePr>
            <a:graphicFrameLocks noGrp="1"/>
          </p:cNvGraphicFramePr>
          <p:nvPr>
            <p:ph idx="1"/>
            <p:extLst>
              <p:ext uri="{D42A27DB-BD31-4B8C-83A1-F6EECF244321}">
                <p14:modId xmlns:p14="http://schemas.microsoft.com/office/powerpoint/2010/main" val="2856948406"/>
              </p:ext>
            </p:extLst>
          </p:nvPr>
        </p:nvGraphicFramePr>
        <p:xfrm>
          <a:off x="0" y="2636912"/>
          <a:ext cx="1187880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17405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br>
              <a:rPr lang="en-AU" sz="3300">
                <a:solidFill>
                  <a:srgbClr val="EBEBEB"/>
                </a:solidFill>
                <a:effectLst>
                  <a:outerShdw blurRad="38100" dist="38100" dir="2700000" algn="tl">
                    <a:srgbClr val="000000">
                      <a:alpha val="43137"/>
                    </a:srgbClr>
                  </a:outerShdw>
                </a:effectLst>
              </a:rPr>
            </a:br>
            <a:r>
              <a:rPr lang="en-AU" sz="3300">
                <a:solidFill>
                  <a:srgbClr val="EBEBEB"/>
                </a:solidFill>
                <a:effectLst>
                  <a:outerShdw blurRad="38100" dist="38100" dir="2700000" algn="tl">
                    <a:srgbClr val="000000">
                      <a:alpha val="43137"/>
                    </a:srgbClr>
                  </a:outerShdw>
                </a:effectLst>
              </a:rPr>
              <a:t>2. The methyl tags that exist in the DNA</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78A27975-83C4-4D7D-8213-B9F8DA1880BA}"/>
              </a:ext>
            </a:extLst>
          </p:cNvPr>
          <p:cNvGraphicFramePr>
            <a:graphicFrameLocks noGrp="1"/>
          </p:cNvGraphicFramePr>
          <p:nvPr>
            <p:ph idx="1"/>
            <p:extLst>
              <p:ext uri="{D42A27DB-BD31-4B8C-83A1-F6EECF244321}">
                <p14:modId xmlns:p14="http://schemas.microsoft.com/office/powerpoint/2010/main" val="158320479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74992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br>
              <a:rPr lang="en-AU" sz="3300">
                <a:solidFill>
                  <a:srgbClr val="EBEBEB"/>
                </a:solidFill>
                <a:effectLst>
                  <a:outerShdw blurRad="38100" dist="38100" dir="2700000" algn="tl">
                    <a:srgbClr val="000000">
                      <a:alpha val="43137"/>
                    </a:srgbClr>
                  </a:outerShdw>
                </a:effectLst>
              </a:rPr>
            </a:br>
            <a:r>
              <a:rPr lang="en-AU" sz="3300">
                <a:solidFill>
                  <a:srgbClr val="EBEBEB"/>
                </a:solidFill>
                <a:effectLst>
                  <a:outerShdw blurRad="38100" dist="38100" dir="2700000" algn="tl">
                    <a:srgbClr val="000000">
                      <a:alpha val="43137"/>
                    </a:srgbClr>
                  </a:outerShdw>
                </a:effectLst>
              </a:rPr>
              <a:t>3. The acetyl tags that exist in the DNA</a:t>
            </a:r>
          </a:p>
        </p:txBody>
      </p:sp>
      <p:sp>
        <p:nvSpPr>
          <p:cNvPr id="25" name="Rectangle 24">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9E34F962-BE65-46C6-95DB-02135D9956D4}"/>
              </a:ext>
            </a:extLst>
          </p:cNvPr>
          <p:cNvGraphicFramePr>
            <a:graphicFrameLocks noGrp="1"/>
          </p:cNvGraphicFramePr>
          <p:nvPr>
            <p:ph idx="1"/>
            <p:extLst>
              <p:ext uri="{D42A27DB-BD31-4B8C-83A1-F6EECF244321}">
                <p14:modId xmlns:p14="http://schemas.microsoft.com/office/powerpoint/2010/main" val="108123121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1481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39" name="Freeform: Shape 138">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a:xfrm>
            <a:off x="653143" y="1645920"/>
            <a:ext cx="3522879" cy="4470821"/>
          </a:xfrm>
        </p:spPr>
        <p:txBody>
          <a:bodyPr>
            <a:normAutofit/>
          </a:bodyPr>
          <a:lstStyle/>
          <a:p>
            <a:pPr algn="r" eaLnBrk="1" hangingPunct="1"/>
            <a:r>
              <a:rPr lang="en-AU" dirty="0"/>
              <a:t>DNA (cont’d)</a:t>
            </a:r>
          </a:p>
        </p:txBody>
      </p:sp>
      <p:sp>
        <p:nvSpPr>
          <p:cNvPr id="141" name="Rectangle 140">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204109" y="1645920"/>
            <a:ext cx="6652531" cy="4470821"/>
          </a:xfrm>
        </p:spPr>
        <p:txBody>
          <a:bodyPr>
            <a:normAutofit/>
          </a:bodyPr>
          <a:lstStyle/>
          <a:p>
            <a:pPr>
              <a:defRPr/>
            </a:pPr>
            <a:r>
              <a:rPr lang="en-AU" dirty="0">
                <a:solidFill>
                  <a:schemeClr val="bg1"/>
                </a:solidFill>
              </a:rPr>
              <a:t>DNA is found in the nucleus of cells and contains the </a:t>
            </a:r>
            <a:r>
              <a:rPr lang="en-AU" u="sng" dirty="0">
                <a:solidFill>
                  <a:schemeClr val="bg1"/>
                </a:solidFill>
              </a:rPr>
              <a:t>code (the genes) that is required to manufacture the specific proteins </a:t>
            </a:r>
            <a:r>
              <a:rPr lang="en-AU" dirty="0">
                <a:solidFill>
                  <a:schemeClr val="bg1"/>
                </a:solidFill>
              </a:rPr>
              <a:t>required in the body.  </a:t>
            </a:r>
            <a:endParaRPr lang="en-AU" u="sng" dirty="0">
              <a:solidFill>
                <a:schemeClr val="bg1"/>
              </a:solidFill>
            </a:endParaRPr>
          </a:p>
          <a:p>
            <a:pPr>
              <a:defRPr/>
            </a:pPr>
            <a:r>
              <a:rPr lang="en-AU" dirty="0">
                <a:solidFill>
                  <a:schemeClr val="bg1"/>
                </a:solidFill>
              </a:rPr>
              <a:t>It is made up of nucleotides.  Nucleotides consist of </a:t>
            </a:r>
            <a:r>
              <a:rPr lang="en-AU" u="sng" dirty="0">
                <a:solidFill>
                  <a:schemeClr val="bg1"/>
                </a:solidFill>
              </a:rPr>
              <a:t>a sugar, a phosphate group and one nitrogen base.</a:t>
            </a:r>
            <a:r>
              <a:rPr lang="en-AU" dirty="0">
                <a:solidFill>
                  <a:schemeClr val="bg1"/>
                </a:solidFill>
              </a:rPr>
              <a:t> The bases are adenine, thymine, guanine and cytosine.</a:t>
            </a:r>
          </a:p>
          <a:p>
            <a:pPr>
              <a:defRPr/>
            </a:pPr>
            <a:r>
              <a:rPr lang="en-AU" dirty="0">
                <a:solidFill>
                  <a:schemeClr val="bg1"/>
                </a:solidFill>
              </a:rPr>
              <a:t>The nucleotides join together to form a long double stranded molecule known as a </a:t>
            </a:r>
            <a:r>
              <a:rPr lang="en-AU" u="sng" dirty="0">
                <a:solidFill>
                  <a:schemeClr val="bg1"/>
                </a:solidFill>
              </a:rPr>
              <a:t>double heli</a:t>
            </a:r>
            <a:r>
              <a:rPr lang="en-AU" dirty="0">
                <a:solidFill>
                  <a:schemeClr val="bg1"/>
                </a:solidFill>
              </a:rPr>
              <a:t>x.</a:t>
            </a:r>
          </a:p>
          <a:p>
            <a:pPr>
              <a:defRPr/>
            </a:pPr>
            <a:endParaRPr lang="en-AU"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28"/>
            <a:ext cx="3471858" cy="1561360"/>
          </a:xfrm>
        </p:spPr>
        <p:txBody>
          <a:bodyPr>
            <a:normAutofit fontScale="90000"/>
          </a:bodyPr>
          <a:lstStyle/>
          <a:p>
            <a:r>
              <a:rPr lang="en-AU" dirty="0"/>
              <a:t>DNA components</a:t>
            </a:r>
          </a:p>
        </p:txBody>
      </p:sp>
      <p:sp>
        <p:nvSpPr>
          <p:cNvPr id="3" name="Content Placeholder 2"/>
          <p:cNvSpPr>
            <a:spLocks noGrp="1"/>
          </p:cNvSpPr>
          <p:nvPr>
            <p:ph idx="1"/>
          </p:nvPr>
        </p:nvSpPr>
        <p:spPr>
          <a:xfrm>
            <a:off x="551384" y="1935480"/>
            <a:ext cx="5044550" cy="4389120"/>
          </a:xfrm>
        </p:spPr>
        <p:txBody>
          <a:bodyPr>
            <a:noAutofit/>
          </a:bodyPr>
          <a:lstStyle/>
          <a:p>
            <a:pPr>
              <a:buNone/>
            </a:pPr>
            <a:r>
              <a:rPr lang="en-AU" sz="2800" spc="300" dirty="0"/>
              <a:t>              Phosphate</a:t>
            </a:r>
          </a:p>
          <a:p>
            <a:pPr>
              <a:buNone/>
            </a:pPr>
            <a:r>
              <a:rPr lang="en-AU" sz="2800" spc="300" dirty="0"/>
              <a:t>            </a:t>
            </a:r>
          </a:p>
          <a:p>
            <a:pPr>
              <a:buNone/>
            </a:pPr>
            <a:r>
              <a:rPr lang="en-AU" sz="2800" spc="300" dirty="0"/>
              <a:t>Deoxyribose Sugar</a:t>
            </a:r>
          </a:p>
          <a:p>
            <a:pPr>
              <a:buNone/>
            </a:pPr>
            <a:endParaRPr lang="en-AU" sz="2400" spc="300" dirty="0"/>
          </a:p>
          <a:p>
            <a:pPr>
              <a:buNone/>
            </a:pPr>
            <a:r>
              <a:rPr lang="en-AU" sz="2800" spc="300" dirty="0"/>
              <a:t>          Nitrogen bases</a:t>
            </a:r>
          </a:p>
          <a:p>
            <a:pPr>
              <a:buNone/>
            </a:pPr>
            <a:endParaRPr lang="en-AU" sz="2800" spc="300" dirty="0"/>
          </a:p>
          <a:p>
            <a:pPr>
              <a:buNone/>
            </a:pPr>
            <a:r>
              <a:rPr lang="en-AU" sz="2800" spc="300" dirty="0"/>
              <a:t>	          Nucleotide</a:t>
            </a:r>
          </a:p>
        </p:txBody>
      </p:sp>
      <p:pic>
        <p:nvPicPr>
          <p:cNvPr id="1026" name="Picture 2"/>
          <p:cNvPicPr>
            <a:picLocks noChangeAspect="1" noChangeArrowheads="1"/>
          </p:cNvPicPr>
          <p:nvPr/>
        </p:nvPicPr>
        <p:blipFill>
          <a:blip r:embed="rId3" cstate="print"/>
          <a:srcRect/>
          <a:stretch>
            <a:fillRect/>
          </a:stretch>
        </p:blipFill>
        <p:spPr bwMode="auto">
          <a:xfrm>
            <a:off x="5453058" y="285728"/>
            <a:ext cx="5000660" cy="6322822"/>
          </a:xfrm>
          <a:prstGeom prst="rect">
            <a:avLst/>
          </a:prstGeom>
          <a:noFill/>
          <a:ln w="9525">
            <a:noFill/>
            <a:miter lim="800000"/>
            <a:headEnd/>
            <a:tailEnd/>
          </a:ln>
        </p:spPr>
      </p:pic>
      <p:cxnSp>
        <p:nvCxnSpPr>
          <p:cNvPr id="6" name="Straight Arrow Connector 5"/>
          <p:cNvCxnSpPr>
            <a:cxnSpLocks/>
            <a:stCxn id="26" idx="3"/>
          </p:cNvCxnSpPr>
          <p:nvPr/>
        </p:nvCxnSpPr>
        <p:spPr>
          <a:xfrm flipV="1">
            <a:off x="4954702" y="1285860"/>
            <a:ext cx="1069860" cy="988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4896243" y="1775335"/>
            <a:ext cx="1495484" cy="1373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30" idx="3"/>
          </p:cNvCxnSpPr>
          <p:nvPr/>
        </p:nvCxnSpPr>
        <p:spPr>
          <a:xfrm flipV="1">
            <a:off x="5209104" y="1547140"/>
            <a:ext cx="2028196" cy="2779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30" idx="3"/>
          </p:cNvCxnSpPr>
          <p:nvPr/>
        </p:nvCxnSpPr>
        <p:spPr>
          <a:xfrm flipV="1">
            <a:off x="5209104" y="2996952"/>
            <a:ext cx="2214578" cy="1329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30" idx="3"/>
          </p:cNvCxnSpPr>
          <p:nvPr/>
        </p:nvCxnSpPr>
        <p:spPr>
          <a:xfrm flipV="1">
            <a:off x="5209104" y="4205808"/>
            <a:ext cx="2975128" cy="120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23592" y="1988840"/>
            <a:ext cx="253111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551384" y="2996952"/>
            <a:ext cx="431079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1991544" y="4005064"/>
            <a:ext cx="321756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Elbow Connector 31"/>
          <p:cNvCxnSpPr>
            <a:cxnSpLocks/>
            <a:stCxn id="46" idx="3"/>
          </p:cNvCxnSpPr>
          <p:nvPr/>
        </p:nvCxnSpPr>
        <p:spPr>
          <a:xfrm>
            <a:off x="4709608" y="5514952"/>
            <a:ext cx="3114584" cy="3623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46" idx="3"/>
          </p:cNvCxnSpPr>
          <p:nvPr/>
        </p:nvCxnSpPr>
        <p:spPr>
          <a:xfrm flipV="1">
            <a:off x="4709608" y="4653136"/>
            <a:ext cx="3186592" cy="861816"/>
          </a:xfrm>
          <a:prstGeom prst="bentConnector3">
            <a:avLst>
              <a:gd name="adj1" fmla="val 34873"/>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207568" y="5229200"/>
            <a:ext cx="250204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a:cxnSpLocks/>
          </p:cNvCxnSpPr>
          <p:nvPr/>
        </p:nvCxnSpPr>
        <p:spPr>
          <a:xfrm flipH="1">
            <a:off x="7824192" y="4653136"/>
            <a:ext cx="58328" cy="12241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1026" name="Picture 2" descr="http://freepages.genealogy.rootsweb.com/~ncscotts/Y-DNA/Miscellaneous/DNA%20Gallery/DNA%20Double%20Helix.jpg"/>
          <p:cNvPicPr>
            <a:picLocks noChangeAspect="1" noChangeArrowheads="1"/>
          </p:cNvPicPr>
          <p:nvPr/>
        </p:nvPicPr>
        <p:blipFill>
          <a:blip r:embed="rId2" cstate="print"/>
          <a:srcRect/>
          <a:stretch>
            <a:fillRect/>
          </a:stretch>
        </p:blipFill>
        <p:spPr bwMode="auto">
          <a:xfrm>
            <a:off x="1500155" y="0"/>
            <a:ext cx="9144000" cy="685800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6195" y="804672"/>
            <a:ext cx="3521359" cy="5248656"/>
          </a:xfrm>
        </p:spPr>
        <p:txBody>
          <a:bodyPr anchor="ctr">
            <a:normAutofit/>
          </a:bodyPr>
          <a:lstStyle/>
          <a:p>
            <a:pPr algn="ctr"/>
            <a:r>
              <a:rPr lang="en-AU" dirty="0"/>
              <a:t>Nitrogenous Bases</a:t>
            </a:r>
            <a:endParaRPr lang="en-AU"/>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5861" y="804671"/>
            <a:ext cx="6399930" cy="5248657"/>
          </a:xfrm>
        </p:spPr>
        <p:txBody>
          <a:bodyPr anchor="ctr">
            <a:normAutofit/>
          </a:bodyPr>
          <a:lstStyle/>
          <a:p>
            <a:r>
              <a:rPr lang="en-AU" spc="300" dirty="0"/>
              <a:t>There are four nitrogen bases, and they pair together in a certain way:</a:t>
            </a:r>
          </a:p>
          <a:p>
            <a:pPr marL="0" indent="0">
              <a:buNone/>
            </a:pPr>
            <a:endParaRPr lang="en-AU" spc="300" dirty="0"/>
          </a:p>
          <a:p>
            <a:pPr lvl="1"/>
            <a:r>
              <a:rPr lang="en-AU" spc="300" dirty="0"/>
              <a:t>Adenine (A) with</a:t>
            </a:r>
          </a:p>
          <a:p>
            <a:pPr lvl="1"/>
            <a:r>
              <a:rPr lang="en-AU" spc="300" dirty="0"/>
              <a:t>Thymine (T)(2 hydrogen bonds)</a:t>
            </a:r>
          </a:p>
          <a:p>
            <a:pPr marL="457200" lvl="1" indent="0">
              <a:buNone/>
            </a:pPr>
            <a:endParaRPr lang="en-AU" spc="300" dirty="0"/>
          </a:p>
          <a:p>
            <a:pPr lvl="1"/>
            <a:r>
              <a:rPr lang="en-AU" spc="300" dirty="0"/>
              <a:t>Cytosine (C) with</a:t>
            </a:r>
          </a:p>
          <a:p>
            <a:pPr lvl="1"/>
            <a:r>
              <a:rPr lang="en-AU" spc="300" dirty="0"/>
              <a:t>Guanine (G) (3 hydrogen bonds)</a:t>
            </a:r>
          </a:p>
          <a:p>
            <a:pPr marL="457200" lvl="1" indent="0">
              <a:buNone/>
            </a:pPr>
            <a:endParaRPr lang="en-AU" spc="300" dirty="0"/>
          </a:p>
          <a:p>
            <a:r>
              <a:rPr lang="en-AU" spc="300" dirty="0"/>
              <a:t>One gene can be comprised of 1000 pairs of these bases.</a:t>
            </a:r>
          </a:p>
        </p:txBody>
      </p: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r>
              <a:rPr lang="en-AU" sz="3300" dirty="0">
                <a:solidFill>
                  <a:srgbClr val="EBEBEB"/>
                </a:solidFill>
              </a:rPr>
              <a:t>The nitrogen bases have complementary shapes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D077FCB-E077-4992-96E3-2049F4C2D603}"/>
              </a:ext>
            </a:extLst>
          </p:cNvPr>
          <p:cNvGraphicFramePr>
            <a:graphicFrameLocks noGrp="1"/>
          </p:cNvGraphicFramePr>
          <p:nvPr>
            <p:ph idx="1"/>
            <p:extLst>
              <p:ext uri="{D42A27DB-BD31-4B8C-83A1-F6EECF244321}">
                <p14:modId xmlns:p14="http://schemas.microsoft.com/office/powerpoint/2010/main" val="202843784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lowchart: Preparation 12">
            <a:extLst>
              <a:ext uri="{FF2B5EF4-FFF2-40B4-BE49-F238E27FC236}">
                <a16:creationId xmlns:a16="http://schemas.microsoft.com/office/drawing/2014/main" id="{8C66C7D6-7FBA-441C-9D3D-D457C10A1E0C}"/>
              </a:ext>
            </a:extLst>
          </p:cNvPr>
          <p:cNvSpPr/>
          <p:nvPr/>
        </p:nvSpPr>
        <p:spPr>
          <a:xfrm>
            <a:off x="7248128" y="5013176"/>
            <a:ext cx="2428892" cy="1285884"/>
          </a:xfrm>
          <a:prstGeom prst="flowChartPreparati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Stored Data 14">
            <a:extLst>
              <a:ext uri="{FF2B5EF4-FFF2-40B4-BE49-F238E27FC236}">
                <a16:creationId xmlns:a16="http://schemas.microsoft.com/office/drawing/2014/main" id="{CFB262E5-3F2E-4A6B-8910-CB37EE6C37BB}"/>
              </a:ext>
            </a:extLst>
          </p:cNvPr>
          <p:cNvSpPr/>
          <p:nvPr/>
        </p:nvSpPr>
        <p:spPr>
          <a:xfrm>
            <a:off x="1487488" y="4941168"/>
            <a:ext cx="2143140" cy="1357322"/>
          </a:xfrm>
          <a:prstGeom prst="flowChartOnlineStorag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lowchart: Direct Access Storage 16">
            <a:extLst>
              <a:ext uri="{FF2B5EF4-FFF2-40B4-BE49-F238E27FC236}">
                <a16:creationId xmlns:a16="http://schemas.microsoft.com/office/drawing/2014/main" id="{757B1F08-D3A9-4C72-9E8B-A8B5B7275C58}"/>
              </a:ext>
            </a:extLst>
          </p:cNvPr>
          <p:cNvSpPr/>
          <p:nvPr/>
        </p:nvSpPr>
        <p:spPr>
          <a:xfrm>
            <a:off x="3431704" y="4941168"/>
            <a:ext cx="3286148" cy="1357298"/>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hevron 7">
            <a:extLst>
              <a:ext uri="{FF2B5EF4-FFF2-40B4-BE49-F238E27FC236}">
                <a16:creationId xmlns:a16="http://schemas.microsoft.com/office/drawing/2014/main" id="{140201A8-BA47-4963-AA49-86C9A340C3E7}"/>
              </a:ext>
            </a:extLst>
          </p:cNvPr>
          <p:cNvSpPr/>
          <p:nvPr/>
        </p:nvSpPr>
        <p:spPr>
          <a:xfrm>
            <a:off x="9336360" y="5013176"/>
            <a:ext cx="2786082" cy="1357322"/>
          </a:xfrm>
          <a:prstGeom prst="chevron">
            <a:avLst>
              <a:gd name="adj" fmla="val 3491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cxnSp>
        <p:nvCxnSpPr>
          <p:cNvPr id="4" name="Straight Connector 3">
            <a:extLst>
              <a:ext uri="{FF2B5EF4-FFF2-40B4-BE49-F238E27FC236}">
                <a16:creationId xmlns:a16="http://schemas.microsoft.com/office/drawing/2014/main" id="{B55B609D-D3D0-4B80-A60B-4DBFDE4F07E9}"/>
              </a:ext>
            </a:extLst>
          </p:cNvPr>
          <p:cNvCxnSpPr/>
          <p:nvPr/>
        </p:nvCxnSpPr>
        <p:spPr>
          <a:xfrm>
            <a:off x="3071664" y="5301208"/>
            <a:ext cx="576064" cy="0"/>
          </a:xfrm>
          <a:prstGeom prst="line">
            <a:avLst/>
          </a:prstGeom>
          <a:ln w="5715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D3B76B26-68C5-4AB4-8698-740EE7461E26}"/>
              </a:ext>
            </a:extLst>
          </p:cNvPr>
          <p:cNvCxnSpPr/>
          <p:nvPr/>
        </p:nvCxnSpPr>
        <p:spPr>
          <a:xfrm>
            <a:off x="3071664" y="5877272"/>
            <a:ext cx="576064" cy="0"/>
          </a:xfrm>
          <a:prstGeom prst="line">
            <a:avLst/>
          </a:prstGeom>
          <a:ln w="5715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04CDBE99-2076-42ED-9B16-1BE341ED9B12}"/>
              </a:ext>
            </a:extLst>
          </p:cNvPr>
          <p:cNvCxnSpPr/>
          <p:nvPr/>
        </p:nvCxnSpPr>
        <p:spPr>
          <a:xfrm>
            <a:off x="9158094" y="5229200"/>
            <a:ext cx="576064" cy="0"/>
          </a:xfrm>
          <a:prstGeom prst="line">
            <a:avLst/>
          </a:prstGeom>
          <a:ln w="5715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74406E13-FA05-4F5F-A43A-042F11866FD9}"/>
              </a:ext>
            </a:extLst>
          </p:cNvPr>
          <p:cNvCxnSpPr/>
          <p:nvPr/>
        </p:nvCxnSpPr>
        <p:spPr>
          <a:xfrm>
            <a:off x="9446126" y="5691837"/>
            <a:ext cx="576064" cy="0"/>
          </a:xfrm>
          <a:prstGeom prst="line">
            <a:avLst/>
          </a:prstGeom>
          <a:ln w="5715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D4C9981A-308C-4BA3-B461-1A8AAE5D8D02}"/>
              </a:ext>
            </a:extLst>
          </p:cNvPr>
          <p:cNvCxnSpPr/>
          <p:nvPr/>
        </p:nvCxnSpPr>
        <p:spPr>
          <a:xfrm>
            <a:off x="9048328" y="6214533"/>
            <a:ext cx="576064" cy="0"/>
          </a:xfrm>
          <a:prstGeom prst="line">
            <a:avLst/>
          </a:prstGeom>
          <a:ln w="5715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Compacting the DNA</a:t>
            </a:r>
          </a:p>
        </p:txBody>
      </p:sp>
      <p:sp>
        <p:nvSpPr>
          <p:cNvPr id="3" name="Content Placeholder 2"/>
          <p:cNvSpPr>
            <a:spLocks noGrp="1"/>
          </p:cNvSpPr>
          <p:nvPr>
            <p:ph idx="1"/>
          </p:nvPr>
        </p:nvSpPr>
        <p:spPr/>
        <p:txBody>
          <a:bodyPr>
            <a:normAutofit lnSpcReduction="10000"/>
          </a:bodyPr>
          <a:lstStyle/>
          <a:p>
            <a:r>
              <a:rPr lang="en-AU" sz="2800" dirty="0">
                <a:hlinkClick r:id="rId2"/>
              </a:rPr>
              <a:t>YouTube – DNA compaction and replication</a:t>
            </a:r>
            <a:endParaRPr lang="en-AU" sz="2800" dirty="0"/>
          </a:p>
          <a:p>
            <a:r>
              <a:rPr lang="en-AU" sz="2800" dirty="0"/>
              <a:t>Special proteins called </a:t>
            </a:r>
            <a:r>
              <a:rPr lang="en-AU" sz="2800" dirty="0" err="1"/>
              <a:t>histones</a:t>
            </a:r>
            <a:r>
              <a:rPr lang="en-AU" sz="2800" dirty="0"/>
              <a:t> provide anchors for DNA </a:t>
            </a:r>
          </a:p>
          <a:p>
            <a:r>
              <a:rPr lang="en-AU" sz="2800" dirty="0"/>
              <a:t>The DNA coils around the </a:t>
            </a:r>
            <a:r>
              <a:rPr lang="en-AU" sz="2800" dirty="0" err="1"/>
              <a:t>histones</a:t>
            </a:r>
            <a:r>
              <a:rPr lang="en-AU" sz="2800" dirty="0"/>
              <a:t> to conserve space</a:t>
            </a:r>
          </a:p>
          <a:p>
            <a:r>
              <a:rPr lang="en-AU" sz="2800" dirty="0"/>
              <a:t>Without these </a:t>
            </a:r>
            <a:r>
              <a:rPr lang="en-AU" sz="2800" dirty="0" err="1"/>
              <a:t>histones</a:t>
            </a:r>
            <a:r>
              <a:rPr lang="en-AU" sz="2800" dirty="0"/>
              <a:t>, DNA would freely “float” in the </a:t>
            </a:r>
            <a:r>
              <a:rPr lang="en-AU" sz="2800" dirty="0" err="1"/>
              <a:t>nucleoplasm</a:t>
            </a:r>
            <a:r>
              <a:rPr lang="en-AU" sz="2800" dirty="0"/>
              <a:t>, wasting space.</a:t>
            </a:r>
          </a:p>
          <a:p>
            <a:r>
              <a:rPr lang="en-AU" sz="2800" dirty="0"/>
              <a:t>The DNA wrapped around the </a:t>
            </a:r>
            <a:r>
              <a:rPr lang="en-AU" sz="2800" dirty="0" err="1"/>
              <a:t>histone</a:t>
            </a:r>
            <a:r>
              <a:rPr lang="en-AU" sz="2800" dirty="0"/>
              <a:t> proteins is then termed “chromatin”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1026" name="Picture 2"/>
          <p:cNvPicPr>
            <a:picLocks noChangeAspect="1" noChangeArrowheads="1"/>
          </p:cNvPicPr>
          <p:nvPr/>
        </p:nvPicPr>
        <p:blipFill>
          <a:blip r:embed="rId2" cstate="print"/>
          <a:srcRect/>
          <a:stretch>
            <a:fillRect/>
          </a:stretch>
        </p:blipFill>
        <p:spPr bwMode="auto">
          <a:xfrm>
            <a:off x="1991544" y="188641"/>
            <a:ext cx="8352928" cy="6473011"/>
          </a:xfrm>
          <a:prstGeom prst="rect">
            <a:avLst/>
          </a:prstGeom>
          <a:noFill/>
          <a:ln w="9525">
            <a:noFill/>
            <a:miter lim="800000"/>
            <a:headEnd/>
            <a:tailEnd/>
          </a:ln>
          <a:scene3d>
            <a:camera prst="orthographicFront"/>
            <a:lightRig rig="threePt" dir="t"/>
          </a:scene3d>
          <a:sp3d>
            <a:bevelT/>
          </a:sp3d>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1521</TotalTime>
  <Words>1569</Words>
  <Application>Microsoft Office PowerPoint</Application>
  <PresentationFormat>Widescreen</PresentationFormat>
  <Paragraphs>344</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Hoefler Text</vt:lpstr>
      <vt:lpstr>Wingdings 3</vt:lpstr>
      <vt:lpstr>Ion</vt:lpstr>
      <vt:lpstr>UNITS 1 &amp; 2 ATAR  HUMAN BIOLOGY</vt:lpstr>
      <vt:lpstr>DNA </vt:lpstr>
      <vt:lpstr>DNA (cont’d)</vt:lpstr>
      <vt:lpstr>DNA components</vt:lpstr>
      <vt:lpstr>PowerPoint Presentation</vt:lpstr>
      <vt:lpstr>Nitrogenous Bases</vt:lpstr>
      <vt:lpstr>The nitrogen bases have complementary shapes</vt:lpstr>
      <vt:lpstr>Compacting the DNA</vt:lpstr>
      <vt:lpstr>PowerPoint Presentation</vt:lpstr>
      <vt:lpstr>PowerPoint Presentation</vt:lpstr>
      <vt:lpstr>DNA replication</vt:lpstr>
      <vt:lpstr>PowerPoint Presentation</vt:lpstr>
      <vt:lpstr>Role of DNA in the cell</vt:lpstr>
      <vt:lpstr>Genes to Proteins</vt:lpstr>
      <vt:lpstr>Transcription</vt:lpstr>
      <vt:lpstr>Movement of mRNA</vt:lpstr>
      <vt:lpstr>mRNA Codes for Amino Acids</vt:lpstr>
      <vt:lpstr>Translation</vt:lpstr>
      <vt:lpstr>Overview of Translation</vt:lpstr>
      <vt:lpstr>Protein Synthesis cont’d</vt:lpstr>
      <vt:lpstr>PowerPoint Presentation</vt:lpstr>
      <vt:lpstr>Gene expression</vt:lpstr>
      <vt:lpstr>PowerPoint Presentation</vt:lpstr>
      <vt:lpstr>Epigenetics</vt:lpstr>
      <vt:lpstr>PowerPoint Presentation</vt:lpstr>
      <vt:lpstr>1. How tightly coiled the DNA is around the histones</vt:lpstr>
      <vt:lpstr> 2. The methyl tags that exist in the DNA</vt:lpstr>
      <vt:lpstr> 3. The acetyl tags that exist in the DNA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 Attack</dc:creator>
  <cp:lastModifiedBy>Greg Munyard</cp:lastModifiedBy>
  <cp:revision>82</cp:revision>
  <cp:lastPrinted>2017-06-27T01:14:23Z</cp:lastPrinted>
  <dcterms:created xsi:type="dcterms:W3CDTF">2009-05-22T03:21:50Z</dcterms:created>
  <dcterms:modified xsi:type="dcterms:W3CDTF">2019-08-13T01:33:06Z</dcterms:modified>
  <cp:contentStatus/>
</cp:coreProperties>
</file>