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9" r:id="rId23"/>
    <p:sldId id="277"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62"/>
    <p:restoredTop sz="94650"/>
  </p:normalViewPr>
  <p:slideViewPr>
    <p:cSldViewPr snapToGrid="0" snapToObjects="1">
      <p:cViewPr varScale="1">
        <p:scale>
          <a:sx n="96" d="100"/>
          <a:sy n="96" d="100"/>
        </p:scale>
        <p:origin x="78"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BED4BE-3D01-45FE-A73F-1D8DABAAEAD1}" type="doc">
      <dgm:prSet loTypeId="urn:microsoft.com/office/officeart/2005/8/layout/chevron1" loCatId="process" qsTypeId="urn:microsoft.com/office/officeart/2005/8/quickstyle/simple5" qsCatId="simple" csTypeId="urn:microsoft.com/office/officeart/2005/8/colors/accent4_3" csCatId="accent4" phldr="1"/>
      <dgm:spPr/>
      <dgm:t>
        <a:bodyPr/>
        <a:lstStyle/>
        <a:p>
          <a:endParaRPr lang="en-US"/>
        </a:p>
      </dgm:t>
    </dgm:pt>
    <dgm:pt modelId="{70EDE080-7F6A-4446-8EC9-60E333498E58}">
      <dgm:prSet/>
      <dgm:spPr/>
      <dgm:t>
        <a:bodyPr/>
        <a:lstStyle/>
        <a:p>
          <a:r>
            <a:rPr lang="en-US" dirty="0"/>
            <a:t>TABLES</a:t>
          </a:r>
        </a:p>
      </dgm:t>
    </dgm:pt>
    <dgm:pt modelId="{64BCDF56-3B21-42ED-848C-9F64A591DA1D}" type="parTrans" cxnId="{24F9D530-DB9D-4798-B14D-6A10A484669D}">
      <dgm:prSet/>
      <dgm:spPr/>
      <dgm:t>
        <a:bodyPr/>
        <a:lstStyle/>
        <a:p>
          <a:endParaRPr lang="en-US"/>
        </a:p>
      </dgm:t>
    </dgm:pt>
    <dgm:pt modelId="{C9AE8FEE-2879-471D-9F92-B0FE270E36D3}" type="sibTrans" cxnId="{24F9D530-DB9D-4798-B14D-6A10A484669D}">
      <dgm:prSet/>
      <dgm:spPr/>
      <dgm:t>
        <a:bodyPr/>
        <a:lstStyle/>
        <a:p>
          <a:endParaRPr lang="en-US"/>
        </a:p>
      </dgm:t>
    </dgm:pt>
    <dgm:pt modelId="{ECB72465-AE5E-4523-B9D0-01AE8E7FABBA}">
      <dgm:prSet/>
      <dgm:spPr/>
      <dgm:t>
        <a:bodyPr/>
        <a:lstStyle/>
        <a:p>
          <a:r>
            <a:rPr lang="en-US" dirty="0"/>
            <a:t>Organized and concise ways of presenting data</a:t>
          </a:r>
        </a:p>
      </dgm:t>
    </dgm:pt>
    <dgm:pt modelId="{A7B37539-8CE2-467F-A94A-44A9B73C5B47}" type="parTrans" cxnId="{23482C42-84EB-4A2D-A31D-2671EF7AC746}">
      <dgm:prSet/>
      <dgm:spPr/>
      <dgm:t>
        <a:bodyPr/>
        <a:lstStyle/>
        <a:p>
          <a:endParaRPr lang="en-US"/>
        </a:p>
      </dgm:t>
    </dgm:pt>
    <dgm:pt modelId="{111D8F48-47CC-4E30-9706-E2466501142F}" type="sibTrans" cxnId="{23482C42-84EB-4A2D-A31D-2671EF7AC746}">
      <dgm:prSet/>
      <dgm:spPr/>
      <dgm:t>
        <a:bodyPr/>
        <a:lstStyle/>
        <a:p>
          <a:endParaRPr lang="en-US"/>
        </a:p>
      </dgm:t>
    </dgm:pt>
    <dgm:pt modelId="{BA74A936-3B1A-4282-AE51-8EFB80A0B58A}">
      <dgm:prSet/>
      <dgm:spPr/>
      <dgm:t>
        <a:bodyPr/>
        <a:lstStyle/>
        <a:p>
          <a:r>
            <a:rPr lang="en-US" dirty="0"/>
            <a:t>Rules for tables</a:t>
          </a:r>
        </a:p>
      </dgm:t>
    </dgm:pt>
    <dgm:pt modelId="{ED0EE875-4679-4DBD-9CEC-377D47784B76}" type="parTrans" cxnId="{DB725984-9FB8-4336-A551-0C99F7158195}">
      <dgm:prSet/>
      <dgm:spPr/>
      <dgm:t>
        <a:bodyPr/>
        <a:lstStyle/>
        <a:p>
          <a:endParaRPr lang="en-US"/>
        </a:p>
      </dgm:t>
    </dgm:pt>
    <dgm:pt modelId="{BC30CC51-8B61-4357-9B42-5B72AF3D8B16}" type="sibTrans" cxnId="{DB725984-9FB8-4336-A551-0C99F7158195}">
      <dgm:prSet/>
      <dgm:spPr/>
      <dgm:t>
        <a:bodyPr/>
        <a:lstStyle/>
        <a:p>
          <a:endParaRPr lang="en-US"/>
        </a:p>
      </dgm:t>
    </dgm:pt>
    <dgm:pt modelId="{E3448CC9-491F-45A6-8CA3-0F308C938EBE}">
      <dgm:prSet/>
      <dgm:spPr/>
      <dgm:t>
        <a:bodyPr/>
        <a:lstStyle/>
        <a:p>
          <a:pPr>
            <a:buFont typeface="+mj-lt"/>
            <a:buAutoNum type="arabicPeriod"/>
          </a:pPr>
          <a:r>
            <a:rPr lang="en-US" dirty="0">
              <a:latin typeface="Arial" panose="020B0604020202020204" pitchFamily="34" charset="0"/>
              <a:cs typeface="Arial" panose="020B0604020202020204" pitchFamily="34" charset="0"/>
            </a:rPr>
            <a:t>Table must have a </a:t>
          </a:r>
          <a:r>
            <a:rPr lang="en-US" b="1" dirty="0">
              <a:latin typeface="Arial" panose="020B0604020202020204" pitchFamily="34" charset="0"/>
              <a:cs typeface="Arial" panose="020B0604020202020204" pitchFamily="34" charset="0"/>
            </a:rPr>
            <a:t>title</a:t>
          </a:r>
          <a:r>
            <a:rPr lang="en-US" dirty="0">
              <a:latin typeface="Arial" panose="020B0604020202020204" pitchFamily="34" charset="0"/>
              <a:cs typeface="Arial" panose="020B0604020202020204" pitchFamily="34" charset="0"/>
            </a:rPr>
            <a:t> stating the </a:t>
          </a:r>
          <a:r>
            <a:rPr lang="en-US" b="1" dirty="0">
              <a:latin typeface="Arial" panose="020B0604020202020204" pitchFamily="34" charset="0"/>
              <a:cs typeface="Arial" panose="020B0604020202020204" pitchFamily="34" charset="0"/>
            </a:rPr>
            <a:t>independent</a:t>
          </a:r>
          <a:r>
            <a:rPr lang="en-US" dirty="0">
              <a:latin typeface="Arial" panose="020B0604020202020204" pitchFamily="34" charset="0"/>
              <a:cs typeface="Arial" panose="020B0604020202020204" pitchFamily="34" charset="0"/>
            </a:rPr>
            <a:t> and </a:t>
          </a:r>
          <a:r>
            <a:rPr lang="en-US" b="1" dirty="0">
              <a:latin typeface="Arial" panose="020B0604020202020204" pitchFamily="34" charset="0"/>
              <a:cs typeface="Arial" panose="020B0604020202020204" pitchFamily="34" charset="0"/>
            </a:rPr>
            <a:t>dependent</a:t>
          </a:r>
          <a:r>
            <a:rPr lang="en-US" dirty="0">
              <a:latin typeface="Arial" panose="020B0604020202020204" pitchFamily="34" charset="0"/>
              <a:cs typeface="Arial" panose="020B0604020202020204" pitchFamily="34" charset="0"/>
            </a:rPr>
            <a:t> variables – “Table showing heart rate with increasing exercise time”.</a:t>
          </a:r>
        </a:p>
      </dgm:t>
    </dgm:pt>
    <dgm:pt modelId="{7C02A575-F481-4459-B2E7-BA26D1AD6345}" type="parTrans" cxnId="{E6F483F8-7C37-4C99-9ED5-788E1A529568}">
      <dgm:prSet/>
      <dgm:spPr/>
      <dgm:t>
        <a:bodyPr/>
        <a:lstStyle/>
        <a:p>
          <a:endParaRPr lang="en-US"/>
        </a:p>
      </dgm:t>
    </dgm:pt>
    <dgm:pt modelId="{CB78DB81-87E7-4EC4-8A76-44162AA24342}" type="sibTrans" cxnId="{E6F483F8-7C37-4C99-9ED5-788E1A529568}">
      <dgm:prSet/>
      <dgm:spPr/>
      <dgm:t>
        <a:bodyPr/>
        <a:lstStyle/>
        <a:p>
          <a:endParaRPr lang="en-US"/>
        </a:p>
      </dgm:t>
    </dgm:pt>
    <dgm:pt modelId="{FB5446EF-AEDB-4BD9-B0BE-B86F4050C6C3}">
      <dgm:prSet/>
      <dgm:spPr/>
      <dgm:t>
        <a:bodyPr/>
        <a:lstStyle/>
        <a:p>
          <a:pPr>
            <a:buFont typeface="+mj-lt"/>
            <a:buAutoNum type="arabicPeriod"/>
          </a:pPr>
          <a:r>
            <a:rPr lang="en-US" dirty="0">
              <a:latin typeface="Arial" panose="020B0604020202020204" pitchFamily="34" charset="0"/>
              <a:cs typeface="Arial" panose="020B0604020202020204" pitchFamily="34" charset="0"/>
            </a:rPr>
            <a:t>Data are presented in columns</a:t>
          </a:r>
        </a:p>
      </dgm:t>
    </dgm:pt>
    <dgm:pt modelId="{040CA890-13EC-42D6-A933-1A340298B475}" type="parTrans" cxnId="{38807BD6-5760-42A3-B2CE-8641BFE36D3F}">
      <dgm:prSet/>
      <dgm:spPr/>
      <dgm:t>
        <a:bodyPr/>
        <a:lstStyle/>
        <a:p>
          <a:endParaRPr lang="en-US"/>
        </a:p>
      </dgm:t>
    </dgm:pt>
    <dgm:pt modelId="{9AB9DD8D-DF11-4A6E-A624-12F1F98099B3}" type="sibTrans" cxnId="{38807BD6-5760-42A3-B2CE-8641BFE36D3F}">
      <dgm:prSet/>
      <dgm:spPr/>
      <dgm:t>
        <a:bodyPr/>
        <a:lstStyle/>
        <a:p>
          <a:endParaRPr lang="en-US"/>
        </a:p>
      </dgm:t>
    </dgm:pt>
    <dgm:pt modelId="{892EAE28-1057-47E2-8FFD-2C0507AF8D27}">
      <dgm:prSet/>
      <dgm:spPr/>
      <dgm:t>
        <a:bodyPr/>
        <a:lstStyle/>
        <a:p>
          <a:pPr>
            <a:buFont typeface="+mj-lt"/>
            <a:buAutoNum type="arabicPeriod"/>
          </a:pPr>
          <a:r>
            <a:rPr lang="en-US" dirty="0">
              <a:latin typeface="Arial" panose="020B0604020202020204" pitchFamily="34" charset="0"/>
              <a:cs typeface="Arial" panose="020B0604020202020204" pitchFamily="34" charset="0"/>
            </a:rPr>
            <a:t>Each column has a heading that </a:t>
          </a:r>
          <a:r>
            <a:rPr lang="en-US" b="1" dirty="0">
              <a:latin typeface="Arial" panose="020B0604020202020204" pitchFamily="34" charset="0"/>
              <a:cs typeface="Arial" panose="020B0604020202020204" pitchFamily="34" charset="0"/>
            </a:rPr>
            <a:t>names the variable </a:t>
          </a:r>
          <a:r>
            <a:rPr lang="en-US" dirty="0">
              <a:latin typeface="Arial" panose="020B0604020202020204" pitchFamily="34" charset="0"/>
              <a:cs typeface="Arial" panose="020B0604020202020204" pitchFamily="34" charset="0"/>
            </a:rPr>
            <a:t>and the </a:t>
          </a:r>
          <a:r>
            <a:rPr lang="en-US" b="1" dirty="0">
              <a:latin typeface="Arial" panose="020B0604020202020204" pitchFamily="34" charset="0"/>
              <a:cs typeface="Arial" panose="020B0604020202020204" pitchFamily="34" charset="0"/>
            </a:rPr>
            <a:t>units</a:t>
          </a:r>
          <a:r>
            <a:rPr lang="en-US" dirty="0">
              <a:latin typeface="Arial" panose="020B0604020202020204" pitchFamily="34" charset="0"/>
              <a:cs typeface="Arial" panose="020B0604020202020204" pitchFamily="34" charset="0"/>
            </a:rPr>
            <a:t> in which it is measured</a:t>
          </a:r>
        </a:p>
      </dgm:t>
    </dgm:pt>
    <dgm:pt modelId="{1EE4F8AD-53EA-4084-8B83-CEBC4BE1196A}" type="parTrans" cxnId="{67414D02-7028-4A1E-83D6-75F6A4AA3802}">
      <dgm:prSet/>
      <dgm:spPr/>
      <dgm:t>
        <a:bodyPr/>
        <a:lstStyle/>
        <a:p>
          <a:endParaRPr lang="en-US"/>
        </a:p>
      </dgm:t>
    </dgm:pt>
    <dgm:pt modelId="{9BEA0C80-7627-45F9-A33F-B5DBBF901038}" type="sibTrans" cxnId="{67414D02-7028-4A1E-83D6-75F6A4AA3802}">
      <dgm:prSet/>
      <dgm:spPr/>
      <dgm:t>
        <a:bodyPr/>
        <a:lstStyle/>
        <a:p>
          <a:endParaRPr lang="en-US"/>
        </a:p>
      </dgm:t>
    </dgm:pt>
    <dgm:pt modelId="{62F85B26-A2B6-4EE3-8B97-9F8B377D025A}" type="pres">
      <dgm:prSet presAssocID="{26BED4BE-3D01-45FE-A73F-1D8DABAAEAD1}" presName="Name0" presStyleCnt="0">
        <dgm:presLayoutVars>
          <dgm:dir/>
          <dgm:animLvl val="lvl"/>
          <dgm:resizeHandles val="exact"/>
        </dgm:presLayoutVars>
      </dgm:prSet>
      <dgm:spPr/>
    </dgm:pt>
    <dgm:pt modelId="{6B7FE170-DD24-4D4F-A872-374265FDF189}" type="pres">
      <dgm:prSet presAssocID="{70EDE080-7F6A-4446-8EC9-60E333498E58}" presName="composite" presStyleCnt="0"/>
      <dgm:spPr/>
    </dgm:pt>
    <dgm:pt modelId="{D521600C-851F-4F83-81B1-A3AE4F1777AE}" type="pres">
      <dgm:prSet presAssocID="{70EDE080-7F6A-4446-8EC9-60E333498E58}" presName="parTx" presStyleLbl="node1" presStyleIdx="0" presStyleCnt="3">
        <dgm:presLayoutVars>
          <dgm:chMax val="0"/>
          <dgm:chPref val="0"/>
          <dgm:bulletEnabled val="1"/>
        </dgm:presLayoutVars>
      </dgm:prSet>
      <dgm:spPr/>
    </dgm:pt>
    <dgm:pt modelId="{8A235417-FAA9-443A-9809-3A5BACB10264}" type="pres">
      <dgm:prSet presAssocID="{70EDE080-7F6A-4446-8EC9-60E333498E58}" presName="desTx" presStyleLbl="revTx" presStyleIdx="0" presStyleCnt="1">
        <dgm:presLayoutVars>
          <dgm:bulletEnabled val="1"/>
        </dgm:presLayoutVars>
      </dgm:prSet>
      <dgm:spPr/>
    </dgm:pt>
    <dgm:pt modelId="{D8CB86C4-0CA2-4185-AC7B-468DB7A58FF6}" type="pres">
      <dgm:prSet presAssocID="{C9AE8FEE-2879-471D-9F92-B0FE270E36D3}" presName="space" presStyleCnt="0"/>
      <dgm:spPr/>
    </dgm:pt>
    <dgm:pt modelId="{B9A47EF3-6A74-4095-BF7C-A8279467C2D6}" type="pres">
      <dgm:prSet presAssocID="{ECB72465-AE5E-4523-B9D0-01AE8E7FABBA}" presName="composite" presStyleCnt="0"/>
      <dgm:spPr/>
    </dgm:pt>
    <dgm:pt modelId="{07882E67-9D01-4001-97C4-82D7319DE3B0}" type="pres">
      <dgm:prSet presAssocID="{ECB72465-AE5E-4523-B9D0-01AE8E7FABBA}" presName="parTx" presStyleLbl="node1" presStyleIdx="1" presStyleCnt="3">
        <dgm:presLayoutVars>
          <dgm:chMax val="0"/>
          <dgm:chPref val="0"/>
          <dgm:bulletEnabled val="1"/>
        </dgm:presLayoutVars>
      </dgm:prSet>
      <dgm:spPr/>
    </dgm:pt>
    <dgm:pt modelId="{435733C0-2DD0-4E8E-8F3A-AF17CA8662EA}" type="pres">
      <dgm:prSet presAssocID="{ECB72465-AE5E-4523-B9D0-01AE8E7FABBA}" presName="desTx" presStyleLbl="revTx" presStyleIdx="0" presStyleCnt="1">
        <dgm:presLayoutVars>
          <dgm:bulletEnabled val="1"/>
        </dgm:presLayoutVars>
      </dgm:prSet>
      <dgm:spPr/>
    </dgm:pt>
    <dgm:pt modelId="{2CD91DA3-80BC-4AF0-9450-3554008522F0}" type="pres">
      <dgm:prSet presAssocID="{111D8F48-47CC-4E30-9706-E2466501142F}" presName="space" presStyleCnt="0"/>
      <dgm:spPr/>
    </dgm:pt>
    <dgm:pt modelId="{1AF19B7A-3B24-447D-9782-C09E90D0F111}" type="pres">
      <dgm:prSet presAssocID="{BA74A936-3B1A-4282-AE51-8EFB80A0B58A}" presName="composite" presStyleCnt="0"/>
      <dgm:spPr/>
    </dgm:pt>
    <dgm:pt modelId="{4598B6EB-2DFF-4C35-8C50-1E8E2F5908B7}" type="pres">
      <dgm:prSet presAssocID="{BA74A936-3B1A-4282-AE51-8EFB80A0B58A}" presName="parTx" presStyleLbl="node1" presStyleIdx="2" presStyleCnt="3">
        <dgm:presLayoutVars>
          <dgm:chMax val="0"/>
          <dgm:chPref val="0"/>
          <dgm:bulletEnabled val="1"/>
        </dgm:presLayoutVars>
      </dgm:prSet>
      <dgm:spPr/>
    </dgm:pt>
    <dgm:pt modelId="{C25E48C3-15CF-4131-8F31-B18CB3DFDE4C}" type="pres">
      <dgm:prSet presAssocID="{BA74A936-3B1A-4282-AE51-8EFB80A0B58A}" presName="desTx" presStyleLbl="revTx" presStyleIdx="0" presStyleCnt="1" custScaleX="150151" custScaleY="99151" custLinFactNeighborX="152" custLinFactNeighborY="22866">
        <dgm:presLayoutVars>
          <dgm:bulletEnabled val="1"/>
        </dgm:presLayoutVars>
      </dgm:prSet>
      <dgm:spPr/>
    </dgm:pt>
  </dgm:ptLst>
  <dgm:cxnLst>
    <dgm:cxn modelId="{67414D02-7028-4A1E-83D6-75F6A4AA3802}" srcId="{BA74A936-3B1A-4282-AE51-8EFB80A0B58A}" destId="{892EAE28-1057-47E2-8FFD-2C0507AF8D27}" srcOrd="2" destOrd="0" parTransId="{1EE4F8AD-53EA-4084-8B83-CEBC4BE1196A}" sibTransId="{9BEA0C80-7627-45F9-A33F-B5DBBF901038}"/>
    <dgm:cxn modelId="{24F9D530-DB9D-4798-B14D-6A10A484669D}" srcId="{26BED4BE-3D01-45FE-A73F-1D8DABAAEAD1}" destId="{70EDE080-7F6A-4446-8EC9-60E333498E58}" srcOrd="0" destOrd="0" parTransId="{64BCDF56-3B21-42ED-848C-9F64A591DA1D}" sibTransId="{C9AE8FEE-2879-471D-9F92-B0FE270E36D3}"/>
    <dgm:cxn modelId="{23482C42-84EB-4A2D-A31D-2671EF7AC746}" srcId="{26BED4BE-3D01-45FE-A73F-1D8DABAAEAD1}" destId="{ECB72465-AE5E-4523-B9D0-01AE8E7FABBA}" srcOrd="1" destOrd="0" parTransId="{A7B37539-8CE2-467F-A94A-44A9B73C5B47}" sibTransId="{111D8F48-47CC-4E30-9706-E2466501142F}"/>
    <dgm:cxn modelId="{C352C869-2C4D-4D6E-814F-458F412616FC}" type="presOf" srcId="{E3448CC9-491F-45A6-8CA3-0F308C938EBE}" destId="{C25E48C3-15CF-4131-8F31-B18CB3DFDE4C}" srcOrd="0" destOrd="0" presId="urn:microsoft.com/office/officeart/2005/8/layout/chevron1"/>
    <dgm:cxn modelId="{737C116A-837B-4B44-B408-2FF21C897143}" type="presOf" srcId="{BA74A936-3B1A-4282-AE51-8EFB80A0B58A}" destId="{4598B6EB-2DFF-4C35-8C50-1E8E2F5908B7}" srcOrd="0" destOrd="0" presId="urn:microsoft.com/office/officeart/2005/8/layout/chevron1"/>
    <dgm:cxn modelId="{AA60404F-A3E5-4CA4-8256-EF746C1B6AC0}" type="presOf" srcId="{70EDE080-7F6A-4446-8EC9-60E333498E58}" destId="{D521600C-851F-4F83-81B1-A3AE4F1777AE}" srcOrd="0" destOrd="0" presId="urn:microsoft.com/office/officeart/2005/8/layout/chevron1"/>
    <dgm:cxn modelId="{06CB0F77-3DAB-4662-9611-8C2431DFA647}" type="presOf" srcId="{ECB72465-AE5E-4523-B9D0-01AE8E7FABBA}" destId="{07882E67-9D01-4001-97C4-82D7319DE3B0}" srcOrd="0" destOrd="0" presId="urn:microsoft.com/office/officeart/2005/8/layout/chevron1"/>
    <dgm:cxn modelId="{39141C5A-017C-4465-B6A4-A2E13F3AB9DB}" type="presOf" srcId="{892EAE28-1057-47E2-8FFD-2C0507AF8D27}" destId="{C25E48C3-15CF-4131-8F31-B18CB3DFDE4C}" srcOrd="0" destOrd="2" presId="urn:microsoft.com/office/officeart/2005/8/layout/chevron1"/>
    <dgm:cxn modelId="{DB725984-9FB8-4336-A551-0C99F7158195}" srcId="{26BED4BE-3D01-45FE-A73F-1D8DABAAEAD1}" destId="{BA74A936-3B1A-4282-AE51-8EFB80A0B58A}" srcOrd="2" destOrd="0" parTransId="{ED0EE875-4679-4DBD-9CEC-377D47784B76}" sibTransId="{BC30CC51-8B61-4357-9B42-5B72AF3D8B16}"/>
    <dgm:cxn modelId="{3C04D885-C7E6-4214-AD2C-169C92DA1B97}" type="presOf" srcId="{26BED4BE-3D01-45FE-A73F-1D8DABAAEAD1}" destId="{62F85B26-A2B6-4EE3-8B97-9F8B377D025A}" srcOrd="0" destOrd="0" presId="urn:microsoft.com/office/officeart/2005/8/layout/chevron1"/>
    <dgm:cxn modelId="{EFA1519A-7649-4085-AB9F-C3D52888DB42}" type="presOf" srcId="{FB5446EF-AEDB-4BD9-B0BE-B86F4050C6C3}" destId="{C25E48C3-15CF-4131-8F31-B18CB3DFDE4C}" srcOrd="0" destOrd="1" presId="urn:microsoft.com/office/officeart/2005/8/layout/chevron1"/>
    <dgm:cxn modelId="{38807BD6-5760-42A3-B2CE-8641BFE36D3F}" srcId="{BA74A936-3B1A-4282-AE51-8EFB80A0B58A}" destId="{FB5446EF-AEDB-4BD9-B0BE-B86F4050C6C3}" srcOrd="1" destOrd="0" parTransId="{040CA890-13EC-42D6-A933-1A340298B475}" sibTransId="{9AB9DD8D-DF11-4A6E-A624-12F1F98099B3}"/>
    <dgm:cxn modelId="{E6F483F8-7C37-4C99-9ED5-788E1A529568}" srcId="{BA74A936-3B1A-4282-AE51-8EFB80A0B58A}" destId="{E3448CC9-491F-45A6-8CA3-0F308C938EBE}" srcOrd="0" destOrd="0" parTransId="{7C02A575-F481-4459-B2E7-BA26D1AD6345}" sibTransId="{CB78DB81-87E7-4EC4-8A76-44162AA24342}"/>
    <dgm:cxn modelId="{63C5957D-B351-4D24-B636-CB56A9DD1689}" type="presParOf" srcId="{62F85B26-A2B6-4EE3-8B97-9F8B377D025A}" destId="{6B7FE170-DD24-4D4F-A872-374265FDF189}" srcOrd="0" destOrd="0" presId="urn:microsoft.com/office/officeart/2005/8/layout/chevron1"/>
    <dgm:cxn modelId="{70DC28C1-2209-488E-921B-4C3B379585C9}" type="presParOf" srcId="{6B7FE170-DD24-4D4F-A872-374265FDF189}" destId="{D521600C-851F-4F83-81B1-A3AE4F1777AE}" srcOrd="0" destOrd="0" presId="urn:microsoft.com/office/officeart/2005/8/layout/chevron1"/>
    <dgm:cxn modelId="{9C8F6C89-E0BC-437B-A845-7F73B1A60159}" type="presParOf" srcId="{6B7FE170-DD24-4D4F-A872-374265FDF189}" destId="{8A235417-FAA9-443A-9809-3A5BACB10264}" srcOrd="1" destOrd="0" presId="urn:microsoft.com/office/officeart/2005/8/layout/chevron1"/>
    <dgm:cxn modelId="{DEE792D9-5809-4CD3-A140-48A87A76D3CD}" type="presParOf" srcId="{62F85B26-A2B6-4EE3-8B97-9F8B377D025A}" destId="{D8CB86C4-0CA2-4185-AC7B-468DB7A58FF6}" srcOrd="1" destOrd="0" presId="urn:microsoft.com/office/officeart/2005/8/layout/chevron1"/>
    <dgm:cxn modelId="{C1D01139-4EC6-4D7B-90BA-11322546FF57}" type="presParOf" srcId="{62F85B26-A2B6-4EE3-8B97-9F8B377D025A}" destId="{B9A47EF3-6A74-4095-BF7C-A8279467C2D6}" srcOrd="2" destOrd="0" presId="urn:microsoft.com/office/officeart/2005/8/layout/chevron1"/>
    <dgm:cxn modelId="{18B5C51D-1B71-49C4-B4E6-FC62DD051CFB}" type="presParOf" srcId="{B9A47EF3-6A74-4095-BF7C-A8279467C2D6}" destId="{07882E67-9D01-4001-97C4-82D7319DE3B0}" srcOrd="0" destOrd="0" presId="urn:microsoft.com/office/officeart/2005/8/layout/chevron1"/>
    <dgm:cxn modelId="{F2B0EBE2-A9C4-498F-8E6C-2BD6BB168F81}" type="presParOf" srcId="{B9A47EF3-6A74-4095-BF7C-A8279467C2D6}" destId="{435733C0-2DD0-4E8E-8F3A-AF17CA8662EA}" srcOrd="1" destOrd="0" presId="urn:microsoft.com/office/officeart/2005/8/layout/chevron1"/>
    <dgm:cxn modelId="{EE29EC7E-0176-4BB8-A5D5-0859A0F2FA61}" type="presParOf" srcId="{62F85B26-A2B6-4EE3-8B97-9F8B377D025A}" destId="{2CD91DA3-80BC-4AF0-9450-3554008522F0}" srcOrd="3" destOrd="0" presId="urn:microsoft.com/office/officeart/2005/8/layout/chevron1"/>
    <dgm:cxn modelId="{DB5A4824-364D-458B-954F-256C81F65B6B}" type="presParOf" srcId="{62F85B26-A2B6-4EE3-8B97-9F8B377D025A}" destId="{1AF19B7A-3B24-447D-9782-C09E90D0F111}" srcOrd="4" destOrd="0" presId="urn:microsoft.com/office/officeart/2005/8/layout/chevron1"/>
    <dgm:cxn modelId="{3139C3E2-35F3-4C56-977B-F8EBD28B7973}" type="presParOf" srcId="{1AF19B7A-3B24-447D-9782-C09E90D0F111}" destId="{4598B6EB-2DFF-4C35-8C50-1E8E2F5908B7}" srcOrd="0" destOrd="0" presId="urn:microsoft.com/office/officeart/2005/8/layout/chevron1"/>
    <dgm:cxn modelId="{3F033EC9-5A7C-4A79-84E9-81E810D1CF1B}" type="presParOf" srcId="{1AF19B7A-3B24-447D-9782-C09E90D0F111}" destId="{C25E48C3-15CF-4131-8F31-B18CB3DFDE4C}"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6990F2-2BD7-4762-BB7A-83F55FFF5ADD}" type="doc">
      <dgm:prSet loTypeId="urn:microsoft.com/office/officeart/2005/8/layout/hList1" loCatId="list" qsTypeId="urn:microsoft.com/office/officeart/2005/8/quickstyle/simple5" qsCatId="simple" csTypeId="urn:microsoft.com/office/officeart/2005/8/colors/accent4_3" csCatId="accent4" phldr="1"/>
      <dgm:spPr/>
      <dgm:t>
        <a:bodyPr/>
        <a:lstStyle/>
        <a:p>
          <a:endParaRPr lang="en-US"/>
        </a:p>
      </dgm:t>
    </dgm:pt>
    <dgm:pt modelId="{1DCC3DEB-AEB8-48B7-9D1B-B6D74D5C1BA4}">
      <dgm:prSet/>
      <dgm:spPr/>
      <dgm:t>
        <a:bodyPr/>
        <a:lstStyle/>
        <a:p>
          <a:r>
            <a:rPr lang="en-US" dirty="0"/>
            <a:t>GRAPHS: Useful ways of presenting data</a:t>
          </a:r>
        </a:p>
      </dgm:t>
    </dgm:pt>
    <dgm:pt modelId="{CF017251-60B4-4B92-8582-6E1FB8589872}" type="parTrans" cxnId="{C00FFF29-227C-4B23-84D6-A677D1CDF6DB}">
      <dgm:prSet/>
      <dgm:spPr/>
      <dgm:t>
        <a:bodyPr/>
        <a:lstStyle/>
        <a:p>
          <a:endParaRPr lang="en-US"/>
        </a:p>
      </dgm:t>
    </dgm:pt>
    <dgm:pt modelId="{CF7ECEF1-7A7E-40D7-8E40-074163F0AFF7}" type="sibTrans" cxnId="{C00FFF29-227C-4B23-84D6-A677D1CDF6DB}">
      <dgm:prSet/>
      <dgm:spPr/>
      <dgm:t>
        <a:bodyPr/>
        <a:lstStyle/>
        <a:p>
          <a:endParaRPr lang="en-US"/>
        </a:p>
      </dgm:t>
    </dgm:pt>
    <dgm:pt modelId="{7C0F24CB-1F5F-4E0B-8CF6-96B17941DFB9}">
      <dgm:prSet/>
      <dgm:spPr/>
      <dgm:t>
        <a:bodyPr/>
        <a:lstStyle/>
        <a:p>
          <a:r>
            <a:rPr lang="en-US" dirty="0"/>
            <a:t>Independent variable normally plotted on the horizontal axis; dependent variable normally plotted on the vertical axis</a:t>
          </a:r>
        </a:p>
      </dgm:t>
    </dgm:pt>
    <dgm:pt modelId="{0E107523-08E6-4A14-9AF6-C62D61234E9D}" type="parTrans" cxnId="{37136905-5040-4228-931F-F84C8E76BA78}">
      <dgm:prSet/>
      <dgm:spPr/>
      <dgm:t>
        <a:bodyPr/>
        <a:lstStyle/>
        <a:p>
          <a:endParaRPr lang="en-US"/>
        </a:p>
      </dgm:t>
    </dgm:pt>
    <dgm:pt modelId="{B7E1064C-BB8C-4899-897E-3A9D0F6DB858}" type="sibTrans" cxnId="{37136905-5040-4228-931F-F84C8E76BA78}">
      <dgm:prSet/>
      <dgm:spPr/>
      <dgm:t>
        <a:bodyPr/>
        <a:lstStyle/>
        <a:p>
          <a:endParaRPr lang="en-US"/>
        </a:p>
      </dgm:t>
    </dgm:pt>
    <dgm:pt modelId="{5F0FFD0A-F2C9-48E9-9247-C543EBC073F0}">
      <dgm:prSet/>
      <dgm:spPr/>
      <dgm:t>
        <a:bodyPr/>
        <a:lstStyle/>
        <a:p>
          <a:r>
            <a:rPr lang="en-US" dirty="0"/>
            <a:t>Label the axes with names of the variables</a:t>
          </a:r>
        </a:p>
      </dgm:t>
    </dgm:pt>
    <dgm:pt modelId="{95304B93-6CB5-4AA2-918C-DDFAA72F22BC}" type="parTrans" cxnId="{A45FC1BF-C667-428A-864D-D6848D341E83}">
      <dgm:prSet/>
      <dgm:spPr/>
      <dgm:t>
        <a:bodyPr/>
        <a:lstStyle/>
        <a:p>
          <a:endParaRPr lang="en-US"/>
        </a:p>
      </dgm:t>
    </dgm:pt>
    <dgm:pt modelId="{6E8AF359-EC71-4C60-9B30-C014953E0B8E}" type="sibTrans" cxnId="{A45FC1BF-C667-428A-864D-D6848D341E83}">
      <dgm:prSet/>
      <dgm:spPr/>
      <dgm:t>
        <a:bodyPr/>
        <a:lstStyle/>
        <a:p>
          <a:endParaRPr lang="en-US"/>
        </a:p>
      </dgm:t>
    </dgm:pt>
    <dgm:pt modelId="{01348FD5-E66A-4120-9C68-7BFA517416CB}">
      <dgm:prSet/>
      <dgm:spPr/>
      <dgm:t>
        <a:bodyPr/>
        <a:lstStyle/>
        <a:p>
          <a:r>
            <a:rPr lang="en-US" dirty="0"/>
            <a:t>Indicate the units in which the variable is measured</a:t>
          </a:r>
        </a:p>
      </dgm:t>
    </dgm:pt>
    <dgm:pt modelId="{83264D5A-EC3C-4E15-B5C2-9F6413D98888}" type="parTrans" cxnId="{E83731F6-673F-42B9-9AF9-EBC21E583A3C}">
      <dgm:prSet/>
      <dgm:spPr/>
      <dgm:t>
        <a:bodyPr/>
        <a:lstStyle/>
        <a:p>
          <a:endParaRPr lang="en-US"/>
        </a:p>
      </dgm:t>
    </dgm:pt>
    <dgm:pt modelId="{7D0C1872-07A9-4F51-BFBB-816EDF75C559}" type="sibTrans" cxnId="{E83731F6-673F-42B9-9AF9-EBC21E583A3C}">
      <dgm:prSet/>
      <dgm:spPr/>
      <dgm:t>
        <a:bodyPr/>
        <a:lstStyle/>
        <a:p>
          <a:endParaRPr lang="en-US"/>
        </a:p>
      </dgm:t>
    </dgm:pt>
    <dgm:pt modelId="{F05D4060-2B3B-4223-9D9C-0E1E9B14C7DB}">
      <dgm:prSet/>
      <dgm:spPr/>
      <dgm:t>
        <a:bodyPr/>
        <a:lstStyle/>
        <a:p>
          <a:r>
            <a:rPr lang="en-US" dirty="0"/>
            <a:t>Give the graph a title that summarizes the relationship between the variables – “Graph of heart rate with increasing exercise time”</a:t>
          </a:r>
        </a:p>
      </dgm:t>
    </dgm:pt>
    <dgm:pt modelId="{38770ACF-C43B-419D-9988-827C3F6A89F6}" type="parTrans" cxnId="{2E7CB1AC-CC49-431B-BDF4-1294110D6E08}">
      <dgm:prSet/>
      <dgm:spPr/>
      <dgm:t>
        <a:bodyPr/>
        <a:lstStyle/>
        <a:p>
          <a:endParaRPr lang="en-US"/>
        </a:p>
      </dgm:t>
    </dgm:pt>
    <dgm:pt modelId="{F2135B3F-7A6C-4389-A157-322D173E01EE}" type="sibTrans" cxnId="{2E7CB1AC-CC49-431B-BDF4-1294110D6E08}">
      <dgm:prSet/>
      <dgm:spPr/>
      <dgm:t>
        <a:bodyPr/>
        <a:lstStyle/>
        <a:p>
          <a:endParaRPr lang="en-US"/>
        </a:p>
      </dgm:t>
    </dgm:pt>
    <dgm:pt modelId="{8251E6B7-4F18-4DE7-B63B-3B62BA65DE31}">
      <dgm:prSet/>
      <dgm:spPr/>
      <dgm:t>
        <a:bodyPr/>
        <a:lstStyle/>
        <a:p>
          <a:r>
            <a:rPr lang="en-US" dirty="0"/>
            <a:t>Use equal intervals of units on each axis</a:t>
          </a:r>
        </a:p>
      </dgm:t>
    </dgm:pt>
    <dgm:pt modelId="{4E9AED22-8F4F-4750-9E20-7FD5029FFBBD}" type="parTrans" cxnId="{F695F235-340B-4984-B68E-85347B8B8D28}">
      <dgm:prSet/>
      <dgm:spPr/>
      <dgm:t>
        <a:bodyPr/>
        <a:lstStyle/>
        <a:p>
          <a:endParaRPr lang="en-US"/>
        </a:p>
      </dgm:t>
    </dgm:pt>
    <dgm:pt modelId="{D1D70585-28F2-42BF-88E8-85EDE3203EBF}" type="sibTrans" cxnId="{F695F235-340B-4984-B68E-85347B8B8D28}">
      <dgm:prSet/>
      <dgm:spPr/>
      <dgm:t>
        <a:bodyPr/>
        <a:lstStyle/>
        <a:p>
          <a:endParaRPr lang="en-US"/>
        </a:p>
      </dgm:t>
    </dgm:pt>
    <dgm:pt modelId="{49B2EF48-EA6E-4A0A-A1F1-E994F91D4876}">
      <dgm:prSet/>
      <dgm:spPr/>
      <dgm:t>
        <a:bodyPr/>
        <a:lstStyle/>
        <a:p>
          <a:r>
            <a:rPr lang="en-US"/>
            <a:t>Appropriate size – use most of the graph sheet</a:t>
          </a:r>
        </a:p>
      </dgm:t>
    </dgm:pt>
    <dgm:pt modelId="{4DB246A4-0B4D-47C3-9596-1DFFC70544CA}" type="parTrans" cxnId="{B363D118-7E6F-4637-A2DF-DF25DA020DE1}">
      <dgm:prSet/>
      <dgm:spPr/>
      <dgm:t>
        <a:bodyPr/>
        <a:lstStyle/>
        <a:p>
          <a:endParaRPr lang="en-US"/>
        </a:p>
      </dgm:t>
    </dgm:pt>
    <dgm:pt modelId="{6D26471B-6706-41B1-8781-B069CF397F58}" type="sibTrans" cxnId="{B363D118-7E6F-4637-A2DF-DF25DA020DE1}">
      <dgm:prSet/>
      <dgm:spPr/>
      <dgm:t>
        <a:bodyPr/>
        <a:lstStyle/>
        <a:p>
          <a:endParaRPr lang="en-US"/>
        </a:p>
      </dgm:t>
    </dgm:pt>
    <dgm:pt modelId="{8B58A6FC-5891-4C76-BA9D-F19046A11FBB}">
      <dgm:prSet/>
      <dgm:spPr/>
      <dgm:t>
        <a:bodyPr/>
        <a:lstStyle/>
        <a:p>
          <a:r>
            <a:rPr lang="en-US" dirty="0"/>
            <a:t>Appropriate type</a:t>
          </a:r>
        </a:p>
      </dgm:t>
    </dgm:pt>
    <dgm:pt modelId="{B91E08A8-5394-4B00-9217-39F4E2B5C303}" type="parTrans" cxnId="{66F1522A-862C-4F67-A51A-47919C10D635}">
      <dgm:prSet/>
      <dgm:spPr/>
      <dgm:t>
        <a:bodyPr/>
        <a:lstStyle/>
        <a:p>
          <a:endParaRPr lang="en-US"/>
        </a:p>
      </dgm:t>
    </dgm:pt>
    <dgm:pt modelId="{DD7659E4-458A-49DA-8846-7A3426CEDFF6}" type="sibTrans" cxnId="{66F1522A-862C-4F67-A51A-47919C10D635}">
      <dgm:prSet/>
      <dgm:spPr/>
      <dgm:t>
        <a:bodyPr/>
        <a:lstStyle/>
        <a:p>
          <a:endParaRPr lang="en-US"/>
        </a:p>
      </dgm:t>
    </dgm:pt>
    <dgm:pt modelId="{FABCC19F-4168-4AB5-974A-D360F873646D}">
      <dgm:prSet/>
      <dgm:spPr/>
      <dgm:t>
        <a:bodyPr/>
        <a:lstStyle/>
        <a:p>
          <a:r>
            <a:rPr lang="en-US" dirty="0"/>
            <a:t>Line graph – when data are even and continuous; in human biology, ruled lines join points.</a:t>
          </a:r>
        </a:p>
      </dgm:t>
    </dgm:pt>
    <dgm:pt modelId="{9144BD70-7585-40D7-AE34-EA1BE3980EEE}" type="parTrans" cxnId="{C696C8AD-CBE3-4F74-BB03-9AEFB7FF1FAF}">
      <dgm:prSet/>
      <dgm:spPr/>
      <dgm:t>
        <a:bodyPr/>
        <a:lstStyle/>
        <a:p>
          <a:endParaRPr lang="en-US"/>
        </a:p>
      </dgm:t>
    </dgm:pt>
    <dgm:pt modelId="{3096D37C-337B-479F-8F5A-1AFE036A33CF}" type="sibTrans" cxnId="{C696C8AD-CBE3-4F74-BB03-9AEFB7FF1FAF}">
      <dgm:prSet/>
      <dgm:spPr/>
      <dgm:t>
        <a:bodyPr/>
        <a:lstStyle/>
        <a:p>
          <a:endParaRPr lang="en-US"/>
        </a:p>
      </dgm:t>
    </dgm:pt>
    <dgm:pt modelId="{73477714-8364-4906-8C07-4DC399938FDA}">
      <dgm:prSet/>
      <dgm:spPr/>
      <dgm:t>
        <a:bodyPr/>
        <a:lstStyle/>
        <a:p>
          <a:r>
            <a:rPr lang="en-US" dirty="0"/>
            <a:t>Bar or column graph – when data are discreet or in groups e.g. comparisons between different types; contain spaces between columns</a:t>
          </a:r>
        </a:p>
      </dgm:t>
    </dgm:pt>
    <dgm:pt modelId="{A5AA46AB-A4B4-4066-B283-A401F3D1F473}" type="parTrans" cxnId="{89E1CB05-EC1E-48B8-AFF9-6908A314BC43}">
      <dgm:prSet/>
      <dgm:spPr/>
      <dgm:t>
        <a:bodyPr/>
        <a:lstStyle/>
        <a:p>
          <a:endParaRPr lang="en-US"/>
        </a:p>
      </dgm:t>
    </dgm:pt>
    <dgm:pt modelId="{2AAF0FCB-C571-48A2-97D8-CB78AB50972C}" type="sibTrans" cxnId="{89E1CB05-EC1E-48B8-AFF9-6908A314BC43}">
      <dgm:prSet/>
      <dgm:spPr/>
      <dgm:t>
        <a:bodyPr/>
        <a:lstStyle/>
        <a:p>
          <a:endParaRPr lang="en-US"/>
        </a:p>
      </dgm:t>
    </dgm:pt>
    <dgm:pt modelId="{3B133341-7F83-467A-B961-934383115CB5}">
      <dgm:prSet/>
      <dgm:spPr/>
      <dgm:t>
        <a:bodyPr/>
        <a:lstStyle/>
        <a:p>
          <a:r>
            <a:rPr lang="en-US" dirty="0"/>
            <a:t>Histograms – used to show frequencies – how often a particular value or characteristic occurs. Population pyramids are histograms.</a:t>
          </a:r>
        </a:p>
      </dgm:t>
    </dgm:pt>
    <dgm:pt modelId="{F11E184D-E606-40ED-A579-A1C42FB36B67}" type="parTrans" cxnId="{16B5DD96-EC8B-4009-9AEE-F3B43BBEAB21}">
      <dgm:prSet/>
      <dgm:spPr/>
      <dgm:t>
        <a:bodyPr/>
        <a:lstStyle/>
        <a:p>
          <a:endParaRPr lang="en-US"/>
        </a:p>
      </dgm:t>
    </dgm:pt>
    <dgm:pt modelId="{3FD31EB7-EF69-4740-9835-1F5C0307E546}" type="sibTrans" cxnId="{16B5DD96-EC8B-4009-9AEE-F3B43BBEAB21}">
      <dgm:prSet/>
      <dgm:spPr/>
      <dgm:t>
        <a:bodyPr/>
        <a:lstStyle/>
        <a:p>
          <a:endParaRPr lang="en-US"/>
        </a:p>
      </dgm:t>
    </dgm:pt>
    <dgm:pt modelId="{ADA028B7-04F7-4C4A-A221-89784FEC8C70}" type="pres">
      <dgm:prSet presAssocID="{9A6990F2-2BD7-4762-BB7A-83F55FFF5ADD}" presName="Name0" presStyleCnt="0">
        <dgm:presLayoutVars>
          <dgm:dir/>
          <dgm:animLvl val="lvl"/>
          <dgm:resizeHandles val="exact"/>
        </dgm:presLayoutVars>
      </dgm:prSet>
      <dgm:spPr/>
    </dgm:pt>
    <dgm:pt modelId="{11546CCD-E47F-413D-A219-61AF5DF73B65}" type="pres">
      <dgm:prSet presAssocID="{1DCC3DEB-AEB8-48B7-9D1B-B6D74D5C1BA4}" presName="composite" presStyleCnt="0"/>
      <dgm:spPr/>
    </dgm:pt>
    <dgm:pt modelId="{18409202-198C-4F3A-8BC6-79EC09DFE66F}" type="pres">
      <dgm:prSet presAssocID="{1DCC3DEB-AEB8-48B7-9D1B-B6D74D5C1BA4}" presName="parTx" presStyleLbl="alignNode1" presStyleIdx="0" presStyleCnt="1">
        <dgm:presLayoutVars>
          <dgm:chMax val="0"/>
          <dgm:chPref val="0"/>
          <dgm:bulletEnabled val="1"/>
        </dgm:presLayoutVars>
      </dgm:prSet>
      <dgm:spPr/>
    </dgm:pt>
    <dgm:pt modelId="{9264B3E4-8EE5-447F-AD8B-837A0447045B}" type="pres">
      <dgm:prSet presAssocID="{1DCC3DEB-AEB8-48B7-9D1B-B6D74D5C1BA4}" presName="desTx" presStyleLbl="alignAccFollowNode1" presStyleIdx="0" presStyleCnt="1">
        <dgm:presLayoutVars>
          <dgm:bulletEnabled val="1"/>
        </dgm:presLayoutVars>
      </dgm:prSet>
      <dgm:spPr/>
    </dgm:pt>
  </dgm:ptLst>
  <dgm:cxnLst>
    <dgm:cxn modelId="{37136905-5040-4228-931F-F84C8E76BA78}" srcId="{1DCC3DEB-AEB8-48B7-9D1B-B6D74D5C1BA4}" destId="{7C0F24CB-1F5F-4E0B-8CF6-96B17941DFB9}" srcOrd="0" destOrd="0" parTransId="{0E107523-08E6-4A14-9AF6-C62D61234E9D}" sibTransId="{B7E1064C-BB8C-4899-897E-3A9D0F6DB858}"/>
    <dgm:cxn modelId="{89E1CB05-EC1E-48B8-AFF9-6908A314BC43}" srcId="{8B58A6FC-5891-4C76-BA9D-F19046A11FBB}" destId="{73477714-8364-4906-8C07-4DC399938FDA}" srcOrd="1" destOrd="0" parTransId="{A5AA46AB-A4B4-4066-B283-A401F3D1F473}" sibTransId="{2AAF0FCB-C571-48A2-97D8-CB78AB50972C}"/>
    <dgm:cxn modelId="{BCFD010A-6D42-42ED-9A1C-5D10B3825975}" type="presOf" srcId="{9A6990F2-2BD7-4762-BB7A-83F55FFF5ADD}" destId="{ADA028B7-04F7-4C4A-A221-89784FEC8C70}" srcOrd="0" destOrd="0" presId="urn:microsoft.com/office/officeart/2005/8/layout/hList1"/>
    <dgm:cxn modelId="{B363D118-7E6F-4637-A2DF-DF25DA020DE1}" srcId="{1DCC3DEB-AEB8-48B7-9D1B-B6D74D5C1BA4}" destId="{49B2EF48-EA6E-4A0A-A1F1-E994F91D4876}" srcOrd="5" destOrd="0" parTransId="{4DB246A4-0B4D-47C3-9596-1DFFC70544CA}" sibTransId="{6D26471B-6706-41B1-8781-B069CF397F58}"/>
    <dgm:cxn modelId="{C00FFF29-227C-4B23-84D6-A677D1CDF6DB}" srcId="{9A6990F2-2BD7-4762-BB7A-83F55FFF5ADD}" destId="{1DCC3DEB-AEB8-48B7-9D1B-B6D74D5C1BA4}" srcOrd="0" destOrd="0" parTransId="{CF017251-60B4-4B92-8582-6E1FB8589872}" sibTransId="{CF7ECEF1-7A7E-40D7-8E40-074163F0AFF7}"/>
    <dgm:cxn modelId="{66F1522A-862C-4F67-A51A-47919C10D635}" srcId="{1DCC3DEB-AEB8-48B7-9D1B-B6D74D5C1BA4}" destId="{8B58A6FC-5891-4C76-BA9D-F19046A11FBB}" srcOrd="6" destOrd="0" parTransId="{B91E08A8-5394-4B00-9217-39F4E2B5C303}" sibTransId="{DD7659E4-458A-49DA-8846-7A3426CEDFF6}"/>
    <dgm:cxn modelId="{F695F235-340B-4984-B68E-85347B8B8D28}" srcId="{1DCC3DEB-AEB8-48B7-9D1B-B6D74D5C1BA4}" destId="{8251E6B7-4F18-4DE7-B63B-3B62BA65DE31}" srcOrd="4" destOrd="0" parTransId="{4E9AED22-8F4F-4750-9E20-7FD5029FFBBD}" sibTransId="{D1D70585-28F2-42BF-88E8-85EDE3203EBF}"/>
    <dgm:cxn modelId="{8E486D63-0CE4-4E22-B55A-7E93F49D53D4}" type="presOf" srcId="{5F0FFD0A-F2C9-48E9-9247-C543EBC073F0}" destId="{9264B3E4-8EE5-447F-AD8B-837A0447045B}" srcOrd="0" destOrd="1" presId="urn:microsoft.com/office/officeart/2005/8/layout/hList1"/>
    <dgm:cxn modelId="{82E4186C-E025-4A0D-8C41-0C51CE29A9B9}" type="presOf" srcId="{3B133341-7F83-467A-B961-934383115CB5}" destId="{9264B3E4-8EE5-447F-AD8B-837A0447045B}" srcOrd="0" destOrd="9" presId="urn:microsoft.com/office/officeart/2005/8/layout/hList1"/>
    <dgm:cxn modelId="{B756696F-F851-4AED-AC6E-B16DD63A7515}" type="presOf" srcId="{8B58A6FC-5891-4C76-BA9D-F19046A11FBB}" destId="{9264B3E4-8EE5-447F-AD8B-837A0447045B}" srcOrd="0" destOrd="6" presId="urn:microsoft.com/office/officeart/2005/8/layout/hList1"/>
    <dgm:cxn modelId="{B93D1454-0CC0-4F44-9D26-0FB905B9FEC8}" type="presOf" srcId="{49B2EF48-EA6E-4A0A-A1F1-E994F91D4876}" destId="{9264B3E4-8EE5-447F-AD8B-837A0447045B}" srcOrd="0" destOrd="5" presId="urn:microsoft.com/office/officeart/2005/8/layout/hList1"/>
    <dgm:cxn modelId="{6A771574-4A23-429D-9AD7-F85C9979A19E}" type="presOf" srcId="{7C0F24CB-1F5F-4E0B-8CF6-96B17941DFB9}" destId="{9264B3E4-8EE5-447F-AD8B-837A0447045B}" srcOrd="0" destOrd="0" presId="urn:microsoft.com/office/officeart/2005/8/layout/hList1"/>
    <dgm:cxn modelId="{E0EAFC81-A287-4C56-A94B-17460A46B43B}" type="presOf" srcId="{73477714-8364-4906-8C07-4DC399938FDA}" destId="{9264B3E4-8EE5-447F-AD8B-837A0447045B}" srcOrd="0" destOrd="8" presId="urn:microsoft.com/office/officeart/2005/8/layout/hList1"/>
    <dgm:cxn modelId="{16B5DD96-EC8B-4009-9AEE-F3B43BBEAB21}" srcId="{8B58A6FC-5891-4C76-BA9D-F19046A11FBB}" destId="{3B133341-7F83-467A-B961-934383115CB5}" srcOrd="2" destOrd="0" parTransId="{F11E184D-E606-40ED-A579-A1C42FB36B67}" sibTransId="{3FD31EB7-EF69-4740-9835-1F5C0307E546}"/>
    <dgm:cxn modelId="{856CFE96-592C-4F2E-B562-C59CE4347E4A}" type="presOf" srcId="{F05D4060-2B3B-4223-9D9C-0E1E9B14C7DB}" destId="{9264B3E4-8EE5-447F-AD8B-837A0447045B}" srcOrd="0" destOrd="3" presId="urn:microsoft.com/office/officeart/2005/8/layout/hList1"/>
    <dgm:cxn modelId="{C1CC849D-AEC8-4725-BF53-10E57597AA1D}" type="presOf" srcId="{1DCC3DEB-AEB8-48B7-9D1B-B6D74D5C1BA4}" destId="{18409202-198C-4F3A-8BC6-79EC09DFE66F}" srcOrd="0" destOrd="0" presId="urn:microsoft.com/office/officeart/2005/8/layout/hList1"/>
    <dgm:cxn modelId="{2E7CB1AC-CC49-431B-BDF4-1294110D6E08}" srcId="{1DCC3DEB-AEB8-48B7-9D1B-B6D74D5C1BA4}" destId="{F05D4060-2B3B-4223-9D9C-0E1E9B14C7DB}" srcOrd="3" destOrd="0" parTransId="{38770ACF-C43B-419D-9988-827C3F6A89F6}" sibTransId="{F2135B3F-7A6C-4389-A157-322D173E01EE}"/>
    <dgm:cxn modelId="{C696C8AD-CBE3-4F74-BB03-9AEFB7FF1FAF}" srcId="{8B58A6FC-5891-4C76-BA9D-F19046A11FBB}" destId="{FABCC19F-4168-4AB5-974A-D360F873646D}" srcOrd="0" destOrd="0" parTransId="{9144BD70-7585-40D7-AE34-EA1BE3980EEE}" sibTransId="{3096D37C-337B-479F-8F5A-1AFE036A33CF}"/>
    <dgm:cxn modelId="{A45FC1BF-C667-428A-864D-D6848D341E83}" srcId="{1DCC3DEB-AEB8-48B7-9D1B-B6D74D5C1BA4}" destId="{5F0FFD0A-F2C9-48E9-9247-C543EBC073F0}" srcOrd="1" destOrd="0" parTransId="{95304B93-6CB5-4AA2-918C-DDFAA72F22BC}" sibTransId="{6E8AF359-EC71-4C60-9B30-C014953E0B8E}"/>
    <dgm:cxn modelId="{E2E123CC-7250-4220-A398-DCC0E4944E16}" type="presOf" srcId="{01348FD5-E66A-4120-9C68-7BFA517416CB}" destId="{9264B3E4-8EE5-447F-AD8B-837A0447045B}" srcOrd="0" destOrd="2" presId="urn:microsoft.com/office/officeart/2005/8/layout/hList1"/>
    <dgm:cxn modelId="{029449ED-70A6-4B23-A1F8-0CD018AA125D}" type="presOf" srcId="{8251E6B7-4F18-4DE7-B63B-3B62BA65DE31}" destId="{9264B3E4-8EE5-447F-AD8B-837A0447045B}" srcOrd="0" destOrd="4" presId="urn:microsoft.com/office/officeart/2005/8/layout/hList1"/>
    <dgm:cxn modelId="{49F1C0F5-4097-487E-9368-7355AD4CE399}" type="presOf" srcId="{FABCC19F-4168-4AB5-974A-D360F873646D}" destId="{9264B3E4-8EE5-447F-AD8B-837A0447045B}" srcOrd="0" destOrd="7" presId="urn:microsoft.com/office/officeart/2005/8/layout/hList1"/>
    <dgm:cxn modelId="{E83731F6-673F-42B9-9AF9-EBC21E583A3C}" srcId="{1DCC3DEB-AEB8-48B7-9D1B-B6D74D5C1BA4}" destId="{01348FD5-E66A-4120-9C68-7BFA517416CB}" srcOrd="2" destOrd="0" parTransId="{83264D5A-EC3C-4E15-B5C2-9F6413D98888}" sibTransId="{7D0C1872-07A9-4F51-BFBB-816EDF75C559}"/>
    <dgm:cxn modelId="{E527C257-2031-4643-8916-46BF3875E4E1}" type="presParOf" srcId="{ADA028B7-04F7-4C4A-A221-89784FEC8C70}" destId="{11546CCD-E47F-413D-A219-61AF5DF73B65}" srcOrd="0" destOrd="0" presId="urn:microsoft.com/office/officeart/2005/8/layout/hList1"/>
    <dgm:cxn modelId="{1993A64C-E25E-4FFC-B2FF-138510C441A6}" type="presParOf" srcId="{11546CCD-E47F-413D-A219-61AF5DF73B65}" destId="{18409202-198C-4F3A-8BC6-79EC09DFE66F}" srcOrd="0" destOrd="0" presId="urn:microsoft.com/office/officeart/2005/8/layout/hList1"/>
    <dgm:cxn modelId="{6774C474-3083-46A8-A229-0BCADFFEE164}" type="presParOf" srcId="{11546CCD-E47F-413D-A219-61AF5DF73B65}" destId="{9264B3E4-8EE5-447F-AD8B-837A0447045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21600C-851F-4F83-81B1-A3AE4F1777AE}">
      <dsp:nvSpPr>
        <dsp:cNvPr id="0" name=""/>
        <dsp:cNvSpPr/>
      </dsp:nvSpPr>
      <dsp:spPr>
        <a:xfrm>
          <a:off x="2612" y="233487"/>
          <a:ext cx="2152429" cy="810000"/>
        </a:xfrm>
        <a:prstGeom prst="chevron">
          <a:avLst/>
        </a:prstGeom>
        <a:gradFill rotWithShape="0">
          <a:gsLst>
            <a:gs pos="0">
              <a:schemeClr val="accent4">
                <a:shade val="80000"/>
                <a:hueOff val="0"/>
                <a:satOff val="0"/>
                <a:lumOff val="0"/>
                <a:alphaOff val="0"/>
                <a:tint val="98000"/>
                <a:lumMod val="100000"/>
              </a:schemeClr>
            </a:gs>
            <a:gs pos="100000">
              <a:schemeClr val="accent4">
                <a:shade val="80000"/>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TABLES</a:t>
          </a:r>
        </a:p>
      </dsp:txBody>
      <dsp:txXfrm>
        <a:off x="407612" y="233487"/>
        <a:ext cx="1342429" cy="810000"/>
      </dsp:txXfrm>
    </dsp:sp>
    <dsp:sp modelId="{07882E67-9D01-4001-97C4-82D7319DE3B0}">
      <dsp:nvSpPr>
        <dsp:cNvPr id="0" name=""/>
        <dsp:cNvSpPr/>
      </dsp:nvSpPr>
      <dsp:spPr>
        <a:xfrm>
          <a:off x="1939042" y="233487"/>
          <a:ext cx="2152429" cy="810000"/>
        </a:xfrm>
        <a:prstGeom prst="chevron">
          <a:avLst/>
        </a:prstGeom>
        <a:gradFill rotWithShape="0">
          <a:gsLst>
            <a:gs pos="0">
              <a:schemeClr val="accent4">
                <a:shade val="80000"/>
                <a:hueOff val="145691"/>
                <a:satOff val="-3366"/>
                <a:lumOff val="13082"/>
                <a:alphaOff val="0"/>
                <a:tint val="98000"/>
                <a:lumMod val="100000"/>
              </a:schemeClr>
            </a:gs>
            <a:gs pos="100000">
              <a:schemeClr val="accent4">
                <a:shade val="80000"/>
                <a:hueOff val="145691"/>
                <a:satOff val="-3366"/>
                <a:lumOff val="13082"/>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Organized and concise ways of presenting data</a:t>
          </a:r>
        </a:p>
      </dsp:txBody>
      <dsp:txXfrm>
        <a:off x="2344042" y="233487"/>
        <a:ext cx="1342429" cy="810000"/>
      </dsp:txXfrm>
    </dsp:sp>
    <dsp:sp modelId="{4598B6EB-2DFF-4C35-8C50-1E8E2F5908B7}">
      <dsp:nvSpPr>
        <dsp:cNvPr id="0" name=""/>
        <dsp:cNvSpPr/>
      </dsp:nvSpPr>
      <dsp:spPr>
        <a:xfrm>
          <a:off x="4307258" y="241537"/>
          <a:ext cx="2152429" cy="810000"/>
        </a:xfrm>
        <a:prstGeom prst="chevron">
          <a:avLst/>
        </a:prstGeom>
        <a:gradFill rotWithShape="0">
          <a:gsLst>
            <a:gs pos="0">
              <a:schemeClr val="accent4">
                <a:shade val="80000"/>
                <a:hueOff val="291381"/>
                <a:satOff val="-6731"/>
                <a:lumOff val="26165"/>
                <a:alphaOff val="0"/>
                <a:tint val="98000"/>
                <a:lumMod val="100000"/>
              </a:schemeClr>
            </a:gs>
            <a:gs pos="100000">
              <a:schemeClr val="accent4">
                <a:shade val="80000"/>
                <a:hueOff val="291381"/>
                <a:satOff val="-6731"/>
                <a:lumOff val="26165"/>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Rules for tables</a:t>
          </a:r>
        </a:p>
      </dsp:txBody>
      <dsp:txXfrm>
        <a:off x="4712258" y="241537"/>
        <a:ext cx="1342429" cy="810000"/>
      </dsp:txXfrm>
    </dsp:sp>
    <dsp:sp modelId="{C25E48C3-15CF-4131-8F31-B18CB3DFDE4C}">
      <dsp:nvSpPr>
        <dsp:cNvPr id="0" name=""/>
        <dsp:cNvSpPr/>
      </dsp:nvSpPr>
      <dsp:spPr>
        <a:xfrm>
          <a:off x="3878085" y="1410425"/>
          <a:ext cx="2585516" cy="37605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66750">
            <a:lnSpc>
              <a:spcPct val="90000"/>
            </a:lnSpc>
            <a:spcBef>
              <a:spcPct val="0"/>
            </a:spcBef>
            <a:spcAft>
              <a:spcPct val="15000"/>
            </a:spcAft>
            <a:buFont typeface="+mj-lt"/>
            <a:buAutoNum type="arabicPeriod"/>
          </a:pPr>
          <a:r>
            <a:rPr lang="en-US" sz="1500" kern="1200" dirty="0">
              <a:latin typeface="Arial" panose="020B0604020202020204" pitchFamily="34" charset="0"/>
              <a:cs typeface="Arial" panose="020B0604020202020204" pitchFamily="34" charset="0"/>
            </a:rPr>
            <a:t>Table must have a </a:t>
          </a:r>
          <a:r>
            <a:rPr lang="en-US" sz="1500" b="1" kern="1200" dirty="0">
              <a:latin typeface="Arial" panose="020B0604020202020204" pitchFamily="34" charset="0"/>
              <a:cs typeface="Arial" panose="020B0604020202020204" pitchFamily="34" charset="0"/>
            </a:rPr>
            <a:t>title</a:t>
          </a:r>
          <a:r>
            <a:rPr lang="en-US" sz="1500" kern="1200" dirty="0">
              <a:latin typeface="Arial" panose="020B0604020202020204" pitchFamily="34" charset="0"/>
              <a:cs typeface="Arial" panose="020B0604020202020204" pitchFamily="34" charset="0"/>
            </a:rPr>
            <a:t> stating the </a:t>
          </a:r>
          <a:r>
            <a:rPr lang="en-US" sz="1500" b="1" kern="1200" dirty="0">
              <a:latin typeface="Arial" panose="020B0604020202020204" pitchFamily="34" charset="0"/>
              <a:cs typeface="Arial" panose="020B0604020202020204" pitchFamily="34" charset="0"/>
            </a:rPr>
            <a:t>independent</a:t>
          </a:r>
          <a:r>
            <a:rPr lang="en-US" sz="1500" kern="1200" dirty="0">
              <a:latin typeface="Arial" panose="020B0604020202020204" pitchFamily="34" charset="0"/>
              <a:cs typeface="Arial" panose="020B0604020202020204" pitchFamily="34" charset="0"/>
            </a:rPr>
            <a:t> and </a:t>
          </a:r>
          <a:r>
            <a:rPr lang="en-US" sz="1500" b="1" kern="1200" dirty="0">
              <a:latin typeface="Arial" panose="020B0604020202020204" pitchFamily="34" charset="0"/>
              <a:cs typeface="Arial" panose="020B0604020202020204" pitchFamily="34" charset="0"/>
            </a:rPr>
            <a:t>dependent</a:t>
          </a:r>
          <a:r>
            <a:rPr lang="en-US" sz="1500" kern="1200" dirty="0">
              <a:latin typeface="Arial" panose="020B0604020202020204" pitchFamily="34" charset="0"/>
              <a:cs typeface="Arial" panose="020B0604020202020204" pitchFamily="34" charset="0"/>
            </a:rPr>
            <a:t> variables – “Table showing heart rate with increasing exercise time”.</a:t>
          </a:r>
        </a:p>
        <a:p>
          <a:pPr marL="114300" lvl="1" indent="-114300" algn="l" defTabSz="666750">
            <a:lnSpc>
              <a:spcPct val="90000"/>
            </a:lnSpc>
            <a:spcBef>
              <a:spcPct val="0"/>
            </a:spcBef>
            <a:spcAft>
              <a:spcPct val="15000"/>
            </a:spcAft>
            <a:buFont typeface="+mj-lt"/>
            <a:buAutoNum type="arabicPeriod"/>
          </a:pPr>
          <a:r>
            <a:rPr lang="en-US" sz="1500" kern="1200" dirty="0">
              <a:latin typeface="Arial" panose="020B0604020202020204" pitchFamily="34" charset="0"/>
              <a:cs typeface="Arial" panose="020B0604020202020204" pitchFamily="34" charset="0"/>
            </a:rPr>
            <a:t>Data are presented in columns</a:t>
          </a:r>
        </a:p>
        <a:p>
          <a:pPr marL="114300" lvl="1" indent="-114300" algn="l" defTabSz="666750">
            <a:lnSpc>
              <a:spcPct val="90000"/>
            </a:lnSpc>
            <a:spcBef>
              <a:spcPct val="0"/>
            </a:spcBef>
            <a:spcAft>
              <a:spcPct val="15000"/>
            </a:spcAft>
            <a:buFont typeface="+mj-lt"/>
            <a:buAutoNum type="arabicPeriod"/>
          </a:pPr>
          <a:r>
            <a:rPr lang="en-US" sz="1500" kern="1200" dirty="0">
              <a:latin typeface="Arial" panose="020B0604020202020204" pitchFamily="34" charset="0"/>
              <a:cs typeface="Arial" panose="020B0604020202020204" pitchFamily="34" charset="0"/>
            </a:rPr>
            <a:t>Each column has a heading that </a:t>
          </a:r>
          <a:r>
            <a:rPr lang="en-US" sz="1500" b="1" kern="1200" dirty="0">
              <a:latin typeface="Arial" panose="020B0604020202020204" pitchFamily="34" charset="0"/>
              <a:cs typeface="Arial" panose="020B0604020202020204" pitchFamily="34" charset="0"/>
            </a:rPr>
            <a:t>names the variable </a:t>
          </a:r>
          <a:r>
            <a:rPr lang="en-US" sz="1500" kern="1200" dirty="0">
              <a:latin typeface="Arial" panose="020B0604020202020204" pitchFamily="34" charset="0"/>
              <a:cs typeface="Arial" panose="020B0604020202020204" pitchFamily="34" charset="0"/>
            </a:rPr>
            <a:t>and the </a:t>
          </a:r>
          <a:r>
            <a:rPr lang="en-US" sz="1500" b="1" kern="1200" dirty="0">
              <a:latin typeface="Arial" panose="020B0604020202020204" pitchFamily="34" charset="0"/>
              <a:cs typeface="Arial" panose="020B0604020202020204" pitchFamily="34" charset="0"/>
            </a:rPr>
            <a:t>units</a:t>
          </a:r>
          <a:r>
            <a:rPr lang="en-US" sz="1500" kern="1200" dirty="0">
              <a:latin typeface="Arial" panose="020B0604020202020204" pitchFamily="34" charset="0"/>
              <a:cs typeface="Arial" panose="020B0604020202020204" pitchFamily="34" charset="0"/>
            </a:rPr>
            <a:t> in which it is measured</a:t>
          </a:r>
        </a:p>
      </dsp:txBody>
      <dsp:txXfrm>
        <a:off x="3878085" y="1410425"/>
        <a:ext cx="2585516" cy="37605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409202-198C-4F3A-8BC6-79EC09DFE66F}">
      <dsp:nvSpPr>
        <dsp:cNvPr id="0" name=""/>
        <dsp:cNvSpPr/>
      </dsp:nvSpPr>
      <dsp:spPr>
        <a:xfrm>
          <a:off x="0" y="147504"/>
          <a:ext cx="6651811" cy="547200"/>
        </a:xfrm>
        <a:prstGeom prst="rect">
          <a:avLst/>
        </a:prstGeom>
        <a:gradFill rotWithShape="0">
          <a:gsLst>
            <a:gs pos="0">
              <a:schemeClr val="accent4">
                <a:shade val="80000"/>
                <a:hueOff val="0"/>
                <a:satOff val="0"/>
                <a:lumOff val="0"/>
                <a:alphaOff val="0"/>
                <a:tint val="98000"/>
                <a:lumMod val="100000"/>
              </a:schemeClr>
            </a:gs>
            <a:gs pos="100000">
              <a:schemeClr val="accent4">
                <a:shade val="80000"/>
                <a:hueOff val="0"/>
                <a:satOff val="0"/>
                <a:lumOff val="0"/>
                <a:alphaOff val="0"/>
                <a:shade val="88000"/>
                <a:lumMod val="88000"/>
              </a:schemeClr>
            </a:gs>
          </a:gsLst>
          <a:lin ang="5400000" scaled="1"/>
        </a:gradFill>
        <a:ln w="9525" cap="rnd" cmpd="sng" algn="ctr">
          <a:solidFill>
            <a:schemeClr val="accent4">
              <a:shade val="80000"/>
              <a:hueOff val="0"/>
              <a:satOff val="0"/>
              <a:lumOff val="0"/>
              <a:alphaOff val="0"/>
            </a:schemeClr>
          </a:solidFill>
          <a:prstDash val="solid"/>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1">
          <a:scrgbClr r="0" g="0" b="0"/>
        </a:lnRef>
        <a:fillRef idx="3">
          <a:scrgbClr r="0" g="0" b="0"/>
        </a:fillRef>
        <a:effectRef idx="3">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GRAPHS: Useful ways of presenting data</a:t>
          </a:r>
        </a:p>
      </dsp:txBody>
      <dsp:txXfrm>
        <a:off x="0" y="147504"/>
        <a:ext cx="6651811" cy="547200"/>
      </dsp:txXfrm>
    </dsp:sp>
    <dsp:sp modelId="{9264B3E4-8EE5-447F-AD8B-837A0447045B}">
      <dsp:nvSpPr>
        <dsp:cNvPr id="0" name=""/>
        <dsp:cNvSpPr/>
      </dsp:nvSpPr>
      <dsp:spPr>
        <a:xfrm>
          <a:off x="0" y="694704"/>
          <a:ext cx="6651811" cy="5424119"/>
        </a:xfrm>
        <a:prstGeom prst="rect">
          <a:avLst/>
        </a:prstGeom>
        <a:solidFill>
          <a:schemeClr val="accent4">
            <a:alpha val="90000"/>
            <a:tint val="40000"/>
            <a:hueOff val="0"/>
            <a:satOff val="0"/>
            <a:lumOff val="0"/>
            <a:alphaOff val="0"/>
          </a:schemeClr>
        </a:solidFill>
        <a:ln w="9525" cap="rnd" cmpd="sng" algn="ctr">
          <a:solidFill>
            <a:schemeClr val="accent4">
              <a:alpha val="90000"/>
              <a:tint val="40000"/>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Independent variable normally plotted on the horizontal axis; dependent variable normally plotted on the vertical axis</a:t>
          </a:r>
        </a:p>
        <a:p>
          <a:pPr marL="171450" lvl="1" indent="-171450" algn="l" defTabSz="844550">
            <a:lnSpc>
              <a:spcPct val="90000"/>
            </a:lnSpc>
            <a:spcBef>
              <a:spcPct val="0"/>
            </a:spcBef>
            <a:spcAft>
              <a:spcPct val="15000"/>
            </a:spcAft>
            <a:buChar char="•"/>
          </a:pPr>
          <a:r>
            <a:rPr lang="en-US" sz="1900" kern="1200" dirty="0"/>
            <a:t>Label the axes with names of the variables</a:t>
          </a:r>
        </a:p>
        <a:p>
          <a:pPr marL="171450" lvl="1" indent="-171450" algn="l" defTabSz="844550">
            <a:lnSpc>
              <a:spcPct val="90000"/>
            </a:lnSpc>
            <a:spcBef>
              <a:spcPct val="0"/>
            </a:spcBef>
            <a:spcAft>
              <a:spcPct val="15000"/>
            </a:spcAft>
            <a:buChar char="•"/>
          </a:pPr>
          <a:r>
            <a:rPr lang="en-US" sz="1900" kern="1200" dirty="0"/>
            <a:t>Indicate the units in which the variable is measured</a:t>
          </a:r>
        </a:p>
        <a:p>
          <a:pPr marL="171450" lvl="1" indent="-171450" algn="l" defTabSz="844550">
            <a:lnSpc>
              <a:spcPct val="90000"/>
            </a:lnSpc>
            <a:spcBef>
              <a:spcPct val="0"/>
            </a:spcBef>
            <a:spcAft>
              <a:spcPct val="15000"/>
            </a:spcAft>
            <a:buChar char="•"/>
          </a:pPr>
          <a:r>
            <a:rPr lang="en-US" sz="1900" kern="1200" dirty="0"/>
            <a:t>Give the graph a title that summarizes the relationship between the variables – “Graph of heart rate with increasing exercise time”</a:t>
          </a:r>
        </a:p>
        <a:p>
          <a:pPr marL="171450" lvl="1" indent="-171450" algn="l" defTabSz="844550">
            <a:lnSpc>
              <a:spcPct val="90000"/>
            </a:lnSpc>
            <a:spcBef>
              <a:spcPct val="0"/>
            </a:spcBef>
            <a:spcAft>
              <a:spcPct val="15000"/>
            </a:spcAft>
            <a:buChar char="•"/>
          </a:pPr>
          <a:r>
            <a:rPr lang="en-US" sz="1900" kern="1200" dirty="0"/>
            <a:t>Use equal intervals of units on each axis</a:t>
          </a:r>
        </a:p>
        <a:p>
          <a:pPr marL="171450" lvl="1" indent="-171450" algn="l" defTabSz="844550">
            <a:lnSpc>
              <a:spcPct val="90000"/>
            </a:lnSpc>
            <a:spcBef>
              <a:spcPct val="0"/>
            </a:spcBef>
            <a:spcAft>
              <a:spcPct val="15000"/>
            </a:spcAft>
            <a:buChar char="•"/>
          </a:pPr>
          <a:r>
            <a:rPr lang="en-US" sz="1900" kern="1200"/>
            <a:t>Appropriate size – use most of the graph sheet</a:t>
          </a:r>
        </a:p>
        <a:p>
          <a:pPr marL="171450" lvl="1" indent="-171450" algn="l" defTabSz="844550">
            <a:lnSpc>
              <a:spcPct val="90000"/>
            </a:lnSpc>
            <a:spcBef>
              <a:spcPct val="0"/>
            </a:spcBef>
            <a:spcAft>
              <a:spcPct val="15000"/>
            </a:spcAft>
            <a:buChar char="•"/>
          </a:pPr>
          <a:r>
            <a:rPr lang="en-US" sz="1900" kern="1200" dirty="0"/>
            <a:t>Appropriate type</a:t>
          </a:r>
        </a:p>
        <a:p>
          <a:pPr marL="342900" lvl="2" indent="-171450" algn="l" defTabSz="844550">
            <a:lnSpc>
              <a:spcPct val="90000"/>
            </a:lnSpc>
            <a:spcBef>
              <a:spcPct val="0"/>
            </a:spcBef>
            <a:spcAft>
              <a:spcPct val="15000"/>
            </a:spcAft>
            <a:buChar char="•"/>
          </a:pPr>
          <a:r>
            <a:rPr lang="en-US" sz="1900" kern="1200" dirty="0"/>
            <a:t>Line graph – when data are even and continuous; in human biology, ruled lines join points.</a:t>
          </a:r>
        </a:p>
        <a:p>
          <a:pPr marL="342900" lvl="2" indent="-171450" algn="l" defTabSz="844550">
            <a:lnSpc>
              <a:spcPct val="90000"/>
            </a:lnSpc>
            <a:spcBef>
              <a:spcPct val="0"/>
            </a:spcBef>
            <a:spcAft>
              <a:spcPct val="15000"/>
            </a:spcAft>
            <a:buChar char="•"/>
          </a:pPr>
          <a:r>
            <a:rPr lang="en-US" sz="1900" kern="1200" dirty="0"/>
            <a:t>Bar or column graph – when data are discreet or in groups e.g. comparisons between different types; contain spaces between columns</a:t>
          </a:r>
        </a:p>
        <a:p>
          <a:pPr marL="342900" lvl="2" indent="-171450" algn="l" defTabSz="844550">
            <a:lnSpc>
              <a:spcPct val="90000"/>
            </a:lnSpc>
            <a:spcBef>
              <a:spcPct val="0"/>
            </a:spcBef>
            <a:spcAft>
              <a:spcPct val="15000"/>
            </a:spcAft>
            <a:buChar char="•"/>
          </a:pPr>
          <a:r>
            <a:rPr lang="en-US" sz="1900" kern="1200" dirty="0"/>
            <a:t>Histograms – used to show frequencies – how often a particular value or characteristic occurs. Population pyramids are histograms.</a:t>
          </a:r>
        </a:p>
      </dsp:txBody>
      <dsp:txXfrm>
        <a:off x="0" y="694704"/>
        <a:ext cx="6651811" cy="542411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30-Jan-18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30-Jan-18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30-Jan-18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30-Jan-18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30-Jan-18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30-Jan-18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30-Jan-18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30-Jan-18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30-Jan-18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30-Jan-18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30-Jan-18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30-Jan-18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30-Jan-18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30-Jan-18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30-Jan-18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30-Jan-18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30-Jan-18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30-Jan-18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 Id="rId5" Type="http://schemas.openxmlformats.org/officeDocument/2006/relationships/image" Target="../media/image14.jpg"/><Relationship Id="rId4"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9.xml"/><Relationship Id="rId5" Type="http://schemas.microsoft.com/office/2007/relationships/hdphoto" Target="../media/hdphoto1.wdp"/><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C77F6-3340-CF4C-A5EE-A1FB7BE8576F}"/>
              </a:ext>
            </a:extLst>
          </p:cNvPr>
          <p:cNvSpPr>
            <a:spLocks noGrp="1"/>
          </p:cNvSpPr>
          <p:nvPr>
            <p:ph type="ctrTitle"/>
          </p:nvPr>
        </p:nvSpPr>
        <p:spPr>
          <a:xfrm>
            <a:off x="2850776" y="1964267"/>
            <a:ext cx="8309349" cy="2421464"/>
          </a:xfrm>
        </p:spPr>
        <p:txBody>
          <a:bodyPr/>
          <a:lstStyle/>
          <a:p>
            <a:r>
              <a:rPr lang="en-AU" dirty="0"/>
              <a:t>YEAR 11 ATAR HUMAN BIOLOGY </a:t>
            </a:r>
            <a:br>
              <a:rPr lang="en-AU" dirty="0"/>
            </a:br>
            <a:r>
              <a:rPr lang="en-AU" dirty="0"/>
              <a:t> </a:t>
            </a:r>
            <a:br>
              <a:rPr lang="en-AU" dirty="0"/>
            </a:br>
            <a:r>
              <a:rPr lang="en-AU" sz="2400" dirty="0">
                <a:latin typeface="Arial" panose="020B0604020202020204" pitchFamily="34" charset="0"/>
                <a:cs typeface="Arial" panose="020B0604020202020204" pitchFamily="34" charset="0"/>
              </a:rPr>
              <a:t>UNIT 1 – THE FUNCTIONING HUMAN BODY</a:t>
            </a:r>
            <a:endParaRPr lang="en-US" dirty="0"/>
          </a:p>
        </p:txBody>
      </p:sp>
      <p:sp>
        <p:nvSpPr>
          <p:cNvPr id="3" name="Subtitle 2">
            <a:extLst>
              <a:ext uri="{FF2B5EF4-FFF2-40B4-BE49-F238E27FC236}">
                <a16:creationId xmlns:a16="http://schemas.microsoft.com/office/drawing/2014/main" id="{6E43C990-36B6-F143-A6D2-F4F53C3ED262}"/>
              </a:ext>
            </a:extLst>
          </p:cNvPr>
          <p:cNvSpPr>
            <a:spLocks noGrp="1"/>
          </p:cNvSpPr>
          <p:nvPr>
            <p:ph type="subTitle" idx="1"/>
          </p:nvPr>
        </p:nvSpPr>
        <p:spPr>
          <a:xfrm>
            <a:off x="3962399" y="4891342"/>
            <a:ext cx="7197726" cy="1405467"/>
          </a:xfrm>
        </p:spPr>
        <p:txBody>
          <a:bodyPr/>
          <a:lstStyle/>
          <a:p>
            <a:r>
              <a:rPr lang="en-AU" dirty="0"/>
              <a:t>CHAPTER 1 – HUMAN BIOLOGICAL SCIENCE</a:t>
            </a:r>
          </a:p>
          <a:p>
            <a:r>
              <a:rPr lang="en-AU" dirty="0"/>
              <a:t>CHAPTER 2 – SCIENTIFIC INQUIRY</a:t>
            </a:r>
            <a:endParaRPr lang="en-US" dirty="0"/>
          </a:p>
        </p:txBody>
      </p:sp>
    </p:spTree>
    <p:extLst>
      <p:ext uri="{BB962C8B-B14F-4D97-AF65-F5344CB8AC3E}">
        <p14:creationId xmlns:p14="http://schemas.microsoft.com/office/powerpoint/2010/main" val="1229682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C715D-CC30-5D4B-BF10-7F6ACD188150}"/>
              </a:ext>
            </a:extLst>
          </p:cNvPr>
          <p:cNvSpPr>
            <a:spLocks noGrp="1"/>
          </p:cNvSpPr>
          <p:nvPr>
            <p:ph type="title"/>
          </p:nvPr>
        </p:nvSpPr>
        <p:spPr/>
        <p:txBody>
          <a:bodyPr/>
          <a:lstStyle/>
          <a:p>
            <a:r>
              <a:rPr lang="en-AU" dirty="0"/>
              <a:t>	chapter 2 scientific inquiry</a:t>
            </a:r>
          </a:p>
        </p:txBody>
      </p:sp>
    </p:spTree>
    <p:extLst>
      <p:ext uri="{BB962C8B-B14F-4D97-AF65-F5344CB8AC3E}">
        <p14:creationId xmlns:p14="http://schemas.microsoft.com/office/powerpoint/2010/main" val="934257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F6A9299-1D12-47E2-9DD4-03342553C4A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6" name="Picture Placeholder 5">
            <a:extLst>
              <a:ext uri="{FF2B5EF4-FFF2-40B4-BE49-F238E27FC236}">
                <a16:creationId xmlns:a16="http://schemas.microsoft.com/office/drawing/2014/main" id="{7AC42685-C57C-8542-908F-5DC8FF2191EE}"/>
              </a:ext>
            </a:extLst>
          </p:cNvPr>
          <p:cNvPicPr>
            <a:picLocks noGrp="1" noChangeAspect="1"/>
          </p:cNvPicPr>
          <p:nvPr>
            <p:ph type="pic" idx="1"/>
          </p:nvPr>
        </p:nvPicPr>
        <p:blipFill rotWithShape="1">
          <a:blip r:embed="rId4"/>
          <a:srcRect l="19833" r="45"/>
          <a:stretch/>
        </p:blipFill>
        <p:spPr>
          <a:xfrm>
            <a:off x="172202" y="157315"/>
            <a:ext cx="7270817" cy="6601849"/>
          </a:xfrm>
          <a:prstGeom prst="rect">
            <a:avLst/>
          </a:prstGeom>
        </p:spPr>
      </p:pic>
      <p:sp>
        <p:nvSpPr>
          <p:cNvPr id="2" name="Title 1">
            <a:extLst>
              <a:ext uri="{FF2B5EF4-FFF2-40B4-BE49-F238E27FC236}">
                <a16:creationId xmlns:a16="http://schemas.microsoft.com/office/drawing/2014/main" id="{B915CFE9-547D-0C49-BA9E-4DC8BED33806}"/>
              </a:ext>
            </a:extLst>
          </p:cNvPr>
          <p:cNvSpPr>
            <a:spLocks noGrp="1"/>
          </p:cNvSpPr>
          <p:nvPr>
            <p:ph type="title"/>
          </p:nvPr>
        </p:nvSpPr>
        <p:spPr>
          <a:xfrm>
            <a:off x="7865806" y="643463"/>
            <a:ext cx="3706762" cy="1608124"/>
          </a:xfrm>
        </p:spPr>
        <p:txBody>
          <a:bodyPr vert="horz" lIns="91440" tIns="45720" rIns="91440" bIns="45720" rtlCol="0" anchor="ctr">
            <a:normAutofit/>
          </a:bodyPr>
          <a:lstStyle/>
          <a:p>
            <a:r>
              <a:rPr lang="en-US" sz="3600" dirty="0"/>
              <a:t>Scientific method</a:t>
            </a:r>
          </a:p>
        </p:txBody>
      </p:sp>
      <p:sp>
        <p:nvSpPr>
          <p:cNvPr id="4" name="Text Placeholder 3">
            <a:extLst>
              <a:ext uri="{FF2B5EF4-FFF2-40B4-BE49-F238E27FC236}">
                <a16:creationId xmlns:a16="http://schemas.microsoft.com/office/drawing/2014/main" id="{82F34F75-1D4C-E745-8D26-EFD96D591EA9}"/>
              </a:ext>
            </a:extLst>
          </p:cNvPr>
          <p:cNvSpPr>
            <a:spLocks noGrp="1"/>
          </p:cNvSpPr>
          <p:nvPr>
            <p:ph type="body" sz="half" idx="2"/>
          </p:nvPr>
        </p:nvSpPr>
        <p:spPr>
          <a:xfrm>
            <a:off x="7865806" y="2251587"/>
            <a:ext cx="3706762" cy="3972232"/>
          </a:xfrm>
        </p:spPr>
        <p:txBody>
          <a:bodyPr vert="horz" lIns="91440" tIns="45720" rIns="91440" bIns="45720" rtlCol="0" anchor="ctr">
            <a:normAutofit/>
          </a:bodyPr>
          <a:lstStyle/>
          <a:p>
            <a:pPr marL="285750" indent="-285750">
              <a:buFont typeface="Arial"/>
              <a:buChar char="•"/>
            </a:pPr>
            <a:r>
              <a:rPr lang="en-US" dirty="0"/>
              <a:t>A systematic pattern or sequence of steps that is followed to discover the solution to a problem.</a:t>
            </a:r>
          </a:p>
          <a:p>
            <a:pPr marL="285750" indent="-285750">
              <a:buFont typeface="Arial"/>
              <a:buChar char="•"/>
            </a:pPr>
            <a:r>
              <a:rPr lang="en-US" dirty="0"/>
              <a:t>Precise method is unique to the circumstances, but underlying pattern is similar in all cases.</a:t>
            </a:r>
          </a:p>
          <a:p>
            <a:pPr>
              <a:buFont typeface="Arial"/>
              <a:buChar char="•"/>
            </a:pPr>
            <a:endParaRPr lang="en-US" dirty="0"/>
          </a:p>
        </p:txBody>
      </p:sp>
    </p:spTree>
    <p:extLst>
      <p:ext uri="{BB962C8B-B14F-4D97-AF65-F5344CB8AC3E}">
        <p14:creationId xmlns:p14="http://schemas.microsoft.com/office/powerpoint/2010/main" val="2556808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7BBF5-5B10-410A-B625-A32AB2EE70D5}"/>
              </a:ext>
            </a:extLst>
          </p:cNvPr>
          <p:cNvSpPr>
            <a:spLocks noGrp="1"/>
          </p:cNvSpPr>
          <p:nvPr>
            <p:ph type="title"/>
          </p:nvPr>
        </p:nvSpPr>
        <p:spPr>
          <a:xfrm>
            <a:off x="685801" y="2931"/>
            <a:ext cx="10131425" cy="1456267"/>
          </a:xfrm>
        </p:spPr>
        <p:txBody>
          <a:bodyPr/>
          <a:lstStyle/>
          <a:p>
            <a:r>
              <a:rPr lang="en-US" dirty="0"/>
              <a:t>Scientific method</a:t>
            </a:r>
            <a:endParaRPr lang="en-AU" dirty="0"/>
          </a:p>
        </p:txBody>
      </p:sp>
      <p:sp>
        <p:nvSpPr>
          <p:cNvPr id="3" name="Content Placeholder 2">
            <a:extLst>
              <a:ext uri="{FF2B5EF4-FFF2-40B4-BE49-F238E27FC236}">
                <a16:creationId xmlns:a16="http://schemas.microsoft.com/office/drawing/2014/main" id="{49E70B7B-3D74-44E2-8EEE-5B02F508A1EA}"/>
              </a:ext>
            </a:extLst>
          </p:cNvPr>
          <p:cNvSpPr>
            <a:spLocks noGrp="1"/>
          </p:cNvSpPr>
          <p:nvPr>
            <p:ph idx="1"/>
          </p:nvPr>
        </p:nvSpPr>
        <p:spPr>
          <a:xfrm>
            <a:off x="685801" y="1266092"/>
            <a:ext cx="11245361" cy="5117123"/>
          </a:xfrm>
        </p:spPr>
        <p:txBody>
          <a:bodyPr>
            <a:normAutofit lnSpcReduction="10000"/>
          </a:bodyPr>
          <a:lstStyle/>
          <a:p>
            <a:r>
              <a:rPr lang="en-US" sz="2000" b="1" dirty="0">
                <a:latin typeface="Arial" panose="020B0604020202020204" pitchFamily="34" charset="0"/>
                <a:cs typeface="Arial" panose="020B0604020202020204" pitchFamily="34" charset="0"/>
              </a:rPr>
              <a:t>Recognition</a:t>
            </a:r>
            <a:r>
              <a:rPr lang="en-US" sz="2000" dirty="0">
                <a:latin typeface="Arial" panose="020B0604020202020204" pitchFamily="34" charset="0"/>
                <a:cs typeface="Arial" panose="020B0604020202020204" pitchFamily="34" charset="0"/>
              </a:rPr>
              <a:t> and </a:t>
            </a:r>
            <a:r>
              <a:rPr lang="en-US" sz="2000" b="1" dirty="0">
                <a:latin typeface="Arial" panose="020B0604020202020204" pitchFamily="34" charset="0"/>
                <a:cs typeface="Arial" panose="020B0604020202020204" pitchFamily="34" charset="0"/>
              </a:rPr>
              <a:t>definition</a:t>
            </a:r>
            <a:r>
              <a:rPr lang="en-US" sz="2000" dirty="0">
                <a:latin typeface="Arial" panose="020B0604020202020204" pitchFamily="34" charset="0"/>
                <a:cs typeface="Arial" panose="020B0604020202020204" pitchFamily="34" charset="0"/>
              </a:rPr>
              <a:t> of the problem – an observation raises curiosity that demands investigation. This results in the formulation of a question – Pasteur: “What allows microbes to cause fermentation and disease?”</a:t>
            </a:r>
          </a:p>
          <a:p>
            <a:r>
              <a:rPr lang="en-US" sz="2000" dirty="0">
                <a:latin typeface="Arial" panose="020B0604020202020204" pitchFamily="34" charset="0"/>
                <a:cs typeface="Arial" panose="020B0604020202020204" pitchFamily="34" charset="0"/>
              </a:rPr>
              <a:t>Gathering information enabled him to formulate a </a:t>
            </a:r>
            <a:r>
              <a:rPr lang="en-US" sz="2000" b="1" dirty="0">
                <a:latin typeface="Arial" panose="020B0604020202020204" pitchFamily="34" charset="0"/>
                <a:cs typeface="Arial" panose="020B0604020202020204" pitchFamily="34" charset="0"/>
              </a:rPr>
              <a:t>hypothesis</a:t>
            </a:r>
            <a:r>
              <a:rPr lang="en-US" sz="2000" dirty="0">
                <a:latin typeface="Arial" panose="020B0604020202020204" pitchFamily="34" charset="0"/>
                <a:cs typeface="Arial" panose="020B0604020202020204" pitchFamily="34" charset="0"/>
              </a:rPr>
              <a:t>: Microbes in the air cause fermentation in broth.</a:t>
            </a:r>
          </a:p>
          <a:p>
            <a:r>
              <a:rPr lang="en-US" sz="2000" dirty="0">
                <a:latin typeface="Arial" panose="020B0604020202020204" pitchFamily="34" charset="0"/>
                <a:cs typeface="Arial" panose="020B0604020202020204" pitchFamily="34" charset="0"/>
              </a:rPr>
              <a:t>The next step is to </a:t>
            </a:r>
            <a:r>
              <a:rPr lang="en-US" sz="2000" b="1" dirty="0">
                <a:latin typeface="Arial" panose="020B0604020202020204" pitchFamily="34" charset="0"/>
                <a:cs typeface="Arial" panose="020B0604020202020204" pitchFamily="34" charset="0"/>
              </a:rPr>
              <a:t>test </a:t>
            </a:r>
            <a:r>
              <a:rPr lang="en-US" sz="2000" dirty="0">
                <a:latin typeface="Arial" panose="020B0604020202020204" pitchFamily="34" charset="0"/>
                <a:cs typeface="Arial" panose="020B0604020202020204" pitchFamily="34" charset="0"/>
              </a:rPr>
              <a:t>the hypothesis, or a </a:t>
            </a:r>
            <a:r>
              <a:rPr lang="en-US" sz="2000" b="1" dirty="0">
                <a:latin typeface="Arial" panose="020B0604020202020204" pitchFamily="34" charset="0"/>
                <a:cs typeface="Arial" panose="020B0604020202020204" pitchFamily="34" charset="0"/>
              </a:rPr>
              <a:t>prediction</a:t>
            </a:r>
            <a:r>
              <a:rPr lang="en-US" sz="2000" dirty="0">
                <a:latin typeface="Arial" panose="020B0604020202020204" pitchFamily="34" charset="0"/>
                <a:cs typeface="Arial" panose="020B0604020202020204" pitchFamily="34" charset="0"/>
              </a:rPr>
              <a:t> made from the hypothesis, by using a suitable experiment.</a:t>
            </a:r>
          </a:p>
          <a:p>
            <a:r>
              <a:rPr lang="en-US" sz="2000" dirty="0">
                <a:latin typeface="Arial" panose="020B0604020202020204" pitchFamily="34" charset="0"/>
                <a:cs typeface="Arial" panose="020B0604020202020204" pitchFamily="34" charset="0"/>
              </a:rPr>
              <a:t>As the experiment proceeds, the scientist records measurements that form the </a:t>
            </a:r>
            <a:r>
              <a:rPr lang="en-US" sz="2000" b="1" dirty="0">
                <a:latin typeface="Arial" panose="020B0604020202020204" pitchFamily="34" charset="0"/>
                <a:cs typeface="Arial" panose="020B0604020202020204" pitchFamily="34" charset="0"/>
              </a:rPr>
              <a:t>data</a:t>
            </a:r>
            <a:r>
              <a:rPr lang="en-US" sz="2000" dirty="0">
                <a:latin typeface="Arial" panose="020B0604020202020204" pitchFamily="34" charset="0"/>
                <a:cs typeface="Arial" panose="020B0604020202020204" pitchFamily="34" charset="0"/>
              </a:rPr>
              <a:t> of the investigation.</a:t>
            </a:r>
          </a:p>
          <a:p>
            <a:r>
              <a:rPr lang="en-US" sz="2000" dirty="0">
                <a:latin typeface="Arial" panose="020B0604020202020204" pitchFamily="34" charset="0"/>
                <a:cs typeface="Arial" panose="020B0604020202020204" pitchFamily="34" charset="0"/>
              </a:rPr>
              <a:t>After all the data are recorded, the scientist makes an </a:t>
            </a:r>
            <a:r>
              <a:rPr lang="en-US" sz="2000" b="1" dirty="0">
                <a:latin typeface="Arial" panose="020B0604020202020204" pitchFamily="34" charset="0"/>
                <a:cs typeface="Arial" panose="020B0604020202020204" pitchFamily="34" charset="0"/>
              </a:rPr>
              <a:t>interpretation</a:t>
            </a:r>
            <a:r>
              <a:rPr lang="en-US" sz="2000" dirty="0">
                <a:latin typeface="Arial" panose="020B0604020202020204" pitchFamily="34" charset="0"/>
                <a:cs typeface="Arial" panose="020B0604020202020204" pitchFamily="34" charset="0"/>
              </a:rPr>
              <a:t> of the data, deciding whether the data </a:t>
            </a:r>
            <a:r>
              <a:rPr lang="en-US" sz="2000" b="1" dirty="0">
                <a:latin typeface="Arial" panose="020B0604020202020204" pitchFamily="34" charset="0"/>
                <a:cs typeface="Arial" panose="020B0604020202020204" pitchFamily="34" charset="0"/>
              </a:rPr>
              <a:t>support </a:t>
            </a:r>
            <a:r>
              <a:rPr lang="en-US" sz="2000" dirty="0">
                <a:latin typeface="Arial" panose="020B0604020202020204" pitchFamily="34" charset="0"/>
                <a:cs typeface="Arial" panose="020B0604020202020204" pitchFamily="34" charset="0"/>
              </a:rPr>
              <a:t>or </a:t>
            </a:r>
            <a:r>
              <a:rPr lang="en-US" sz="2000" b="1" dirty="0">
                <a:latin typeface="Arial" panose="020B0604020202020204" pitchFamily="34" charset="0"/>
                <a:cs typeface="Arial" panose="020B0604020202020204" pitchFamily="34" charset="0"/>
              </a:rPr>
              <a:t>disprove</a:t>
            </a:r>
            <a:r>
              <a:rPr lang="en-US" sz="2000" dirty="0">
                <a:latin typeface="Arial" panose="020B0604020202020204" pitchFamily="34" charset="0"/>
                <a:cs typeface="Arial" panose="020B0604020202020204" pitchFamily="34" charset="0"/>
              </a:rPr>
              <a:t> the hypothesis.</a:t>
            </a:r>
          </a:p>
          <a:p>
            <a:r>
              <a:rPr lang="en-US" sz="2000" dirty="0">
                <a:latin typeface="Arial" panose="020B0604020202020204" pitchFamily="34" charset="0"/>
                <a:cs typeface="Arial" panose="020B0604020202020204" pitchFamily="34" charset="0"/>
              </a:rPr>
              <a:t>Once the scientist has made this decision, they can publish their </a:t>
            </a:r>
            <a:r>
              <a:rPr lang="en-US" sz="2000" b="1" dirty="0">
                <a:latin typeface="Arial" panose="020B0604020202020204" pitchFamily="34" charset="0"/>
                <a:cs typeface="Arial" panose="020B0604020202020204" pitchFamily="34" charset="0"/>
              </a:rPr>
              <a:t>conclusions</a:t>
            </a:r>
            <a:r>
              <a:rPr lang="en-US" sz="2000" dirty="0">
                <a:latin typeface="Arial" panose="020B0604020202020204" pitchFamily="34" charset="0"/>
                <a:cs typeface="Arial" panose="020B0604020202020204" pitchFamily="34" charset="0"/>
              </a:rPr>
              <a:t> to communicate them to others.</a:t>
            </a:r>
          </a:p>
          <a:p>
            <a:r>
              <a:rPr lang="en-US" sz="2000" b="1" dirty="0">
                <a:latin typeface="Arial" panose="020B0604020202020204" pitchFamily="34" charset="0"/>
                <a:cs typeface="Arial" panose="020B0604020202020204" pitchFamily="34" charset="0"/>
              </a:rPr>
              <a:t>PLEASE NOTE: </a:t>
            </a:r>
            <a:r>
              <a:rPr lang="en-US" sz="2000" dirty="0">
                <a:latin typeface="Arial" panose="020B0604020202020204" pitchFamily="34" charset="0"/>
                <a:cs typeface="Arial" panose="020B0604020202020204" pitchFamily="34" charset="0"/>
              </a:rPr>
              <a:t>The results of an experiment </a:t>
            </a:r>
            <a:r>
              <a:rPr lang="en-US" sz="2000" b="1" dirty="0">
                <a:latin typeface="Arial" panose="020B0604020202020204" pitchFamily="34" charset="0"/>
                <a:cs typeface="Arial" panose="020B0604020202020204" pitchFamily="34" charset="0"/>
              </a:rPr>
              <a:t>cannot prove a hypothesis; </a:t>
            </a:r>
            <a:r>
              <a:rPr lang="en-US" sz="2000" dirty="0">
                <a:latin typeface="Arial" panose="020B0604020202020204" pitchFamily="34" charset="0"/>
                <a:cs typeface="Arial" panose="020B0604020202020204" pitchFamily="34" charset="0"/>
              </a:rPr>
              <a:t>a hypothesis can only be </a:t>
            </a:r>
            <a:r>
              <a:rPr lang="en-US" sz="2000" b="1" dirty="0">
                <a:latin typeface="Arial" panose="020B0604020202020204" pitchFamily="34" charset="0"/>
                <a:cs typeface="Arial" panose="020B0604020202020204" pitchFamily="34" charset="0"/>
              </a:rPr>
              <a:t>supported or disproved.</a:t>
            </a:r>
            <a:endParaRPr lang="en-AU"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1717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D82F7-116D-4C25-9A4E-ACE1605E0FC6}"/>
              </a:ext>
            </a:extLst>
          </p:cNvPr>
          <p:cNvSpPr>
            <a:spLocks noGrp="1"/>
          </p:cNvSpPr>
          <p:nvPr>
            <p:ph type="title"/>
          </p:nvPr>
        </p:nvSpPr>
        <p:spPr/>
        <p:txBody>
          <a:bodyPr/>
          <a:lstStyle/>
          <a:p>
            <a:r>
              <a:rPr lang="en-US" dirty="0"/>
              <a:t>HYPOTHESES</a:t>
            </a:r>
            <a:endParaRPr lang="en-AU" dirty="0"/>
          </a:p>
        </p:txBody>
      </p:sp>
      <p:sp>
        <p:nvSpPr>
          <p:cNvPr id="3" name="Content Placeholder 2">
            <a:extLst>
              <a:ext uri="{FF2B5EF4-FFF2-40B4-BE49-F238E27FC236}">
                <a16:creationId xmlns:a16="http://schemas.microsoft.com/office/drawing/2014/main" id="{C01DB026-0A15-4292-A881-F0282BFBF385}"/>
              </a:ext>
            </a:extLst>
          </p:cNvPr>
          <p:cNvSpPr>
            <a:spLocks noGrp="1"/>
          </p:cNvSpPr>
          <p:nvPr>
            <p:ph idx="1"/>
          </p:nvPr>
        </p:nvSpPr>
        <p:spPr/>
        <p:txBody>
          <a:bodyPr>
            <a:normAutofit/>
          </a:bodyPr>
          <a:lstStyle/>
          <a:p>
            <a:pPr marL="0" indent="0">
              <a:buNone/>
            </a:pPr>
            <a:r>
              <a:rPr lang="en-US" sz="2000" dirty="0">
                <a:latin typeface="Arial" panose="020B0604020202020204" pitchFamily="34" charset="0"/>
                <a:cs typeface="Arial" panose="020B0604020202020204" pitchFamily="34" charset="0"/>
              </a:rPr>
              <a:t>A tentative proposal made to explain certain observations. This requires investigation to collect evidence that will support it.</a:t>
            </a:r>
          </a:p>
          <a:p>
            <a:pPr marL="0" indent="0">
              <a:buNone/>
            </a:pPr>
            <a:r>
              <a:rPr lang="en-US" sz="2000" dirty="0">
                <a:latin typeface="Arial" panose="020B0604020202020204" pitchFamily="34" charset="0"/>
                <a:cs typeface="Arial" panose="020B0604020202020204" pitchFamily="34" charset="0"/>
              </a:rPr>
              <a:t>A good hypothesis:</a:t>
            </a:r>
          </a:p>
          <a:p>
            <a:pPr marL="342900" indent="-342900">
              <a:buFont typeface="+mj-lt"/>
              <a:buAutoNum type="arabicPeriod"/>
            </a:pPr>
            <a:r>
              <a:rPr lang="en-US" sz="2000" dirty="0">
                <a:latin typeface="Arial" panose="020B0604020202020204" pitchFamily="34" charset="0"/>
                <a:cs typeface="Arial" panose="020B0604020202020204" pitchFamily="34" charset="0"/>
              </a:rPr>
              <a:t>Is a definite statement – not a question: </a:t>
            </a:r>
            <a:r>
              <a:rPr lang="en-US" sz="2000" i="1" dirty="0">
                <a:latin typeface="Arial" panose="020B0604020202020204" pitchFamily="34" charset="0"/>
                <a:cs typeface="Arial" panose="020B0604020202020204" pitchFamily="34" charset="0"/>
              </a:rPr>
              <a:t>“Microbes in the air cause fermentation in broth.”</a:t>
            </a:r>
          </a:p>
          <a:p>
            <a:pPr marL="342900" indent="-342900">
              <a:buFont typeface="+mj-lt"/>
              <a:buAutoNum type="arabicPeriod"/>
            </a:pPr>
            <a:r>
              <a:rPr lang="en-US" sz="2000" dirty="0">
                <a:latin typeface="Arial" panose="020B0604020202020204" pitchFamily="34" charset="0"/>
                <a:cs typeface="Arial" panose="020B0604020202020204" pitchFamily="34" charset="0"/>
              </a:rPr>
              <a:t>Is concise</a:t>
            </a:r>
          </a:p>
          <a:p>
            <a:pPr marL="342900" indent="-342900">
              <a:buFont typeface="+mj-lt"/>
              <a:buAutoNum type="arabicPeriod"/>
            </a:pPr>
            <a:r>
              <a:rPr lang="en-US" sz="2000" dirty="0">
                <a:latin typeface="Arial" panose="020B0604020202020204" pitchFamily="34" charset="0"/>
                <a:cs typeface="Arial" panose="020B0604020202020204" pitchFamily="34" charset="0"/>
              </a:rPr>
              <a:t>Refers to a single testable idea</a:t>
            </a:r>
          </a:p>
          <a:p>
            <a:pPr marL="342900" indent="-342900">
              <a:buFont typeface="+mj-lt"/>
              <a:buAutoNum type="arabicPeriod"/>
            </a:pPr>
            <a:r>
              <a:rPr lang="en-US" sz="2000" dirty="0">
                <a:latin typeface="Arial" panose="020B0604020202020204" pitchFamily="34" charset="0"/>
                <a:cs typeface="Arial" panose="020B0604020202020204" pitchFamily="34" charset="0"/>
              </a:rPr>
              <a:t>Links the dependent and independent variables: </a:t>
            </a:r>
            <a:r>
              <a:rPr lang="en-US" sz="2000" i="1" dirty="0">
                <a:latin typeface="Arial" panose="020B0604020202020204" pitchFamily="34" charset="0"/>
                <a:cs typeface="Arial" panose="020B0604020202020204" pitchFamily="34" charset="0"/>
              </a:rPr>
              <a:t>“Microbes in the air (independent variable)…cause fermentation in broth (dependent variable)</a:t>
            </a:r>
            <a:endParaRPr lang="en-AU"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232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EFBB7-A5B8-4C1E-AEA0-D7BD75A08963}"/>
              </a:ext>
            </a:extLst>
          </p:cNvPr>
          <p:cNvSpPr>
            <a:spLocks noGrp="1"/>
          </p:cNvSpPr>
          <p:nvPr>
            <p:ph type="title"/>
          </p:nvPr>
        </p:nvSpPr>
        <p:spPr/>
        <p:txBody>
          <a:bodyPr/>
          <a:lstStyle/>
          <a:p>
            <a:r>
              <a:rPr lang="en-US" dirty="0"/>
              <a:t>Hypotheses (cont’d)</a:t>
            </a:r>
            <a:endParaRPr lang="en-AU" dirty="0"/>
          </a:p>
        </p:txBody>
      </p:sp>
      <p:sp>
        <p:nvSpPr>
          <p:cNvPr id="3" name="Content Placeholder 2">
            <a:extLst>
              <a:ext uri="{FF2B5EF4-FFF2-40B4-BE49-F238E27FC236}">
                <a16:creationId xmlns:a16="http://schemas.microsoft.com/office/drawing/2014/main" id="{B58A8A4B-2A4F-43E1-A967-F8EBFCC47507}"/>
              </a:ext>
            </a:extLst>
          </p:cNvPr>
          <p:cNvSpPr>
            <a:spLocks noGrp="1"/>
          </p:cNvSpPr>
          <p:nvPr>
            <p:ph idx="1"/>
          </p:nvPr>
        </p:nvSpPr>
        <p:spPr/>
        <p:txBody>
          <a:bodyPr/>
          <a:lstStyle/>
          <a:p>
            <a:pPr marL="0" indent="0">
              <a:buNone/>
            </a:pPr>
            <a:r>
              <a:rPr lang="en-US" dirty="0"/>
              <a:t>CASE IN POINT: Does an increase in exercise cause heart rate to increase?</a:t>
            </a:r>
          </a:p>
          <a:p>
            <a:pPr marL="0" indent="0">
              <a:buNone/>
            </a:pPr>
            <a:endParaRPr lang="en-US" dirty="0"/>
          </a:p>
          <a:p>
            <a:pPr marL="0" indent="0">
              <a:buNone/>
            </a:pPr>
            <a:r>
              <a:rPr lang="en-US" dirty="0"/>
              <a:t>3 valid hypotheses are possible for most questions raised for investigation:</a:t>
            </a:r>
          </a:p>
          <a:p>
            <a:pPr marL="342900" indent="-342900">
              <a:buFont typeface="+mj-lt"/>
              <a:buAutoNum type="arabicPeriod"/>
            </a:pPr>
            <a:r>
              <a:rPr lang="en-US" dirty="0"/>
              <a:t>An increase in exercise causes an increase in heart rate.</a:t>
            </a:r>
          </a:p>
          <a:p>
            <a:pPr marL="342900" indent="-342900">
              <a:buFont typeface="+mj-lt"/>
              <a:buAutoNum type="arabicPeriod"/>
            </a:pPr>
            <a:r>
              <a:rPr lang="en-US" dirty="0"/>
              <a:t>An increase in exercise causes a decrease in heart rate.</a:t>
            </a:r>
          </a:p>
          <a:p>
            <a:pPr marL="342900" indent="-342900">
              <a:buFont typeface="+mj-lt"/>
              <a:buAutoNum type="arabicPeriod"/>
            </a:pPr>
            <a:r>
              <a:rPr lang="en-US" dirty="0"/>
              <a:t>An increase in exercise has no effect upon heart rate.</a:t>
            </a:r>
          </a:p>
          <a:p>
            <a:pPr marL="0" indent="0">
              <a:buNone/>
            </a:pPr>
            <a:r>
              <a:rPr lang="en-US" dirty="0"/>
              <a:t>Each of these is a testable statement.</a:t>
            </a:r>
            <a:endParaRPr lang="en-AU" dirty="0"/>
          </a:p>
        </p:txBody>
      </p:sp>
    </p:spTree>
    <p:extLst>
      <p:ext uri="{BB962C8B-B14F-4D97-AF65-F5344CB8AC3E}">
        <p14:creationId xmlns:p14="http://schemas.microsoft.com/office/powerpoint/2010/main" val="315519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0829E-CBF5-424E-A6DE-B493C3EFFACE}"/>
              </a:ext>
            </a:extLst>
          </p:cNvPr>
          <p:cNvSpPr>
            <a:spLocks noGrp="1"/>
          </p:cNvSpPr>
          <p:nvPr>
            <p:ph type="title"/>
          </p:nvPr>
        </p:nvSpPr>
        <p:spPr/>
        <p:txBody>
          <a:bodyPr/>
          <a:lstStyle/>
          <a:p>
            <a:r>
              <a:rPr lang="en-US" dirty="0"/>
              <a:t>Designing experiments</a:t>
            </a:r>
            <a:endParaRPr lang="en-AU" dirty="0"/>
          </a:p>
        </p:txBody>
      </p:sp>
      <p:sp>
        <p:nvSpPr>
          <p:cNvPr id="3" name="Content Placeholder 2">
            <a:extLst>
              <a:ext uri="{FF2B5EF4-FFF2-40B4-BE49-F238E27FC236}">
                <a16:creationId xmlns:a16="http://schemas.microsoft.com/office/drawing/2014/main" id="{2C4ADA17-97FE-4855-8E9F-2A806DA033F6}"/>
              </a:ext>
            </a:extLst>
          </p:cNvPr>
          <p:cNvSpPr>
            <a:spLocks noGrp="1"/>
          </p:cNvSpPr>
          <p:nvPr>
            <p:ph idx="1"/>
          </p:nvPr>
        </p:nvSpPr>
        <p:spPr>
          <a:xfrm>
            <a:off x="685801" y="1749669"/>
            <a:ext cx="10131425" cy="4598377"/>
          </a:xfrm>
        </p:spPr>
        <p:txBody>
          <a:bodyPr>
            <a:noAutofit/>
          </a:bodyPr>
          <a:lstStyle/>
          <a:p>
            <a:pPr marL="0" indent="0">
              <a:buNone/>
            </a:pPr>
            <a:r>
              <a:rPr lang="en-US" sz="2000" dirty="0">
                <a:latin typeface="Arial" panose="020B0604020202020204" pitchFamily="34" charset="0"/>
                <a:cs typeface="Arial" panose="020B0604020202020204" pitchFamily="34" charset="0"/>
              </a:rPr>
              <a:t>Experiments must be designed so that the results will clearly support or disprove the hypothesis.</a:t>
            </a:r>
          </a:p>
          <a:p>
            <a:pPr marL="0" indent="0">
              <a:buNone/>
            </a:pPr>
            <a:r>
              <a:rPr lang="en-US" sz="2000" dirty="0">
                <a:latin typeface="Arial" panose="020B0604020202020204" pitchFamily="34" charset="0"/>
                <a:cs typeface="Arial" panose="020B0604020202020204" pitchFamily="34" charset="0"/>
              </a:rPr>
              <a:t>To do this:</a:t>
            </a:r>
          </a:p>
          <a:p>
            <a:pPr marL="342900" indent="-342900">
              <a:buFont typeface="+mj-lt"/>
              <a:buAutoNum type="arabicPeriod"/>
            </a:pPr>
            <a:r>
              <a:rPr lang="en-US" sz="2000" dirty="0">
                <a:latin typeface="Arial" panose="020B0604020202020204" pitchFamily="34" charset="0"/>
                <a:cs typeface="Arial" panose="020B0604020202020204" pitchFamily="34" charset="0"/>
              </a:rPr>
              <a:t>Only one factor, or variable, is tested at a time.</a:t>
            </a:r>
          </a:p>
          <a:p>
            <a:pPr marL="342900" indent="-342900">
              <a:buFont typeface="+mj-lt"/>
              <a:buAutoNum type="arabicPeriod"/>
            </a:pPr>
            <a:r>
              <a:rPr lang="en-US" sz="2000" dirty="0">
                <a:latin typeface="Arial" panose="020B0604020202020204" pitchFamily="34" charset="0"/>
                <a:cs typeface="Arial" panose="020B0604020202020204" pitchFamily="34" charset="0"/>
              </a:rPr>
              <a:t>A control, or comparison, experiment is conducted in which the only difference is the influence of the variable being tested. For example, in </a:t>
            </a:r>
            <a:r>
              <a:rPr lang="en-US" sz="2000" i="1" dirty="0">
                <a:latin typeface="Arial" panose="020B0604020202020204" pitchFamily="34" charset="0"/>
                <a:cs typeface="Arial" panose="020B0604020202020204" pitchFamily="34" charset="0"/>
              </a:rPr>
              <a:t>“An increase in exercise causes an increase in heart rate”, </a:t>
            </a:r>
            <a:r>
              <a:rPr lang="en-US" sz="2000" dirty="0">
                <a:latin typeface="Arial" panose="020B0604020202020204" pitchFamily="34" charset="0"/>
                <a:cs typeface="Arial" panose="020B0604020202020204" pitchFamily="34" charset="0"/>
              </a:rPr>
              <a:t> the control experiment would involve checking the heart rate of subjects who do not increase their exercise.</a:t>
            </a:r>
          </a:p>
          <a:p>
            <a:pPr marL="342900" indent="-342900">
              <a:buFont typeface="+mj-lt"/>
              <a:buAutoNum type="arabicPeriod"/>
            </a:pPr>
            <a:r>
              <a:rPr lang="en-US" sz="2000" dirty="0">
                <a:latin typeface="Arial" panose="020B0604020202020204" pitchFamily="34" charset="0"/>
                <a:cs typeface="Arial" panose="020B0604020202020204" pitchFamily="34" charset="0"/>
              </a:rPr>
              <a:t>Such an experiment involving an </a:t>
            </a:r>
            <a:r>
              <a:rPr lang="en-US" sz="2000" b="1" dirty="0">
                <a:latin typeface="Arial" panose="020B0604020202020204" pitchFamily="34" charset="0"/>
                <a:cs typeface="Arial" panose="020B0604020202020204" pitchFamily="34" charset="0"/>
              </a:rPr>
              <a:t>experimental group</a:t>
            </a:r>
            <a:r>
              <a:rPr lang="en-US" sz="2000" dirty="0">
                <a:latin typeface="Arial" panose="020B0604020202020204" pitchFamily="34" charset="0"/>
                <a:cs typeface="Arial" panose="020B0604020202020204" pitchFamily="34" charset="0"/>
              </a:rPr>
              <a:t> and an appropriate </a:t>
            </a:r>
            <a:r>
              <a:rPr lang="en-US" sz="2000" b="1" dirty="0">
                <a:latin typeface="Arial" panose="020B0604020202020204" pitchFamily="34" charset="0"/>
                <a:cs typeface="Arial" panose="020B0604020202020204" pitchFamily="34" charset="0"/>
              </a:rPr>
              <a:t>control group</a:t>
            </a:r>
            <a:r>
              <a:rPr lang="en-US" sz="2000" dirty="0">
                <a:latin typeface="Arial" panose="020B0604020202020204" pitchFamily="34" charset="0"/>
                <a:cs typeface="Arial" panose="020B0604020202020204" pitchFamily="34" charset="0"/>
              </a:rPr>
              <a:t> is known as a </a:t>
            </a:r>
            <a:r>
              <a:rPr lang="en-US" sz="2000" b="1" dirty="0">
                <a:latin typeface="Arial" panose="020B0604020202020204" pitchFamily="34" charset="0"/>
                <a:cs typeface="Arial" panose="020B0604020202020204" pitchFamily="34" charset="0"/>
              </a:rPr>
              <a:t>fair test.</a:t>
            </a:r>
          </a:p>
          <a:p>
            <a:pPr marL="342900" indent="-342900">
              <a:buFont typeface="+mj-lt"/>
              <a:buAutoNum type="arabicPeriod"/>
            </a:pPr>
            <a:r>
              <a:rPr lang="en-US" sz="2000" dirty="0">
                <a:latin typeface="Arial" panose="020B0604020202020204" pitchFamily="34" charset="0"/>
                <a:cs typeface="Arial" panose="020B0604020202020204" pitchFamily="34" charset="0"/>
              </a:rPr>
              <a:t>Where applicable, it involves the use of instruments that provide distinct measurements. Measurements are precise and easier to compare than descriptions of observations</a:t>
            </a:r>
            <a:endParaRPr lang="en-AU"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899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generated with very high confidence">
            <a:extLst>
              <a:ext uri="{FF2B5EF4-FFF2-40B4-BE49-F238E27FC236}">
                <a16:creationId xmlns:a16="http://schemas.microsoft.com/office/drawing/2014/main" id="{59876560-DCF9-4942-A70A-B1086817B0E3}"/>
              </a:ext>
            </a:extLst>
          </p:cNvPr>
          <p:cNvPicPr>
            <a:picLocks noChangeAspect="1"/>
          </p:cNvPicPr>
          <p:nvPr/>
        </p:nvPicPr>
        <p:blipFill>
          <a:blip r:embed="rId2"/>
          <a:stretch>
            <a:fillRect/>
          </a:stretch>
        </p:blipFill>
        <p:spPr>
          <a:xfrm>
            <a:off x="294849" y="233082"/>
            <a:ext cx="11667390" cy="6427694"/>
          </a:xfrm>
          <a:prstGeom prst="rect">
            <a:avLst/>
          </a:prstGeom>
        </p:spPr>
      </p:pic>
    </p:spTree>
    <p:extLst>
      <p:ext uri="{BB962C8B-B14F-4D97-AF65-F5344CB8AC3E}">
        <p14:creationId xmlns:p14="http://schemas.microsoft.com/office/powerpoint/2010/main" val="2959084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317BD-7973-4A2E-979C-DD1753C33F1D}"/>
              </a:ext>
            </a:extLst>
          </p:cNvPr>
          <p:cNvSpPr>
            <a:spLocks noGrp="1"/>
          </p:cNvSpPr>
          <p:nvPr>
            <p:ph type="title"/>
          </p:nvPr>
        </p:nvSpPr>
        <p:spPr/>
        <p:txBody>
          <a:bodyPr/>
          <a:lstStyle/>
          <a:p>
            <a:r>
              <a:rPr lang="en-US" dirty="0"/>
              <a:t>Designing experiments (cont’d)</a:t>
            </a:r>
            <a:endParaRPr lang="en-AU" dirty="0"/>
          </a:p>
        </p:txBody>
      </p:sp>
      <p:sp>
        <p:nvSpPr>
          <p:cNvPr id="3" name="Content Placeholder 2">
            <a:extLst>
              <a:ext uri="{FF2B5EF4-FFF2-40B4-BE49-F238E27FC236}">
                <a16:creationId xmlns:a16="http://schemas.microsoft.com/office/drawing/2014/main" id="{D48132C3-ACD5-4698-8A3F-76FBA620614D}"/>
              </a:ext>
            </a:extLst>
          </p:cNvPr>
          <p:cNvSpPr>
            <a:spLocks noGrp="1"/>
          </p:cNvSpPr>
          <p:nvPr>
            <p:ph idx="1"/>
          </p:nvPr>
        </p:nvSpPr>
        <p:spPr/>
        <p:txBody>
          <a:bodyPr/>
          <a:lstStyle/>
          <a:p>
            <a:pPr marL="0" indent="0">
              <a:buNone/>
            </a:pPr>
            <a:r>
              <a:rPr lang="en-US" dirty="0"/>
              <a:t>Scientific experiments always involve </a:t>
            </a:r>
            <a:r>
              <a:rPr lang="en-US" b="1" dirty="0"/>
              <a:t>repetition. </a:t>
            </a:r>
            <a:r>
              <a:rPr lang="en-US" dirty="0"/>
              <a:t>This may mean:</a:t>
            </a:r>
          </a:p>
          <a:p>
            <a:pPr marL="342900" indent="-342900">
              <a:buAutoNum type="arabicPeriod"/>
            </a:pPr>
            <a:r>
              <a:rPr lang="en-US" dirty="0"/>
              <a:t>Doing the same experiment many times, or</a:t>
            </a:r>
          </a:p>
          <a:p>
            <a:pPr marL="342900" indent="-342900">
              <a:buAutoNum type="arabicPeriod"/>
            </a:pPr>
            <a:r>
              <a:rPr lang="en-US" dirty="0"/>
              <a:t>Performing the same experiment on a large number of subjects at the same time.</a:t>
            </a:r>
          </a:p>
          <a:p>
            <a:pPr marL="342900" indent="-342900">
              <a:buAutoNum type="arabicPeriod"/>
            </a:pPr>
            <a:endParaRPr lang="en-US" dirty="0"/>
          </a:p>
          <a:p>
            <a:pPr marL="0" indent="0">
              <a:buNone/>
            </a:pPr>
            <a:r>
              <a:rPr lang="en-US" dirty="0"/>
              <a:t>H</a:t>
            </a:r>
            <a:r>
              <a:rPr lang="en-AU" dirty="0" err="1"/>
              <a:t>aving</a:t>
            </a:r>
            <a:r>
              <a:rPr lang="en-AU" dirty="0"/>
              <a:t> a large</a:t>
            </a:r>
            <a:r>
              <a:rPr lang="en-AU" b="1" dirty="0"/>
              <a:t> sample size</a:t>
            </a:r>
            <a:r>
              <a:rPr lang="en-AU" dirty="0"/>
              <a:t> is particularly important for the reliability of investigations involving humans. This large sample size helps to eliminate the variations that can be introduced by </a:t>
            </a:r>
            <a:r>
              <a:rPr lang="en-AU" b="1" dirty="0"/>
              <a:t>outliers</a:t>
            </a:r>
            <a:r>
              <a:rPr lang="en-AU" dirty="0"/>
              <a:t>. Sample sizes for investigations involving humans often run into the </a:t>
            </a:r>
            <a:r>
              <a:rPr lang="en-AU" b="1" dirty="0"/>
              <a:t>tens of thousands of subjects</a:t>
            </a:r>
            <a:r>
              <a:rPr lang="en-AU" dirty="0"/>
              <a:t> for this reason.</a:t>
            </a:r>
            <a:endParaRPr lang="en-US" dirty="0"/>
          </a:p>
        </p:txBody>
      </p:sp>
    </p:spTree>
    <p:extLst>
      <p:ext uri="{BB962C8B-B14F-4D97-AF65-F5344CB8AC3E}">
        <p14:creationId xmlns:p14="http://schemas.microsoft.com/office/powerpoint/2010/main" val="3470913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28029-1B53-4BD8-8A9A-F14ECF68479E}"/>
              </a:ext>
            </a:extLst>
          </p:cNvPr>
          <p:cNvSpPr>
            <a:spLocks noGrp="1"/>
          </p:cNvSpPr>
          <p:nvPr>
            <p:ph type="title"/>
          </p:nvPr>
        </p:nvSpPr>
        <p:spPr/>
        <p:txBody>
          <a:bodyPr/>
          <a:lstStyle/>
          <a:p>
            <a:r>
              <a:rPr lang="en-US" dirty="0"/>
              <a:t>Designing experiments: experimental error</a:t>
            </a:r>
            <a:endParaRPr lang="en-AU" dirty="0"/>
          </a:p>
        </p:txBody>
      </p:sp>
      <p:sp>
        <p:nvSpPr>
          <p:cNvPr id="3" name="Content Placeholder 2">
            <a:extLst>
              <a:ext uri="{FF2B5EF4-FFF2-40B4-BE49-F238E27FC236}">
                <a16:creationId xmlns:a16="http://schemas.microsoft.com/office/drawing/2014/main" id="{FE8638B6-3CB9-4FD0-8177-D866297AC7CD}"/>
              </a:ext>
            </a:extLst>
          </p:cNvPr>
          <p:cNvSpPr>
            <a:spLocks noGrp="1"/>
          </p:cNvSpPr>
          <p:nvPr>
            <p:ph idx="1"/>
          </p:nvPr>
        </p:nvSpPr>
        <p:spPr>
          <a:xfrm>
            <a:off x="685801" y="2142067"/>
            <a:ext cx="10131425" cy="4346656"/>
          </a:xfrm>
        </p:spPr>
        <p:txBody>
          <a:bodyPr>
            <a:normAutofit fontScale="92500" lnSpcReduction="10000"/>
          </a:bodyPr>
          <a:lstStyle/>
          <a:p>
            <a:pPr marL="0" indent="0">
              <a:buNone/>
            </a:pPr>
            <a:r>
              <a:rPr lang="en-US" dirty="0"/>
              <a:t>Results of experiments always contain errors.</a:t>
            </a:r>
          </a:p>
          <a:p>
            <a:pPr marL="0" indent="0">
              <a:buNone/>
            </a:pPr>
            <a:r>
              <a:rPr lang="en-US" dirty="0"/>
              <a:t>To account for this, scientists will often state “It is likely that…” or “It is probable that…”</a:t>
            </a:r>
          </a:p>
          <a:p>
            <a:pPr marL="0" indent="0">
              <a:buNone/>
            </a:pPr>
            <a:r>
              <a:rPr lang="en-US" dirty="0"/>
              <a:t>Three possible types of errors:</a:t>
            </a:r>
          </a:p>
          <a:p>
            <a:pPr marL="342900" indent="-342900">
              <a:buFont typeface="+mj-lt"/>
              <a:buAutoNum type="arabicPeriod"/>
            </a:pPr>
            <a:r>
              <a:rPr lang="en-US" b="1" dirty="0"/>
              <a:t>Human errors</a:t>
            </a:r>
            <a:r>
              <a:rPr lang="en-US" dirty="0"/>
              <a:t> – mistakes in the collecting of data or recording of data. These are </a:t>
            </a:r>
            <a:r>
              <a:rPr lang="en-US" b="1" dirty="0"/>
              <a:t>not</a:t>
            </a:r>
            <a:r>
              <a:rPr lang="en-US" dirty="0"/>
              <a:t> included as experimental error.</a:t>
            </a:r>
          </a:p>
          <a:p>
            <a:pPr marL="342900" indent="-342900">
              <a:buFont typeface="+mj-lt"/>
              <a:buAutoNum type="arabicPeriod"/>
            </a:pPr>
            <a:r>
              <a:rPr lang="en-US" b="1" dirty="0"/>
              <a:t>Random errors</a:t>
            </a:r>
            <a:r>
              <a:rPr lang="en-US" dirty="0"/>
              <a:t> – small errors in the taking of measurements that provide variations in the data; for example the small variations that will occur in using a stopwatch; these are not human errors but limitations in the data collection procedure</a:t>
            </a:r>
          </a:p>
          <a:p>
            <a:pPr marL="342900" indent="-342900">
              <a:buFont typeface="+mj-lt"/>
              <a:buAutoNum type="arabicPeriod"/>
            </a:pPr>
            <a:r>
              <a:rPr lang="en-US" b="1" dirty="0"/>
              <a:t>Systematic errors</a:t>
            </a:r>
            <a:r>
              <a:rPr lang="en-US" dirty="0"/>
              <a:t> – occur because of the way in which an experiment is designed so measurements will always be too high or too low – requires the changing of the experimental procedure.</a:t>
            </a:r>
          </a:p>
          <a:p>
            <a:pPr marL="342900" indent="-342900">
              <a:buFont typeface="+mj-lt"/>
              <a:buAutoNum type="arabicPeriod"/>
            </a:pPr>
            <a:endParaRPr lang="en-US" b="1" dirty="0"/>
          </a:p>
          <a:p>
            <a:pPr marL="0" indent="0">
              <a:buNone/>
            </a:pPr>
            <a:r>
              <a:rPr lang="en-US" dirty="0"/>
              <a:t>To eliminate sources of error, the experiment must be designed critically and carefully.</a:t>
            </a:r>
          </a:p>
          <a:p>
            <a:pPr marL="0" indent="0">
              <a:buNone/>
            </a:pPr>
            <a:r>
              <a:rPr lang="en-US" dirty="0"/>
              <a:t>Reporting requires acknowledgement of the possible sources of error.</a:t>
            </a:r>
          </a:p>
          <a:p>
            <a:pPr marL="342900" indent="-342900">
              <a:buFont typeface="+mj-lt"/>
              <a:buAutoNum type="arabicPeriod"/>
            </a:pPr>
            <a:endParaRPr lang="en-AU" dirty="0"/>
          </a:p>
        </p:txBody>
      </p:sp>
    </p:spTree>
    <p:extLst>
      <p:ext uri="{BB962C8B-B14F-4D97-AF65-F5344CB8AC3E}">
        <p14:creationId xmlns:p14="http://schemas.microsoft.com/office/powerpoint/2010/main" val="3635302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2273C-7130-492D-816F-782A64B63B60}"/>
              </a:ext>
            </a:extLst>
          </p:cNvPr>
          <p:cNvSpPr>
            <a:spLocks noGrp="1"/>
          </p:cNvSpPr>
          <p:nvPr>
            <p:ph type="title"/>
          </p:nvPr>
        </p:nvSpPr>
        <p:spPr/>
        <p:txBody>
          <a:bodyPr/>
          <a:lstStyle/>
          <a:p>
            <a:r>
              <a:rPr lang="en-US" dirty="0"/>
              <a:t>Investigating humans</a:t>
            </a:r>
            <a:endParaRPr lang="en-AU" dirty="0"/>
          </a:p>
        </p:txBody>
      </p:sp>
      <p:sp>
        <p:nvSpPr>
          <p:cNvPr id="3" name="Content Placeholder 2">
            <a:extLst>
              <a:ext uri="{FF2B5EF4-FFF2-40B4-BE49-F238E27FC236}">
                <a16:creationId xmlns:a16="http://schemas.microsoft.com/office/drawing/2014/main" id="{B585F8BD-EE74-4141-8918-47F5C146160A}"/>
              </a:ext>
            </a:extLst>
          </p:cNvPr>
          <p:cNvSpPr>
            <a:spLocks noGrp="1"/>
          </p:cNvSpPr>
          <p:nvPr>
            <p:ph idx="1"/>
          </p:nvPr>
        </p:nvSpPr>
        <p:spPr>
          <a:xfrm>
            <a:off x="685801" y="1529862"/>
            <a:ext cx="10131425" cy="5108329"/>
          </a:xfrm>
        </p:spPr>
        <p:txBody>
          <a:bodyPr>
            <a:normAutofit/>
          </a:bodyPr>
          <a:lstStyle/>
          <a:p>
            <a:pPr marL="0" indent="0">
              <a:buNone/>
            </a:pPr>
            <a:r>
              <a:rPr lang="en-US" sz="1600" dirty="0">
                <a:latin typeface="Arial" panose="020B0604020202020204" pitchFamily="34" charset="0"/>
                <a:cs typeface="Arial" panose="020B0604020202020204" pitchFamily="34" charset="0"/>
              </a:rPr>
              <a:t>ETHICAL CONSIDERATIONS</a:t>
            </a:r>
          </a:p>
          <a:p>
            <a:pPr marL="0" indent="0">
              <a:buNone/>
            </a:pPr>
            <a:r>
              <a:rPr lang="en-US" sz="1600" b="1" dirty="0">
                <a:latin typeface="Arial" panose="020B0604020202020204" pitchFamily="34" charset="0"/>
                <a:cs typeface="Arial" panose="020B0604020202020204" pitchFamily="34" charset="0"/>
              </a:rPr>
              <a:t>Ethics</a:t>
            </a:r>
            <a:r>
              <a:rPr lang="en-US" sz="1600" dirty="0">
                <a:latin typeface="Arial" panose="020B0604020202020204" pitchFamily="34" charset="0"/>
                <a:cs typeface="Arial" panose="020B0604020202020204" pitchFamily="34" charset="0"/>
              </a:rPr>
              <a:t>: a set of moral values and principles</a:t>
            </a:r>
          </a:p>
          <a:p>
            <a:pPr marL="0" indent="0">
              <a:buNone/>
            </a:pPr>
            <a:r>
              <a:rPr lang="en-US" sz="1600" b="1" dirty="0">
                <a:latin typeface="Arial" panose="020B0604020202020204" pitchFamily="34" charset="0"/>
                <a:cs typeface="Arial" panose="020B0604020202020204" pitchFamily="34" charset="0"/>
              </a:rPr>
              <a:t>Ethical behaviour: </a:t>
            </a:r>
            <a:r>
              <a:rPr lang="en-US" sz="1600" dirty="0">
                <a:latin typeface="Arial" panose="020B0604020202020204" pitchFamily="34" charset="0"/>
                <a:cs typeface="Arial" panose="020B0604020202020204" pitchFamily="34" charset="0"/>
              </a:rPr>
              <a:t>behaviour that conforms to moral values and principles</a:t>
            </a:r>
          </a:p>
          <a:p>
            <a:pPr marL="0" indent="0">
              <a:buNone/>
            </a:pPr>
            <a:r>
              <a:rPr lang="en-US" sz="1600" dirty="0">
                <a:latin typeface="Arial" panose="020B0604020202020204" pitchFamily="34" charset="0"/>
                <a:cs typeface="Arial" panose="020B0604020202020204" pitchFamily="34" charset="0"/>
              </a:rPr>
              <a:t>Scientific research, particularly involving human participants, often involves ethical issues. Ethics committees in Australian universities ensure that scientific research is undertaken through ethical standards. Australian schools and universities are also monitored regarding the ethical use and confinement of animals during their research.</a:t>
            </a:r>
          </a:p>
          <a:p>
            <a:pPr marL="0" indent="0">
              <a:buNone/>
            </a:pPr>
            <a:r>
              <a:rPr lang="en-US" sz="1600" dirty="0">
                <a:latin typeface="Arial" panose="020B0604020202020204" pitchFamily="34" charset="0"/>
                <a:cs typeface="Arial" panose="020B0604020202020204" pitchFamily="34" charset="0"/>
              </a:rPr>
              <a:t>Ethical principles that must be satisfied during an investigation include:</a:t>
            </a:r>
          </a:p>
          <a:p>
            <a:pPr marL="342900" indent="-342900">
              <a:buFont typeface="+mj-lt"/>
              <a:buAutoNum type="arabicPeriod"/>
            </a:pPr>
            <a:r>
              <a:rPr lang="en-US" sz="1600" b="1" dirty="0">
                <a:latin typeface="Arial" panose="020B0604020202020204" pitchFamily="34" charset="0"/>
                <a:cs typeface="Arial" panose="020B0604020202020204" pitchFamily="34" charset="0"/>
              </a:rPr>
              <a:t>Voluntary participation</a:t>
            </a:r>
            <a:r>
              <a:rPr lang="en-US" sz="1600" dirty="0">
                <a:latin typeface="Arial" panose="020B0604020202020204" pitchFamily="34" charset="0"/>
                <a:cs typeface="Arial" panose="020B0604020202020204" pitchFamily="34" charset="0"/>
              </a:rPr>
              <a:t> – people participate by their own free will.</a:t>
            </a:r>
          </a:p>
          <a:p>
            <a:pPr marL="342900" indent="-342900">
              <a:buFont typeface="+mj-lt"/>
              <a:buAutoNum type="arabicPeriod"/>
            </a:pPr>
            <a:r>
              <a:rPr lang="en-US" sz="1600" b="1" dirty="0">
                <a:latin typeface="Arial" panose="020B0604020202020204" pitchFamily="34" charset="0"/>
                <a:cs typeface="Arial" panose="020B0604020202020204" pitchFamily="34" charset="0"/>
              </a:rPr>
              <a:t>Informed consent</a:t>
            </a:r>
            <a:r>
              <a:rPr lang="en-US" sz="1600" dirty="0">
                <a:latin typeface="Arial" panose="020B0604020202020204" pitchFamily="34" charset="0"/>
                <a:cs typeface="Arial" panose="020B0604020202020204" pitchFamily="34" charset="0"/>
              </a:rPr>
              <a:t> – participants informed about the objectives of the research, procedures, risks and benefits. Written consent is obtained after all information is given</a:t>
            </a:r>
          </a:p>
          <a:p>
            <a:pPr marL="342900" indent="-342900">
              <a:buFont typeface="+mj-lt"/>
              <a:buAutoNum type="arabicPeriod"/>
            </a:pPr>
            <a:r>
              <a:rPr lang="en-US" sz="1600" b="1" dirty="0">
                <a:latin typeface="Arial" panose="020B0604020202020204" pitchFamily="34" charset="0"/>
                <a:cs typeface="Arial" panose="020B0604020202020204" pitchFamily="34" charset="0"/>
              </a:rPr>
              <a:t>Risk of harm</a:t>
            </a:r>
            <a:r>
              <a:rPr lang="en-US" sz="1600" dirty="0">
                <a:latin typeface="Arial" panose="020B0604020202020204" pitchFamily="34" charset="0"/>
                <a:cs typeface="Arial" panose="020B0604020202020204" pitchFamily="34" charset="0"/>
              </a:rPr>
              <a:t> – some procedures may involve harm but this needs to be minimized and relationship between risk and benefits carefully assessed</a:t>
            </a:r>
          </a:p>
          <a:p>
            <a:pPr marL="342900" indent="-342900">
              <a:buFont typeface="+mj-lt"/>
              <a:buAutoNum type="arabicPeriod"/>
            </a:pPr>
            <a:r>
              <a:rPr lang="en-US" sz="1600" b="1" dirty="0">
                <a:latin typeface="Arial" panose="020B0604020202020204" pitchFamily="34" charset="0"/>
                <a:cs typeface="Arial" panose="020B0604020202020204" pitchFamily="34" charset="0"/>
              </a:rPr>
              <a:t>Confidentiality</a:t>
            </a:r>
            <a:r>
              <a:rPr lang="en-US" sz="1600" dirty="0">
                <a:latin typeface="Arial" panose="020B0604020202020204" pitchFamily="34" charset="0"/>
                <a:cs typeface="Arial" panose="020B0604020202020204" pitchFamily="34" charset="0"/>
              </a:rPr>
              <a:t> - identities of participants must not be revealed even if known to the researcher</a:t>
            </a:r>
            <a:endParaRPr lang="en-AU" sz="1600" dirty="0">
              <a:latin typeface="Arial" panose="020B0604020202020204" pitchFamily="34" charset="0"/>
              <a:cs typeface="Arial" panose="020B0604020202020204" pitchFamily="34" charset="0"/>
            </a:endParaRPr>
          </a:p>
          <a:p>
            <a:pPr marL="342900" indent="-342900">
              <a:buFont typeface="+mj-lt"/>
              <a:buAutoNum type="arabicPeriod"/>
            </a:pPr>
            <a:r>
              <a:rPr lang="en-US" sz="1600" b="1" dirty="0">
                <a:latin typeface="Arial" panose="020B0604020202020204" pitchFamily="34" charset="0"/>
                <a:cs typeface="Arial" panose="020B0604020202020204" pitchFamily="34" charset="0"/>
              </a:rPr>
              <a:t>Anonymity</a:t>
            </a:r>
            <a:r>
              <a:rPr lang="en-US" sz="1600" dirty="0">
                <a:latin typeface="Arial" panose="020B0604020202020204" pitchFamily="34" charset="0"/>
                <a:cs typeface="Arial" panose="020B0604020202020204" pitchFamily="34" charset="0"/>
              </a:rPr>
              <a:t> – identities of participants are concealed even from the researchers</a:t>
            </a:r>
            <a:endParaRPr 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3640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AF6706C-CF07-43A1-BCC4-CBA5D33820D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09C946AC-2072-4946-A2B8-39F09D0944E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A748C8C8-F348-4D00-852A-26DD9EBCC24C}"/>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0555"/>
          <a:stretch/>
        </p:blipFill>
        <p:spPr>
          <a:xfrm>
            <a:off x="0" y="0"/>
            <a:ext cx="6026763" cy="6856214"/>
          </a:xfrm>
          <a:prstGeom prst="rect">
            <a:avLst/>
          </a:prstGeom>
        </p:spPr>
      </p:pic>
      <p:sp useBgFill="1">
        <p:nvSpPr>
          <p:cNvPr id="18" name="Freeform 5">
            <a:extLst>
              <a:ext uri="{FF2B5EF4-FFF2-40B4-BE49-F238E27FC236}">
                <a16:creationId xmlns:a16="http://schemas.microsoft.com/office/drawing/2014/main" id="{559FD8B5-8CC4-4CFE-BD2A-1216B1F2C3D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0" name="Freeform 14">
            <a:extLst>
              <a:ext uri="{FF2B5EF4-FFF2-40B4-BE49-F238E27FC236}">
                <a16:creationId xmlns:a16="http://schemas.microsoft.com/office/drawing/2014/main" id="{9ECF13F4-3D2A-4F2E-9BBD-3038670D21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19660E16-DCC0-4B6C-8E84-4C292580059F}"/>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3" name="Straight Connector 22">
              <a:extLst>
                <a:ext uri="{FF2B5EF4-FFF2-40B4-BE49-F238E27FC236}">
                  <a16:creationId xmlns:a16="http://schemas.microsoft.com/office/drawing/2014/main" id="{29130F79-611E-4458-B53E-36A2572171A9}"/>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EA78691-46E9-469A-921B-9D16933EE19E}"/>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A4AA196-3090-4283-ADF0-893F8108586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FD33794-9D71-4B08-AE11-8B589EFBA250}"/>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8AFBF0E-867E-4181-93DF-9A13F334B016}"/>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7EA8258-0459-4037-BABC-B1A0A5D7055C}"/>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8BB355F-363A-4046-90AF-3DDB7AA18459}"/>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9334308-B9EC-41CF-8B6C-23FB134BA582}"/>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0781133-0656-4918-BE6A-703C148ED9DD}"/>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B4F93AD-8044-447B-8CAC-8A0697160346}"/>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AA78689-5B7A-4420-A3DC-0EA081583534}"/>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09CC934-4D78-4334-8B7F-4D0C13D6C91B}"/>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68DA411-6F43-42CF-8A08-B2871E38225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417563A-04A5-4952-AA6D-E503558C5438}"/>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A41B232-E630-4AC7-9A97-763529D70518}"/>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EABA1A2-F7BA-4FB5-AD0A-A4DBBCF6F7D8}"/>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EA99E51-908F-4D65-AC2B-A8E75A1FE4A4}"/>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F2D126B-7D1C-4D2C-97D5-2D8C686B782F}"/>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4B20164-1C4E-4FA3-A2E5-389E7407730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54E7AD9-228F-47CD-A598-CB579B489AF3}"/>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7D2B81A-6082-4668-8AA7-F2757C8EC204}"/>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469BD5F-3BFE-4BA0-A24F-7F80A73B823D}"/>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24D532A-F49F-4BB9-AAA6-8B2B89CB6F15}"/>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B2224AE-40A4-483D-991E-9490A01B7617}"/>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D3DE117-F3FA-4657-B4A7-40DE41238FAB}"/>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85EA1EB-1126-463C-AD87-4FB126C6FF4A}"/>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0336723-7646-4B25-9EE9-519CC8334227}"/>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52B6D8B-5579-4262-9376-B702382B0E29}"/>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07893BD-D1AE-48C1-91A9-D47879376282}"/>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C6FEEA5-8E66-4C31-92AD-01305FF48877}"/>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3E18335-591C-4354-9390-DD371BB3F92A}"/>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51098D0-C2B4-4D61-92D5-C81DDBDA22DF}"/>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EACD9C3-3E01-47CF-BC68-BDAE22E30B48}"/>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0A5C950-6480-44E0-9D50-F193147D556C}"/>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68F1BDE-24EB-4308-AB69-F353C8598B47}"/>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83E12EF-845B-41E6-BA82-F6CD46C0FEAE}"/>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46EE72-4D70-46B4-B655-74722AAC2ADB}"/>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2BB073B-89FD-4B47-814B-A8EE7A1EE18D}"/>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EE25488-63A9-43E5-A03F-2E628C3B2115}"/>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BE7FDEE-BD70-4D8F-B5CE-4D03F1D00E67}"/>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039673A-8522-4BFC-B8B2-7F2FEAED418D}"/>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7AB08C4-AF01-4D1D-90EA-A4113CFF994C}"/>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C8E7B06-FF45-4365-9DF4-E8E315A5B34F}"/>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8F00765-F5EC-427C-A7A1-CDFA0406F2AE}"/>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FE1EF8A-C81D-4879-9142-3697CA0BCBD9}"/>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80C0B62-6F07-4DD2-B308-F3C29F294438}"/>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E9C7C8CB-2D13-4138-B3C1-B78EC19B59D6}"/>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EB1BC7E-04BC-423C-843D-7C149C25A1A8}"/>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8BA62C3-B17C-4AD0-B585-1C42ED74560C}"/>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B6F8BD1-22F9-4EE2-93C7-F859F3B9908D}"/>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173F2AA-33AE-4A43-AFA9-50C60D6F689E}"/>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6339DB1-5BB0-42C5-B12D-7555AD403DAA}"/>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413BF1A-CE02-41EB-8977-EBE39AE0DAB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899680C-3DC7-4B71-8D34-7EE8306FEC20}"/>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3B57EA5-419A-4EE0-BB93-356B12F6D030}"/>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7A79B15-73B1-417F-A985-25FBC893F73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66DE9DC-92E2-44D8-B7D0-D1295DD8F034}"/>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9A1F3CD-685D-4541-8715-91E39B1E2302}"/>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63E90F9-BD80-4805-A68E-CA56D5249618}"/>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1014402D-979B-4D18-9E85-4D8F6C986F44}"/>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A04AE49-4B0B-4908-B1DB-480F568D2845}"/>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293E6AC-4EF0-4B88-AC7E-BCB112010B64}"/>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344B49D-AFCD-4426-AC08-F3128282C344}"/>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3B776AB-0884-47E4-AC8D-69A19A6103DD}"/>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1EC5397-87DB-4803-855B-44DFE9BBB81D}"/>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8EF0075-59DA-4C16-BF01-C65EE2DDD80A}"/>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9ABF3642-CC62-4EA5-8A59-1AFF97A5608A}"/>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7715913-AE6D-4FFC-A6EC-E7EE027D2718}"/>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46B78CB6-17D0-445E-A523-FD18D3BE29D4}"/>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83E7655-41DA-4DFA-9DEC-FD37064F0AB2}"/>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5E953697-F897-4DE0-B735-80C721129E64}"/>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C7CED19-0566-4D81-A59A-5A3561F1B70C}"/>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E247A59-B18F-4331-BC8D-07C3DA5E8E8C}"/>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21C3132-6A07-4EB5-A00C-2176067CB118}"/>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067D677-3FA9-4187-B1CA-F6298A917C27}"/>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2E9FC80-B3E8-47CE-862C-9F6E9E598A4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D383F3C-A57C-472A-9E05-CCD8A4F8E507}"/>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E534D376-6ABA-4DF9-BBEA-EB5A88180432}"/>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7" name="Picture Placeholder 6">
            <a:extLst>
              <a:ext uri="{FF2B5EF4-FFF2-40B4-BE49-F238E27FC236}">
                <a16:creationId xmlns:a16="http://schemas.microsoft.com/office/drawing/2014/main" id="{C51B610C-864B-AE4D-A15B-2CF2FA291134}"/>
              </a:ext>
            </a:extLst>
          </p:cNvPr>
          <p:cNvPicPr>
            <a:picLocks noGrp="1" noChangeAspect="1"/>
          </p:cNvPicPr>
          <p:nvPr>
            <p:ph type="pic" idx="1"/>
          </p:nvPr>
        </p:nvPicPr>
        <p:blipFill>
          <a:blip r:embed="rId3"/>
          <a:srcRect l="8261" r="8261"/>
          <a:stretch>
            <a:fillRect/>
          </a:stretch>
        </p:blipFill>
        <p:spPr>
          <a:xfrm>
            <a:off x="7159186" y="1194532"/>
            <a:ext cx="3983572" cy="5548840"/>
          </a:xfrm>
          <a:prstGeom prst="rect">
            <a:avLst/>
          </a:prstGeom>
        </p:spPr>
      </p:pic>
      <p:sp>
        <p:nvSpPr>
          <p:cNvPr id="2" name="Title 1">
            <a:extLst>
              <a:ext uri="{FF2B5EF4-FFF2-40B4-BE49-F238E27FC236}">
                <a16:creationId xmlns:a16="http://schemas.microsoft.com/office/drawing/2014/main" id="{BEE36650-D613-8E46-808A-62F6EE4D05A3}"/>
              </a:ext>
            </a:extLst>
          </p:cNvPr>
          <p:cNvSpPr>
            <a:spLocks noGrp="1"/>
          </p:cNvSpPr>
          <p:nvPr>
            <p:ph type="title"/>
          </p:nvPr>
        </p:nvSpPr>
        <p:spPr>
          <a:xfrm>
            <a:off x="584525" y="866485"/>
            <a:ext cx="4513792" cy="2819398"/>
          </a:xfrm>
        </p:spPr>
        <p:txBody>
          <a:bodyPr vert="horz" lIns="91440" tIns="45720" rIns="91440" bIns="45720" rtlCol="0" anchor="b">
            <a:normAutofit/>
          </a:bodyPr>
          <a:lstStyle/>
          <a:p>
            <a:pPr algn="r"/>
            <a:r>
              <a:rPr lang="en-US" sz="4800" dirty="0">
                <a:solidFill>
                  <a:srgbClr val="FFFFFF"/>
                </a:solidFill>
              </a:rPr>
              <a:t>WHAT IS HUMAN BIOLOGY?</a:t>
            </a:r>
          </a:p>
        </p:txBody>
      </p:sp>
      <p:sp>
        <p:nvSpPr>
          <p:cNvPr id="5" name="Text Placeholder 4">
            <a:extLst>
              <a:ext uri="{FF2B5EF4-FFF2-40B4-BE49-F238E27FC236}">
                <a16:creationId xmlns:a16="http://schemas.microsoft.com/office/drawing/2014/main" id="{1F1F98C9-18CF-954D-843E-008C43341FF7}"/>
              </a:ext>
            </a:extLst>
          </p:cNvPr>
          <p:cNvSpPr>
            <a:spLocks noGrp="1"/>
          </p:cNvSpPr>
          <p:nvPr>
            <p:ph type="body" sz="half" idx="2"/>
          </p:nvPr>
        </p:nvSpPr>
        <p:spPr>
          <a:xfrm>
            <a:off x="486876" y="3788159"/>
            <a:ext cx="4788850" cy="2214608"/>
          </a:xfrm>
        </p:spPr>
        <p:txBody>
          <a:bodyPr vert="horz" lIns="91440" tIns="45720" rIns="91440" bIns="45720" rtlCol="0" anchor="t">
            <a:normAutofit lnSpcReduction="10000"/>
          </a:bodyPr>
          <a:lstStyle/>
          <a:p>
            <a:pPr algn="r"/>
            <a:r>
              <a:rPr lang="en-US" sz="2400" dirty="0">
                <a:solidFill>
                  <a:srgbClr val="FFFFFF"/>
                </a:solidFill>
                <a:latin typeface="Arial" panose="020B0604020202020204" pitchFamily="34" charset="0"/>
                <a:cs typeface="Arial" panose="020B0604020202020204" pitchFamily="34" charset="0"/>
              </a:rPr>
              <a:t>Human biological science is the scientific study of humans, both as individuals and as populations, and the study of the interactions between humans and their environment.</a:t>
            </a:r>
          </a:p>
        </p:txBody>
      </p:sp>
    </p:spTree>
    <p:extLst>
      <p:ext uri="{BB962C8B-B14F-4D97-AF65-F5344CB8AC3E}">
        <p14:creationId xmlns:p14="http://schemas.microsoft.com/office/powerpoint/2010/main" val="415950329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7CD116-8423-44EE-96ED-21B529A0DF5D}"/>
              </a:ext>
            </a:extLst>
          </p:cNvPr>
          <p:cNvSpPr>
            <a:spLocks noGrp="1"/>
          </p:cNvSpPr>
          <p:nvPr>
            <p:ph idx="1"/>
          </p:nvPr>
        </p:nvSpPr>
        <p:spPr>
          <a:xfrm>
            <a:off x="685801" y="527539"/>
            <a:ext cx="10131425" cy="6005146"/>
          </a:xfrm>
        </p:spPr>
        <p:txBody>
          <a:bodyPr>
            <a:normAutofit/>
          </a:bodyPr>
          <a:lstStyle/>
          <a:p>
            <a:pPr marL="0" indent="0">
              <a:buNone/>
            </a:pPr>
            <a:r>
              <a:rPr lang="en-US" sz="2000" dirty="0">
                <a:latin typeface="Arial" panose="020B0604020202020204" pitchFamily="34" charset="0"/>
                <a:cs typeface="Arial" panose="020B0604020202020204" pitchFamily="34" charset="0"/>
              </a:rPr>
              <a:t>PLACEBOS</a:t>
            </a:r>
            <a:r>
              <a:rPr lang="en-AU" sz="2000" dirty="0">
                <a:latin typeface="Arial" panose="020B0604020202020204" pitchFamily="34" charset="0"/>
                <a:cs typeface="Arial" panose="020B0604020202020204" pitchFamily="34" charset="0"/>
              </a:rPr>
              <a:t>: </a:t>
            </a:r>
          </a:p>
          <a:p>
            <a:r>
              <a:rPr lang="en-AU" sz="2000" dirty="0">
                <a:latin typeface="Arial" panose="020B0604020202020204" pitchFamily="34" charset="0"/>
                <a:cs typeface="Arial" panose="020B0604020202020204" pitchFamily="34" charset="0"/>
              </a:rPr>
              <a:t>Used in research into new medications</a:t>
            </a:r>
          </a:p>
          <a:p>
            <a:r>
              <a:rPr lang="en-US" sz="2000" dirty="0">
                <a:latin typeface="Arial" panose="020B0604020202020204" pitchFamily="34" charset="0"/>
                <a:cs typeface="Arial" panose="020B0604020202020204" pitchFamily="34" charset="0"/>
              </a:rPr>
              <a:t>A</a:t>
            </a:r>
            <a:r>
              <a:rPr lang="en-AU" sz="2000" dirty="0">
                <a:latin typeface="Arial" panose="020B0604020202020204" pitchFamily="34" charset="0"/>
                <a:cs typeface="Arial" panose="020B0604020202020204" pitchFamily="34" charset="0"/>
              </a:rPr>
              <a:t>n inactive substance that looks the same as the real medication</a:t>
            </a:r>
          </a:p>
          <a:p>
            <a:r>
              <a:rPr lang="en-US" sz="2000" dirty="0">
                <a:latin typeface="Arial" panose="020B0604020202020204" pitchFamily="34" charset="0"/>
                <a:cs typeface="Arial" panose="020B0604020202020204" pitchFamily="34" charset="0"/>
              </a:rPr>
              <a:t>T</a:t>
            </a:r>
            <a:r>
              <a:rPr lang="en-AU" sz="2000" dirty="0">
                <a:latin typeface="Arial" panose="020B0604020202020204" pitchFamily="34" charset="0"/>
                <a:cs typeface="Arial" panose="020B0604020202020204" pitchFamily="34" charset="0"/>
              </a:rPr>
              <a:t>he experimental group are given the real medication and the control group are given the placebo.</a:t>
            </a:r>
          </a:p>
          <a:p>
            <a:r>
              <a:rPr lang="en-US" sz="2000" dirty="0">
                <a:latin typeface="Arial" panose="020B0604020202020204" pitchFamily="34" charset="0"/>
                <a:cs typeface="Arial" panose="020B0604020202020204" pitchFamily="34" charset="0"/>
              </a:rPr>
              <a:t>S</a:t>
            </a:r>
            <a:r>
              <a:rPr lang="en-AU" sz="2000" dirty="0" err="1">
                <a:latin typeface="Arial" panose="020B0604020202020204" pitchFamily="34" charset="0"/>
                <a:cs typeface="Arial" panose="020B0604020202020204" pitchFamily="34" charset="0"/>
              </a:rPr>
              <a:t>ubjects</a:t>
            </a:r>
            <a:r>
              <a:rPr lang="en-AU" sz="2000" dirty="0">
                <a:latin typeface="Arial" panose="020B0604020202020204" pitchFamily="34" charset="0"/>
                <a:cs typeface="Arial" panose="020B0604020202020204" pitchFamily="34" charset="0"/>
              </a:rPr>
              <a:t> don’t know whether they are given the real medication or the placebo.</a:t>
            </a:r>
          </a:p>
          <a:p>
            <a:r>
              <a:rPr lang="en-US" sz="2000" dirty="0">
                <a:latin typeface="Arial" panose="020B0604020202020204" pitchFamily="34" charset="0"/>
                <a:cs typeface="Arial" panose="020B0604020202020204" pitchFamily="34" charset="0"/>
              </a:rPr>
              <a:t>D</a:t>
            </a:r>
            <a:r>
              <a:rPr lang="en-AU" sz="2000" dirty="0" err="1">
                <a:latin typeface="Arial" panose="020B0604020202020204" pitchFamily="34" charset="0"/>
                <a:cs typeface="Arial" panose="020B0604020202020204" pitchFamily="34" charset="0"/>
              </a:rPr>
              <a:t>oesn’t</a:t>
            </a:r>
            <a:r>
              <a:rPr lang="en-AU" sz="2000" dirty="0">
                <a:latin typeface="Arial" panose="020B0604020202020204" pitchFamily="34" charset="0"/>
                <a:cs typeface="Arial" panose="020B0604020202020204" pitchFamily="34" charset="0"/>
              </a:rPr>
              <a:t> have to be a tablet; can be any “dummy” treatment such as an injection, skin patch, nasal spray, special diet, physical therapy, mock surgery.</a:t>
            </a:r>
          </a:p>
          <a:p>
            <a:r>
              <a:rPr lang="en-US" sz="2000" dirty="0">
                <a:latin typeface="Arial" panose="020B0604020202020204" pitchFamily="34" charset="0"/>
                <a:cs typeface="Arial" panose="020B0604020202020204" pitchFamily="34" charset="0"/>
              </a:rPr>
              <a:t>P</a:t>
            </a:r>
            <a:r>
              <a:rPr lang="en-AU" sz="2000" dirty="0" err="1">
                <a:latin typeface="Arial" panose="020B0604020202020204" pitchFamily="34" charset="0"/>
                <a:cs typeface="Arial" panose="020B0604020202020204" pitchFamily="34" charset="0"/>
              </a:rPr>
              <a:t>atients</a:t>
            </a:r>
            <a:r>
              <a:rPr lang="en-AU" sz="2000" dirty="0">
                <a:latin typeface="Arial" panose="020B0604020202020204" pitchFamily="34" charset="0"/>
                <a:cs typeface="Arial" panose="020B0604020202020204" pitchFamily="34" charset="0"/>
              </a:rPr>
              <a:t> given placebos often show improvement; called the </a:t>
            </a:r>
            <a:r>
              <a:rPr lang="en-AU" sz="2000" b="1" dirty="0">
                <a:latin typeface="Arial" panose="020B0604020202020204" pitchFamily="34" charset="0"/>
                <a:cs typeface="Arial" panose="020B0604020202020204" pitchFamily="34" charset="0"/>
              </a:rPr>
              <a:t>placebo effect</a:t>
            </a:r>
            <a:r>
              <a:rPr lang="en-AU"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P</a:t>
            </a:r>
            <a:r>
              <a:rPr lang="en-AU" sz="2000" dirty="0" err="1">
                <a:latin typeface="Arial" panose="020B0604020202020204" pitchFamily="34" charset="0"/>
                <a:cs typeface="Arial" panose="020B0604020202020204" pitchFamily="34" charset="0"/>
              </a:rPr>
              <a:t>lacebo</a:t>
            </a:r>
            <a:r>
              <a:rPr lang="en-AU" sz="2000" dirty="0">
                <a:latin typeface="Arial" panose="020B0604020202020204" pitchFamily="34" charset="0"/>
                <a:cs typeface="Arial" panose="020B0604020202020204" pitchFamily="34" charset="0"/>
              </a:rPr>
              <a:t> experiments are often </a:t>
            </a:r>
            <a:r>
              <a:rPr lang="en-AU" sz="2000" b="1" dirty="0">
                <a:latin typeface="Arial" panose="020B0604020202020204" pitchFamily="34" charset="0"/>
                <a:cs typeface="Arial" panose="020B0604020202020204" pitchFamily="34" charset="0"/>
              </a:rPr>
              <a:t>blind experiments </a:t>
            </a:r>
            <a:r>
              <a:rPr lang="en-AU" sz="2000" dirty="0">
                <a:latin typeface="Arial" panose="020B0604020202020204" pitchFamily="34" charset="0"/>
                <a:cs typeface="Arial" panose="020B0604020202020204" pitchFamily="34" charset="0"/>
              </a:rPr>
              <a:t> where the subject does not know whether they are given the real medication or the placebo; </a:t>
            </a:r>
            <a:r>
              <a:rPr lang="en-AU" sz="2000" b="1" dirty="0">
                <a:latin typeface="Arial" panose="020B0604020202020204" pitchFamily="34" charset="0"/>
                <a:cs typeface="Arial" panose="020B0604020202020204" pitchFamily="34" charset="0"/>
              </a:rPr>
              <a:t>double-blind experiments</a:t>
            </a:r>
            <a:r>
              <a:rPr lang="en-AU" sz="2000" dirty="0">
                <a:latin typeface="Arial" panose="020B0604020202020204" pitchFamily="34" charset="0"/>
                <a:cs typeface="Arial" panose="020B0604020202020204" pitchFamily="34" charset="0"/>
              </a:rPr>
              <a:t> occur when neither the researcher or the subjects know who has been given the real medication or the placebo.</a:t>
            </a:r>
          </a:p>
          <a:p>
            <a:r>
              <a:rPr lang="en-US" sz="2000" dirty="0">
                <a:latin typeface="Arial" panose="020B0604020202020204" pitchFamily="34" charset="0"/>
                <a:cs typeface="Arial" panose="020B0604020202020204" pitchFamily="34" charset="0"/>
              </a:rPr>
              <a:t>R</a:t>
            </a:r>
            <a:r>
              <a:rPr lang="en-AU" sz="2000" dirty="0">
                <a:latin typeface="Arial" panose="020B0604020202020204" pitchFamily="34" charset="0"/>
                <a:cs typeface="Arial" panose="020B0604020202020204" pitchFamily="34" charset="0"/>
              </a:rPr>
              <a:t>educes the risk of bias</a:t>
            </a:r>
          </a:p>
          <a:p>
            <a:pPr marL="0" indent="0">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653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17F0C1-BCBB-40C7-99D6-F703E7A4B5F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A5D8BC-B41A-4E96-91C4-D60F5162257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D321D5F-FA18-4271-9EAA-0BEA14116BB5}"/>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6" name="Freeform: Shape 15">
            <a:extLst>
              <a:ext uri="{FF2B5EF4-FFF2-40B4-BE49-F238E27FC236}">
                <a16:creationId xmlns:a16="http://schemas.microsoft.com/office/drawing/2014/main" id="{51287385-D3EA-47A8-A127-6061791ADBB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a:ex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EEC986EB-6B15-42D2-A67B-999E9F5A71B2}"/>
              </a:ext>
            </a:extLst>
          </p:cNvPr>
          <p:cNvSpPr>
            <a:spLocks noGrp="1"/>
          </p:cNvSpPr>
          <p:nvPr>
            <p:ph type="title"/>
          </p:nvPr>
        </p:nvSpPr>
        <p:spPr>
          <a:xfrm>
            <a:off x="718457" y="531278"/>
            <a:ext cx="3211517" cy="5292579"/>
          </a:xfrm>
        </p:spPr>
        <p:txBody>
          <a:bodyPr>
            <a:normAutofit/>
          </a:bodyPr>
          <a:lstStyle/>
          <a:p>
            <a:r>
              <a:rPr lang="en-US" dirty="0">
                <a:solidFill>
                  <a:srgbClr val="FFFFFF"/>
                </a:solidFill>
              </a:rPr>
              <a:t>Presentation of data</a:t>
            </a:r>
            <a:endParaRPr lang="en-AU" dirty="0">
              <a:solidFill>
                <a:srgbClr val="FFFFFF"/>
              </a:solidFill>
            </a:endParaRP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674164132"/>
              </p:ext>
            </p:extLst>
          </p:nvPr>
        </p:nvGraphicFramePr>
        <p:xfrm>
          <a:off x="5617029" y="793820"/>
          <a:ext cx="6463602"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810399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17A4B-9141-4CB5-A923-C7A3824A786D}"/>
              </a:ext>
            </a:extLst>
          </p:cNvPr>
          <p:cNvSpPr>
            <a:spLocks noGrp="1"/>
          </p:cNvSpPr>
          <p:nvPr>
            <p:ph type="title"/>
          </p:nvPr>
        </p:nvSpPr>
        <p:spPr/>
        <p:txBody>
          <a:bodyPr/>
          <a:lstStyle/>
          <a:p>
            <a:endParaRPr lang="en-AU"/>
          </a:p>
        </p:txBody>
      </p:sp>
      <p:pic>
        <p:nvPicPr>
          <p:cNvPr id="5" name="Content Placeholder 4" descr="A screenshot of a cell phone&#10;&#10;Description generated with very high confidence">
            <a:extLst>
              <a:ext uri="{FF2B5EF4-FFF2-40B4-BE49-F238E27FC236}">
                <a16:creationId xmlns:a16="http://schemas.microsoft.com/office/drawing/2014/main" id="{1A81B98C-B3CD-4252-869C-0E908F6DF85B}"/>
              </a:ext>
            </a:extLst>
          </p:cNvPr>
          <p:cNvPicPr>
            <a:picLocks noGrp="1" noChangeAspect="1"/>
          </p:cNvPicPr>
          <p:nvPr>
            <p:ph idx="1"/>
          </p:nvPr>
        </p:nvPicPr>
        <p:blipFill>
          <a:blip r:embed="rId2"/>
          <a:stretch>
            <a:fillRect/>
          </a:stretch>
        </p:blipFill>
        <p:spPr>
          <a:xfrm>
            <a:off x="527917" y="1585119"/>
            <a:ext cx="11029006" cy="3408222"/>
          </a:xfrm>
        </p:spPr>
      </p:pic>
    </p:spTree>
    <p:extLst>
      <p:ext uri="{BB962C8B-B14F-4D97-AF65-F5344CB8AC3E}">
        <p14:creationId xmlns:p14="http://schemas.microsoft.com/office/powerpoint/2010/main" val="1490681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117F0C1-BCBB-40C7-99D6-F703E7A4B5F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1A5D8BC-B41A-4E96-91C4-D60F5162257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0D321D5F-FA18-4271-9EAA-0BEA14116BB5}"/>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23" name="Freeform: Shape 22">
            <a:extLst>
              <a:ext uri="{FF2B5EF4-FFF2-40B4-BE49-F238E27FC236}">
                <a16:creationId xmlns:a16="http://schemas.microsoft.com/office/drawing/2014/main" id="{51287385-D3EA-47A8-A127-6061791ADBB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a:ex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BB450511-8303-4224-BD32-21A3177540F2}"/>
              </a:ext>
            </a:extLst>
          </p:cNvPr>
          <p:cNvSpPr>
            <a:spLocks noGrp="1"/>
          </p:cNvSpPr>
          <p:nvPr>
            <p:ph type="title"/>
          </p:nvPr>
        </p:nvSpPr>
        <p:spPr>
          <a:xfrm>
            <a:off x="718457" y="531278"/>
            <a:ext cx="3211517" cy="5292579"/>
          </a:xfrm>
        </p:spPr>
        <p:txBody>
          <a:bodyPr>
            <a:normAutofit/>
          </a:bodyPr>
          <a:lstStyle/>
          <a:p>
            <a:r>
              <a:rPr lang="en-US">
                <a:solidFill>
                  <a:srgbClr val="FFFFFF"/>
                </a:solidFill>
              </a:rPr>
              <a:t>Presentation of data cont’d</a:t>
            </a:r>
            <a:endParaRPr lang="en-AU">
              <a:solidFill>
                <a:srgbClr val="FFFFFF"/>
              </a:solidFill>
            </a:endParaRPr>
          </a:p>
        </p:txBody>
      </p:sp>
      <p:graphicFrame>
        <p:nvGraphicFramePr>
          <p:cNvPr id="12" name="Content Placeholder 2"/>
          <p:cNvGraphicFramePr>
            <a:graphicFrameLocks noGrp="1"/>
          </p:cNvGraphicFramePr>
          <p:nvPr>
            <p:ph idx="1"/>
            <p:extLst>
              <p:ext uri="{D42A27DB-BD31-4B8C-83A1-F6EECF244321}">
                <p14:modId xmlns:p14="http://schemas.microsoft.com/office/powerpoint/2010/main" val="1219138146"/>
              </p:ext>
            </p:extLst>
          </p:nvPr>
        </p:nvGraphicFramePr>
        <p:xfrm>
          <a:off x="5002306" y="125507"/>
          <a:ext cx="6651811" cy="62663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14172158"/>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generated with high confidence">
            <a:extLst>
              <a:ext uri="{FF2B5EF4-FFF2-40B4-BE49-F238E27FC236}">
                <a16:creationId xmlns:a16="http://schemas.microsoft.com/office/drawing/2014/main" id="{C6A32431-CDAC-4571-A626-8E87CB88EE0E}"/>
              </a:ext>
            </a:extLst>
          </p:cNvPr>
          <p:cNvPicPr>
            <a:picLocks noChangeAspect="1"/>
          </p:cNvPicPr>
          <p:nvPr/>
        </p:nvPicPr>
        <p:blipFill>
          <a:blip r:embed="rId2"/>
          <a:stretch>
            <a:fillRect/>
          </a:stretch>
        </p:blipFill>
        <p:spPr>
          <a:xfrm>
            <a:off x="169489" y="145676"/>
            <a:ext cx="3838575" cy="4038600"/>
          </a:xfrm>
          <a:prstGeom prst="rect">
            <a:avLst/>
          </a:prstGeom>
        </p:spPr>
      </p:pic>
      <p:pic>
        <p:nvPicPr>
          <p:cNvPr id="5" name="Picture 4" descr="A screenshot of a cell phone&#10;&#10;Description generated with very high confidence">
            <a:extLst>
              <a:ext uri="{FF2B5EF4-FFF2-40B4-BE49-F238E27FC236}">
                <a16:creationId xmlns:a16="http://schemas.microsoft.com/office/drawing/2014/main" id="{D40DACA7-E2F3-497F-A57D-061FD7C06789}"/>
              </a:ext>
            </a:extLst>
          </p:cNvPr>
          <p:cNvPicPr>
            <a:picLocks noChangeAspect="1"/>
          </p:cNvPicPr>
          <p:nvPr/>
        </p:nvPicPr>
        <p:blipFill>
          <a:blip r:embed="rId3"/>
          <a:stretch>
            <a:fillRect/>
          </a:stretch>
        </p:blipFill>
        <p:spPr>
          <a:xfrm>
            <a:off x="4129367" y="2117351"/>
            <a:ext cx="4381500" cy="3943350"/>
          </a:xfrm>
          <a:prstGeom prst="rect">
            <a:avLst/>
          </a:prstGeom>
        </p:spPr>
      </p:pic>
      <p:pic>
        <p:nvPicPr>
          <p:cNvPr id="7" name="Picture 6" descr="A screenshot of a cell phone&#10;&#10;Description generated with very high confidence">
            <a:extLst>
              <a:ext uri="{FF2B5EF4-FFF2-40B4-BE49-F238E27FC236}">
                <a16:creationId xmlns:a16="http://schemas.microsoft.com/office/drawing/2014/main" id="{A1572774-A7EE-4A49-AE2C-2C1C5FBF29F2}"/>
              </a:ext>
            </a:extLst>
          </p:cNvPr>
          <p:cNvPicPr>
            <a:picLocks noChangeAspect="1"/>
          </p:cNvPicPr>
          <p:nvPr/>
        </p:nvPicPr>
        <p:blipFill>
          <a:blip r:embed="rId4"/>
          <a:stretch>
            <a:fillRect/>
          </a:stretch>
        </p:blipFill>
        <p:spPr>
          <a:xfrm>
            <a:off x="8615715" y="145676"/>
            <a:ext cx="3448257" cy="3486150"/>
          </a:xfrm>
          <a:prstGeom prst="rect">
            <a:avLst/>
          </a:prstGeom>
        </p:spPr>
      </p:pic>
      <p:pic>
        <p:nvPicPr>
          <p:cNvPr id="9" name="Picture 8" descr="A screenshot of a cell phone&#10;&#10;Description generated with very high confidence">
            <a:extLst>
              <a:ext uri="{FF2B5EF4-FFF2-40B4-BE49-F238E27FC236}">
                <a16:creationId xmlns:a16="http://schemas.microsoft.com/office/drawing/2014/main" id="{7BAF8961-AD5E-4166-870D-A0312F061BBF}"/>
              </a:ext>
            </a:extLst>
          </p:cNvPr>
          <p:cNvPicPr>
            <a:picLocks noChangeAspect="1"/>
          </p:cNvPicPr>
          <p:nvPr/>
        </p:nvPicPr>
        <p:blipFill>
          <a:blip r:embed="rId5"/>
          <a:stretch>
            <a:fillRect/>
          </a:stretch>
        </p:blipFill>
        <p:spPr>
          <a:xfrm>
            <a:off x="8615715" y="3631827"/>
            <a:ext cx="3202098" cy="3226174"/>
          </a:xfrm>
          <a:prstGeom prst="rect">
            <a:avLst/>
          </a:prstGeom>
        </p:spPr>
      </p:pic>
    </p:spTree>
    <p:extLst>
      <p:ext uri="{BB962C8B-B14F-4D97-AF65-F5344CB8AC3E}">
        <p14:creationId xmlns:p14="http://schemas.microsoft.com/office/powerpoint/2010/main" val="2680423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8AF6B-E04C-254B-935F-850AAE85D73A}"/>
              </a:ext>
            </a:extLst>
          </p:cNvPr>
          <p:cNvSpPr>
            <a:spLocks noGrp="1"/>
          </p:cNvSpPr>
          <p:nvPr>
            <p:ph type="title"/>
          </p:nvPr>
        </p:nvSpPr>
        <p:spPr/>
        <p:txBody>
          <a:bodyPr/>
          <a:lstStyle/>
          <a:p>
            <a:r>
              <a:rPr lang="en-AU" dirty="0"/>
              <a:t>What is science?</a:t>
            </a:r>
            <a:endParaRPr lang="en-US" dirty="0"/>
          </a:p>
        </p:txBody>
      </p:sp>
      <p:sp>
        <p:nvSpPr>
          <p:cNvPr id="3" name="Picture Placeholder 2">
            <a:extLst>
              <a:ext uri="{FF2B5EF4-FFF2-40B4-BE49-F238E27FC236}">
                <a16:creationId xmlns:a16="http://schemas.microsoft.com/office/drawing/2014/main" id="{D3C2C864-EE7C-8E4A-A18F-867D1501BF3C}"/>
              </a:ext>
            </a:extLst>
          </p:cNvPr>
          <p:cNvSpPr>
            <a:spLocks noGrp="1"/>
          </p:cNvSpPr>
          <p:nvPr>
            <p:ph type="pic" idx="1"/>
          </p:nvPr>
        </p:nvSpPr>
        <p:spPr/>
      </p:sp>
      <p:sp>
        <p:nvSpPr>
          <p:cNvPr id="4" name="Text Placeholder 3">
            <a:extLst>
              <a:ext uri="{FF2B5EF4-FFF2-40B4-BE49-F238E27FC236}">
                <a16:creationId xmlns:a16="http://schemas.microsoft.com/office/drawing/2014/main" id="{D90E5870-6B91-A149-9E57-9ABC59BE468A}"/>
              </a:ext>
            </a:extLst>
          </p:cNvPr>
          <p:cNvSpPr>
            <a:spLocks noGrp="1"/>
          </p:cNvSpPr>
          <p:nvPr>
            <p:ph type="body" sz="half" idx="2"/>
          </p:nvPr>
        </p:nvSpPr>
        <p:spPr>
          <a:xfrm>
            <a:off x="685800" y="2971800"/>
            <a:ext cx="6164653" cy="2869602"/>
          </a:xfrm>
        </p:spPr>
        <p:txBody>
          <a:bodyPr>
            <a:normAutofit/>
          </a:bodyPr>
          <a:lstStyle/>
          <a:p>
            <a:pPr marL="342900" indent="-342900">
              <a:buAutoNum type="arabicPeriod"/>
            </a:pPr>
            <a:r>
              <a:rPr lang="en-AU" sz="2400" dirty="0">
                <a:latin typeface="Arial" panose="020B0604020202020204" pitchFamily="34" charset="0"/>
                <a:cs typeface="Arial" panose="020B0604020202020204" pitchFamily="34" charset="0"/>
              </a:rPr>
              <a:t>Science is a process of inquiry – a way of finding out about human beings and their living and non-living surroundings.</a:t>
            </a:r>
          </a:p>
          <a:p>
            <a:pPr marL="342900" indent="-342900">
              <a:buAutoNum type="arabicPeriod"/>
            </a:pPr>
            <a:r>
              <a:rPr lang="en-AU" sz="2400" dirty="0">
                <a:latin typeface="Arial" panose="020B0604020202020204" pitchFamily="34" charset="0"/>
                <a:cs typeface="Arial" panose="020B0604020202020204" pitchFamily="34" charset="0"/>
              </a:rPr>
              <a:t>Science is a body of knowledge – gained by systematic observation and testing of ideas</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9970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A53ED3FC-3BE8-4F1F-BEF1-74B1C721718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6" name="Picture Placeholder 15">
            <a:extLst>
              <a:ext uri="{FF2B5EF4-FFF2-40B4-BE49-F238E27FC236}">
                <a16:creationId xmlns:a16="http://schemas.microsoft.com/office/drawing/2014/main" id="{05678435-96BB-7F4B-BA65-CCA9993EBC6C}"/>
              </a:ext>
            </a:extLst>
          </p:cNvPr>
          <p:cNvPicPr>
            <a:picLocks noGrp="1" noChangeAspect="1"/>
          </p:cNvPicPr>
          <p:nvPr>
            <p:ph type="pic" idx="1"/>
          </p:nvPr>
        </p:nvPicPr>
        <p:blipFill rotWithShape="1">
          <a:blip r:embed="rId4">
            <a:extLst>
              <a:ext uri="{BEBA8EAE-BF5A-486C-A8C5-ECC9F3942E4B}">
                <a14:imgProps xmlns:a14="http://schemas.microsoft.com/office/drawing/2010/main">
                  <a14:imgLayer r:embed="rId5">
                    <a14:imgEffect>
                      <a14:brightnessContrast bright="-5000" contrast="44000"/>
                    </a14:imgEffect>
                  </a14:imgLayer>
                </a14:imgProps>
              </a:ext>
            </a:extLst>
          </a:blip>
          <a:srcRect/>
          <a:stretch/>
        </p:blipFill>
        <p:spPr>
          <a:xfrm>
            <a:off x="5326962" y="487164"/>
            <a:ext cx="6720849" cy="569592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a:extLst>
              <a:ext uri="{FF2B5EF4-FFF2-40B4-BE49-F238E27FC236}">
                <a16:creationId xmlns:a16="http://schemas.microsoft.com/office/drawing/2014/main" id="{6E1F486A-DD3C-864E-9BCD-BFF6B78189E9}"/>
              </a:ext>
            </a:extLst>
          </p:cNvPr>
          <p:cNvSpPr>
            <a:spLocks noGrp="1"/>
          </p:cNvSpPr>
          <p:nvPr>
            <p:ph type="title"/>
          </p:nvPr>
        </p:nvSpPr>
        <p:spPr>
          <a:xfrm>
            <a:off x="825909" y="808055"/>
            <a:ext cx="3979205" cy="1453363"/>
          </a:xfrm>
        </p:spPr>
        <p:txBody>
          <a:bodyPr vert="horz" lIns="91440" tIns="45720" rIns="91440" bIns="45720" rtlCol="0" anchor="ctr">
            <a:normAutofit/>
          </a:bodyPr>
          <a:lstStyle/>
          <a:p>
            <a:r>
              <a:rPr lang="en-US" sz="3300"/>
              <a:t>Human biological science</a:t>
            </a:r>
          </a:p>
        </p:txBody>
      </p:sp>
      <p:sp>
        <p:nvSpPr>
          <p:cNvPr id="4" name="Text Placeholder 3">
            <a:extLst>
              <a:ext uri="{FF2B5EF4-FFF2-40B4-BE49-F238E27FC236}">
                <a16:creationId xmlns:a16="http://schemas.microsoft.com/office/drawing/2014/main" id="{4559B9B1-A2E9-7F46-A563-1049C79D3103}"/>
              </a:ext>
            </a:extLst>
          </p:cNvPr>
          <p:cNvSpPr>
            <a:spLocks noGrp="1"/>
          </p:cNvSpPr>
          <p:nvPr>
            <p:ph type="body" sz="half" idx="2"/>
          </p:nvPr>
        </p:nvSpPr>
        <p:spPr>
          <a:xfrm>
            <a:off x="174171" y="2261420"/>
            <a:ext cx="4630943" cy="4400637"/>
          </a:xfrm>
        </p:spPr>
        <p:txBody>
          <a:bodyPr vert="horz" lIns="91440" tIns="45720" rIns="91440" bIns="45720" rtlCol="0" anchor="ctr">
            <a:normAutofit/>
          </a:bodyPr>
          <a:lstStyle/>
          <a:p>
            <a:pPr>
              <a:buFont typeface="Arial"/>
              <a:buChar char="•"/>
            </a:pPr>
            <a:r>
              <a:rPr lang="en-US" sz="2000" dirty="0">
                <a:latin typeface="Arial" panose="020B0604020202020204" pitchFamily="34" charset="0"/>
                <a:cs typeface="Arial" panose="020B0604020202020204" pitchFamily="34" charset="0"/>
              </a:rPr>
              <a:t>Information about humans is gained by scientific investigation.</a:t>
            </a:r>
          </a:p>
          <a:p>
            <a:pPr>
              <a:buFont typeface="Arial"/>
              <a:buChar char="•"/>
            </a:pPr>
            <a:r>
              <a:rPr lang="en-US" sz="2000" dirty="0">
                <a:latin typeface="Arial" panose="020B0604020202020204" pitchFamily="34" charset="0"/>
                <a:cs typeface="Arial" panose="020B0604020202020204" pitchFamily="34" charset="0"/>
              </a:rPr>
              <a:t>Knowledge about humans is built on discoveries made by generations of scientists.</a:t>
            </a:r>
          </a:p>
          <a:p>
            <a:pPr>
              <a:buFont typeface="Arial"/>
              <a:buChar char="•"/>
            </a:pPr>
            <a:r>
              <a:rPr lang="en-US" sz="2000" dirty="0">
                <a:latin typeface="Arial" panose="020B0604020202020204" pitchFamily="34" charset="0"/>
                <a:cs typeface="Arial" panose="020B0604020202020204" pitchFamily="34" charset="0"/>
              </a:rPr>
              <a:t>Human biological science sources its knowledge from the information gained through many different types of science.</a:t>
            </a:r>
          </a:p>
        </p:txBody>
      </p:sp>
    </p:spTree>
    <p:extLst>
      <p:ext uri="{BB962C8B-B14F-4D97-AF65-F5344CB8AC3E}">
        <p14:creationId xmlns:p14="http://schemas.microsoft.com/office/powerpoint/2010/main" val="226215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dissolv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F8C668FA-2417-47B5-B454-2D55FC17FF7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7FEBA57-8992-46BB-BCF0-5A83FE8E01E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2B4CDDF6-55C3-415A-8D8B-7E03C3D616F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8339A7-3265-B04A-A482-80A2F626CAF6}"/>
              </a:ext>
            </a:extLst>
          </p:cNvPr>
          <p:cNvPicPr>
            <a:picLocks noChangeAspect="1"/>
          </p:cNvPicPr>
          <p:nvPr/>
        </p:nvPicPr>
        <p:blipFill>
          <a:blip r:embed="rId3"/>
          <a:stretch>
            <a:fillRect/>
          </a:stretch>
        </p:blipFill>
        <p:spPr>
          <a:xfrm>
            <a:off x="2554013" y="292005"/>
            <a:ext cx="7305214" cy="6355537"/>
          </a:xfrm>
          <a:prstGeom prst="rect">
            <a:avLst/>
          </a:prstGeom>
        </p:spPr>
      </p:pic>
    </p:spTree>
    <p:extLst>
      <p:ext uri="{BB962C8B-B14F-4D97-AF65-F5344CB8AC3E}">
        <p14:creationId xmlns:p14="http://schemas.microsoft.com/office/powerpoint/2010/main" val="241511314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30EFD79F-7790-479B-B7DB-BD0D8C101DD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C9F69D9-E471-0A45-9C61-70D2BD669E60}"/>
              </a:ext>
            </a:extLst>
          </p:cNvPr>
          <p:cNvSpPr>
            <a:spLocks noGrp="1"/>
          </p:cNvSpPr>
          <p:nvPr>
            <p:ph type="title"/>
          </p:nvPr>
        </p:nvSpPr>
        <p:spPr>
          <a:xfrm>
            <a:off x="685799" y="1150076"/>
            <a:ext cx="3659389" cy="4557849"/>
          </a:xfrm>
        </p:spPr>
        <p:txBody>
          <a:bodyPr>
            <a:normAutofit fontScale="90000"/>
          </a:bodyPr>
          <a:lstStyle/>
          <a:p>
            <a:pPr algn="r"/>
            <a:r>
              <a:rPr lang="en-AU" dirty="0"/>
              <a:t>How do scientists investigate?</a:t>
            </a:r>
            <a:br>
              <a:rPr lang="en-AU" dirty="0"/>
            </a:br>
            <a:br>
              <a:rPr lang="en-AU" dirty="0"/>
            </a:br>
            <a:r>
              <a:rPr lang="en-AU" cap="none" dirty="0">
                <a:latin typeface="Arial" panose="020B0604020202020204" pitchFamily="34" charset="0"/>
                <a:cs typeface="Arial" panose="020B0604020202020204" pitchFamily="34" charset="0"/>
              </a:rPr>
              <a:t>The scientist defines a problem and then tries to find a solution to that problem</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D26569A-93CE-F14C-8536-9744741F9E56}"/>
              </a:ext>
            </a:extLst>
          </p:cNvPr>
          <p:cNvSpPr>
            <a:spLocks noGrp="1"/>
          </p:cNvSpPr>
          <p:nvPr>
            <p:ph idx="1"/>
          </p:nvPr>
        </p:nvSpPr>
        <p:spPr>
          <a:xfrm>
            <a:off x="4988658" y="174171"/>
            <a:ext cx="7058199" cy="6357257"/>
          </a:xfrm>
        </p:spPr>
        <p:txBody>
          <a:bodyPr>
            <a:normAutofit lnSpcReduction="10000"/>
          </a:bodyPr>
          <a:lstStyle/>
          <a:p>
            <a:pPr marL="342900" indent="-342900">
              <a:buFont typeface="+mj-lt"/>
              <a:buAutoNum type="arabicPeriod"/>
            </a:pPr>
            <a:r>
              <a:rPr lang="en-AU" sz="2400" dirty="0">
                <a:latin typeface="Arial" panose="020B0604020202020204" pitchFamily="34" charset="0"/>
                <a:cs typeface="Arial" panose="020B0604020202020204" pitchFamily="34" charset="0"/>
              </a:rPr>
              <a:t>Literature review – search for a solution to the problem</a:t>
            </a:r>
          </a:p>
          <a:p>
            <a:pPr marL="342900" indent="-342900">
              <a:buFont typeface="+mj-lt"/>
              <a:buAutoNum type="arabicPeriod"/>
            </a:pPr>
            <a:r>
              <a:rPr lang="en-AU" sz="2400" dirty="0">
                <a:latin typeface="Arial" panose="020B0604020202020204" pitchFamily="34" charset="0"/>
                <a:cs typeface="Arial" panose="020B0604020202020204" pitchFamily="34" charset="0"/>
              </a:rPr>
              <a:t>Observation – information gained by using the senses</a:t>
            </a:r>
          </a:p>
          <a:p>
            <a:pPr marL="342900" indent="-342900">
              <a:buFont typeface="+mj-lt"/>
              <a:buAutoNum type="arabicPeriod"/>
            </a:pPr>
            <a:r>
              <a:rPr lang="en-AU" sz="2400" dirty="0">
                <a:latin typeface="Arial" panose="020B0604020202020204" pitchFamily="34" charset="0"/>
                <a:cs typeface="Arial" panose="020B0604020202020204" pitchFamily="34" charset="0"/>
              </a:rPr>
              <a:t>Classifying – placing things into groups based on the similarity of their characteristics</a:t>
            </a:r>
          </a:p>
          <a:p>
            <a:pPr marL="342900" indent="-342900">
              <a:buFont typeface="+mj-lt"/>
              <a:buAutoNum type="arabicPeriod"/>
            </a:pPr>
            <a:r>
              <a:rPr lang="en-AU" sz="2400" dirty="0">
                <a:latin typeface="Arial" panose="020B0604020202020204" pitchFamily="34" charset="0"/>
                <a:cs typeface="Arial" panose="020B0604020202020204" pitchFamily="34" charset="0"/>
              </a:rPr>
              <a:t>Experimentation </a:t>
            </a:r>
          </a:p>
          <a:p>
            <a:pPr marL="800100" lvl="1" indent="-342900">
              <a:buFont typeface="+mj-lt"/>
              <a:buAutoNum type="arabicPeriod"/>
            </a:pPr>
            <a:r>
              <a:rPr lang="en-AU" sz="2000" dirty="0">
                <a:latin typeface="Arial" panose="020B0604020202020204" pitchFamily="34" charset="0"/>
                <a:cs typeface="Arial" panose="020B0604020202020204" pitchFamily="34" charset="0"/>
              </a:rPr>
              <a:t>Propose a </a:t>
            </a:r>
            <a:r>
              <a:rPr lang="en-AU" sz="2000" b="1" dirty="0">
                <a:latin typeface="Arial" panose="020B0604020202020204" pitchFamily="34" charset="0"/>
                <a:cs typeface="Arial" panose="020B0604020202020204" pitchFamily="34" charset="0"/>
              </a:rPr>
              <a:t>hypothesis </a:t>
            </a:r>
            <a:r>
              <a:rPr lang="en-AU" sz="2000" dirty="0">
                <a:latin typeface="Arial" panose="020B0604020202020204" pitchFamily="34" charset="0"/>
                <a:cs typeface="Arial" panose="020B0604020202020204" pitchFamily="34" charset="0"/>
              </a:rPr>
              <a:t>that can be tested to find data that </a:t>
            </a:r>
            <a:r>
              <a:rPr lang="en-AU" sz="2000" b="1" dirty="0">
                <a:latin typeface="Arial" panose="020B0604020202020204" pitchFamily="34" charset="0"/>
                <a:cs typeface="Arial" panose="020B0604020202020204" pitchFamily="34" charset="0"/>
              </a:rPr>
              <a:t>support </a:t>
            </a:r>
            <a:r>
              <a:rPr lang="en-AU" sz="2000" dirty="0">
                <a:latin typeface="Arial" panose="020B0604020202020204" pitchFamily="34" charset="0"/>
                <a:cs typeface="Arial" panose="020B0604020202020204" pitchFamily="34" charset="0"/>
              </a:rPr>
              <a:t>or </a:t>
            </a:r>
            <a:r>
              <a:rPr lang="en-AU" sz="2000" b="1" dirty="0">
                <a:latin typeface="Arial" panose="020B0604020202020204" pitchFamily="34" charset="0"/>
                <a:cs typeface="Arial" panose="020B0604020202020204" pitchFamily="34" charset="0"/>
              </a:rPr>
              <a:t>disprove</a:t>
            </a:r>
            <a:r>
              <a:rPr lang="en-AU" sz="2000" dirty="0">
                <a:latin typeface="Arial" panose="020B0604020202020204" pitchFamily="34" charset="0"/>
                <a:cs typeface="Arial" panose="020B0604020202020204" pitchFamily="34" charset="0"/>
              </a:rPr>
              <a:t> the hypothesis</a:t>
            </a:r>
          </a:p>
          <a:p>
            <a:pPr marL="800100" lvl="1" indent="-342900">
              <a:buFont typeface="+mj-lt"/>
              <a:buAutoNum type="arabicPeriod"/>
            </a:pPr>
            <a:r>
              <a:rPr lang="en-AU" sz="2000" dirty="0">
                <a:latin typeface="Arial" panose="020B0604020202020204" pitchFamily="34" charset="0"/>
                <a:cs typeface="Arial" panose="020B0604020202020204" pitchFamily="34" charset="0"/>
              </a:rPr>
              <a:t>Test only one </a:t>
            </a:r>
            <a:r>
              <a:rPr lang="en-AU" sz="2000" b="1" dirty="0">
                <a:latin typeface="Arial" panose="020B0604020202020204" pitchFamily="34" charset="0"/>
                <a:cs typeface="Arial" panose="020B0604020202020204" pitchFamily="34" charset="0"/>
              </a:rPr>
              <a:t>variable</a:t>
            </a:r>
            <a:r>
              <a:rPr lang="en-AU" sz="2000" dirty="0">
                <a:latin typeface="Arial" panose="020B0604020202020204" pitchFamily="34" charset="0"/>
                <a:cs typeface="Arial" panose="020B0604020202020204" pitchFamily="34" charset="0"/>
              </a:rPr>
              <a:t> at a time</a:t>
            </a:r>
          </a:p>
          <a:p>
            <a:pPr marL="800100" lvl="1" indent="-342900">
              <a:buFont typeface="+mj-lt"/>
              <a:buAutoNum type="arabicPeriod"/>
            </a:pPr>
            <a:r>
              <a:rPr lang="en-AU" sz="2000" dirty="0">
                <a:latin typeface="Arial" panose="020B0604020202020204" pitchFamily="34" charset="0"/>
                <a:cs typeface="Arial" panose="020B0604020202020204" pitchFamily="34" charset="0"/>
              </a:rPr>
              <a:t>For data to be valid, the experiment must be </a:t>
            </a:r>
            <a:r>
              <a:rPr lang="en-AU" sz="2000" b="1" dirty="0">
                <a:latin typeface="Arial" panose="020B0604020202020204" pitchFamily="34" charset="0"/>
                <a:cs typeface="Arial" panose="020B0604020202020204" pitchFamily="34" charset="0"/>
              </a:rPr>
              <a:t>controlled</a:t>
            </a:r>
            <a:r>
              <a:rPr lang="en-AU" sz="2000" dirty="0">
                <a:latin typeface="Arial" panose="020B0604020202020204" pitchFamily="34" charset="0"/>
                <a:cs typeface="Arial" panose="020B0604020202020204" pitchFamily="34" charset="0"/>
              </a:rPr>
              <a:t> by running a separate experiment in which the only difference is the variable being tested.</a:t>
            </a:r>
          </a:p>
          <a:p>
            <a:pPr marL="800100" lvl="1" indent="-342900">
              <a:buFont typeface="+mj-lt"/>
              <a:buAutoNum type="arabicPeriod"/>
            </a:pPr>
            <a:r>
              <a:rPr lang="en-AU" sz="2000" dirty="0">
                <a:latin typeface="Arial" panose="020B0604020202020204" pitchFamily="34" charset="0"/>
                <a:cs typeface="Arial" panose="020B0604020202020204" pitchFamily="34" charset="0"/>
              </a:rPr>
              <a:t>Factors that may provide variations in the data need to be eliminated – these are called </a:t>
            </a:r>
            <a:r>
              <a:rPr lang="en-AU" sz="2000" b="1" dirty="0">
                <a:latin typeface="Arial" panose="020B0604020202020204" pitchFamily="34" charset="0"/>
                <a:cs typeface="Arial" panose="020B0604020202020204" pitchFamily="34" charset="0"/>
              </a:rPr>
              <a:t>controlled variables</a:t>
            </a:r>
            <a:endParaRPr lang="en-AU" sz="2000" dirty="0">
              <a:latin typeface="Arial" panose="020B0604020202020204" pitchFamily="34" charset="0"/>
              <a:cs typeface="Arial" panose="020B0604020202020204" pitchFamily="34" charset="0"/>
            </a:endParaRPr>
          </a:p>
          <a:p>
            <a:pPr marL="800100" lvl="1" indent="-342900">
              <a:buFont typeface="+mj-lt"/>
              <a:buAutoNum type="arabicPeriod"/>
            </a:pPr>
            <a:endParaRPr lang="en-AU" sz="20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221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dissolv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dissolv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dissolv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dissolv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dissolv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dissolv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dissolve">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0E53EDA-3B94-4F6B-9E86-D3BB9EBB961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30EFD79F-7790-479B-B7DB-BD0D8C101DD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24EC2D3-9EA3-6740-AFEA-DC77732B86D6}"/>
              </a:ext>
            </a:extLst>
          </p:cNvPr>
          <p:cNvSpPr>
            <a:spLocks noGrp="1"/>
          </p:cNvSpPr>
          <p:nvPr>
            <p:ph type="title"/>
          </p:nvPr>
        </p:nvSpPr>
        <p:spPr>
          <a:xfrm>
            <a:off x="685799" y="1150076"/>
            <a:ext cx="3659389" cy="4557849"/>
          </a:xfrm>
        </p:spPr>
        <p:txBody>
          <a:bodyPr>
            <a:normAutofit/>
          </a:bodyPr>
          <a:lstStyle/>
          <a:p>
            <a:pPr algn="r"/>
            <a:r>
              <a:rPr lang="en-AU" dirty="0"/>
              <a:t>How do scientists avoid bias and error?</a:t>
            </a:r>
            <a:endParaRPr lang="en-US" dirty="0"/>
          </a:p>
        </p:txBody>
      </p:sp>
      <p:sp>
        <p:nvSpPr>
          <p:cNvPr id="3" name="Content Placeholder 2">
            <a:extLst>
              <a:ext uri="{FF2B5EF4-FFF2-40B4-BE49-F238E27FC236}">
                <a16:creationId xmlns:a16="http://schemas.microsoft.com/office/drawing/2014/main" id="{EBAE410F-111A-E24F-B918-31FE99DBF3E1}"/>
              </a:ext>
            </a:extLst>
          </p:cNvPr>
          <p:cNvSpPr>
            <a:spLocks noGrp="1"/>
          </p:cNvSpPr>
          <p:nvPr>
            <p:ph idx="1"/>
          </p:nvPr>
        </p:nvSpPr>
        <p:spPr>
          <a:xfrm>
            <a:off x="4988658" y="217714"/>
            <a:ext cx="7087228" cy="6487886"/>
          </a:xfrm>
        </p:spPr>
        <p:txBody>
          <a:bodyPr>
            <a:normAutofit fontScale="92500"/>
          </a:bodyPr>
          <a:lstStyle/>
          <a:p>
            <a:pPr marL="342900" indent="-342900">
              <a:buFont typeface="+mj-lt"/>
              <a:buAutoNum type="arabicPeriod"/>
            </a:pPr>
            <a:r>
              <a:rPr lang="en-AU" sz="2400" dirty="0">
                <a:latin typeface="Arial" panose="020B0604020202020204" pitchFamily="34" charset="0"/>
                <a:cs typeface="Arial" panose="020B0604020202020204" pitchFamily="34" charset="0"/>
              </a:rPr>
              <a:t>OBJECTIVITY – not allowing personal thoughts and feelings to influence the recording or interpretation of observations.</a:t>
            </a:r>
          </a:p>
          <a:p>
            <a:pPr marL="800100" lvl="1" indent="-342900">
              <a:buFont typeface="+mj-lt"/>
              <a:buAutoNum type="alphaLcPeriod"/>
            </a:pPr>
            <a:r>
              <a:rPr lang="en-AU" sz="2000" dirty="0">
                <a:latin typeface="Arial" panose="020B0604020202020204" pitchFamily="34" charset="0"/>
                <a:cs typeface="Arial" panose="020B0604020202020204" pitchFamily="34" charset="0"/>
              </a:rPr>
              <a:t>Recording actual measurements of observations (</a:t>
            </a:r>
            <a:r>
              <a:rPr lang="en-AU" sz="2000" b="1" dirty="0">
                <a:latin typeface="Arial" panose="020B0604020202020204" pitchFamily="34" charset="0"/>
                <a:cs typeface="Arial" panose="020B0604020202020204" pitchFamily="34" charset="0"/>
              </a:rPr>
              <a:t>quantitative data) </a:t>
            </a:r>
            <a:r>
              <a:rPr lang="en-AU" sz="2000" dirty="0">
                <a:latin typeface="Arial" panose="020B0604020202020204" pitchFamily="34" charset="0"/>
                <a:cs typeface="Arial" panose="020B0604020202020204" pitchFamily="34" charset="0"/>
              </a:rPr>
              <a:t>rather than personal judgements of the degree of change being observed (</a:t>
            </a:r>
            <a:r>
              <a:rPr lang="en-AU" sz="2000" b="1" dirty="0">
                <a:latin typeface="Arial" panose="020B0604020202020204" pitchFamily="34" charset="0"/>
                <a:cs typeface="Arial" panose="020B0604020202020204" pitchFamily="34" charset="0"/>
              </a:rPr>
              <a:t>qualitative data</a:t>
            </a:r>
            <a:r>
              <a:rPr lang="en-AU" sz="2000" dirty="0">
                <a:latin typeface="Arial" panose="020B0604020202020204" pitchFamily="34" charset="0"/>
                <a:cs typeface="Arial" panose="020B0604020202020204" pitchFamily="34" charset="0"/>
              </a:rPr>
              <a:t>).</a:t>
            </a:r>
          </a:p>
          <a:p>
            <a:pPr marL="800100" lvl="1" indent="-342900">
              <a:buFont typeface="+mj-lt"/>
              <a:buAutoNum type="alphaLcPeriod"/>
            </a:pPr>
            <a:r>
              <a:rPr lang="en-AU" sz="2000" dirty="0">
                <a:latin typeface="Arial" panose="020B0604020202020204" pitchFamily="34" charset="0"/>
                <a:cs typeface="Arial" panose="020B0604020202020204" pitchFamily="34" charset="0"/>
              </a:rPr>
              <a:t>If qualitative data are used, a reference chart that prescribes how the judgements were made can be used.</a:t>
            </a:r>
          </a:p>
          <a:p>
            <a:pPr marL="342900" indent="-342900">
              <a:buFont typeface="+mj-lt"/>
              <a:buAutoNum type="arabicPeriod"/>
            </a:pPr>
            <a:r>
              <a:rPr lang="en-AU" sz="2400" dirty="0">
                <a:latin typeface="Arial" panose="020B0604020202020204" pitchFamily="34" charset="0"/>
                <a:cs typeface="Arial" panose="020B0604020202020204" pitchFamily="34" charset="0"/>
              </a:rPr>
              <a:t>VALIDITY AND RELIABILITY OF RESULTS </a:t>
            </a:r>
          </a:p>
          <a:p>
            <a:pPr marL="800100" lvl="1" indent="-342900">
              <a:buFont typeface="+mj-lt"/>
              <a:buAutoNum type="alphaLcPeriod"/>
            </a:pPr>
            <a:r>
              <a:rPr lang="en-AU" sz="2000" dirty="0">
                <a:latin typeface="Arial" panose="020B0604020202020204" pitchFamily="34" charset="0"/>
                <a:cs typeface="Arial" panose="020B0604020202020204" pitchFamily="34" charset="0"/>
              </a:rPr>
              <a:t>Validity – the experiment is testing what it is supposed to test; all variables are controlled</a:t>
            </a:r>
          </a:p>
          <a:p>
            <a:pPr marL="800100" lvl="1" indent="-342900">
              <a:buFont typeface="+mj-lt"/>
              <a:buAutoNum type="alphaLcPeriod"/>
            </a:pPr>
            <a:r>
              <a:rPr lang="en-AU" sz="2000" dirty="0">
                <a:latin typeface="Arial" panose="020B0604020202020204" pitchFamily="34" charset="0"/>
                <a:cs typeface="Arial" panose="020B0604020202020204" pitchFamily="34" charset="0"/>
              </a:rPr>
              <a:t>Reliability – the experiment gives the same result each time it is performed – measuring instruments are calibrated and accurate – </a:t>
            </a:r>
            <a:r>
              <a:rPr lang="en-AU" sz="2000" b="1" dirty="0">
                <a:latin typeface="Arial" panose="020B0604020202020204" pitchFamily="34" charset="0"/>
                <a:cs typeface="Arial" panose="020B0604020202020204" pitchFamily="34" charset="0"/>
              </a:rPr>
              <a:t>repetition </a:t>
            </a:r>
            <a:r>
              <a:rPr lang="en-AU" sz="2000" dirty="0">
                <a:latin typeface="Arial" panose="020B0604020202020204" pitchFamily="34" charset="0"/>
                <a:cs typeface="Arial" panose="020B0604020202020204" pitchFamily="34" charset="0"/>
              </a:rPr>
              <a:t>confirms if the experiment is reliable</a:t>
            </a:r>
          </a:p>
          <a:p>
            <a:pPr marL="800100" lvl="1" indent="-342900">
              <a:buFont typeface="+mj-lt"/>
              <a:buAutoNum type="alphaLcPeriod"/>
            </a:pPr>
            <a:r>
              <a:rPr lang="en-AU" sz="2000" dirty="0">
                <a:latin typeface="Arial" panose="020B0604020202020204" pitchFamily="34" charset="0"/>
                <a:cs typeface="Arial" panose="020B0604020202020204" pitchFamily="34" charset="0"/>
              </a:rPr>
              <a:t>Peer review – results are published so that other scientists can examine the results to see if they agree with the way in which it was conducted</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515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ssolv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30EFD79F-7790-479B-B7DB-BD0D8C101DD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82DD794-AA3F-DC4C-970F-4451AAC24D53}"/>
              </a:ext>
            </a:extLst>
          </p:cNvPr>
          <p:cNvSpPr>
            <a:spLocks noGrp="1"/>
          </p:cNvSpPr>
          <p:nvPr>
            <p:ph type="title"/>
          </p:nvPr>
        </p:nvSpPr>
        <p:spPr>
          <a:xfrm>
            <a:off x="685799" y="1150076"/>
            <a:ext cx="1926771" cy="4557849"/>
          </a:xfrm>
        </p:spPr>
        <p:txBody>
          <a:bodyPr>
            <a:normAutofit/>
          </a:bodyPr>
          <a:lstStyle/>
          <a:p>
            <a:pPr algn="r"/>
            <a:r>
              <a:rPr lang="en-AU" dirty="0"/>
              <a:t>Making Sense of data</a:t>
            </a:r>
            <a:endParaRPr lang="en-US" dirty="0"/>
          </a:p>
        </p:txBody>
      </p:sp>
      <p:sp>
        <p:nvSpPr>
          <p:cNvPr id="3" name="Content Placeholder 2">
            <a:extLst>
              <a:ext uri="{FF2B5EF4-FFF2-40B4-BE49-F238E27FC236}">
                <a16:creationId xmlns:a16="http://schemas.microsoft.com/office/drawing/2014/main" id="{2819FF74-98C0-7748-B33E-37083633B330}"/>
              </a:ext>
            </a:extLst>
          </p:cNvPr>
          <p:cNvSpPr>
            <a:spLocks noGrp="1"/>
          </p:cNvSpPr>
          <p:nvPr>
            <p:ph idx="1"/>
          </p:nvPr>
        </p:nvSpPr>
        <p:spPr>
          <a:xfrm>
            <a:off x="4666923" y="246743"/>
            <a:ext cx="7365421" cy="6386285"/>
          </a:xfrm>
        </p:spPr>
        <p:txBody>
          <a:bodyPr>
            <a:normAutofit fontScale="92500" lnSpcReduction="20000"/>
          </a:bodyPr>
          <a:lstStyle/>
          <a:p>
            <a:pPr marL="0" indent="0">
              <a:lnSpc>
                <a:spcPct val="90000"/>
              </a:lnSpc>
              <a:buNone/>
            </a:pPr>
            <a:r>
              <a:rPr lang="en-AU" sz="2000" b="1" dirty="0">
                <a:latin typeface="Arial" panose="020B0604020202020204" pitchFamily="34" charset="0"/>
                <a:cs typeface="Arial" panose="020B0604020202020204" pitchFamily="34" charset="0"/>
              </a:rPr>
              <a:t>Data</a:t>
            </a:r>
            <a:r>
              <a:rPr lang="en-AU" sz="2000" dirty="0">
                <a:latin typeface="Arial" panose="020B0604020202020204" pitchFamily="34" charset="0"/>
                <a:cs typeface="Arial" panose="020B0604020202020204" pitchFamily="34" charset="0"/>
              </a:rPr>
              <a:t> -  Observations and measurements collected during a scientific investigation – often displayed in</a:t>
            </a:r>
          </a:p>
          <a:p>
            <a:pPr marL="342900" indent="-342900">
              <a:lnSpc>
                <a:spcPct val="90000"/>
              </a:lnSpc>
              <a:buFont typeface="+mj-lt"/>
              <a:buAutoNum type="arabicPeriod"/>
            </a:pPr>
            <a:r>
              <a:rPr lang="en-AU" sz="2000" b="1" dirty="0">
                <a:latin typeface="Arial" panose="020B0604020202020204" pitchFamily="34" charset="0"/>
                <a:cs typeface="Arial" panose="020B0604020202020204" pitchFamily="34" charset="0"/>
              </a:rPr>
              <a:t>Tables</a:t>
            </a:r>
            <a:r>
              <a:rPr lang="en-AU" sz="2000" dirty="0">
                <a:latin typeface="Arial" panose="020B0604020202020204" pitchFamily="34" charset="0"/>
                <a:cs typeface="Arial" panose="020B0604020202020204" pitchFamily="34" charset="0"/>
              </a:rPr>
              <a:t> – organised lists of data, particularly useful for displaying numerical data.</a:t>
            </a:r>
          </a:p>
          <a:p>
            <a:pPr marL="342900" indent="-342900">
              <a:lnSpc>
                <a:spcPct val="90000"/>
              </a:lnSpc>
              <a:buFont typeface="+mj-lt"/>
              <a:buAutoNum type="arabicPeriod"/>
            </a:pPr>
            <a:r>
              <a:rPr lang="en-AU" sz="2000" b="1" dirty="0">
                <a:latin typeface="Arial" panose="020B0604020202020204" pitchFamily="34" charset="0"/>
                <a:cs typeface="Arial" panose="020B0604020202020204" pitchFamily="34" charset="0"/>
              </a:rPr>
              <a:t>Graphs </a:t>
            </a:r>
            <a:r>
              <a:rPr lang="en-AU" sz="2000" dirty="0">
                <a:latin typeface="Arial" panose="020B0604020202020204" pitchFamily="34" charset="0"/>
                <a:cs typeface="Arial" panose="020B0604020202020204" pitchFamily="34" charset="0"/>
              </a:rPr>
              <a:t>- make it easy to see trends and make predictions (see Chapter 2)</a:t>
            </a:r>
          </a:p>
          <a:p>
            <a:pPr marL="0" indent="0">
              <a:lnSpc>
                <a:spcPct val="90000"/>
              </a:lnSpc>
              <a:buNone/>
            </a:pPr>
            <a:endParaRPr lang="en-AU" sz="2000" b="1" dirty="0">
              <a:latin typeface="Arial" panose="020B0604020202020204" pitchFamily="34" charset="0"/>
              <a:cs typeface="Arial" panose="020B0604020202020204" pitchFamily="34" charset="0"/>
            </a:endParaRPr>
          </a:p>
          <a:p>
            <a:pPr marL="0" indent="0">
              <a:lnSpc>
                <a:spcPct val="90000"/>
              </a:lnSpc>
              <a:buNone/>
            </a:pPr>
            <a:r>
              <a:rPr lang="en-AU" sz="2000" b="1" dirty="0">
                <a:latin typeface="Arial" panose="020B0604020202020204" pitchFamily="34" charset="0"/>
                <a:cs typeface="Arial" panose="020B0604020202020204" pitchFamily="34" charset="0"/>
              </a:rPr>
              <a:t>Numerical data</a:t>
            </a:r>
            <a:r>
              <a:rPr lang="en-AU" sz="2000" dirty="0">
                <a:latin typeface="Arial" panose="020B0604020202020204" pitchFamily="34" charset="0"/>
                <a:cs typeface="Arial" panose="020B0604020202020204" pitchFamily="34" charset="0"/>
              </a:rPr>
              <a:t> – use of averages or </a:t>
            </a:r>
            <a:r>
              <a:rPr lang="en-AU" sz="2000" b="1" dirty="0">
                <a:latin typeface="Arial" panose="020B0604020202020204" pitchFamily="34" charset="0"/>
                <a:cs typeface="Arial" panose="020B0604020202020204" pitchFamily="34" charset="0"/>
              </a:rPr>
              <a:t>means</a:t>
            </a:r>
            <a:r>
              <a:rPr lang="en-AU" sz="2000" dirty="0">
                <a:latin typeface="Arial" panose="020B0604020202020204" pitchFamily="34" charset="0"/>
                <a:cs typeface="Arial" panose="020B0604020202020204" pitchFamily="34" charset="0"/>
              </a:rPr>
              <a:t> allows for comparisons (Add up all the data values and divide by the number of measurements); eliminates the </a:t>
            </a:r>
            <a:r>
              <a:rPr lang="en-AU" sz="2000" b="1" dirty="0">
                <a:latin typeface="Arial" panose="020B0604020202020204" pitchFamily="34" charset="0"/>
                <a:cs typeface="Arial" panose="020B0604020202020204" pitchFamily="34" charset="0"/>
              </a:rPr>
              <a:t>outliers, </a:t>
            </a:r>
            <a:r>
              <a:rPr lang="en-AU" sz="2000" dirty="0">
                <a:latin typeface="Arial" panose="020B0604020202020204" pitchFamily="34" charset="0"/>
                <a:cs typeface="Arial" panose="020B0604020202020204" pitchFamily="34" charset="0"/>
              </a:rPr>
              <a:t>the</a:t>
            </a:r>
            <a:r>
              <a:rPr lang="en-AU" sz="2000" b="1" dirty="0">
                <a:latin typeface="Arial" panose="020B0604020202020204" pitchFamily="34" charset="0"/>
                <a:cs typeface="Arial" panose="020B0604020202020204" pitchFamily="34" charset="0"/>
              </a:rPr>
              <a:t> extreme measurements</a:t>
            </a:r>
            <a:r>
              <a:rPr lang="en-AU" sz="2000" dirty="0">
                <a:latin typeface="Arial" panose="020B0604020202020204" pitchFamily="34" charset="0"/>
                <a:cs typeface="Arial" panose="020B0604020202020204" pitchFamily="34" charset="0"/>
              </a:rPr>
              <a:t> that are well beyond the range of the other measurements that will affect means.</a:t>
            </a:r>
          </a:p>
          <a:p>
            <a:pPr marL="0" indent="0">
              <a:lnSpc>
                <a:spcPct val="90000"/>
              </a:lnSpc>
              <a:buNone/>
            </a:pPr>
            <a:r>
              <a:rPr lang="en-AU" sz="2000" b="1" dirty="0">
                <a:latin typeface="Arial" panose="020B0604020202020204" pitchFamily="34" charset="0"/>
                <a:cs typeface="Arial" panose="020B0604020202020204" pitchFamily="34" charset="0"/>
              </a:rPr>
              <a:t>Ratios and rates</a:t>
            </a:r>
          </a:p>
          <a:p>
            <a:pPr marL="342900" indent="-342900">
              <a:lnSpc>
                <a:spcPct val="90000"/>
              </a:lnSpc>
              <a:buFont typeface="+mj-lt"/>
              <a:buAutoNum type="arabicPeriod"/>
            </a:pPr>
            <a:r>
              <a:rPr lang="en-AU" sz="2000" b="1" dirty="0">
                <a:latin typeface="Arial" panose="020B0604020202020204" pitchFamily="34" charset="0"/>
                <a:cs typeface="Arial" panose="020B0604020202020204" pitchFamily="34" charset="0"/>
              </a:rPr>
              <a:t>Ratios - </a:t>
            </a:r>
            <a:r>
              <a:rPr lang="en-AU" sz="2000" dirty="0">
                <a:latin typeface="Arial" panose="020B0604020202020204" pitchFamily="34" charset="0"/>
                <a:cs typeface="Arial" panose="020B0604020202020204" pitchFamily="34" charset="0"/>
              </a:rPr>
              <a:t> numerical statement of how one value relates to another – for example </a:t>
            </a:r>
            <a:r>
              <a:rPr lang="en-AU" sz="2000" b="1" dirty="0">
                <a:latin typeface="Arial" panose="020B0604020202020204" pitchFamily="34" charset="0"/>
                <a:cs typeface="Arial" panose="020B0604020202020204" pitchFamily="34" charset="0"/>
              </a:rPr>
              <a:t>Surface Area to Volume Ratio – </a:t>
            </a:r>
            <a:r>
              <a:rPr lang="en-AU" sz="2000" dirty="0">
                <a:latin typeface="Arial" panose="020B0604020202020204" pitchFamily="34" charset="0"/>
                <a:cs typeface="Arial" panose="020B0604020202020204" pitchFamily="34" charset="0"/>
              </a:rPr>
              <a:t>the surface area of an object relative to its volume</a:t>
            </a:r>
          </a:p>
          <a:p>
            <a:pPr marL="342900" indent="-342900">
              <a:lnSpc>
                <a:spcPct val="90000"/>
              </a:lnSpc>
              <a:buFont typeface="+mj-lt"/>
              <a:buAutoNum type="arabicPeriod"/>
            </a:pPr>
            <a:r>
              <a:rPr lang="en-AU" sz="2000" b="1" dirty="0">
                <a:latin typeface="Arial" panose="020B0604020202020204" pitchFamily="34" charset="0"/>
                <a:cs typeface="Arial" panose="020B0604020202020204" pitchFamily="34" charset="0"/>
              </a:rPr>
              <a:t>Rate –</a:t>
            </a:r>
            <a:r>
              <a:rPr lang="en-AU" sz="2000" dirty="0">
                <a:latin typeface="Arial" panose="020B0604020202020204" pitchFamily="34" charset="0"/>
                <a:cs typeface="Arial" panose="020B0604020202020204" pitchFamily="34" charset="0"/>
              </a:rPr>
              <a:t> the measurement of a value per unit of time – for example </a:t>
            </a:r>
            <a:r>
              <a:rPr lang="en-AU" sz="2000" b="1" dirty="0">
                <a:latin typeface="Arial" panose="020B0604020202020204" pitchFamily="34" charset="0"/>
                <a:cs typeface="Arial" panose="020B0604020202020204" pitchFamily="34" charset="0"/>
              </a:rPr>
              <a:t>heart rate</a:t>
            </a:r>
            <a:r>
              <a:rPr lang="en-AU" sz="2000" dirty="0">
                <a:latin typeface="Arial" panose="020B0604020202020204" pitchFamily="34" charset="0"/>
                <a:cs typeface="Arial" panose="020B0604020202020204" pitchFamily="34" charset="0"/>
              </a:rPr>
              <a:t> is measured in </a:t>
            </a:r>
            <a:r>
              <a:rPr lang="en-AU" sz="2000" b="1" dirty="0">
                <a:latin typeface="Arial" panose="020B0604020202020204" pitchFamily="34" charset="0"/>
                <a:cs typeface="Arial" panose="020B0604020202020204" pitchFamily="34" charset="0"/>
              </a:rPr>
              <a:t>beats per minute</a:t>
            </a:r>
          </a:p>
          <a:p>
            <a:pPr marL="342900" indent="-342900">
              <a:lnSpc>
                <a:spcPct val="90000"/>
              </a:lnSpc>
              <a:buFont typeface="+mj-lt"/>
              <a:buAutoNum type="arabicPeriod"/>
            </a:pPr>
            <a:r>
              <a:rPr lang="en-AU" sz="2000" b="1" dirty="0">
                <a:latin typeface="Arial" panose="020B0604020202020204" pitchFamily="34" charset="0"/>
                <a:cs typeface="Arial" panose="020B0604020202020204" pitchFamily="34" charset="0"/>
              </a:rPr>
              <a:t>Percentages</a:t>
            </a:r>
            <a:r>
              <a:rPr lang="en-AU" sz="2000" dirty="0">
                <a:latin typeface="Arial" panose="020B0604020202020204" pitchFamily="34" charset="0"/>
                <a:cs typeface="Arial" panose="020B0604020202020204" pitchFamily="34" charset="0"/>
              </a:rPr>
              <a:t> – means per hundred</a:t>
            </a:r>
          </a:p>
          <a:p>
            <a:pPr marL="800100" lvl="1" indent="-342900">
              <a:lnSpc>
                <a:spcPct val="90000"/>
              </a:lnSpc>
              <a:buFont typeface="+mj-lt"/>
              <a:buAutoNum type="alphaLcPeriod"/>
            </a:pPr>
            <a:r>
              <a:rPr lang="en-AU" sz="1800" b="1" dirty="0">
                <a:latin typeface="Arial" panose="020B0604020202020204" pitchFamily="34" charset="0"/>
                <a:cs typeface="Arial" panose="020B0604020202020204" pitchFamily="34" charset="0"/>
              </a:rPr>
              <a:t>Percentage change – </a:t>
            </a:r>
            <a:r>
              <a:rPr lang="en-AU" sz="1800" dirty="0">
                <a:latin typeface="Arial" panose="020B0604020202020204" pitchFamily="34" charset="0"/>
                <a:cs typeface="Arial" panose="020B0604020202020204" pitchFamily="34" charset="0"/>
              </a:rPr>
              <a:t>allows a comparison between then and now to quantify by </a:t>
            </a:r>
            <a:r>
              <a:rPr lang="en-AU" sz="1800" b="1" dirty="0">
                <a:latin typeface="Arial" panose="020B0604020202020204" pitchFamily="34" charset="0"/>
                <a:cs typeface="Arial" panose="020B0604020202020204" pitchFamily="34" charset="0"/>
              </a:rPr>
              <a:t>how much</a:t>
            </a:r>
            <a:r>
              <a:rPr lang="en-AU" sz="1800" dirty="0">
                <a:latin typeface="Arial" panose="020B0604020202020204" pitchFamily="34" charset="0"/>
                <a:cs typeface="Arial" panose="020B0604020202020204" pitchFamily="34" charset="0"/>
              </a:rPr>
              <a:t> something has changed</a:t>
            </a:r>
          </a:p>
          <a:p>
            <a:pPr marL="342900" indent="-342900">
              <a:lnSpc>
                <a:spcPct val="90000"/>
              </a:lnSpc>
              <a:buFont typeface="+mj-lt"/>
              <a:buAutoNum type="arabicPeriod"/>
            </a:pPr>
            <a:r>
              <a:rPr lang="en-AU" sz="2000" b="1" dirty="0">
                <a:latin typeface="Arial" panose="020B0604020202020204" pitchFamily="34" charset="0"/>
                <a:cs typeface="Arial" panose="020B0604020202020204" pitchFamily="34" charset="0"/>
              </a:rPr>
              <a:t>Frequencies</a:t>
            </a:r>
            <a:r>
              <a:rPr lang="en-AU" sz="2000" dirty="0">
                <a:latin typeface="Arial" panose="020B0604020202020204" pitchFamily="34" charset="0"/>
                <a:cs typeface="Arial" panose="020B0604020202020204" pitchFamily="34" charset="0"/>
              </a:rPr>
              <a:t> – the number of times an event occurs – often displayed on a </a:t>
            </a:r>
            <a:r>
              <a:rPr lang="en-AU" sz="2000" b="1" dirty="0">
                <a:latin typeface="Arial" panose="020B0604020202020204" pitchFamily="34" charset="0"/>
                <a:cs typeface="Arial" panose="020B0604020202020204" pitchFamily="34" charset="0"/>
              </a:rPr>
              <a:t>frequency distribution</a:t>
            </a:r>
            <a:r>
              <a:rPr lang="en-AU" sz="2000" dirty="0">
                <a:latin typeface="Arial" panose="020B0604020202020204" pitchFamily="34" charset="0"/>
                <a:cs typeface="Arial" panose="020B0604020202020204" pitchFamily="34" charset="0"/>
              </a:rPr>
              <a:t> or </a:t>
            </a:r>
            <a:r>
              <a:rPr lang="en-AU" sz="2000" b="1" dirty="0">
                <a:latin typeface="Arial" panose="020B0604020202020204" pitchFamily="34" charset="0"/>
                <a:cs typeface="Arial" panose="020B0604020202020204" pitchFamily="34" charset="0"/>
              </a:rPr>
              <a:t>dot-frequency graphs</a:t>
            </a:r>
            <a:r>
              <a:rPr lang="en-AU" sz="2000" dirty="0">
                <a:latin typeface="Arial" panose="020B0604020202020204" pitchFamily="34" charset="0"/>
                <a:cs typeface="Arial" panose="020B0604020202020204" pitchFamily="34" charset="0"/>
              </a:rPr>
              <a:t> or </a:t>
            </a:r>
            <a:r>
              <a:rPr lang="en-AU" sz="2000" b="1" dirty="0">
                <a:latin typeface="Arial" panose="020B0604020202020204" pitchFamily="34" charset="0"/>
                <a:cs typeface="Arial" panose="020B0604020202020204" pitchFamily="34" charset="0"/>
              </a:rPr>
              <a:t>histograms</a:t>
            </a:r>
          </a:p>
          <a:p>
            <a:pPr>
              <a:lnSpc>
                <a:spcPct val="90000"/>
              </a:lnSpc>
            </a:pP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600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dissolv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dissolv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dissolve">
                                      <p:cBhvr>
                                        <p:cTn id="42" dur="500"/>
                                        <p:tgtEl>
                                          <p:spTgt spid="3">
                                            <p:txEl>
                                              <p:pRg st="8" end="8"/>
                                            </p:txEl>
                                          </p:spTgt>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dissolve">
                                      <p:cBhvr>
                                        <p:cTn id="45" dur="500"/>
                                        <p:tgtEl>
                                          <p:spTgt spid="3">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Effect transition="in" filter="dissolve">
                                      <p:cBhvr>
                                        <p:cTn id="5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5ED583-EFD3-924B-9917-13F87DC096C7}"/>
              </a:ext>
            </a:extLst>
          </p:cNvPr>
          <p:cNvPicPr>
            <a:picLocks noChangeAspect="1"/>
          </p:cNvPicPr>
          <p:nvPr/>
        </p:nvPicPr>
        <p:blipFill>
          <a:blip r:embed="rId3"/>
          <a:stretch>
            <a:fillRect/>
          </a:stretch>
        </p:blipFill>
        <p:spPr>
          <a:xfrm>
            <a:off x="4094842" y="1550259"/>
            <a:ext cx="7921235" cy="384179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a:extLst>
              <a:ext uri="{FF2B5EF4-FFF2-40B4-BE49-F238E27FC236}">
                <a16:creationId xmlns:a16="http://schemas.microsoft.com/office/drawing/2014/main" id="{604BE564-CBAB-2546-9A51-CEDD38066C93}"/>
              </a:ext>
            </a:extLst>
          </p:cNvPr>
          <p:cNvSpPr>
            <a:spLocks noGrp="1"/>
          </p:cNvSpPr>
          <p:nvPr>
            <p:ph type="title"/>
          </p:nvPr>
        </p:nvSpPr>
        <p:spPr>
          <a:xfrm>
            <a:off x="439058" y="371929"/>
            <a:ext cx="3771899" cy="1651000"/>
          </a:xfrm>
        </p:spPr>
        <p:txBody>
          <a:bodyPr anchor="b">
            <a:normAutofit/>
          </a:bodyPr>
          <a:lstStyle/>
          <a:p>
            <a:r>
              <a:rPr lang="en-AU" sz="2400" dirty="0"/>
              <a:t>How do scientists report their findings?</a:t>
            </a:r>
            <a:endParaRPr lang="en-US" sz="2400" dirty="0"/>
          </a:p>
        </p:txBody>
      </p:sp>
      <p:sp>
        <p:nvSpPr>
          <p:cNvPr id="3" name="Content Placeholder 2">
            <a:extLst>
              <a:ext uri="{FF2B5EF4-FFF2-40B4-BE49-F238E27FC236}">
                <a16:creationId xmlns:a16="http://schemas.microsoft.com/office/drawing/2014/main" id="{44502513-C5B1-2C4A-B8EB-6AED4D1340AF}"/>
              </a:ext>
            </a:extLst>
          </p:cNvPr>
          <p:cNvSpPr>
            <a:spLocks noGrp="1"/>
          </p:cNvSpPr>
          <p:nvPr>
            <p:ph idx="1"/>
          </p:nvPr>
        </p:nvSpPr>
        <p:spPr>
          <a:xfrm>
            <a:off x="206830" y="2211614"/>
            <a:ext cx="3771899" cy="4276271"/>
          </a:xfrm>
        </p:spPr>
        <p:txBody>
          <a:bodyPr anchor="t">
            <a:normAutofit fontScale="92500"/>
          </a:bodyPr>
          <a:lstStyle/>
          <a:p>
            <a:r>
              <a:rPr lang="en-AU" sz="2000" dirty="0">
                <a:latin typeface="Arial" panose="020B0604020202020204" pitchFamily="34" charset="0"/>
                <a:cs typeface="Arial" panose="020B0604020202020204" pitchFamily="34" charset="0"/>
              </a:rPr>
              <a:t>REPORTS – particular writing style – impersonal presentation (“third person”) with no pronouns or names of participants – and in past tense</a:t>
            </a:r>
          </a:p>
          <a:p>
            <a:r>
              <a:rPr lang="en-AU" sz="2000" dirty="0">
                <a:latin typeface="Arial" panose="020B0604020202020204" pitchFamily="34" charset="0"/>
                <a:cs typeface="Arial" panose="020B0604020202020204" pitchFamily="34" charset="0"/>
              </a:rPr>
              <a:t>CONFERENCES – scientists present their findings (papers) at gatherings of scientists</a:t>
            </a:r>
          </a:p>
          <a:p>
            <a:r>
              <a:rPr lang="en-AU" sz="2000" dirty="0">
                <a:latin typeface="Arial" panose="020B0604020202020204" pitchFamily="34" charset="0"/>
                <a:cs typeface="Arial" panose="020B0604020202020204" pitchFamily="34" charset="0"/>
              </a:rPr>
              <a:t>PEER REVIEW – papers are published in journals where the information is exposed to experts in the field of study</a:t>
            </a:r>
          </a:p>
          <a:p>
            <a:pPr marL="0" indent="0">
              <a:buNone/>
            </a:pPr>
            <a:endParaRPr lang="en-AU" sz="2000" dirty="0">
              <a:latin typeface="Arial" panose="020B0604020202020204" pitchFamily="34" charset="0"/>
              <a:cs typeface="Arial" panose="020B0604020202020204" pitchFamily="34" charset="0"/>
            </a:endParaRPr>
          </a:p>
          <a:p>
            <a:pPr marL="0" indent="0">
              <a:buNone/>
            </a:pPr>
            <a:endParaRPr lang="en-AU" sz="2000" dirty="0">
              <a:latin typeface="Arial" panose="020B0604020202020204" pitchFamily="34" charset="0"/>
              <a:cs typeface="Arial" panose="020B0604020202020204" pitchFamily="34" charset="0"/>
            </a:endParaRPr>
          </a:p>
          <a:p>
            <a:pPr marL="0" indent="0">
              <a:buNone/>
            </a:pPr>
            <a:endParaRPr lang="en-AU" sz="2000" dirty="0">
              <a:latin typeface="Arial" panose="020B0604020202020204" pitchFamily="34" charset="0"/>
              <a:cs typeface="Arial" panose="020B0604020202020204" pitchFamily="34" charset="0"/>
            </a:endParaRPr>
          </a:p>
          <a:p>
            <a:pPr marL="0" indent="0">
              <a:buNone/>
            </a:pPr>
            <a:endParaRPr lang="en-AU" sz="2000" dirty="0">
              <a:latin typeface="Arial" panose="020B0604020202020204" pitchFamily="34" charset="0"/>
              <a:cs typeface="Arial" panose="020B0604020202020204" pitchFamily="34" charset="0"/>
            </a:endParaRPr>
          </a:p>
          <a:p>
            <a:pPr marL="0" indent="0">
              <a:buNone/>
            </a:pPr>
            <a:endParaRPr lang="en-AU" sz="2000" dirty="0">
              <a:latin typeface="Arial" panose="020B0604020202020204" pitchFamily="34" charset="0"/>
              <a:cs typeface="Arial" panose="020B0604020202020204" pitchFamily="34" charset="0"/>
            </a:endParaRPr>
          </a:p>
          <a:p>
            <a:pPr marL="0" indent="0">
              <a:buNone/>
            </a:pPr>
            <a:endParaRPr lang="en-AU" sz="2000" dirty="0">
              <a:latin typeface="Arial" panose="020B0604020202020204" pitchFamily="34" charset="0"/>
              <a:cs typeface="Arial" panose="020B0604020202020204" pitchFamily="34" charset="0"/>
            </a:endParaRPr>
          </a:p>
          <a:p>
            <a:pPr marL="0" indent="0">
              <a:buNone/>
            </a:pPr>
            <a:endParaRPr lang="en-AU" sz="2000" dirty="0">
              <a:latin typeface="Arial" panose="020B0604020202020204" pitchFamily="34" charset="0"/>
              <a:cs typeface="Arial" panose="020B0604020202020204" pitchFamily="34" charset="0"/>
            </a:endParaRPr>
          </a:p>
          <a:p>
            <a:pPr marL="0" indent="0">
              <a:buNone/>
            </a:pPr>
            <a:endParaRPr lang="en-AU" sz="2000" dirty="0">
              <a:latin typeface="Arial" panose="020B0604020202020204" pitchFamily="34" charset="0"/>
              <a:cs typeface="Arial" panose="020B0604020202020204" pitchFamily="34" charset="0"/>
            </a:endParaRPr>
          </a:p>
          <a:p>
            <a:pPr marL="0" indent="0">
              <a:buNone/>
            </a:pPr>
            <a:endParaRPr lang="en-AU" sz="2000" dirty="0">
              <a:latin typeface="Arial" panose="020B0604020202020204" pitchFamily="34" charset="0"/>
              <a:cs typeface="Arial" panose="020B0604020202020204" pitchFamily="34" charset="0"/>
            </a:endParaRPr>
          </a:p>
          <a:p>
            <a:pPr marL="0" indent="0">
              <a:buNone/>
            </a:pPr>
            <a:endParaRPr lang="en-AU" sz="2000" dirty="0">
              <a:latin typeface="Arial" panose="020B0604020202020204" pitchFamily="34" charset="0"/>
              <a:cs typeface="Arial" panose="020B0604020202020204" pitchFamily="34" charset="0"/>
            </a:endParaRPr>
          </a:p>
          <a:p>
            <a:pPr marL="0" indent="0">
              <a:buNone/>
            </a:pPr>
            <a:endParaRPr lang="en-AU" sz="2000" dirty="0">
              <a:latin typeface="Arial" panose="020B0604020202020204" pitchFamily="34" charset="0"/>
              <a:cs typeface="Arial" panose="020B0604020202020204" pitchFamily="34" charset="0"/>
            </a:endParaRPr>
          </a:p>
          <a:p>
            <a:pPr marL="0" indent="0">
              <a:buNone/>
            </a:pPr>
            <a:endParaRPr lang="en-AU"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8159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dissolv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dissolv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541</TotalTime>
  <Words>1911</Words>
  <Application>Microsoft Office PowerPoint</Application>
  <PresentationFormat>Widescreen</PresentationFormat>
  <Paragraphs>145</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Celestial</vt:lpstr>
      <vt:lpstr>YEAR 11 ATAR HUMAN BIOLOGY    UNIT 1 – THE FUNCTIONING HUMAN BODY</vt:lpstr>
      <vt:lpstr>WHAT IS HUMAN BIOLOGY?</vt:lpstr>
      <vt:lpstr>What is science?</vt:lpstr>
      <vt:lpstr>Human biological science</vt:lpstr>
      <vt:lpstr>PowerPoint Presentation</vt:lpstr>
      <vt:lpstr>How do scientists investigate?  The scientist defines a problem and then tries to find a solution to that problem</vt:lpstr>
      <vt:lpstr>How do scientists avoid bias and error?</vt:lpstr>
      <vt:lpstr>Making Sense of data</vt:lpstr>
      <vt:lpstr>How do scientists report their findings?</vt:lpstr>
      <vt:lpstr> chapter 2 scientific inquiry</vt:lpstr>
      <vt:lpstr>Scientific method</vt:lpstr>
      <vt:lpstr>Scientific method</vt:lpstr>
      <vt:lpstr>HYPOTHESES</vt:lpstr>
      <vt:lpstr>Hypotheses (cont’d)</vt:lpstr>
      <vt:lpstr>Designing experiments</vt:lpstr>
      <vt:lpstr>PowerPoint Presentation</vt:lpstr>
      <vt:lpstr>Designing experiments (cont’d)</vt:lpstr>
      <vt:lpstr>Designing experiments: experimental error</vt:lpstr>
      <vt:lpstr>Investigating humans</vt:lpstr>
      <vt:lpstr>PowerPoint Presentation</vt:lpstr>
      <vt:lpstr>Presentation of data</vt:lpstr>
      <vt:lpstr>PowerPoint Presentation</vt:lpstr>
      <vt:lpstr>Presentation of data cont’d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YEAR 11 ATAR HUMAN BIOLOGY    UNIT 1 – THE FUNCTIONING HUMAN BODY</dc:title>
  <dc:creator>Greg Munyard</dc:creator>
  <cp:lastModifiedBy>Greg Munyard</cp:lastModifiedBy>
  <cp:revision>37</cp:revision>
  <dcterms:created xsi:type="dcterms:W3CDTF">2018-01-29T14:16:19Z</dcterms:created>
  <dcterms:modified xsi:type="dcterms:W3CDTF">2018-01-30T09:52:02Z</dcterms:modified>
</cp:coreProperties>
</file>