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5" r:id="rId3"/>
    <p:sldId id="276" r:id="rId4"/>
    <p:sldId id="277" r:id="rId5"/>
    <p:sldId id="279" r:id="rId6"/>
    <p:sldId id="278" r:id="rId7"/>
    <p:sldId id="258" r:id="rId8"/>
    <p:sldId id="280" r:id="rId9"/>
    <p:sldId id="281" r:id="rId10"/>
    <p:sldId id="282" r:id="rId11"/>
    <p:sldId id="283" r:id="rId12"/>
    <p:sldId id="259" r:id="rId13"/>
    <p:sldId id="284" r:id="rId14"/>
    <p:sldId id="285" r:id="rId15"/>
    <p:sldId id="260" r:id="rId16"/>
    <p:sldId id="261" r:id="rId17"/>
    <p:sldId id="286" r:id="rId18"/>
    <p:sldId id="287" r:id="rId19"/>
    <p:sldId id="262" r:id="rId20"/>
    <p:sldId id="288" r:id="rId21"/>
    <p:sldId id="310" r:id="rId22"/>
    <p:sldId id="263" r:id="rId23"/>
    <p:sldId id="292" r:id="rId24"/>
    <p:sldId id="295" r:id="rId25"/>
    <p:sldId id="293" r:id="rId26"/>
    <p:sldId id="294" r:id="rId27"/>
    <p:sldId id="265" r:id="rId28"/>
    <p:sldId id="296" r:id="rId29"/>
    <p:sldId id="267" r:id="rId30"/>
    <p:sldId id="297" r:id="rId31"/>
    <p:sldId id="289" r:id="rId32"/>
    <p:sldId id="268" r:id="rId33"/>
    <p:sldId id="269" r:id="rId34"/>
    <p:sldId id="321" r:id="rId35"/>
    <p:sldId id="322" r:id="rId36"/>
    <p:sldId id="299" r:id="rId37"/>
    <p:sldId id="270" r:id="rId38"/>
    <p:sldId id="301" r:id="rId39"/>
    <p:sldId id="302" r:id="rId40"/>
    <p:sldId id="303" r:id="rId41"/>
    <p:sldId id="271" r:id="rId42"/>
    <p:sldId id="304" r:id="rId43"/>
    <p:sldId id="30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73" autoAdjust="0"/>
  </p:normalViewPr>
  <p:slideViewPr>
    <p:cSldViewPr>
      <p:cViewPr varScale="1">
        <p:scale>
          <a:sx n="92" d="100"/>
          <a:sy n="92" d="100"/>
        </p:scale>
        <p:origin x="123" y="33"/>
      </p:cViewPr>
      <p:guideLst>
        <p:guide orient="horz" pos="2160"/>
        <p:guide pos="2880"/>
      </p:guideLst>
    </p:cSldViewPr>
  </p:slideViewPr>
  <p:outlineViewPr>
    <p:cViewPr>
      <p:scale>
        <a:sx n="33" d="100"/>
        <a:sy n="33" d="100"/>
      </p:scale>
      <p:origin x="30" y="2734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4FAE4B25-38EC-497F-B699-B16CFE731645}" type="datetimeFigureOut">
              <a:rPr lang="en-AU" smtClean="0"/>
              <a:pPr/>
              <a:t>4/09/2017</a:t>
            </a:fld>
            <a:endParaRPr lang="en-AU"/>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AU"/>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86E525ED-E116-4AFE-855A-745F4FE51F44}"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FAE4B25-38EC-497F-B699-B16CFE731645}" type="datetimeFigureOut">
              <a:rPr lang="en-AU" smtClean="0"/>
              <a:pPr/>
              <a:t>4/09/2017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6E525ED-E116-4AFE-855A-745F4FE51F44}"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FAE4B25-38EC-497F-B699-B16CFE731645}" type="datetimeFigureOut">
              <a:rPr lang="en-AU" smtClean="0"/>
              <a:pPr/>
              <a:t>4/09/2017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6E525ED-E116-4AFE-855A-745F4FE51F44}"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a:t>Click to edit Master title style</a:t>
            </a:r>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4FAE4B25-38EC-497F-B699-B16CFE731645}" type="datetimeFigureOut">
              <a:rPr lang="en-AU" smtClean="0"/>
              <a:pPr/>
              <a:t>4/09/2017</a:t>
            </a:fld>
            <a:endParaRPr lang="en-AU"/>
          </a:p>
        </p:txBody>
      </p:sp>
      <p:sp>
        <p:nvSpPr>
          <p:cNvPr id="5" name="Footer Placeholder 4"/>
          <p:cNvSpPr>
            <a:spLocks noGrp="1"/>
          </p:cNvSpPr>
          <p:nvPr>
            <p:ph type="ftr" sz="quarter" idx="11"/>
          </p:nvPr>
        </p:nvSpPr>
        <p:spPr>
          <a:xfrm>
            <a:off x="457200" y="6480969"/>
            <a:ext cx="4260056" cy="300831"/>
          </a:xfrm>
        </p:spPr>
        <p:txBody>
          <a:bodyPr/>
          <a:lstStyle/>
          <a:p>
            <a:endParaRPr lang="en-AU"/>
          </a:p>
        </p:txBody>
      </p:sp>
      <p:sp>
        <p:nvSpPr>
          <p:cNvPr id="6" name="Slide Number Placeholder 5"/>
          <p:cNvSpPr>
            <a:spLocks noGrp="1"/>
          </p:cNvSpPr>
          <p:nvPr>
            <p:ph type="sldNum" sz="quarter" idx="12"/>
          </p:nvPr>
        </p:nvSpPr>
        <p:spPr/>
        <p:txBody>
          <a:bodyPr/>
          <a:lstStyle/>
          <a:p>
            <a:fld id="{86E525ED-E116-4AFE-855A-745F4FE51F44}"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4FAE4B25-38EC-497F-B699-B16CFE731645}" type="datetimeFigureOut">
              <a:rPr lang="en-AU" smtClean="0"/>
              <a:pPr/>
              <a:t>4/09/2017</a:t>
            </a:fld>
            <a:endParaRPr lang="en-AU"/>
          </a:p>
        </p:txBody>
      </p:sp>
      <p:sp>
        <p:nvSpPr>
          <p:cNvPr id="5" name="Footer Placeholder 4"/>
          <p:cNvSpPr>
            <a:spLocks noGrp="1"/>
          </p:cNvSpPr>
          <p:nvPr>
            <p:ph type="ftr" sz="quarter" idx="11"/>
          </p:nvPr>
        </p:nvSpPr>
        <p:spPr>
          <a:xfrm>
            <a:off x="2619376" y="6480969"/>
            <a:ext cx="4260056" cy="300831"/>
          </a:xfrm>
        </p:spPr>
        <p:txBody>
          <a:bodyPr/>
          <a:lstStyle/>
          <a:p>
            <a:endParaRPr lang="en-AU"/>
          </a:p>
        </p:txBody>
      </p:sp>
      <p:sp>
        <p:nvSpPr>
          <p:cNvPr id="6" name="Slide Number Placeholder 5"/>
          <p:cNvSpPr>
            <a:spLocks noGrp="1"/>
          </p:cNvSpPr>
          <p:nvPr>
            <p:ph type="sldNum" sz="quarter" idx="12"/>
          </p:nvPr>
        </p:nvSpPr>
        <p:spPr>
          <a:xfrm>
            <a:off x="8451056" y="809624"/>
            <a:ext cx="502920" cy="300831"/>
          </a:xfrm>
        </p:spPr>
        <p:txBody>
          <a:bodyPr/>
          <a:lstStyle/>
          <a:p>
            <a:fld id="{86E525ED-E116-4AFE-855A-745F4FE51F44}" type="slidenum">
              <a:rPr lang="en-AU" smtClean="0"/>
              <a:pPr/>
              <a:t>‹#›</a:t>
            </a:fld>
            <a:endParaRPr lang="en-AU"/>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4FAE4B25-38EC-497F-B699-B16CFE731645}" type="datetimeFigureOut">
              <a:rPr lang="en-AU" smtClean="0"/>
              <a:pPr/>
              <a:t>4/09/2017</a:t>
            </a:fld>
            <a:endParaRPr lang="en-AU"/>
          </a:p>
        </p:txBody>
      </p:sp>
      <p:sp>
        <p:nvSpPr>
          <p:cNvPr id="6" name="Footer Placeholder 5"/>
          <p:cNvSpPr>
            <a:spLocks noGrp="1"/>
          </p:cNvSpPr>
          <p:nvPr>
            <p:ph type="ftr" sz="quarter" idx="11"/>
          </p:nvPr>
        </p:nvSpPr>
        <p:spPr>
          <a:xfrm>
            <a:off x="457200" y="6480969"/>
            <a:ext cx="4260056" cy="301752"/>
          </a:xfrm>
        </p:spPr>
        <p:txBody>
          <a:bodyPr/>
          <a:lstStyle/>
          <a:p>
            <a:endParaRPr lang="en-AU"/>
          </a:p>
        </p:txBody>
      </p:sp>
      <p:sp>
        <p:nvSpPr>
          <p:cNvPr id="7" name="Slide Number Placeholder 6"/>
          <p:cNvSpPr>
            <a:spLocks noGrp="1"/>
          </p:cNvSpPr>
          <p:nvPr>
            <p:ph type="sldNum" sz="quarter" idx="12"/>
          </p:nvPr>
        </p:nvSpPr>
        <p:spPr>
          <a:xfrm>
            <a:off x="7589520" y="6480969"/>
            <a:ext cx="502920" cy="301752"/>
          </a:xfrm>
        </p:spPr>
        <p:txBody>
          <a:bodyPr/>
          <a:lstStyle/>
          <a:p>
            <a:fld id="{86E525ED-E116-4AFE-855A-745F4FE51F44}"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4FAE4B25-38EC-497F-B699-B16CFE731645}" type="datetimeFigureOut">
              <a:rPr lang="en-AU" smtClean="0"/>
              <a:pPr/>
              <a:t>4/09/2017</a:t>
            </a:fld>
            <a:endParaRPr lang="en-AU"/>
          </a:p>
        </p:txBody>
      </p:sp>
      <p:sp>
        <p:nvSpPr>
          <p:cNvPr id="8" name="Footer Placeholder 7"/>
          <p:cNvSpPr>
            <a:spLocks noGrp="1"/>
          </p:cNvSpPr>
          <p:nvPr>
            <p:ph type="ftr" sz="quarter" idx="11"/>
          </p:nvPr>
        </p:nvSpPr>
        <p:spPr>
          <a:xfrm>
            <a:off x="457200" y="6480969"/>
            <a:ext cx="4261104" cy="301752"/>
          </a:xfrm>
        </p:spPr>
        <p:txBody>
          <a:bodyPr/>
          <a:lstStyle/>
          <a:p>
            <a:endParaRPr lang="en-AU"/>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86E525ED-E116-4AFE-855A-745F4FE51F44}" type="slidenum">
              <a:rPr lang="en-AU" smtClean="0"/>
              <a:pPr/>
              <a:t>‹#›</a:t>
            </a:fld>
            <a:endParaRPr lang="en-AU"/>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4FAE4B25-38EC-497F-B699-B16CFE731645}" type="datetimeFigureOut">
              <a:rPr lang="en-AU" smtClean="0"/>
              <a:pPr/>
              <a:t>4/09/2017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6E525ED-E116-4AFE-855A-745F4FE51F44}"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4FAE4B25-38EC-497F-B699-B16CFE731645}" type="datetimeFigureOut">
              <a:rPr lang="en-AU" smtClean="0"/>
              <a:pPr/>
              <a:t>4/09/2017</a:t>
            </a:fld>
            <a:endParaRPr lang="en-AU"/>
          </a:p>
        </p:txBody>
      </p:sp>
      <p:sp>
        <p:nvSpPr>
          <p:cNvPr id="3" name="Footer Placeholder 2"/>
          <p:cNvSpPr>
            <a:spLocks noGrp="1"/>
          </p:cNvSpPr>
          <p:nvPr>
            <p:ph type="ftr" sz="quarter" idx="11"/>
          </p:nvPr>
        </p:nvSpPr>
        <p:spPr>
          <a:xfrm>
            <a:off x="457200" y="6481890"/>
            <a:ext cx="4260056" cy="300831"/>
          </a:xfrm>
        </p:spPr>
        <p:txBody>
          <a:bodyPr/>
          <a:lstStyle/>
          <a:p>
            <a:endParaRPr lang="en-AU"/>
          </a:p>
        </p:txBody>
      </p:sp>
      <p:sp>
        <p:nvSpPr>
          <p:cNvPr id="4" name="Slide Number Placeholder 3"/>
          <p:cNvSpPr>
            <a:spLocks noGrp="1"/>
          </p:cNvSpPr>
          <p:nvPr>
            <p:ph type="sldNum" sz="quarter" idx="12"/>
          </p:nvPr>
        </p:nvSpPr>
        <p:spPr>
          <a:xfrm>
            <a:off x="7589520" y="6480969"/>
            <a:ext cx="502920" cy="301752"/>
          </a:xfrm>
        </p:spPr>
        <p:txBody>
          <a:bodyPr/>
          <a:lstStyle/>
          <a:p>
            <a:fld id="{86E525ED-E116-4AFE-855A-745F4FE51F44}"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4FAE4B25-38EC-497F-B699-B16CFE731645}" type="datetimeFigureOut">
              <a:rPr lang="en-AU" smtClean="0"/>
              <a:pPr/>
              <a:t>4/09/2017</a:t>
            </a:fld>
            <a:endParaRPr lang="en-AU"/>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AU"/>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86E525ED-E116-4AFE-855A-745F4FE51F44}" type="slidenum">
              <a:rPr lang="en-AU" smtClean="0"/>
              <a:pPr/>
              <a:t>‹#›</a:t>
            </a:fld>
            <a:endParaRPr lang="en-AU"/>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4FAE4B25-38EC-497F-B699-B16CFE731645}" type="datetimeFigureOut">
              <a:rPr lang="en-AU" smtClean="0"/>
              <a:pPr/>
              <a:t>4/09/2017</a:t>
            </a:fld>
            <a:endParaRPr lang="en-AU"/>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AU"/>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86E525ED-E116-4AFE-855A-745F4FE51F44}" type="slidenum">
              <a:rPr lang="en-AU" smtClean="0"/>
              <a:pPr/>
              <a:t>‹#›</a:t>
            </a:fld>
            <a:endParaRPr lang="en-AU"/>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4FAE4B25-38EC-497F-B699-B16CFE731645}" type="datetimeFigureOut">
              <a:rPr lang="en-AU" smtClean="0"/>
              <a:pPr/>
              <a:t>4/09/2017</a:t>
            </a:fld>
            <a:endParaRPr lang="en-AU"/>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AU"/>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86E525ED-E116-4AFE-855A-745F4FE51F44}" type="slidenum">
              <a:rPr lang="en-AU" smtClean="0"/>
              <a:pPr/>
              <a:t>‹#›</a:t>
            </a:fld>
            <a:endParaRPr lang="en-AU"/>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2374" y="692696"/>
            <a:ext cx="5180112" cy="1470025"/>
          </a:xfrm>
        </p:spPr>
        <p:txBody>
          <a:bodyPr>
            <a:normAutofit fontScale="90000"/>
          </a:bodyPr>
          <a:lstStyle/>
          <a:p>
            <a:r>
              <a:rPr lang="en-AU" b="1" dirty="0"/>
              <a:t>Chapter 19</a:t>
            </a:r>
            <a:br>
              <a:rPr lang="en-AU" b="1" dirty="0"/>
            </a:br>
            <a:r>
              <a:rPr lang="en-AU" b="1" dirty="0"/>
              <a:t>Birth &amp; Development</a:t>
            </a:r>
          </a:p>
        </p:txBody>
      </p:sp>
      <p:sp>
        <p:nvSpPr>
          <p:cNvPr id="3" name="Subtitle 2"/>
          <p:cNvSpPr>
            <a:spLocks noGrp="1"/>
          </p:cNvSpPr>
          <p:nvPr>
            <p:ph type="subTitle" idx="1"/>
          </p:nvPr>
        </p:nvSpPr>
        <p:spPr/>
        <p:txBody>
          <a:bodyPr/>
          <a:lstStyle/>
          <a:p>
            <a:endParaRPr lang="en-AU"/>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83113"/>
            <a:ext cx="2895600" cy="67437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Autofit/>
          </a:bodyPr>
          <a:lstStyle/>
          <a:p>
            <a:r>
              <a:rPr lang="en-AU" sz="2800" dirty="0"/>
              <a:t>Contractions travel from the upper part of the uterus towards the cervix.</a:t>
            </a:r>
          </a:p>
          <a:p>
            <a:r>
              <a:rPr lang="en-AU" sz="2800" dirty="0"/>
              <a:t>During each contraction, the muscle fibres of the uterus shorten which pulls on the cervix.</a:t>
            </a:r>
          </a:p>
          <a:p>
            <a:r>
              <a:rPr lang="en-AU" sz="2800" dirty="0"/>
              <a:t>This pulls the cervix open causing cervical dilation.</a:t>
            </a:r>
          </a:p>
          <a:p>
            <a:r>
              <a:rPr lang="en-AU" sz="2800" dirty="0"/>
              <a:t>The foetus is now able to move more deeply into the pelvis.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r>
              <a:rPr lang="en-AU" sz="2800" dirty="0"/>
              <a:t>When the cervix is fully dilated(10cm), the uterus, cervix and vagina form a single passage called the </a:t>
            </a:r>
            <a:r>
              <a:rPr lang="en-AU" sz="2800" u="sng" dirty="0"/>
              <a:t>birth canal</a:t>
            </a:r>
            <a:r>
              <a:rPr lang="en-AU" sz="2800" dirty="0"/>
              <a:t>.</a:t>
            </a:r>
          </a:p>
          <a:p>
            <a:endParaRPr lang="en-AU" sz="2800" dirty="0"/>
          </a:p>
          <a:p>
            <a:r>
              <a:rPr lang="en-AU" sz="2800" dirty="0"/>
              <a:t>The complete dilation of the cervix marks the end of the first stage of labour.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71330" y="260648"/>
            <a:ext cx="8820472" cy="3692625"/>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79512" y="4437112"/>
            <a:ext cx="4176464" cy="1384995"/>
          </a:xfrm>
          <a:prstGeom prst="rect">
            <a:avLst/>
          </a:prstGeom>
          <a:noFill/>
        </p:spPr>
        <p:txBody>
          <a:bodyPr wrap="square" rtlCol="0">
            <a:spAutoFit/>
          </a:bodyPr>
          <a:lstStyle/>
          <a:p>
            <a:r>
              <a:rPr lang="en-AU" sz="2800" dirty="0">
                <a:effectLst>
                  <a:outerShdw blurRad="38100" dist="38100" dir="2700000" algn="tl">
                    <a:srgbClr val="000000">
                      <a:alpha val="43137"/>
                    </a:srgbClr>
                  </a:outerShdw>
                </a:effectLst>
              </a:rPr>
              <a:t>The baby is in early labour; at this stage the amnion is still intact</a:t>
            </a:r>
          </a:p>
        </p:txBody>
      </p:sp>
      <p:sp>
        <p:nvSpPr>
          <p:cNvPr id="7" name="TextBox 6"/>
          <p:cNvSpPr txBox="1"/>
          <p:nvPr/>
        </p:nvSpPr>
        <p:spPr>
          <a:xfrm>
            <a:off x="4694504" y="4149080"/>
            <a:ext cx="4427984" cy="2677656"/>
          </a:xfrm>
          <a:prstGeom prst="rect">
            <a:avLst/>
          </a:prstGeom>
          <a:noFill/>
        </p:spPr>
        <p:txBody>
          <a:bodyPr wrap="square" rtlCol="0">
            <a:spAutoFit/>
          </a:bodyPr>
          <a:lstStyle/>
          <a:p>
            <a:r>
              <a:rPr lang="en-AU" sz="2800" dirty="0">
                <a:effectLst>
                  <a:outerShdw blurRad="38100" dist="38100" dir="2700000" algn="tl">
                    <a:srgbClr val="000000">
                      <a:alpha val="43137"/>
                    </a:srgbClr>
                  </a:outerShdw>
                </a:effectLst>
              </a:rPr>
              <a:t>Late in the first stage of labour: the cervix has almost completely opened and the amnion is bulging in front of the head.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7543800" cy="914400"/>
          </a:xfrm>
        </p:spPr>
        <p:txBody>
          <a:bodyPr>
            <a:noAutofit/>
          </a:bodyPr>
          <a:lstStyle/>
          <a:p>
            <a:r>
              <a:rPr lang="en-AU" b="1" u="sng" dirty="0"/>
              <a:t>The Second Stage of Labour: Stage of Expulsion</a:t>
            </a:r>
          </a:p>
        </p:txBody>
      </p:sp>
      <p:sp>
        <p:nvSpPr>
          <p:cNvPr id="3" name="Content Placeholder 2"/>
          <p:cNvSpPr>
            <a:spLocks noGrp="1"/>
          </p:cNvSpPr>
          <p:nvPr>
            <p:ph idx="1"/>
          </p:nvPr>
        </p:nvSpPr>
        <p:spPr>
          <a:xfrm>
            <a:off x="395536" y="2348880"/>
            <a:ext cx="8496944" cy="3657599"/>
          </a:xfrm>
        </p:spPr>
        <p:txBody>
          <a:bodyPr>
            <a:noAutofit/>
          </a:bodyPr>
          <a:lstStyle/>
          <a:p>
            <a:r>
              <a:rPr lang="en-AU" sz="2800" dirty="0">
                <a:effectLst>
                  <a:outerShdw blurRad="38100" dist="38100" dir="2700000" algn="tl">
                    <a:srgbClr val="000000">
                      <a:alpha val="43137"/>
                    </a:srgbClr>
                  </a:outerShdw>
                </a:effectLst>
              </a:rPr>
              <a:t>Involves the delivery of the foetus</a:t>
            </a:r>
          </a:p>
          <a:p>
            <a:r>
              <a:rPr lang="en-AU" sz="2800" dirty="0">
                <a:effectLst>
                  <a:outerShdw blurRad="38100" dist="38100" dir="2700000" algn="tl">
                    <a:srgbClr val="000000">
                      <a:alpha val="43137"/>
                    </a:srgbClr>
                  </a:outerShdw>
                </a:effectLst>
              </a:rPr>
              <a:t>It frequently begins with the bursting of the amniotic membrane and a gush of fluid from the vagina.</a:t>
            </a:r>
          </a:p>
          <a:p>
            <a:r>
              <a:rPr lang="en-AU" sz="2800" dirty="0">
                <a:effectLst>
                  <a:outerShdw blurRad="38100" dist="38100" dir="2700000" algn="tl">
                    <a:srgbClr val="000000">
                      <a:alpha val="43137"/>
                    </a:srgbClr>
                  </a:outerShdw>
                </a:effectLst>
              </a:rPr>
              <a:t>It lasts from 20 minutes to 2 hours.</a:t>
            </a:r>
          </a:p>
          <a:p>
            <a:r>
              <a:rPr lang="en-AU" sz="2800" dirty="0">
                <a:effectLst>
                  <a:outerShdw blurRad="38100" dist="38100" dir="2700000" algn="tl">
                    <a:srgbClr val="000000">
                      <a:alpha val="43137"/>
                    </a:srgbClr>
                  </a:outerShdw>
                </a:effectLst>
              </a:rPr>
              <a:t>Contractions of the abdominal muscles and uterus push the foetus through the vagina.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Autofit/>
          </a:bodyPr>
          <a:lstStyle/>
          <a:p>
            <a:r>
              <a:rPr lang="en-AU" sz="2800" dirty="0">
                <a:effectLst>
                  <a:outerShdw blurRad="38100" dist="38100" dir="2700000" algn="tl">
                    <a:srgbClr val="000000">
                      <a:alpha val="43137"/>
                    </a:srgbClr>
                  </a:outerShdw>
                </a:effectLst>
              </a:rPr>
              <a:t>With each contraction the head advances and between contractions it retreats.</a:t>
            </a:r>
          </a:p>
          <a:p>
            <a:r>
              <a:rPr lang="en-AU" sz="2800" dirty="0">
                <a:effectLst>
                  <a:outerShdw blurRad="38100" dist="38100" dir="2700000" algn="tl">
                    <a:srgbClr val="000000">
                      <a:alpha val="43137"/>
                    </a:srgbClr>
                  </a:outerShdw>
                </a:effectLst>
              </a:rPr>
              <a:t>The mother’s heart rate increases, she sweats and she is working very hard.</a:t>
            </a:r>
          </a:p>
          <a:p>
            <a:r>
              <a:rPr lang="en-AU" sz="2800" dirty="0">
                <a:effectLst>
                  <a:outerShdw blurRad="38100" dist="38100" dir="2700000" algn="tl">
                    <a:srgbClr val="000000">
                      <a:alpha val="43137"/>
                    </a:srgbClr>
                  </a:outerShdw>
                </a:effectLst>
              </a:rPr>
              <a:t>The opening of the vagina becomes very stretched.</a:t>
            </a:r>
          </a:p>
          <a:p>
            <a:r>
              <a:rPr lang="en-AU" sz="2800" dirty="0">
                <a:effectLst>
                  <a:outerShdw blurRad="38100" dist="38100" dir="2700000" algn="tl">
                    <a:srgbClr val="000000">
                      <a:alpha val="43137"/>
                    </a:srgbClr>
                  </a:outerShdw>
                </a:effectLst>
              </a:rPr>
              <a:t>Once the head has emerged, the baby’s head turns sideways which allows the shoulders and the body to move more easily through the birth canal.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467544" y="198579"/>
            <a:ext cx="8229600" cy="31242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467544" y="3356992"/>
            <a:ext cx="3456384" cy="2677656"/>
          </a:xfrm>
          <a:prstGeom prst="rect">
            <a:avLst/>
          </a:prstGeom>
          <a:noFill/>
        </p:spPr>
        <p:txBody>
          <a:bodyPr wrap="square" rtlCol="0">
            <a:spAutoFit/>
          </a:bodyPr>
          <a:lstStyle/>
          <a:p>
            <a:r>
              <a:rPr lang="en-AU" sz="2400" dirty="0">
                <a:effectLst>
                  <a:outerShdw blurRad="38100" dist="38100" dir="2700000" algn="tl">
                    <a:srgbClr val="000000">
                      <a:alpha val="43137"/>
                    </a:srgbClr>
                  </a:outerShdw>
                </a:effectLst>
              </a:rPr>
              <a:t>Early in the second stage: the baby’s head is starting to turn so that it faces towards the mother’s back and the amnion has ruptured</a:t>
            </a:r>
            <a:r>
              <a:rPr lang="en-AU" dirty="0">
                <a:effectLst>
                  <a:outerShdw blurRad="38100" dist="38100" dir="2700000" algn="tl">
                    <a:srgbClr val="000000">
                      <a:alpha val="43137"/>
                    </a:srgbClr>
                  </a:outerShdw>
                </a:effectLst>
              </a:rPr>
              <a:t>.</a:t>
            </a:r>
          </a:p>
        </p:txBody>
      </p:sp>
      <p:sp>
        <p:nvSpPr>
          <p:cNvPr id="6" name="TextBox 5"/>
          <p:cNvSpPr txBox="1"/>
          <p:nvPr/>
        </p:nvSpPr>
        <p:spPr>
          <a:xfrm>
            <a:off x="4427984" y="3356992"/>
            <a:ext cx="4032448" cy="3416320"/>
          </a:xfrm>
          <a:prstGeom prst="rect">
            <a:avLst/>
          </a:prstGeom>
          <a:noFill/>
        </p:spPr>
        <p:txBody>
          <a:bodyPr wrap="square" rtlCol="0">
            <a:spAutoFit/>
          </a:bodyPr>
          <a:lstStyle/>
          <a:p>
            <a:r>
              <a:rPr lang="en-AU" sz="2400" dirty="0">
                <a:effectLst>
                  <a:outerShdw blurRad="38100" dist="38100" dir="2700000" algn="tl">
                    <a:srgbClr val="000000">
                      <a:alpha val="43137"/>
                    </a:srgbClr>
                  </a:outerShdw>
                </a:effectLst>
              </a:rPr>
              <a:t>Late in the second stage: the baby’s head appears at the entrance to the vagina and its shoulders are turning to fit into the bones of the pelvis; at this stage the face is turned completely towards the mother’s back.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79512" y="260648"/>
            <a:ext cx="8763000" cy="325755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07504" y="3789040"/>
            <a:ext cx="3923928" cy="1200329"/>
          </a:xfrm>
          <a:prstGeom prst="rect">
            <a:avLst/>
          </a:prstGeom>
          <a:noFill/>
        </p:spPr>
        <p:txBody>
          <a:bodyPr wrap="square" rtlCol="0">
            <a:spAutoFit/>
          </a:bodyPr>
          <a:lstStyle/>
          <a:p>
            <a:r>
              <a:rPr lang="en-AU" sz="2400" dirty="0">
                <a:effectLst>
                  <a:outerShdw blurRad="38100" dist="38100" dir="2700000" algn="tl">
                    <a:srgbClr val="000000">
                      <a:alpha val="43137"/>
                    </a:srgbClr>
                  </a:outerShdw>
                </a:effectLst>
              </a:rPr>
              <a:t>The baby’s head emerges from the vagina</a:t>
            </a:r>
          </a:p>
        </p:txBody>
      </p:sp>
      <p:sp>
        <p:nvSpPr>
          <p:cNvPr id="6" name="TextBox 5"/>
          <p:cNvSpPr txBox="1"/>
          <p:nvPr/>
        </p:nvSpPr>
        <p:spPr>
          <a:xfrm>
            <a:off x="4211960" y="3861048"/>
            <a:ext cx="4176464" cy="1200329"/>
          </a:xfrm>
          <a:prstGeom prst="rect">
            <a:avLst/>
          </a:prstGeom>
          <a:noFill/>
        </p:spPr>
        <p:txBody>
          <a:bodyPr wrap="square" rtlCol="0">
            <a:spAutoFit/>
          </a:bodyPr>
          <a:lstStyle/>
          <a:p>
            <a:r>
              <a:rPr lang="en-AU" sz="2400" dirty="0">
                <a:effectLst>
                  <a:outerShdw blurRad="38100" dist="38100" dir="2700000" algn="tl">
                    <a:srgbClr val="000000">
                      <a:alpha val="43137"/>
                    </a:srgbClr>
                  </a:outerShdw>
                </a:effectLst>
              </a:rPr>
              <a:t>The third stage of labour: the afterbirth is expelled from the uterus.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712968" cy="914400"/>
          </a:xfrm>
        </p:spPr>
        <p:txBody>
          <a:bodyPr>
            <a:normAutofit fontScale="90000"/>
          </a:bodyPr>
          <a:lstStyle/>
          <a:p>
            <a:r>
              <a:rPr lang="en-AU" b="1" dirty="0"/>
              <a:t>The 3</a:t>
            </a:r>
            <a:r>
              <a:rPr lang="en-AU" b="1" baseline="30000" dirty="0"/>
              <a:t>rd</a:t>
            </a:r>
            <a:r>
              <a:rPr lang="en-AU" b="1" dirty="0"/>
              <a:t> Stage of Labour: Afterbirth</a:t>
            </a:r>
          </a:p>
        </p:txBody>
      </p:sp>
      <p:sp>
        <p:nvSpPr>
          <p:cNvPr id="3" name="Content Placeholder 2"/>
          <p:cNvSpPr>
            <a:spLocks noGrp="1"/>
          </p:cNvSpPr>
          <p:nvPr>
            <p:ph idx="1"/>
          </p:nvPr>
        </p:nvSpPr>
        <p:spPr>
          <a:xfrm>
            <a:off x="827584" y="1844824"/>
            <a:ext cx="7848872" cy="3657599"/>
          </a:xfrm>
        </p:spPr>
        <p:txBody>
          <a:bodyPr>
            <a:normAutofit fontScale="92500"/>
          </a:bodyPr>
          <a:lstStyle/>
          <a:p>
            <a:r>
              <a:rPr lang="en-AU" sz="2800" dirty="0">
                <a:effectLst>
                  <a:outerShdw blurRad="38100" dist="38100" dir="2700000" algn="tl">
                    <a:srgbClr val="000000">
                      <a:alpha val="43137"/>
                    </a:srgbClr>
                  </a:outerShdw>
                </a:effectLst>
              </a:rPr>
              <a:t>Once born, the baby breathes on its own; the umbilical cord is clamped and then cut.</a:t>
            </a:r>
          </a:p>
          <a:p>
            <a:r>
              <a:rPr lang="en-AU" sz="2800" dirty="0">
                <a:effectLst>
                  <a:outerShdw blurRad="38100" dist="38100" dir="2700000" algn="tl">
                    <a:srgbClr val="000000">
                      <a:alpha val="43137"/>
                    </a:srgbClr>
                  </a:outerShdw>
                </a:effectLst>
              </a:rPr>
              <a:t>After a few days, the stump of the cord falls off and the navel or umbilicus remains.</a:t>
            </a:r>
          </a:p>
          <a:p>
            <a:r>
              <a:rPr lang="en-AU" sz="2800" dirty="0">
                <a:effectLst>
                  <a:outerShdw blurRad="38100" dist="38100" dir="2700000" algn="tl">
                    <a:srgbClr val="000000">
                      <a:alpha val="43137"/>
                    </a:srgbClr>
                  </a:outerShdw>
                </a:effectLst>
              </a:rPr>
              <a:t>The baby is covered with a waxy material called </a:t>
            </a:r>
            <a:r>
              <a:rPr lang="en-AU" sz="2800" dirty="0" err="1">
                <a:effectLst>
                  <a:outerShdw blurRad="38100" dist="38100" dir="2700000" algn="tl">
                    <a:srgbClr val="000000">
                      <a:alpha val="43137"/>
                    </a:srgbClr>
                  </a:outerShdw>
                </a:effectLst>
              </a:rPr>
              <a:t>vernix</a:t>
            </a:r>
            <a:r>
              <a:rPr lang="en-AU" sz="2800" dirty="0">
                <a:effectLst>
                  <a:outerShdw blurRad="38100" dist="38100" dir="2700000" algn="tl">
                    <a:srgbClr val="000000">
                      <a:alpha val="43137"/>
                    </a:srgbClr>
                  </a:outerShdw>
                </a:effectLst>
              </a:rPr>
              <a:t>. It is a protective layer that   reduces the incidence of skin infections.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lnSpcReduction="10000"/>
          </a:bodyPr>
          <a:lstStyle/>
          <a:p>
            <a:r>
              <a:rPr lang="en-AU" sz="3600" dirty="0"/>
              <a:t>The uterus continues to contract until the placenta and other membranes are expelled. This is called the afterbirth.</a:t>
            </a:r>
          </a:p>
          <a:p>
            <a:endParaRPr lang="en-AU" sz="3600" dirty="0"/>
          </a:p>
          <a:p>
            <a:r>
              <a:rPr lang="en-AU" sz="3600" dirty="0"/>
              <a:t>In the past, many women died from infections of the uterus.  However, now with high health standards and antibiotics, it is rare when a woman dies from infection following childbirth.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Characteristics of a Newborn Infant</a:t>
            </a:r>
          </a:p>
        </p:txBody>
      </p:sp>
      <p:sp>
        <p:nvSpPr>
          <p:cNvPr id="3" name="Content Placeholder 2"/>
          <p:cNvSpPr>
            <a:spLocks noGrp="1"/>
          </p:cNvSpPr>
          <p:nvPr>
            <p:ph idx="1"/>
          </p:nvPr>
        </p:nvSpPr>
        <p:spPr/>
        <p:txBody>
          <a:bodyPr/>
          <a:lstStyle/>
          <a:p>
            <a:endParaRPr lang="en-AU" dirty="0"/>
          </a:p>
        </p:txBody>
      </p:sp>
      <p:pic>
        <p:nvPicPr>
          <p:cNvPr id="7171" name="Picture 3"/>
          <p:cNvPicPr>
            <a:picLocks noChangeAspect="1" noChangeArrowheads="1"/>
          </p:cNvPicPr>
          <p:nvPr/>
        </p:nvPicPr>
        <p:blipFill>
          <a:blip r:embed="rId2" cstate="print"/>
          <a:srcRect/>
          <a:stretch>
            <a:fillRect/>
          </a:stretch>
        </p:blipFill>
        <p:spPr bwMode="auto">
          <a:xfrm>
            <a:off x="899592" y="1628800"/>
            <a:ext cx="6981825" cy="46196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7543800" cy="914400"/>
          </a:xfrm>
        </p:spPr>
        <p:txBody>
          <a:bodyPr/>
          <a:lstStyle/>
          <a:p>
            <a:r>
              <a:rPr lang="en-AU" u="sng" dirty="0"/>
              <a:t>Quiz</a:t>
            </a:r>
          </a:p>
        </p:txBody>
      </p:sp>
      <p:sp>
        <p:nvSpPr>
          <p:cNvPr id="3" name="Content Placeholder 2"/>
          <p:cNvSpPr>
            <a:spLocks noGrp="1"/>
          </p:cNvSpPr>
          <p:nvPr>
            <p:ph idx="1"/>
          </p:nvPr>
        </p:nvSpPr>
        <p:spPr>
          <a:xfrm>
            <a:off x="755576" y="1196752"/>
            <a:ext cx="7992888" cy="3657599"/>
          </a:xfrm>
        </p:spPr>
        <p:txBody>
          <a:bodyPr/>
          <a:lstStyle/>
          <a:p>
            <a:pPr marL="18288" indent="0">
              <a:buNone/>
            </a:pPr>
            <a:r>
              <a:rPr lang="en-AU" sz="2800" dirty="0">
                <a:effectLst>
                  <a:outerShdw blurRad="38100" dist="38100" dir="2700000" algn="tl">
                    <a:srgbClr val="000000">
                      <a:alpha val="43137"/>
                    </a:srgbClr>
                  </a:outerShdw>
                </a:effectLst>
              </a:rPr>
              <a:t>1.What is another word for pregnancy?</a:t>
            </a:r>
          </a:p>
          <a:p>
            <a:endParaRPr lang="en-AU" dirty="0">
              <a:effectLst>
                <a:outerShdw blurRad="38100" dist="38100" dir="2700000" algn="tl">
                  <a:srgbClr val="000000">
                    <a:alpha val="43137"/>
                  </a:srgbClr>
                </a:outerShdw>
              </a:effectLst>
            </a:endParaRPr>
          </a:p>
          <a:p>
            <a:endParaRPr lang="en-AU" dirty="0">
              <a:effectLst>
                <a:outerShdw blurRad="38100" dist="38100" dir="2700000" algn="tl">
                  <a:srgbClr val="000000">
                    <a:alpha val="43137"/>
                  </a:srgbClr>
                </a:outerShdw>
              </a:effectLst>
            </a:endParaRPr>
          </a:p>
          <a:p>
            <a:pPr marL="18288" indent="0">
              <a:buNone/>
            </a:pPr>
            <a:r>
              <a:rPr lang="en-AU" dirty="0">
                <a:effectLst>
                  <a:outerShdw blurRad="38100" dist="38100" dir="2700000" algn="tl">
                    <a:srgbClr val="000000">
                      <a:alpha val="43137"/>
                    </a:srgbClr>
                  </a:outerShdw>
                </a:effectLst>
              </a:rPr>
              <a:t>2. </a:t>
            </a:r>
            <a:r>
              <a:rPr lang="en-AU" sz="2800" dirty="0">
                <a:effectLst>
                  <a:outerShdw blurRad="38100" dist="38100" dir="2700000" algn="tl">
                    <a:srgbClr val="000000">
                      <a:alpha val="43137"/>
                    </a:srgbClr>
                  </a:outerShdw>
                </a:effectLst>
              </a:rPr>
              <a:t>What is the average weight of a newborn baby?</a:t>
            </a:r>
          </a:p>
          <a:p>
            <a:endParaRPr lang="en-AU" dirty="0">
              <a:effectLst>
                <a:outerShdw blurRad="38100" dist="38100" dir="2700000" algn="tl">
                  <a:srgbClr val="000000">
                    <a:alpha val="43137"/>
                  </a:srgbClr>
                </a:outerShdw>
              </a:effectLst>
            </a:endParaRPr>
          </a:p>
        </p:txBody>
      </p:sp>
      <p:sp>
        <p:nvSpPr>
          <p:cNvPr id="4" name="TextBox 3"/>
          <p:cNvSpPr txBox="1"/>
          <p:nvPr/>
        </p:nvSpPr>
        <p:spPr>
          <a:xfrm>
            <a:off x="2551651" y="1772816"/>
            <a:ext cx="3456384" cy="830997"/>
          </a:xfrm>
          <a:prstGeom prst="rect">
            <a:avLst/>
          </a:prstGeom>
          <a:noFill/>
        </p:spPr>
        <p:txBody>
          <a:bodyPr wrap="square" rtlCol="0">
            <a:spAutoFit/>
          </a:bodyPr>
          <a:lstStyle/>
          <a:p>
            <a:r>
              <a:rPr lang="en-AU" sz="4800" i="1" dirty="0">
                <a:effectLst>
                  <a:outerShdw blurRad="38100" dist="38100" dir="2700000" algn="tl">
                    <a:srgbClr val="000000">
                      <a:alpha val="43137"/>
                    </a:srgbClr>
                  </a:outerShdw>
                </a:effectLst>
              </a:rPr>
              <a:t>Gestation</a:t>
            </a:r>
          </a:p>
        </p:txBody>
      </p:sp>
      <p:sp>
        <p:nvSpPr>
          <p:cNvPr id="5" name="TextBox 4"/>
          <p:cNvSpPr txBox="1"/>
          <p:nvPr/>
        </p:nvSpPr>
        <p:spPr>
          <a:xfrm>
            <a:off x="2771800" y="3573016"/>
            <a:ext cx="3384376" cy="707886"/>
          </a:xfrm>
          <a:prstGeom prst="rect">
            <a:avLst/>
          </a:prstGeom>
          <a:noFill/>
        </p:spPr>
        <p:txBody>
          <a:bodyPr wrap="square" rtlCol="0">
            <a:spAutoFit/>
          </a:bodyPr>
          <a:lstStyle/>
          <a:p>
            <a:r>
              <a:rPr lang="en-AU" sz="4000" i="1" dirty="0">
                <a:effectLst>
                  <a:outerShdw blurRad="38100" dist="38100" dir="2700000" algn="tl">
                    <a:srgbClr val="000000">
                      <a:alpha val="43137"/>
                    </a:srgbClr>
                  </a:outerShdw>
                </a:effectLst>
              </a:rPr>
              <a:t>3300 grams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88640"/>
            <a:ext cx="8229600" cy="5937523"/>
          </a:xfrm>
        </p:spPr>
        <p:txBody>
          <a:bodyPr>
            <a:normAutofit lnSpcReduction="10000"/>
          </a:bodyPr>
          <a:lstStyle/>
          <a:p>
            <a:r>
              <a:rPr lang="en-AU" sz="4000" dirty="0">
                <a:effectLst>
                  <a:outerShdw blurRad="38100" dist="38100" dir="2700000" algn="tl">
                    <a:srgbClr val="000000">
                      <a:alpha val="43137"/>
                    </a:srgbClr>
                  </a:outerShdw>
                </a:effectLst>
              </a:rPr>
              <a:t>50 cm long, 3.3 kg</a:t>
            </a:r>
          </a:p>
          <a:p>
            <a:r>
              <a:rPr lang="en-AU" sz="4000" dirty="0">
                <a:effectLst>
                  <a:outerShdw blurRad="38100" dist="38100" dir="2700000" algn="tl">
                    <a:srgbClr val="000000">
                      <a:alpha val="43137"/>
                    </a:srgbClr>
                  </a:outerShdw>
                </a:effectLst>
              </a:rPr>
              <a:t>Males are slightly larger than females</a:t>
            </a:r>
          </a:p>
          <a:p>
            <a:r>
              <a:rPr lang="en-AU" sz="4000" dirty="0">
                <a:effectLst>
                  <a:outerShdw blurRad="38100" dist="38100" dir="2700000" algn="tl">
                    <a:srgbClr val="000000">
                      <a:alpha val="43137"/>
                    </a:srgbClr>
                  </a:outerShdw>
                </a:effectLst>
              </a:rPr>
              <a:t>The head is about ¼ the length of the body.</a:t>
            </a:r>
          </a:p>
          <a:p>
            <a:r>
              <a:rPr lang="en-AU" sz="4000" dirty="0">
                <a:effectLst>
                  <a:outerShdw blurRad="38100" dist="38100" dir="2700000" algn="tl">
                    <a:srgbClr val="000000">
                      <a:alpha val="43137"/>
                    </a:srgbClr>
                  </a:outerShdw>
                </a:effectLst>
              </a:rPr>
              <a:t>It has little muscle control.</a:t>
            </a:r>
          </a:p>
          <a:p>
            <a:r>
              <a:rPr lang="en-AU" sz="4000" dirty="0">
                <a:effectLst>
                  <a:outerShdw blurRad="38100" dist="38100" dir="2700000" algn="tl">
                    <a:srgbClr val="000000">
                      <a:alpha val="43137"/>
                    </a:srgbClr>
                  </a:outerShdw>
                </a:effectLst>
              </a:rPr>
              <a:t>Reflexes control most of the movement of newborn babies.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4624"/>
            <a:ext cx="7543800" cy="914400"/>
          </a:xfrm>
        </p:spPr>
        <p:txBody>
          <a:bodyPr>
            <a:normAutofit/>
          </a:bodyPr>
          <a:lstStyle/>
          <a:p>
            <a:r>
              <a:rPr lang="en-US" b="1" u="sng" dirty="0"/>
              <a:t>POSTNATAL CARE</a:t>
            </a:r>
            <a:endParaRPr lang="en-AU" dirty="0"/>
          </a:p>
        </p:txBody>
      </p:sp>
      <p:sp>
        <p:nvSpPr>
          <p:cNvPr id="3" name="Content Placeholder 2"/>
          <p:cNvSpPr>
            <a:spLocks noGrp="1"/>
          </p:cNvSpPr>
          <p:nvPr>
            <p:ph idx="1"/>
          </p:nvPr>
        </p:nvSpPr>
        <p:spPr>
          <a:xfrm>
            <a:off x="215008" y="1124744"/>
            <a:ext cx="8928992" cy="5616624"/>
          </a:xfrm>
        </p:spPr>
        <p:txBody>
          <a:bodyPr>
            <a:noAutofit/>
          </a:bodyPr>
          <a:lstStyle/>
          <a:p>
            <a:pPr hangingPunct="0"/>
            <a:r>
              <a:rPr lang="en-US" sz="2600" dirty="0">
                <a:effectLst>
                  <a:outerShdw blurRad="38100" dist="38100" dir="2700000" algn="tl">
                    <a:srgbClr val="000000">
                      <a:alpha val="43137"/>
                    </a:srgbClr>
                  </a:outerShdw>
                </a:effectLst>
              </a:rPr>
              <a:t>  </a:t>
            </a:r>
            <a:r>
              <a:rPr lang="en-US" sz="2600" u="sng" dirty="0">
                <a:effectLst>
                  <a:outerShdw blurRad="38100" dist="38100" dir="2700000" algn="tl">
                    <a:srgbClr val="000000">
                      <a:alpha val="43137"/>
                    </a:srgbClr>
                  </a:outerShdw>
                </a:effectLst>
              </a:rPr>
              <a:t>Body Temperature</a:t>
            </a:r>
            <a:r>
              <a:rPr lang="en-US" sz="2600" dirty="0">
                <a:effectLst>
                  <a:outerShdw blurRad="38100" dist="38100" dir="2700000" algn="tl">
                    <a:srgbClr val="000000">
                      <a:alpha val="43137"/>
                    </a:srgbClr>
                  </a:outerShdw>
                </a:effectLst>
              </a:rPr>
              <a:t>:  Newborns have a large body surface area to volume ratio.  This means that they can lose or gain heat much more rapidly than larger people.  Care must be taken to keep babies warm in cold conditions and cool in hot conditions.</a:t>
            </a:r>
            <a:r>
              <a:rPr lang="en-US" sz="2600" u="sng" dirty="0">
                <a:effectLst>
                  <a:outerShdw blurRad="38100" dist="38100" dir="2700000" algn="tl">
                    <a:srgbClr val="000000">
                      <a:alpha val="43137"/>
                    </a:srgbClr>
                  </a:outerShdw>
                </a:effectLst>
              </a:rPr>
              <a:t>  </a:t>
            </a:r>
            <a:endParaRPr lang="en-AU" sz="2600" dirty="0">
              <a:effectLst>
                <a:outerShdw blurRad="38100" dist="38100" dir="2700000" algn="tl">
                  <a:srgbClr val="000000">
                    <a:alpha val="43137"/>
                  </a:srgbClr>
                </a:outerShdw>
              </a:effectLst>
            </a:endParaRPr>
          </a:p>
          <a:p>
            <a:pPr lvl="0" hangingPunct="0"/>
            <a:r>
              <a:rPr lang="en-US" sz="2600" u="sng" dirty="0">
                <a:effectLst>
                  <a:outerShdw blurRad="38100" dist="38100" dir="2700000" algn="tl">
                    <a:srgbClr val="000000">
                      <a:alpha val="43137"/>
                    </a:srgbClr>
                  </a:outerShdw>
                </a:effectLst>
              </a:rPr>
              <a:t>Water Balance</a:t>
            </a:r>
            <a:r>
              <a:rPr lang="en-US" sz="2600" dirty="0">
                <a:effectLst>
                  <a:outerShdw blurRad="38100" dist="38100" dir="2700000" algn="tl">
                    <a:srgbClr val="000000">
                      <a:alpha val="43137"/>
                    </a:srgbClr>
                  </a:outerShdw>
                </a:effectLst>
              </a:rPr>
              <a:t>:  Newborns are prone to losing water particularly in hot conditions. The parents must make sure </a:t>
            </a:r>
            <a:r>
              <a:rPr lang="en-US" sz="2600">
                <a:effectLst>
                  <a:outerShdw blurRad="38100" dist="38100" dir="2700000" algn="tl">
                    <a:srgbClr val="000000">
                      <a:alpha val="43137"/>
                    </a:srgbClr>
                  </a:outerShdw>
                </a:effectLst>
              </a:rPr>
              <a:t>there is sufficient </a:t>
            </a:r>
            <a:r>
              <a:rPr lang="en-US" sz="2600" dirty="0">
                <a:effectLst>
                  <a:outerShdw blurRad="38100" dist="38100" dir="2700000" algn="tl">
                    <a:srgbClr val="000000">
                      <a:alpha val="43137"/>
                    </a:srgbClr>
                  </a:outerShdw>
                </a:effectLst>
              </a:rPr>
              <a:t>fluid intake to compensate for this.</a:t>
            </a:r>
            <a:endParaRPr lang="en-AU" sz="2600" dirty="0">
              <a:effectLst>
                <a:outerShdw blurRad="38100" dist="38100" dir="2700000" algn="tl">
                  <a:srgbClr val="000000">
                    <a:alpha val="43137"/>
                  </a:srgbClr>
                </a:outerShdw>
              </a:effectLst>
            </a:endParaRPr>
          </a:p>
          <a:p>
            <a:pPr lvl="0" hangingPunct="0"/>
            <a:r>
              <a:rPr lang="en-US" sz="2600" u="sng" dirty="0">
                <a:effectLst>
                  <a:outerShdw blurRad="38100" dist="38100" dir="2700000" algn="tl">
                    <a:srgbClr val="000000">
                      <a:alpha val="43137"/>
                    </a:srgbClr>
                  </a:outerShdw>
                </a:effectLst>
              </a:rPr>
              <a:t>Infection: </a:t>
            </a:r>
            <a:r>
              <a:rPr lang="en-US" sz="2600" dirty="0">
                <a:effectLst>
                  <a:outerShdw blurRad="38100" dist="38100" dir="2700000" algn="tl">
                    <a:srgbClr val="000000">
                      <a:alpha val="43137"/>
                    </a:srgbClr>
                  </a:outerShdw>
                </a:effectLst>
              </a:rPr>
              <a:t>  Newborns are prone to infection and should be kept in clean, warm and dry environment to reduce the risk of infection.</a:t>
            </a:r>
            <a:endParaRPr lang="en-AU" sz="2600" dirty="0">
              <a:effectLst>
                <a:outerShdw blurRad="38100" dist="38100" dir="2700000" algn="tl">
                  <a:srgbClr val="000000">
                    <a:alpha val="43137"/>
                  </a:srgbClr>
                </a:outerShdw>
              </a:effectLst>
            </a:endParaRPr>
          </a:p>
          <a:p>
            <a:pPr lvl="0" hangingPunct="0"/>
            <a:r>
              <a:rPr lang="en-US" sz="2600" u="sng" dirty="0">
                <a:effectLst>
                  <a:outerShdw blurRad="38100" dist="38100" dir="2700000" algn="tl">
                    <a:srgbClr val="000000">
                      <a:alpha val="43137"/>
                    </a:srgbClr>
                  </a:outerShdw>
                </a:effectLst>
              </a:rPr>
              <a:t>Diet/Nutrition</a:t>
            </a:r>
            <a:r>
              <a:rPr lang="en-US" sz="2600" dirty="0">
                <a:effectLst>
                  <a:outerShdw blurRad="38100" dist="38100" dir="2700000" algn="tl">
                    <a:srgbClr val="000000">
                      <a:alpha val="43137"/>
                    </a:srgbClr>
                  </a:outerShdw>
                </a:effectLst>
              </a:rPr>
              <a:t>: Normal growth and development depends on the child’s postnatal diet.</a:t>
            </a:r>
            <a:endParaRPr lang="en-AU" sz="26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980728"/>
            <a:ext cx="7543800" cy="914400"/>
          </a:xfrm>
        </p:spPr>
        <p:txBody>
          <a:bodyPr>
            <a:normAutofit fontScale="90000"/>
          </a:bodyPr>
          <a:lstStyle/>
          <a:p>
            <a:r>
              <a:rPr lang="en-AU" dirty="0"/>
              <a:t>Changes in the Baby at Birth</a:t>
            </a:r>
          </a:p>
        </p:txBody>
      </p:sp>
      <p:sp>
        <p:nvSpPr>
          <p:cNvPr id="3" name="Content Placeholder 2"/>
          <p:cNvSpPr>
            <a:spLocks noGrp="1"/>
          </p:cNvSpPr>
          <p:nvPr>
            <p:ph idx="1"/>
          </p:nvPr>
        </p:nvSpPr>
        <p:spPr>
          <a:xfrm>
            <a:off x="467544" y="2132856"/>
            <a:ext cx="8496944" cy="3657599"/>
          </a:xfrm>
        </p:spPr>
        <p:txBody>
          <a:bodyPr>
            <a:normAutofit lnSpcReduction="10000"/>
          </a:bodyPr>
          <a:lstStyle/>
          <a:p>
            <a:r>
              <a:rPr lang="en-AU" sz="2800" dirty="0">
                <a:effectLst>
                  <a:outerShdw blurRad="38100" dist="38100" dir="2700000" algn="tl">
                    <a:srgbClr val="000000">
                      <a:alpha val="43137"/>
                    </a:srgbClr>
                  </a:outerShdw>
                </a:effectLst>
              </a:rPr>
              <a:t>The foetus is totally dependent on the mother for oxygen and nutrition as well as the elimination of wastes via the placenta.</a:t>
            </a:r>
          </a:p>
          <a:p>
            <a:r>
              <a:rPr lang="en-AU" sz="2800" dirty="0">
                <a:effectLst>
                  <a:outerShdw blurRad="38100" dist="38100" dir="2700000" algn="tl">
                    <a:srgbClr val="000000">
                      <a:alpha val="43137"/>
                    </a:srgbClr>
                  </a:outerShdw>
                </a:effectLst>
              </a:rPr>
              <a:t>It is also protected against change of temperature, shocks and many disease-causing organisms.</a:t>
            </a:r>
          </a:p>
          <a:p>
            <a:r>
              <a:rPr lang="en-AU" sz="2800" dirty="0">
                <a:effectLst>
                  <a:outerShdw blurRad="38100" dist="38100" dir="2700000" algn="tl">
                    <a:srgbClr val="000000">
                      <a:alpha val="43137"/>
                    </a:srgbClr>
                  </a:outerShdw>
                </a:effectLst>
              </a:rPr>
              <a:t>After birth, the baby must become self-supporting.</a:t>
            </a:r>
          </a:p>
          <a:p>
            <a:endParaRPr lang="en-AU" sz="28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AU" b="1" dirty="0"/>
              <a:t>Foetal Circulation</a:t>
            </a:r>
          </a:p>
        </p:txBody>
      </p:sp>
      <p:sp>
        <p:nvSpPr>
          <p:cNvPr id="3" name="Content Placeholder 2"/>
          <p:cNvSpPr>
            <a:spLocks noGrp="1"/>
          </p:cNvSpPr>
          <p:nvPr>
            <p:ph idx="1"/>
          </p:nvPr>
        </p:nvSpPr>
        <p:spPr/>
        <p:txBody>
          <a:bodyPr/>
          <a:lstStyle/>
          <a:p>
            <a:endParaRPr lang="en-AU"/>
          </a:p>
        </p:txBody>
      </p:sp>
      <p:pic>
        <p:nvPicPr>
          <p:cNvPr id="8194" name="Picture 2"/>
          <p:cNvPicPr>
            <a:picLocks noChangeAspect="1" noChangeArrowheads="1"/>
          </p:cNvPicPr>
          <p:nvPr/>
        </p:nvPicPr>
        <p:blipFill>
          <a:blip r:embed="rId2" cstate="print"/>
          <a:srcRect/>
          <a:stretch>
            <a:fillRect/>
          </a:stretch>
        </p:blipFill>
        <p:spPr bwMode="auto">
          <a:xfrm>
            <a:off x="1259632" y="1052736"/>
            <a:ext cx="6115050" cy="561975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298" y="620688"/>
            <a:ext cx="7543800" cy="914400"/>
          </a:xfrm>
        </p:spPr>
        <p:txBody>
          <a:bodyPr>
            <a:normAutofit fontScale="90000"/>
          </a:bodyPr>
          <a:lstStyle/>
          <a:p>
            <a:r>
              <a:rPr lang="en-AU" b="1" u="sng" dirty="0"/>
              <a:t>Schematic Diagram Showing Foetal Flow of Blood</a:t>
            </a:r>
            <a:endParaRPr lang="en-AU" b="1" dirty="0"/>
          </a:p>
        </p:txBody>
      </p:sp>
      <p:sp>
        <p:nvSpPr>
          <p:cNvPr id="3" name="Content Placeholder 2"/>
          <p:cNvSpPr>
            <a:spLocks noGrp="1"/>
          </p:cNvSpPr>
          <p:nvPr>
            <p:ph idx="1"/>
          </p:nvPr>
        </p:nvSpPr>
        <p:spPr/>
        <p:txBody>
          <a:bodyPr/>
          <a:lstStyle/>
          <a:p>
            <a:endParaRPr lang="en-AU"/>
          </a:p>
        </p:txBody>
      </p:sp>
      <p:pic>
        <p:nvPicPr>
          <p:cNvPr id="4" name="Picture 2"/>
          <p:cNvPicPr>
            <a:picLocks noChangeAspect="1" noChangeArrowheads="1"/>
          </p:cNvPicPr>
          <p:nvPr/>
        </p:nvPicPr>
        <p:blipFill>
          <a:blip r:embed="rId2" cstate="print"/>
          <a:srcRect/>
          <a:stretch>
            <a:fillRect/>
          </a:stretch>
        </p:blipFill>
        <p:spPr bwMode="auto">
          <a:xfrm>
            <a:off x="1214193" y="2348880"/>
            <a:ext cx="6704011" cy="424847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60648"/>
            <a:ext cx="7543800" cy="914400"/>
          </a:xfrm>
        </p:spPr>
        <p:txBody>
          <a:bodyPr>
            <a:normAutofit fontScale="90000"/>
          </a:bodyPr>
          <a:lstStyle/>
          <a:p>
            <a:r>
              <a:rPr lang="en-AU" b="1" u="sng" dirty="0"/>
              <a:t>Circulation of Blood in a Foetus</a:t>
            </a:r>
          </a:p>
        </p:txBody>
      </p:sp>
      <p:sp>
        <p:nvSpPr>
          <p:cNvPr id="3" name="Content Placeholder 2"/>
          <p:cNvSpPr>
            <a:spLocks noGrp="1"/>
          </p:cNvSpPr>
          <p:nvPr>
            <p:ph idx="1"/>
          </p:nvPr>
        </p:nvSpPr>
        <p:spPr>
          <a:xfrm>
            <a:off x="323528" y="1600200"/>
            <a:ext cx="8568952" cy="5257800"/>
          </a:xfrm>
        </p:spPr>
        <p:txBody>
          <a:bodyPr>
            <a:normAutofit/>
          </a:bodyPr>
          <a:lstStyle/>
          <a:p>
            <a:r>
              <a:rPr lang="en-AU" sz="2800" dirty="0">
                <a:effectLst>
                  <a:outerShdw blurRad="38100" dist="38100" dir="2700000" algn="tl">
                    <a:srgbClr val="000000">
                      <a:alpha val="43137"/>
                    </a:srgbClr>
                  </a:outerShdw>
                </a:effectLst>
              </a:rPr>
              <a:t>The </a:t>
            </a:r>
            <a:r>
              <a:rPr lang="en-AU" sz="2800" u="sng" dirty="0" err="1">
                <a:effectLst>
                  <a:outerShdw blurRad="38100" dist="38100" dir="2700000" algn="tl">
                    <a:srgbClr val="000000">
                      <a:alpha val="43137"/>
                    </a:srgbClr>
                  </a:outerShdw>
                </a:effectLst>
              </a:rPr>
              <a:t>ductus</a:t>
            </a:r>
            <a:r>
              <a:rPr lang="en-AU" sz="2800" u="sng" dirty="0">
                <a:effectLst>
                  <a:outerShdw blurRad="38100" dist="38100" dir="2700000" algn="tl">
                    <a:srgbClr val="000000">
                      <a:alpha val="43137"/>
                    </a:srgbClr>
                  </a:outerShdw>
                </a:effectLst>
              </a:rPr>
              <a:t> </a:t>
            </a:r>
            <a:r>
              <a:rPr lang="en-AU" sz="2800" u="sng" dirty="0" err="1">
                <a:effectLst>
                  <a:outerShdw blurRad="38100" dist="38100" dir="2700000" algn="tl">
                    <a:srgbClr val="000000">
                      <a:alpha val="43137"/>
                    </a:srgbClr>
                  </a:outerShdw>
                </a:effectLst>
              </a:rPr>
              <a:t>arteriosus</a:t>
            </a:r>
            <a:r>
              <a:rPr lang="en-AU" sz="2800" u="sng" dirty="0">
                <a:effectLst>
                  <a:outerShdw blurRad="38100" dist="38100" dir="2700000" algn="tl">
                    <a:srgbClr val="000000">
                      <a:alpha val="43137"/>
                    </a:srgbClr>
                  </a:outerShdw>
                </a:effectLst>
              </a:rPr>
              <a:t> </a:t>
            </a:r>
            <a:r>
              <a:rPr lang="en-AU" sz="2800" dirty="0">
                <a:effectLst>
                  <a:outerShdw blurRad="38100" dist="38100" dir="2700000" algn="tl">
                    <a:srgbClr val="000000">
                      <a:alpha val="43137"/>
                    </a:srgbClr>
                  </a:outerShdw>
                </a:effectLst>
              </a:rPr>
              <a:t>and </a:t>
            </a:r>
            <a:r>
              <a:rPr lang="en-AU" sz="2800" u="sng" dirty="0">
                <a:effectLst>
                  <a:outerShdw blurRad="38100" dist="38100" dir="2700000" algn="tl">
                    <a:srgbClr val="000000">
                      <a:alpha val="43137"/>
                    </a:srgbClr>
                  </a:outerShdw>
                </a:effectLst>
              </a:rPr>
              <a:t>foramen </a:t>
            </a:r>
            <a:r>
              <a:rPr lang="en-AU" sz="2800" u="sng" dirty="0" err="1">
                <a:effectLst>
                  <a:outerShdw blurRad="38100" dist="38100" dir="2700000" algn="tl">
                    <a:srgbClr val="000000">
                      <a:alpha val="43137"/>
                    </a:srgbClr>
                  </a:outerShdw>
                </a:effectLst>
              </a:rPr>
              <a:t>ovale</a:t>
            </a:r>
            <a:r>
              <a:rPr lang="en-AU" sz="2800" u="sng" dirty="0">
                <a:effectLst>
                  <a:outerShdw blurRad="38100" dist="38100" dir="2700000" algn="tl">
                    <a:srgbClr val="000000">
                      <a:alpha val="43137"/>
                    </a:srgbClr>
                  </a:outerShdw>
                </a:effectLst>
              </a:rPr>
              <a:t> </a:t>
            </a:r>
            <a:r>
              <a:rPr lang="en-AU" sz="2800" dirty="0">
                <a:effectLst>
                  <a:outerShdw blurRad="38100" dist="38100" dir="2700000" algn="tl">
                    <a:srgbClr val="000000">
                      <a:alpha val="43137"/>
                    </a:srgbClr>
                  </a:outerShdw>
                </a:effectLst>
              </a:rPr>
              <a:t>act to reduce blood flow to the lungs.</a:t>
            </a:r>
          </a:p>
          <a:p>
            <a:r>
              <a:rPr lang="en-AU" sz="2800" dirty="0">
                <a:effectLst>
                  <a:outerShdw blurRad="38100" dist="38100" dir="2700000" algn="tl">
                    <a:srgbClr val="000000">
                      <a:alpha val="43137"/>
                    </a:srgbClr>
                  </a:outerShdw>
                </a:effectLst>
              </a:rPr>
              <a:t>The </a:t>
            </a:r>
            <a:r>
              <a:rPr lang="en-AU" sz="2800" dirty="0" err="1">
                <a:effectLst>
                  <a:outerShdw blurRad="38100" dist="38100" dir="2700000" algn="tl">
                    <a:srgbClr val="000000">
                      <a:alpha val="43137"/>
                    </a:srgbClr>
                  </a:outerShdw>
                </a:effectLst>
              </a:rPr>
              <a:t>ductus</a:t>
            </a:r>
            <a:r>
              <a:rPr lang="en-AU" sz="2800" dirty="0">
                <a:effectLst>
                  <a:outerShdw blurRad="38100" dist="38100" dir="2700000" algn="tl">
                    <a:srgbClr val="000000">
                      <a:alpha val="43137"/>
                    </a:srgbClr>
                  </a:outerShdw>
                </a:effectLst>
              </a:rPr>
              <a:t> </a:t>
            </a:r>
            <a:r>
              <a:rPr lang="en-AU" sz="2800" dirty="0" err="1">
                <a:effectLst>
                  <a:outerShdw blurRad="38100" dist="38100" dir="2700000" algn="tl">
                    <a:srgbClr val="000000">
                      <a:alpha val="43137"/>
                    </a:srgbClr>
                  </a:outerShdw>
                </a:effectLst>
              </a:rPr>
              <a:t>arteriosus</a:t>
            </a:r>
            <a:r>
              <a:rPr lang="en-AU" sz="2800" dirty="0">
                <a:effectLst>
                  <a:outerShdw blurRad="38100" dist="38100" dir="2700000" algn="tl">
                    <a:srgbClr val="000000">
                      <a:alpha val="43137"/>
                    </a:srgbClr>
                  </a:outerShdw>
                </a:effectLst>
              </a:rPr>
              <a:t> diverts blood from the pulmonary artery to the aorta.</a:t>
            </a:r>
          </a:p>
          <a:p>
            <a:r>
              <a:rPr lang="en-AU" sz="2800" dirty="0">
                <a:effectLst>
                  <a:outerShdw blurRad="38100" dist="38100" dir="2700000" algn="tl">
                    <a:srgbClr val="000000">
                      <a:alpha val="43137"/>
                    </a:srgbClr>
                  </a:outerShdw>
                </a:effectLst>
              </a:rPr>
              <a:t>The foramen </a:t>
            </a:r>
            <a:r>
              <a:rPr lang="en-AU" sz="2800" dirty="0" err="1">
                <a:effectLst>
                  <a:outerShdw blurRad="38100" dist="38100" dir="2700000" algn="tl">
                    <a:srgbClr val="000000">
                      <a:alpha val="43137"/>
                    </a:srgbClr>
                  </a:outerShdw>
                </a:effectLst>
              </a:rPr>
              <a:t>ovale</a:t>
            </a:r>
            <a:r>
              <a:rPr lang="en-AU" sz="2800" dirty="0">
                <a:effectLst>
                  <a:outerShdw blurRad="38100" dist="38100" dir="2700000" algn="tl">
                    <a:srgbClr val="000000">
                      <a:alpha val="43137"/>
                    </a:srgbClr>
                  </a:outerShdw>
                </a:effectLst>
              </a:rPr>
              <a:t> diverts blood from the right atrium directly to the left atrium.</a:t>
            </a:r>
          </a:p>
          <a:p>
            <a:r>
              <a:rPr lang="en-AU" sz="2800" dirty="0">
                <a:effectLst>
                  <a:outerShdw blurRad="38100" dist="38100" dir="2700000" algn="tl">
                    <a:srgbClr val="000000">
                      <a:alpha val="43137"/>
                    </a:srgbClr>
                  </a:outerShdw>
                </a:effectLst>
              </a:rPr>
              <a:t>Only part of the blood flows through the liver and then into the inferior vena cava</a:t>
            </a:r>
          </a:p>
          <a:p>
            <a:r>
              <a:rPr lang="en-AU" sz="2800" dirty="0">
                <a:effectLst>
                  <a:outerShdw blurRad="38100" dist="38100" dir="2700000" algn="tl">
                    <a:srgbClr val="000000">
                      <a:alpha val="43137"/>
                    </a:srgbClr>
                  </a:outerShdw>
                </a:effectLst>
              </a:rPr>
              <a:t>The rest of the blood bypasses the liver by going through the </a:t>
            </a:r>
            <a:r>
              <a:rPr lang="en-AU" sz="2800" dirty="0" err="1">
                <a:effectLst>
                  <a:outerShdw blurRad="38100" dist="38100" dir="2700000" algn="tl">
                    <a:srgbClr val="000000">
                      <a:alpha val="43137"/>
                    </a:srgbClr>
                  </a:outerShdw>
                </a:effectLst>
              </a:rPr>
              <a:t>ductus</a:t>
            </a:r>
            <a:r>
              <a:rPr lang="en-AU" sz="2800" dirty="0">
                <a:effectLst>
                  <a:outerShdw blurRad="38100" dist="38100" dir="2700000" algn="tl">
                    <a:srgbClr val="000000">
                      <a:alpha val="43137"/>
                    </a:srgbClr>
                  </a:outerShdw>
                </a:effectLst>
              </a:rPr>
              <a:t> </a:t>
            </a:r>
            <a:r>
              <a:rPr lang="en-AU" sz="2800" dirty="0" err="1">
                <a:effectLst>
                  <a:outerShdw blurRad="38100" dist="38100" dir="2700000" algn="tl">
                    <a:srgbClr val="000000">
                      <a:alpha val="43137"/>
                    </a:srgbClr>
                  </a:outerShdw>
                </a:effectLst>
              </a:rPr>
              <a:t>venosus</a:t>
            </a:r>
            <a:r>
              <a:rPr lang="en-AU" sz="2800" dirty="0">
                <a:effectLst>
                  <a:outerShdw blurRad="38100" dist="38100" dir="2700000" algn="tl">
                    <a:srgbClr val="000000">
                      <a:alpha val="43137"/>
                    </a:srgbClr>
                  </a:outerShdw>
                </a:effectLst>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992" y="404664"/>
            <a:ext cx="7543800" cy="914400"/>
          </a:xfrm>
        </p:spPr>
        <p:txBody>
          <a:bodyPr>
            <a:normAutofit fontScale="90000"/>
          </a:bodyPr>
          <a:lstStyle/>
          <a:p>
            <a:r>
              <a:rPr lang="en-AU" b="1" dirty="0"/>
              <a:t>Changes in the Circulation at Birth</a:t>
            </a:r>
          </a:p>
        </p:txBody>
      </p:sp>
      <p:pic>
        <p:nvPicPr>
          <p:cNvPr id="10242" name="Picture 2"/>
          <p:cNvPicPr>
            <a:picLocks noChangeAspect="1" noChangeArrowheads="1"/>
          </p:cNvPicPr>
          <p:nvPr/>
        </p:nvPicPr>
        <p:blipFill>
          <a:blip r:embed="rId2" cstate="print"/>
          <a:srcRect/>
          <a:stretch>
            <a:fillRect/>
          </a:stretch>
        </p:blipFill>
        <p:spPr bwMode="auto">
          <a:xfrm>
            <a:off x="2051720" y="1700808"/>
            <a:ext cx="5932032" cy="504056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br>
              <a:rPr lang="en-AU" u="sng" dirty="0"/>
            </a:br>
            <a:endParaRPr lang="en-AU" u="sng" dirty="0"/>
          </a:p>
        </p:txBody>
      </p:sp>
      <p:sp>
        <p:nvSpPr>
          <p:cNvPr id="3" name="Content Placeholder 2"/>
          <p:cNvSpPr>
            <a:spLocks noGrp="1"/>
          </p:cNvSpPr>
          <p:nvPr>
            <p:ph idx="1"/>
          </p:nvPr>
        </p:nvSpPr>
        <p:spPr>
          <a:xfrm>
            <a:off x="457200" y="332656"/>
            <a:ext cx="8229600" cy="5793507"/>
          </a:xfrm>
        </p:spPr>
        <p:txBody>
          <a:bodyPr>
            <a:normAutofit/>
          </a:bodyPr>
          <a:lstStyle/>
          <a:p>
            <a:r>
              <a:rPr lang="en-AU" sz="2800" dirty="0">
                <a:effectLst>
                  <a:outerShdw blurRad="38100" dist="38100" dir="2700000" algn="tl">
                    <a:srgbClr val="000000">
                      <a:alpha val="43137"/>
                    </a:srgbClr>
                  </a:outerShdw>
                </a:effectLst>
              </a:rPr>
              <a:t>At birth the umbilical arteries and vein are clamped stopping blood flow through them.</a:t>
            </a:r>
          </a:p>
          <a:p>
            <a:r>
              <a:rPr lang="en-AU" sz="2800" dirty="0">
                <a:effectLst>
                  <a:outerShdw blurRad="38100" dist="38100" dir="2700000" algn="tl">
                    <a:srgbClr val="000000">
                      <a:alpha val="43137"/>
                    </a:srgbClr>
                  </a:outerShdw>
                </a:effectLst>
              </a:rPr>
              <a:t>The baby must now rely on its own lungs to provide the oxygen</a:t>
            </a:r>
          </a:p>
          <a:p>
            <a:r>
              <a:rPr lang="en-AU" sz="2800" dirty="0">
                <a:effectLst>
                  <a:outerShdw blurRad="38100" dist="38100" dir="2700000" algn="tl">
                    <a:srgbClr val="000000">
                      <a:alpha val="43137"/>
                    </a:srgbClr>
                  </a:outerShdw>
                </a:effectLst>
              </a:rPr>
              <a:t>Flow through the </a:t>
            </a:r>
            <a:r>
              <a:rPr lang="en-AU" sz="2800" dirty="0" err="1">
                <a:effectLst>
                  <a:outerShdw blurRad="38100" dist="38100" dir="2700000" algn="tl">
                    <a:srgbClr val="000000">
                      <a:alpha val="43137"/>
                    </a:srgbClr>
                  </a:outerShdw>
                </a:effectLst>
              </a:rPr>
              <a:t>ductus</a:t>
            </a:r>
            <a:r>
              <a:rPr lang="en-AU" sz="2800" dirty="0">
                <a:effectLst>
                  <a:outerShdw blurRad="38100" dist="38100" dir="2700000" algn="tl">
                    <a:srgbClr val="000000">
                      <a:alpha val="43137"/>
                    </a:srgbClr>
                  </a:outerShdw>
                </a:effectLst>
              </a:rPr>
              <a:t> </a:t>
            </a:r>
            <a:r>
              <a:rPr lang="en-AU" sz="2800" dirty="0" err="1">
                <a:effectLst>
                  <a:outerShdw blurRad="38100" dist="38100" dir="2700000" algn="tl">
                    <a:srgbClr val="000000">
                      <a:alpha val="43137"/>
                    </a:srgbClr>
                  </a:outerShdw>
                </a:effectLst>
              </a:rPr>
              <a:t>arteriosus</a:t>
            </a:r>
            <a:r>
              <a:rPr lang="en-AU" sz="2800" dirty="0">
                <a:effectLst>
                  <a:outerShdw blurRad="38100" dist="38100" dir="2700000" algn="tl">
                    <a:srgbClr val="000000">
                      <a:alpha val="43137"/>
                    </a:srgbClr>
                  </a:outerShdw>
                </a:effectLst>
              </a:rPr>
              <a:t> decreases and it closes up.</a:t>
            </a:r>
          </a:p>
          <a:p>
            <a:r>
              <a:rPr lang="en-AU" sz="2800" dirty="0">
                <a:effectLst>
                  <a:outerShdw blurRad="38100" dist="38100" dir="2700000" algn="tl">
                    <a:srgbClr val="000000">
                      <a:alpha val="43137"/>
                    </a:srgbClr>
                  </a:outerShdw>
                </a:effectLst>
              </a:rPr>
              <a:t>As more blood returns from the lungs to the left atrium, this increases the pressure in the left atrium closing the foramen </a:t>
            </a:r>
            <a:r>
              <a:rPr lang="en-AU" sz="2800" dirty="0" err="1">
                <a:effectLst>
                  <a:outerShdw blurRad="38100" dist="38100" dir="2700000" algn="tl">
                    <a:srgbClr val="000000">
                      <a:alpha val="43137"/>
                    </a:srgbClr>
                  </a:outerShdw>
                </a:effectLst>
              </a:rPr>
              <a:t>ovale</a:t>
            </a:r>
            <a:r>
              <a:rPr lang="en-AU" sz="2800" dirty="0">
                <a:effectLst>
                  <a:outerShdw blurRad="38100" dist="38100" dir="2700000" algn="tl">
                    <a:srgbClr val="000000">
                      <a:alpha val="43137"/>
                    </a:srgbClr>
                  </a:outerShdw>
                </a:effectLst>
              </a:rPr>
              <a:t>.</a:t>
            </a:r>
          </a:p>
          <a:p>
            <a:r>
              <a:rPr lang="en-AU" sz="2800" dirty="0">
                <a:effectLst>
                  <a:outerShdw blurRad="38100" dist="38100" dir="2700000" algn="tl">
                    <a:srgbClr val="000000">
                      <a:alpha val="43137"/>
                    </a:srgbClr>
                  </a:outerShdw>
                </a:effectLst>
              </a:rPr>
              <a:t>It eventually closes permanently.</a:t>
            </a:r>
          </a:p>
          <a:p>
            <a:endParaRPr lang="en-AU" sz="28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484784"/>
            <a:ext cx="7834064" cy="3657599"/>
          </a:xfrm>
        </p:spPr>
        <p:txBody>
          <a:bodyPr>
            <a:normAutofit/>
          </a:bodyPr>
          <a:lstStyle/>
          <a:p>
            <a:r>
              <a:rPr lang="en-AU" sz="2800" dirty="0"/>
              <a:t>The ventricles continue to pump blood into the aorta and pulmonary artery.</a:t>
            </a:r>
          </a:p>
          <a:p>
            <a:r>
              <a:rPr lang="en-AU" sz="2800" dirty="0"/>
              <a:t>After the umbilical cord is cut, blood no  longer flows through the </a:t>
            </a:r>
            <a:r>
              <a:rPr lang="en-AU" sz="2800" dirty="0" err="1"/>
              <a:t>ductus</a:t>
            </a:r>
            <a:r>
              <a:rPr lang="en-AU" sz="2800" dirty="0"/>
              <a:t> </a:t>
            </a:r>
            <a:r>
              <a:rPr lang="en-AU" sz="2800" dirty="0" err="1"/>
              <a:t>venosus</a:t>
            </a:r>
            <a:r>
              <a:rPr lang="en-AU" sz="2800" dirty="0"/>
              <a:t> and it eventually closes off so that all the blood from the hepatic portal vein must pass  through the liver.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u="sng" dirty="0"/>
              <a:t>Schematic Diagram Showing Changes in the Circulatory System During Birth</a:t>
            </a:r>
            <a:endParaRPr lang="en-AU" b="1" dirty="0"/>
          </a:p>
        </p:txBody>
      </p:sp>
      <p:sp>
        <p:nvSpPr>
          <p:cNvPr id="3" name="Content Placeholder 2"/>
          <p:cNvSpPr>
            <a:spLocks noGrp="1"/>
          </p:cNvSpPr>
          <p:nvPr>
            <p:ph idx="1"/>
          </p:nvPr>
        </p:nvSpPr>
        <p:spPr/>
        <p:txBody>
          <a:bodyPr/>
          <a:lstStyle/>
          <a:p>
            <a:endParaRPr lang="en-AU" dirty="0"/>
          </a:p>
        </p:txBody>
      </p:sp>
      <p:pic>
        <p:nvPicPr>
          <p:cNvPr id="11266" name="Picture 2"/>
          <p:cNvPicPr>
            <a:picLocks noChangeAspect="1" noChangeArrowheads="1"/>
          </p:cNvPicPr>
          <p:nvPr/>
        </p:nvPicPr>
        <p:blipFill>
          <a:blip r:embed="rId2" cstate="print"/>
          <a:srcRect/>
          <a:stretch>
            <a:fillRect/>
          </a:stretch>
        </p:blipFill>
        <p:spPr bwMode="auto">
          <a:xfrm>
            <a:off x="853547" y="2060848"/>
            <a:ext cx="7632252" cy="424963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32656"/>
            <a:ext cx="9144000" cy="5793507"/>
          </a:xfrm>
        </p:spPr>
        <p:txBody>
          <a:bodyPr/>
          <a:lstStyle/>
          <a:p>
            <a:pPr marL="18288" indent="0">
              <a:buNone/>
            </a:pPr>
            <a:r>
              <a:rPr lang="en-AU" dirty="0">
                <a:effectLst>
                  <a:outerShdw blurRad="38100" dist="38100" dir="2700000" algn="tl">
                    <a:srgbClr val="000000">
                      <a:alpha val="43137"/>
                    </a:srgbClr>
                  </a:outerShdw>
                </a:effectLst>
              </a:rPr>
              <a:t>3. </a:t>
            </a:r>
            <a:r>
              <a:rPr lang="en-AU" sz="3600" dirty="0">
                <a:effectLst>
                  <a:outerShdw blurRad="38100" dist="38100" dir="2700000" algn="tl">
                    <a:srgbClr val="000000">
                      <a:alpha val="43137"/>
                    </a:srgbClr>
                  </a:outerShdw>
                </a:effectLst>
              </a:rPr>
              <a:t>What is the length of a full term pregnancy?</a:t>
            </a:r>
          </a:p>
          <a:p>
            <a:endParaRPr lang="en-AU" sz="3600" dirty="0">
              <a:effectLst>
                <a:outerShdw blurRad="38100" dist="38100" dir="2700000" algn="tl">
                  <a:srgbClr val="000000">
                    <a:alpha val="43137"/>
                  </a:srgbClr>
                </a:outerShdw>
              </a:effectLst>
            </a:endParaRPr>
          </a:p>
          <a:p>
            <a:pPr>
              <a:buNone/>
            </a:pPr>
            <a:endParaRPr lang="en-AU" sz="3600" dirty="0">
              <a:effectLst>
                <a:outerShdw blurRad="38100" dist="38100" dir="2700000" algn="tl">
                  <a:srgbClr val="000000">
                    <a:alpha val="43137"/>
                  </a:srgbClr>
                </a:outerShdw>
              </a:effectLst>
            </a:endParaRPr>
          </a:p>
          <a:p>
            <a:pPr marL="18288" indent="0">
              <a:buNone/>
            </a:pPr>
            <a:r>
              <a:rPr lang="en-AU" sz="3600" dirty="0">
                <a:effectLst>
                  <a:outerShdw blurRad="38100" dist="38100" dir="2700000" algn="tl">
                    <a:srgbClr val="000000">
                      <a:alpha val="43137"/>
                    </a:srgbClr>
                  </a:outerShdw>
                </a:effectLst>
              </a:rPr>
              <a:t>4. What is another word for birth?</a:t>
            </a:r>
          </a:p>
          <a:p>
            <a:endParaRPr lang="en-AU" sz="3600" dirty="0">
              <a:effectLst>
                <a:outerShdw blurRad="38100" dist="38100" dir="2700000" algn="tl">
                  <a:srgbClr val="000000">
                    <a:alpha val="43137"/>
                  </a:srgbClr>
                </a:outerShdw>
              </a:effectLst>
            </a:endParaRPr>
          </a:p>
          <a:p>
            <a:endParaRPr lang="en-AU" sz="3600" dirty="0">
              <a:effectLst>
                <a:outerShdw blurRad="38100" dist="38100" dir="2700000" algn="tl">
                  <a:srgbClr val="000000">
                    <a:alpha val="43137"/>
                  </a:srgbClr>
                </a:outerShdw>
              </a:effectLst>
            </a:endParaRPr>
          </a:p>
          <a:p>
            <a:pPr marL="18288" indent="0">
              <a:buNone/>
            </a:pPr>
            <a:r>
              <a:rPr lang="en-AU" sz="3600" dirty="0">
                <a:effectLst>
                  <a:outerShdw blurRad="38100" dist="38100" dir="2700000" algn="tl">
                    <a:srgbClr val="000000">
                      <a:alpha val="43137"/>
                    </a:srgbClr>
                  </a:outerShdw>
                </a:effectLst>
              </a:rPr>
              <a:t>5. The event just before the actual birth is called _________________.</a:t>
            </a:r>
          </a:p>
          <a:p>
            <a:pPr>
              <a:buNone/>
            </a:pPr>
            <a:endParaRPr lang="en-AU" sz="3600" dirty="0">
              <a:effectLst>
                <a:outerShdw blurRad="38100" dist="38100" dir="2700000" algn="tl">
                  <a:srgbClr val="000000">
                    <a:alpha val="43137"/>
                  </a:srgbClr>
                </a:outerShdw>
              </a:effectLst>
            </a:endParaRPr>
          </a:p>
        </p:txBody>
      </p:sp>
      <p:sp>
        <p:nvSpPr>
          <p:cNvPr id="4" name="TextBox 3"/>
          <p:cNvSpPr txBox="1"/>
          <p:nvPr/>
        </p:nvSpPr>
        <p:spPr>
          <a:xfrm>
            <a:off x="899592" y="1412776"/>
            <a:ext cx="6120680" cy="1077218"/>
          </a:xfrm>
          <a:prstGeom prst="rect">
            <a:avLst/>
          </a:prstGeom>
          <a:noFill/>
        </p:spPr>
        <p:txBody>
          <a:bodyPr wrap="square" rtlCol="0">
            <a:spAutoFit/>
          </a:bodyPr>
          <a:lstStyle/>
          <a:p>
            <a:pPr algn="ctr"/>
            <a:r>
              <a:rPr lang="en-AU" sz="3200" i="1" dirty="0">
                <a:effectLst>
                  <a:outerShdw blurRad="38100" dist="38100" dir="2700000" algn="tl">
                    <a:srgbClr val="000000">
                      <a:alpha val="43137"/>
                    </a:srgbClr>
                  </a:outerShdw>
                </a:effectLst>
              </a:rPr>
              <a:t>280 days from last menstruation</a:t>
            </a:r>
          </a:p>
        </p:txBody>
      </p:sp>
      <p:sp>
        <p:nvSpPr>
          <p:cNvPr id="5" name="TextBox 4"/>
          <p:cNvSpPr txBox="1"/>
          <p:nvPr/>
        </p:nvSpPr>
        <p:spPr>
          <a:xfrm>
            <a:off x="1907704" y="3587950"/>
            <a:ext cx="5112568" cy="646331"/>
          </a:xfrm>
          <a:prstGeom prst="rect">
            <a:avLst/>
          </a:prstGeom>
          <a:noFill/>
        </p:spPr>
        <p:txBody>
          <a:bodyPr wrap="square" rtlCol="0">
            <a:spAutoFit/>
          </a:bodyPr>
          <a:lstStyle/>
          <a:p>
            <a:r>
              <a:rPr lang="en-AU" sz="3600" i="1" dirty="0">
                <a:effectLst>
                  <a:outerShdw blurRad="38100" dist="38100" dir="2700000" algn="tl">
                    <a:srgbClr val="000000">
                      <a:alpha val="43137"/>
                    </a:srgbClr>
                  </a:outerShdw>
                </a:effectLst>
              </a:rPr>
              <a:t>Parturition</a:t>
            </a:r>
          </a:p>
        </p:txBody>
      </p:sp>
      <p:sp>
        <p:nvSpPr>
          <p:cNvPr id="6" name="TextBox 5"/>
          <p:cNvSpPr txBox="1"/>
          <p:nvPr/>
        </p:nvSpPr>
        <p:spPr>
          <a:xfrm>
            <a:off x="2915816" y="5373216"/>
            <a:ext cx="2448272" cy="646331"/>
          </a:xfrm>
          <a:prstGeom prst="rect">
            <a:avLst/>
          </a:prstGeom>
          <a:noFill/>
        </p:spPr>
        <p:txBody>
          <a:bodyPr wrap="square" rtlCol="0">
            <a:spAutoFit/>
          </a:bodyPr>
          <a:lstStyle/>
          <a:p>
            <a:r>
              <a:rPr lang="en-AU" sz="3600" i="1" dirty="0">
                <a:effectLst>
                  <a:outerShdw blurRad="38100" dist="38100" dir="2700000" algn="tl">
                    <a:srgbClr val="000000">
                      <a:alpha val="43137"/>
                    </a:srgbClr>
                  </a:outerShdw>
                </a:effectLst>
              </a:rPr>
              <a:t>labour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linds(horizontal)">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pPr lvl="1"/>
            <a:r>
              <a:rPr lang="en-AU" sz="2800" dirty="0">
                <a:effectLst>
                  <a:outerShdw blurRad="38100" dist="38100" dir="2700000" algn="tl">
                    <a:srgbClr val="000000">
                      <a:alpha val="43137"/>
                    </a:srgbClr>
                  </a:outerShdw>
                </a:effectLst>
              </a:rPr>
              <a:t>Baby’s breathing rate is </a:t>
            </a:r>
            <a:r>
              <a:rPr lang="en-AU" sz="2800">
                <a:effectLst>
                  <a:outerShdw blurRad="38100" dist="38100" dir="2700000" algn="tl">
                    <a:srgbClr val="000000">
                      <a:alpha val="43137"/>
                    </a:srgbClr>
                  </a:outerShdw>
                </a:effectLst>
              </a:rPr>
              <a:t>high(94 breaths/min</a:t>
            </a:r>
            <a:r>
              <a:rPr lang="en-AU" sz="2800" dirty="0">
                <a:effectLst>
                  <a:outerShdw blurRad="38100" dist="38100" dir="2700000" algn="tl">
                    <a:srgbClr val="000000">
                      <a:alpha val="43137"/>
                    </a:srgbClr>
                  </a:outerShdw>
                </a:effectLst>
              </a:rPr>
              <a:t>)</a:t>
            </a:r>
          </a:p>
          <a:p>
            <a:pPr lvl="1"/>
            <a:r>
              <a:rPr lang="en-AU" sz="2800" dirty="0">
                <a:effectLst>
                  <a:outerShdw blurRad="38100" dist="38100" dir="2700000" algn="tl">
                    <a:srgbClr val="000000">
                      <a:alpha val="43137"/>
                    </a:srgbClr>
                  </a:outerShdw>
                </a:effectLst>
              </a:rPr>
              <a:t>It’s heart rate is 125-130 beats/min</a:t>
            </a:r>
          </a:p>
          <a:p>
            <a:pPr lvl="1"/>
            <a:r>
              <a:rPr lang="en-AU" sz="2800" dirty="0">
                <a:effectLst>
                  <a:outerShdw blurRad="38100" dist="38100" dir="2700000" algn="tl">
                    <a:srgbClr val="000000">
                      <a:alpha val="43137"/>
                    </a:srgbClr>
                  </a:outerShdw>
                </a:effectLst>
              </a:rPr>
              <a:t>Increased red blood cells</a:t>
            </a:r>
          </a:p>
          <a:p>
            <a:pPr marL="18288" indent="0">
              <a:buNone/>
            </a:pPr>
            <a:r>
              <a:rPr lang="en-AU" sz="2800" u="sng" dirty="0">
                <a:effectLst>
                  <a:outerShdw blurRad="38100" dist="38100" dir="2700000" algn="tl">
                    <a:srgbClr val="000000">
                      <a:alpha val="43137"/>
                    </a:srgbClr>
                  </a:outerShdw>
                </a:effectLst>
              </a:rPr>
              <a:t>Why?</a:t>
            </a:r>
          </a:p>
          <a:p>
            <a:pPr lvl="1"/>
            <a:r>
              <a:rPr lang="en-AU" sz="2800" dirty="0">
                <a:effectLst>
                  <a:outerShdw blurRad="38100" dist="38100" dir="2700000" algn="tl">
                    <a:srgbClr val="000000">
                      <a:alpha val="43137"/>
                    </a:srgbClr>
                  </a:outerShdw>
                </a:effectLst>
              </a:rPr>
              <a:t>More oxygen is needed for increased muscular activity</a:t>
            </a:r>
          </a:p>
          <a:p>
            <a:pPr lvl="1"/>
            <a:r>
              <a:rPr lang="en-AU" sz="2800" dirty="0">
                <a:effectLst>
                  <a:outerShdw blurRad="38100" dist="38100" dir="2700000" algn="tl">
                    <a:srgbClr val="000000">
                      <a:alpha val="43137"/>
                    </a:srgbClr>
                  </a:outerShdw>
                </a:effectLst>
              </a:rPr>
              <a:t>To keep the baby warm in the external environment.</a:t>
            </a:r>
          </a:p>
          <a:p>
            <a:pPr lvl="1"/>
            <a:r>
              <a:rPr lang="en-AU" sz="2800" dirty="0">
                <a:effectLst>
                  <a:outerShdw blurRad="38100" dist="38100" dir="2700000" algn="tl">
                    <a:srgbClr val="000000">
                      <a:alpha val="43137"/>
                    </a:srgbClr>
                  </a:outerShdw>
                </a:effectLst>
              </a:rPr>
              <a:t>The white blood cell count is high at birth and then decreases after a week.</a:t>
            </a:r>
          </a:p>
          <a:p>
            <a:endParaRPr lang="en-AU" sz="28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88640"/>
            <a:ext cx="7543800" cy="914400"/>
          </a:xfrm>
        </p:spPr>
        <p:txBody>
          <a:bodyPr/>
          <a:lstStyle/>
          <a:p>
            <a:r>
              <a:rPr lang="en-AU" b="1" u="sng" dirty="0"/>
              <a:t>Changes to the Mother</a:t>
            </a:r>
          </a:p>
        </p:txBody>
      </p:sp>
      <p:sp>
        <p:nvSpPr>
          <p:cNvPr id="3" name="Content Placeholder 2"/>
          <p:cNvSpPr>
            <a:spLocks noGrp="1"/>
          </p:cNvSpPr>
          <p:nvPr>
            <p:ph idx="1"/>
          </p:nvPr>
        </p:nvSpPr>
        <p:spPr>
          <a:xfrm>
            <a:off x="457200" y="1268760"/>
            <a:ext cx="8229600" cy="5589240"/>
          </a:xfrm>
        </p:spPr>
        <p:txBody>
          <a:bodyPr>
            <a:normAutofit/>
          </a:bodyPr>
          <a:lstStyle/>
          <a:p>
            <a:pPr marL="18288" indent="0">
              <a:buNone/>
            </a:pPr>
            <a:r>
              <a:rPr lang="en-AU" sz="2800" dirty="0">
                <a:effectLst>
                  <a:outerShdw blurRad="38100" dist="38100" dir="2700000" algn="tl">
                    <a:srgbClr val="000000">
                      <a:alpha val="43137"/>
                    </a:srgbClr>
                  </a:outerShdw>
                </a:effectLst>
              </a:rPr>
              <a:t>1. Reproductive organs slowly return to their original state.  This stage is called </a:t>
            </a:r>
            <a:r>
              <a:rPr lang="en-AU" sz="2800" dirty="0" err="1">
                <a:effectLst>
                  <a:outerShdw blurRad="38100" dist="38100" dir="2700000" algn="tl">
                    <a:srgbClr val="000000">
                      <a:alpha val="43137"/>
                    </a:srgbClr>
                  </a:outerShdw>
                </a:effectLst>
              </a:rPr>
              <a:t>puerperium</a:t>
            </a:r>
            <a:r>
              <a:rPr lang="en-AU" sz="2800" dirty="0">
                <a:effectLst>
                  <a:outerShdw blurRad="38100" dist="38100" dir="2700000" algn="tl">
                    <a:srgbClr val="000000">
                      <a:alpha val="43137"/>
                    </a:srgbClr>
                  </a:outerShdw>
                </a:effectLst>
              </a:rPr>
              <a:t>.</a:t>
            </a:r>
          </a:p>
          <a:p>
            <a:pPr marL="18288" indent="0">
              <a:buNone/>
            </a:pPr>
            <a:r>
              <a:rPr lang="en-AU" sz="2800" dirty="0">
                <a:effectLst>
                  <a:outerShdw blurRad="38100" dist="38100" dir="2700000" algn="tl">
                    <a:srgbClr val="000000">
                      <a:alpha val="43137"/>
                    </a:srgbClr>
                  </a:outerShdw>
                </a:effectLst>
              </a:rPr>
              <a:t>2. Abdomen flattens</a:t>
            </a:r>
          </a:p>
          <a:p>
            <a:pPr marL="18288" indent="0">
              <a:buNone/>
            </a:pPr>
            <a:r>
              <a:rPr lang="en-AU" sz="2800" dirty="0">
                <a:effectLst>
                  <a:outerShdw blurRad="38100" dist="38100" dir="2700000" algn="tl">
                    <a:srgbClr val="000000">
                      <a:alpha val="43137"/>
                    </a:srgbClr>
                  </a:outerShdw>
                </a:effectLst>
              </a:rPr>
              <a:t>3. Discharge from slowly shrinking uterus.</a:t>
            </a:r>
          </a:p>
          <a:p>
            <a:pPr marL="18288" indent="0">
              <a:buNone/>
            </a:pPr>
            <a:r>
              <a:rPr lang="en-AU" sz="2800" dirty="0">
                <a:effectLst>
                  <a:outerShdw blurRad="38100" dist="38100" dir="2700000" algn="tl">
                    <a:srgbClr val="000000">
                      <a:alpha val="43137"/>
                    </a:srgbClr>
                  </a:outerShdw>
                </a:effectLst>
              </a:rPr>
              <a:t>4. Return of menstruation.</a:t>
            </a:r>
          </a:p>
          <a:p>
            <a:pPr marL="18288" indent="0">
              <a:buNone/>
            </a:pPr>
            <a:r>
              <a:rPr lang="en-AU" sz="2800" dirty="0">
                <a:effectLst>
                  <a:outerShdw blurRad="38100" dist="38100" dir="2700000" algn="tl">
                    <a:srgbClr val="000000">
                      <a:alpha val="43137"/>
                    </a:srgbClr>
                  </a:outerShdw>
                </a:effectLst>
              </a:rPr>
              <a:t>5. Onset of lactation</a:t>
            </a:r>
          </a:p>
          <a:p>
            <a:pPr marL="18288" indent="0">
              <a:buNone/>
            </a:pPr>
            <a:r>
              <a:rPr lang="en-AU" sz="2800" dirty="0">
                <a:effectLst>
                  <a:outerShdw blurRad="38100" dist="38100" dir="2700000" algn="tl">
                    <a:srgbClr val="000000">
                      <a:alpha val="43137"/>
                    </a:srgbClr>
                  </a:outerShdw>
                </a:effectLst>
              </a:rPr>
              <a:t>6. Physiological Changes: blood volume decreases to normal, heart rate becomes slower</a:t>
            </a:r>
          </a:p>
          <a:p>
            <a:pPr marL="18288" indent="0">
              <a:buNone/>
            </a:pPr>
            <a:r>
              <a:rPr lang="en-AU" sz="2800" dirty="0">
                <a:effectLst>
                  <a:outerShdw blurRad="38100" dist="38100" dir="2700000" algn="tl">
                    <a:srgbClr val="000000">
                      <a:alpha val="43137"/>
                    </a:srgbClr>
                  </a:outerShdw>
                </a:effectLst>
              </a:rPr>
              <a:t>7. Post partum blues </a:t>
            </a:r>
            <a:r>
              <a:rPr lang="en-AU" sz="2800" i="1" dirty="0">
                <a:effectLst>
                  <a:outerShdw blurRad="38100" dist="38100" dir="2700000" algn="tl">
                    <a:srgbClr val="000000">
                      <a:alpha val="43137"/>
                    </a:srgbClr>
                  </a:outerShdw>
                </a:effectLst>
              </a:rPr>
              <a:t>(Post-Natal Depression)</a:t>
            </a:r>
            <a:endParaRPr lang="en-AU" sz="2800" dirty="0">
              <a:effectLst>
                <a:outerShdw blurRad="38100" dist="38100" dir="2700000" algn="tl">
                  <a:srgbClr val="000000">
                    <a:alpha val="43137"/>
                  </a:srgbClr>
                </a:outerShdw>
              </a:effectLst>
            </a:endParaRPr>
          </a:p>
          <a:p>
            <a:endParaRPr lang="en-AU" sz="28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04664"/>
            <a:ext cx="7543800" cy="914400"/>
          </a:xfrm>
        </p:spPr>
        <p:txBody>
          <a:bodyPr>
            <a:normAutofit fontScale="90000"/>
          </a:bodyPr>
          <a:lstStyle/>
          <a:p>
            <a:r>
              <a:rPr lang="en-AU" b="1" dirty="0"/>
              <a:t>The uterus returning to its normal size</a:t>
            </a:r>
          </a:p>
        </p:txBody>
      </p:sp>
      <p:sp>
        <p:nvSpPr>
          <p:cNvPr id="3" name="Content Placeholder 2"/>
          <p:cNvSpPr>
            <a:spLocks noGrp="1"/>
          </p:cNvSpPr>
          <p:nvPr>
            <p:ph idx="1"/>
          </p:nvPr>
        </p:nvSpPr>
        <p:spPr/>
        <p:txBody>
          <a:bodyPr/>
          <a:lstStyle/>
          <a:p>
            <a:endParaRPr lang="en-AU"/>
          </a:p>
        </p:txBody>
      </p:sp>
      <p:pic>
        <p:nvPicPr>
          <p:cNvPr id="12290" name="Picture 2"/>
          <p:cNvPicPr>
            <a:picLocks noChangeAspect="1" noChangeArrowheads="1"/>
          </p:cNvPicPr>
          <p:nvPr/>
        </p:nvPicPr>
        <p:blipFill>
          <a:blip r:embed="rId2" cstate="print"/>
          <a:srcRect/>
          <a:stretch>
            <a:fillRect/>
          </a:stretch>
        </p:blipFill>
        <p:spPr bwMode="auto">
          <a:xfrm>
            <a:off x="2699792" y="2060848"/>
            <a:ext cx="3557776" cy="4543263"/>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404664"/>
            <a:ext cx="7543800" cy="914400"/>
          </a:xfrm>
        </p:spPr>
        <p:txBody>
          <a:bodyPr/>
          <a:lstStyle/>
          <a:p>
            <a:r>
              <a:rPr lang="en-AU" b="1" u="sng" dirty="0"/>
              <a:t>Structure of the Breast</a:t>
            </a:r>
          </a:p>
        </p:txBody>
      </p:sp>
      <p:sp>
        <p:nvSpPr>
          <p:cNvPr id="3" name="Content Placeholder 2"/>
          <p:cNvSpPr>
            <a:spLocks noGrp="1"/>
          </p:cNvSpPr>
          <p:nvPr>
            <p:ph idx="1"/>
          </p:nvPr>
        </p:nvSpPr>
        <p:spPr/>
        <p:txBody>
          <a:bodyPr/>
          <a:lstStyle/>
          <a:p>
            <a:endParaRPr lang="en-AU" dirty="0"/>
          </a:p>
        </p:txBody>
      </p:sp>
      <p:pic>
        <p:nvPicPr>
          <p:cNvPr id="13314" name="Picture 2"/>
          <p:cNvPicPr>
            <a:picLocks noChangeAspect="1" noChangeArrowheads="1"/>
          </p:cNvPicPr>
          <p:nvPr/>
        </p:nvPicPr>
        <p:blipFill>
          <a:blip r:embed="rId2" cstate="print"/>
          <a:srcRect/>
          <a:stretch>
            <a:fillRect/>
          </a:stretch>
        </p:blipFill>
        <p:spPr bwMode="auto">
          <a:xfrm>
            <a:off x="1643063" y="1340768"/>
            <a:ext cx="4873153" cy="527726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88640"/>
            <a:ext cx="7543800" cy="914400"/>
          </a:xfrm>
        </p:spPr>
        <p:txBody>
          <a:bodyPr/>
          <a:lstStyle/>
          <a:p>
            <a:r>
              <a:rPr lang="en-AU" b="1" u="sng" dirty="0"/>
              <a:t>Structure of the Breast</a:t>
            </a:r>
          </a:p>
        </p:txBody>
      </p:sp>
      <p:sp>
        <p:nvSpPr>
          <p:cNvPr id="3" name="Content Placeholder 2"/>
          <p:cNvSpPr>
            <a:spLocks noGrp="1"/>
          </p:cNvSpPr>
          <p:nvPr>
            <p:ph idx="1"/>
          </p:nvPr>
        </p:nvSpPr>
        <p:spPr>
          <a:xfrm>
            <a:off x="251520" y="1124744"/>
            <a:ext cx="8640960" cy="3657599"/>
          </a:xfrm>
        </p:spPr>
        <p:txBody>
          <a:bodyPr>
            <a:noAutofit/>
          </a:bodyPr>
          <a:lstStyle/>
          <a:p>
            <a:r>
              <a:rPr lang="en-AU" sz="2800" dirty="0">
                <a:effectLst>
                  <a:outerShdw blurRad="38100" dist="38100" dir="2700000" algn="tl">
                    <a:srgbClr val="000000">
                      <a:alpha val="43137"/>
                    </a:srgbClr>
                  </a:outerShdw>
                </a:effectLst>
              </a:rPr>
              <a:t>Female breast consists of 15 – 25 sections called  </a:t>
            </a:r>
            <a:r>
              <a:rPr lang="en-AU" sz="2800" u="sng" dirty="0">
                <a:effectLst>
                  <a:outerShdw blurRad="38100" dist="38100" dir="2700000" algn="tl">
                    <a:srgbClr val="000000">
                      <a:alpha val="43137"/>
                    </a:srgbClr>
                  </a:outerShdw>
                </a:effectLst>
              </a:rPr>
              <a:t>lobes.</a:t>
            </a:r>
          </a:p>
          <a:p>
            <a:endParaRPr lang="en-AU" sz="2800" u="sng" dirty="0">
              <a:effectLst>
                <a:outerShdw blurRad="38100" dist="38100" dir="2700000" algn="tl">
                  <a:srgbClr val="000000">
                    <a:alpha val="43137"/>
                  </a:srgbClr>
                </a:outerShdw>
              </a:effectLst>
            </a:endParaRPr>
          </a:p>
          <a:p>
            <a:r>
              <a:rPr lang="en-AU" sz="2800" dirty="0">
                <a:effectLst>
                  <a:outerShdw blurRad="38100" dist="38100" dir="2700000" algn="tl">
                    <a:srgbClr val="000000">
                      <a:alpha val="43137"/>
                    </a:srgbClr>
                  </a:outerShdw>
                </a:effectLst>
              </a:rPr>
              <a:t>Each lobe is subdivided into a number of </a:t>
            </a:r>
            <a:r>
              <a:rPr lang="en-AU" sz="2800" u="sng" dirty="0">
                <a:effectLst>
                  <a:outerShdw blurRad="38100" dist="38100" dir="2700000" algn="tl">
                    <a:srgbClr val="000000">
                      <a:alpha val="43137"/>
                    </a:srgbClr>
                  </a:outerShdw>
                </a:effectLst>
              </a:rPr>
              <a:t>lobules.</a:t>
            </a:r>
          </a:p>
          <a:p>
            <a:endParaRPr lang="en-AU" sz="2800" u="sng" dirty="0">
              <a:effectLst>
                <a:outerShdw blurRad="38100" dist="38100" dir="2700000" algn="tl">
                  <a:srgbClr val="000000">
                    <a:alpha val="43137"/>
                  </a:srgbClr>
                </a:outerShdw>
              </a:effectLst>
            </a:endParaRPr>
          </a:p>
          <a:p>
            <a:r>
              <a:rPr lang="en-AU" sz="2800" dirty="0">
                <a:effectLst>
                  <a:outerShdw blurRad="38100" dist="38100" dir="2700000" algn="tl">
                    <a:srgbClr val="000000">
                      <a:alpha val="43137"/>
                    </a:srgbClr>
                  </a:outerShdw>
                </a:effectLst>
              </a:rPr>
              <a:t>The wall of each lobule is made up of a large number of glandular  alveoli.</a:t>
            </a:r>
          </a:p>
          <a:p>
            <a:endParaRPr lang="en-AU" sz="2800" dirty="0">
              <a:effectLst>
                <a:outerShdw blurRad="38100" dist="38100" dir="2700000" algn="tl">
                  <a:srgbClr val="000000">
                    <a:alpha val="43137"/>
                  </a:srgbClr>
                </a:outerShdw>
              </a:effectLst>
            </a:endParaRPr>
          </a:p>
          <a:p>
            <a:r>
              <a:rPr lang="en-AU" sz="2800" dirty="0">
                <a:effectLst>
                  <a:outerShdw blurRad="38100" dist="38100" dir="2700000" algn="tl">
                    <a:srgbClr val="000000">
                      <a:alpha val="43137"/>
                    </a:srgbClr>
                  </a:outerShdw>
                </a:effectLst>
              </a:rPr>
              <a:t>These alveoli are the milk-secreting regions of the breast</a:t>
            </a:r>
          </a:p>
          <a:p>
            <a:endParaRPr lang="en-AU" sz="9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Autofit/>
          </a:bodyPr>
          <a:lstStyle/>
          <a:p>
            <a:r>
              <a:rPr lang="en-AU" sz="2800" dirty="0">
                <a:effectLst>
                  <a:outerShdw blurRad="38100" dist="38100" dir="2700000" algn="tl">
                    <a:srgbClr val="000000">
                      <a:alpha val="43137"/>
                    </a:srgbClr>
                  </a:outerShdw>
                </a:effectLst>
              </a:rPr>
              <a:t>From lobules the ducts open into the wide space</a:t>
            </a:r>
          </a:p>
          <a:p>
            <a:endParaRPr lang="en-AU" sz="2800" dirty="0">
              <a:effectLst>
                <a:outerShdw blurRad="38100" dist="38100" dir="2700000" algn="tl">
                  <a:srgbClr val="000000">
                    <a:alpha val="43137"/>
                  </a:srgbClr>
                </a:outerShdw>
              </a:effectLst>
            </a:endParaRPr>
          </a:p>
          <a:p>
            <a:r>
              <a:rPr lang="en-AU" sz="2800" dirty="0">
                <a:effectLst>
                  <a:outerShdw blurRad="38100" dist="38100" dir="2700000" algn="tl">
                    <a:srgbClr val="000000">
                      <a:alpha val="43137"/>
                    </a:srgbClr>
                  </a:outerShdw>
                </a:effectLst>
              </a:rPr>
              <a:t>These spaces serve as reservoirs.</a:t>
            </a:r>
          </a:p>
          <a:p>
            <a:endParaRPr lang="en-AU" sz="2800" dirty="0">
              <a:effectLst>
                <a:outerShdw blurRad="38100" dist="38100" dir="2700000" algn="tl">
                  <a:srgbClr val="000000">
                    <a:alpha val="43137"/>
                  </a:srgbClr>
                </a:outerShdw>
              </a:effectLst>
            </a:endParaRPr>
          </a:p>
          <a:p>
            <a:r>
              <a:rPr lang="en-AU" sz="2800" dirty="0">
                <a:effectLst>
                  <a:outerShdw blurRad="38100" dist="38100" dir="2700000" algn="tl">
                    <a:srgbClr val="000000">
                      <a:alpha val="43137"/>
                    </a:srgbClr>
                  </a:outerShdw>
                </a:effectLst>
              </a:rPr>
              <a:t>Each lobe has its own milk space</a:t>
            </a:r>
          </a:p>
          <a:p>
            <a:pPr>
              <a:buNone/>
            </a:pPr>
            <a:endParaRPr lang="en-AU" sz="2800" dirty="0">
              <a:effectLst>
                <a:outerShdw blurRad="38100" dist="38100" dir="2700000" algn="tl">
                  <a:srgbClr val="000000">
                    <a:alpha val="43137"/>
                  </a:srgbClr>
                </a:outerShdw>
              </a:effectLst>
            </a:endParaRPr>
          </a:p>
          <a:p>
            <a:r>
              <a:rPr lang="en-AU" sz="2800" dirty="0">
                <a:effectLst>
                  <a:outerShdw blurRad="38100" dist="38100" dir="2700000" algn="tl">
                    <a:srgbClr val="000000">
                      <a:alpha val="43137"/>
                    </a:srgbClr>
                  </a:outerShdw>
                </a:effectLst>
              </a:rPr>
              <a:t>There are 15-25 openings on the nipples</a:t>
            </a:r>
          </a:p>
          <a:p>
            <a:pPr>
              <a:buNone/>
            </a:pPr>
            <a:endParaRPr lang="en-AU" sz="2800" dirty="0">
              <a:effectLst>
                <a:outerShdw blurRad="38100" dist="38100" dir="2700000" algn="tl">
                  <a:srgbClr val="000000">
                    <a:alpha val="43137"/>
                  </a:srgbClr>
                </a:outerShdw>
              </a:effectLst>
            </a:endParaRPr>
          </a:p>
          <a:p>
            <a:r>
              <a:rPr lang="en-AU" sz="2800" dirty="0">
                <a:effectLst>
                  <a:outerShdw blurRad="38100" dist="38100" dir="2700000" algn="tl">
                    <a:srgbClr val="000000">
                      <a:alpha val="43137"/>
                    </a:srgbClr>
                  </a:outerShdw>
                </a:effectLst>
              </a:rPr>
              <a:t>Lobules and lobes are surrounded by fatty connective tissues.</a:t>
            </a:r>
          </a:p>
          <a:p>
            <a:endParaRPr lang="en-AU" sz="2800" dirty="0">
              <a:effectLst>
                <a:outerShdw blurRad="38100" dist="38100" dir="2700000" algn="tl">
                  <a:srgbClr val="000000">
                    <a:alpha val="43137"/>
                  </a:srgbClr>
                </a:outerShdw>
              </a:effectLst>
            </a:endParaRPr>
          </a:p>
          <a:p>
            <a:r>
              <a:rPr lang="en-AU" sz="2800" dirty="0">
                <a:effectLst>
                  <a:outerShdw blurRad="38100" dist="38100" dir="2700000" algn="tl">
                    <a:srgbClr val="000000">
                      <a:alpha val="43137"/>
                    </a:srgbClr>
                  </a:outerShdw>
                </a:effectLst>
              </a:rPr>
              <a:t>This gives the breast its rounded contour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blinds(horizontal)">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br>
              <a:rPr lang="en-US" b="1" dirty="0"/>
            </a:br>
            <a:r>
              <a:rPr lang="en-US" b="1" u="sng" dirty="0"/>
              <a:t>Define the term ‘lactation’.</a:t>
            </a:r>
            <a:endParaRPr lang="en-AU" b="1" u="sng" dirty="0"/>
          </a:p>
        </p:txBody>
      </p:sp>
      <p:sp>
        <p:nvSpPr>
          <p:cNvPr id="3" name="Content Placeholder 2"/>
          <p:cNvSpPr>
            <a:spLocks noGrp="1"/>
          </p:cNvSpPr>
          <p:nvPr>
            <p:ph idx="1"/>
          </p:nvPr>
        </p:nvSpPr>
        <p:spPr>
          <a:xfrm>
            <a:off x="457200" y="1124744"/>
            <a:ext cx="8229600" cy="5001419"/>
          </a:xfrm>
        </p:spPr>
        <p:txBody>
          <a:bodyPr>
            <a:normAutofit/>
          </a:bodyPr>
          <a:lstStyle/>
          <a:p>
            <a:endParaRPr lang="en-US" sz="3600" dirty="0">
              <a:effectLst>
                <a:outerShdw blurRad="38100" dist="38100" dir="2700000" algn="tl">
                  <a:srgbClr val="000000">
                    <a:alpha val="43137"/>
                  </a:srgbClr>
                </a:outerShdw>
              </a:effectLst>
            </a:endParaRPr>
          </a:p>
          <a:p>
            <a:r>
              <a:rPr lang="en-US" sz="3600" dirty="0">
                <a:effectLst>
                  <a:outerShdw blurRad="38100" dist="38100" dir="2700000" algn="tl">
                    <a:srgbClr val="000000">
                      <a:alpha val="43137"/>
                    </a:srgbClr>
                  </a:outerShdw>
                </a:effectLst>
              </a:rPr>
              <a:t>The initiation and maintenance of milk production and the delivery of the milk to the baby.</a:t>
            </a:r>
            <a:endParaRPr lang="en-AU" sz="3600" dirty="0">
              <a:effectLst>
                <a:outerShdw blurRad="38100" dist="38100" dir="2700000" algn="tl">
                  <a:srgbClr val="000000">
                    <a:alpha val="43137"/>
                  </a:srgbClr>
                </a:outerShdw>
              </a:effectLs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60648"/>
            <a:ext cx="7543800" cy="914400"/>
          </a:xfrm>
        </p:spPr>
        <p:txBody>
          <a:bodyPr/>
          <a:lstStyle/>
          <a:p>
            <a:r>
              <a:rPr lang="en-AU" b="1" u="sng" dirty="0"/>
              <a:t>Milk Let-Down</a:t>
            </a:r>
          </a:p>
        </p:txBody>
      </p:sp>
      <p:sp>
        <p:nvSpPr>
          <p:cNvPr id="3" name="Content Placeholder 2"/>
          <p:cNvSpPr>
            <a:spLocks noGrp="1"/>
          </p:cNvSpPr>
          <p:nvPr>
            <p:ph idx="1"/>
          </p:nvPr>
        </p:nvSpPr>
        <p:spPr/>
        <p:txBody>
          <a:bodyPr/>
          <a:lstStyle/>
          <a:p>
            <a:endParaRPr lang="en-AU"/>
          </a:p>
        </p:txBody>
      </p:sp>
      <p:pic>
        <p:nvPicPr>
          <p:cNvPr id="14338" name="Picture 2"/>
          <p:cNvPicPr>
            <a:picLocks noChangeAspect="1" noChangeArrowheads="1"/>
          </p:cNvPicPr>
          <p:nvPr/>
        </p:nvPicPr>
        <p:blipFill>
          <a:blip r:embed="rId2" cstate="print"/>
          <a:srcRect/>
          <a:stretch>
            <a:fillRect/>
          </a:stretch>
        </p:blipFill>
        <p:spPr bwMode="auto">
          <a:xfrm>
            <a:off x="1423255" y="1196752"/>
            <a:ext cx="5832648" cy="552614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1143000"/>
          </a:xfrm>
        </p:spPr>
        <p:txBody>
          <a:bodyPr>
            <a:normAutofit fontScale="90000"/>
          </a:bodyPr>
          <a:lstStyle/>
          <a:p>
            <a:r>
              <a:rPr lang="en-US" sz="4000" u="sng" dirty="0"/>
              <a:t>The Role of Prolactin and Oxytocin in the Production and Release(milk letdown) of Milk.</a:t>
            </a:r>
            <a:endParaRPr lang="en-AU" dirty="0"/>
          </a:p>
        </p:txBody>
      </p:sp>
      <p:sp>
        <p:nvSpPr>
          <p:cNvPr id="3" name="Content Placeholder 2"/>
          <p:cNvSpPr>
            <a:spLocks noGrp="1"/>
          </p:cNvSpPr>
          <p:nvPr>
            <p:ph idx="1"/>
          </p:nvPr>
        </p:nvSpPr>
        <p:spPr>
          <a:xfrm>
            <a:off x="0" y="1600200"/>
            <a:ext cx="9144000" cy="5069160"/>
          </a:xfrm>
        </p:spPr>
        <p:txBody>
          <a:bodyPr>
            <a:normAutofit/>
          </a:bodyPr>
          <a:lstStyle/>
          <a:p>
            <a:r>
              <a:rPr lang="en-US" sz="2800" dirty="0">
                <a:effectLst>
                  <a:outerShdw blurRad="38100" dist="38100" dir="2700000" algn="tl">
                    <a:srgbClr val="000000">
                      <a:alpha val="43137"/>
                    </a:srgbClr>
                  </a:outerShdw>
                </a:effectLst>
              </a:rPr>
              <a:t>In late pregnancy </a:t>
            </a:r>
            <a:r>
              <a:rPr lang="en-US" sz="2800" dirty="0" err="1">
                <a:effectLst>
                  <a:outerShdw blurRad="38100" dist="38100" dir="2700000" algn="tl">
                    <a:srgbClr val="000000">
                      <a:alpha val="43137"/>
                    </a:srgbClr>
                  </a:outerShdw>
                </a:effectLst>
              </a:rPr>
              <a:t>prolactin</a:t>
            </a:r>
            <a:r>
              <a:rPr lang="en-US" sz="2800" dirty="0">
                <a:effectLst>
                  <a:outerShdw blurRad="38100" dist="38100" dir="2700000" algn="tl">
                    <a:srgbClr val="000000">
                      <a:alpha val="43137"/>
                    </a:srgbClr>
                  </a:outerShdw>
                </a:effectLst>
              </a:rPr>
              <a:t> causes the growth and development of the breast. </a:t>
            </a:r>
          </a:p>
          <a:p>
            <a:r>
              <a:rPr lang="en-US" sz="2800" dirty="0">
                <a:effectLst>
                  <a:outerShdw blurRad="38100" dist="38100" dir="2700000" algn="tl">
                    <a:srgbClr val="000000">
                      <a:alpha val="43137"/>
                    </a:srgbClr>
                  </a:outerShdw>
                </a:effectLst>
              </a:rPr>
              <a:t> After birth the decrease in </a:t>
            </a:r>
            <a:r>
              <a:rPr lang="en-US" sz="2800" dirty="0" err="1">
                <a:effectLst>
                  <a:outerShdw blurRad="38100" dist="38100" dir="2700000" algn="tl">
                    <a:srgbClr val="000000">
                      <a:alpha val="43137"/>
                    </a:srgbClr>
                  </a:outerShdw>
                </a:effectLst>
              </a:rPr>
              <a:t>oestrogen</a:t>
            </a:r>
            <a:r>
              <a:rPr lang="en-US" sz="2800" dirty="0">
                <a:effectLst>
                  <a:outerShdw blurRad="38100" dist="38100" dir="2700000" algn="tl">
                    <a:srgbClr val="000000">
                      <a:alpha val="43137"/>
                    </a:srgbClr>
                  </a:outerShdw>
                </a:effectLst>
              </a:rPr>
              <a:t> and progesterone allow the presence of </a:t>
            </a:r>
            <a:r>
              <a:rPr lang="en-US" sz="2800" dirty="0" err="1">
                <a:effectLst>
                  <a:outerShdw blurRad="38100" dist="38100" dir="2700000" algn="tl">
                    <a:srgbClr val="000000">
                      <a:alpha val="43137"/>
                    </a:srgbClr>
                  </a:outerShdw>
                </a:effectLst>
              </a:rPr>
              <a:t>prolactin</a:t>
            </a:r>
            <a:r>
              <a:rPr lang="en-US" sz="2800" dirty="0">
                <a:effectLst>
                  <a:outerShdw blurRad="38100" dist="38100" dir="2700000" algn="tl">
                    <a:srgbClr val="000000">
                      <a:alpha val="43137"/>
                    </a:srgbClr>
                  </a:outerShdw>
                </a:effectLst>
              </a:rPr>
              <a:t> to stimulate the development of breasts.</a:t>
            </a:r>
          </a:p>
          <a:p>
            <a:r>
              <a:rPr lang="en-US" sz="2800" dirty="0">
                <a:effectLst>
                  <a:outerShdw blurRad="38100" dist="38100" dir="2700000" algn="tl">
                    <a:srgbClr val="000000">
                      <a:alpha val="43137"/>
                    </a:srgbClr>
                  </a:outerShdw>
                </a:effectLst>
              </a:rPr>
              <a:t> The suckling of the baby at the nipple stimulates the release of oxytocin from the posterior lobe of the pituitary gland.</a:t>
            </a:r>
          </a:p>
          <a:p>
            <a:r>
              <a:rPr lang="en-US" sz="2800" dirty="0">
                <a:effectLst>
                  <a:outerShdw blurRad="38100" dist="38100" dir="2700000" algn="tl">
                    <a:srgbClr val="000000">
                      <a:alpha val="43137"/>
                    </a:srgbClr>
                  </a:outerShdw>
                </a:effectLst>
              </a:rPr>
              <a:t> This causes the muscles around the lobules to release the milk into the ducts.</a:t>
            </a:r>
            <a:endParaRPr lang="en-AU" sz="2800" dirty="0">
              <a:effectLst>
                <a:outerShdw blurRad="38100" dist="38100" dir="2700000" algn="tl">
                  <a:srgbClr val="000000">
                    <a:alpha val="43137"/>
                  </a:srgbClr>
                </a:outerShdw>
              </a:effectLst>
            </a:endParaRPr>
          </a:p>
          <a:p>
            <a:endParaRPr lang="en-AU" sz="28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784976" cy="1143000"/>
          </a:xfrm>
        </p:spPr>
        <p:txBody>
          <a:bodyPr>
            <a:noAutofit/>
          </a:bodyPr>
          <a:lstStyle/>
          <a:p>
            <a:r>
              <a:rPr lang="en-US" sz="3600" b="1" u="sng" dirty="0"/>
              <a:t>Colostrum</a:t>
            </a:r>
            <a:endParaRPr lang="en-AU" sz="3600" b="1" u="sng" dirty="0"/>
          </a:p>
        </p:txBody>
      </p:sp>
      <p:sp>
        <p:nvSpPr>
          <p:cNvPr id="3" name="Content Placeholder 2"/>
          <p:cNvSpPr>
            <a:spLocks noGrp="1"/>
          </p:cNvSpPr>
          <p:nvPr>
            <p:ph idx="1"/>
          </p:nvPr>
        </p:nvSpPr>
        <p:spPr>
          <a:xfrm>
            <a:off x="251520" y="1484784"/>
            <a:ext cx="8712968" cy="4824536"/>
          </a:xfrm>
        </p:spPr>
        <p:txBody>
          <a:bodyPr>
            <a:normAutofit fontScale="92500" lnSpcReduction="20000"/>
          </a:bodyPr>
          <a:lstStyle/>
          <a:p>
            <a:r>
              <a:rPr lang="en-US" sz="3600" dirty="0">
                <a:effectLst>
                  <a:outerShdw blurRad="38100" dist="38100" dir="2700000" algn="tl">
                    <a:srgbClr val="000000">
                      <a:alpha val="43137"/>
                    </a:srgbClr>
                  </a:outerShdw>
                </a:effectLst>
              </a:rPr>
              <a:t>First secretion from the breast following birth</a:t>
            </a:r>
          </a:p>
          <a:p>
            <a:r>
              <a:rPr lang="en-US" sz="3600" dirty="0">
                <a:effectLst>
                  <a:outerShdw blurRad="38100" dist="38100" dir="2700000" algn="tl">
                    <a:srgbClr val="000000">
                      <a:alpha val="43137"/>
                    </a:srgbClr>
                  </a:outerShdw>
                </a:effectLst>
              </a:rPr>
              <a:t>A watery, yellowish-white fluid containing nutrients</a:t>
            </a:r>
          </a:p>
          <a:p>
            <a:r>
              <a:rPr lang="en-US" sz="3600" dirty="0">
                <a:effectLst>
                  <a:outerShdw blurRad="38100" dist="38100" dir="2700000" algn="tl">
                    <a:srgbClr val="000000">
                      <a:alpha val="43137"/>
                    </a:srgbClr>
                  </a:outerShdw>
                </a:effectLst>
              </a:rPr>
              <a:t>Not vital for nutrition, however, it does have certain advantages for the infant</a:t>
            </a:r>
          </a:p>
          <a:p>
            <a:r>
              <a:rPr lang="en-US" sz="3600" dirty="0">
                <a:effectLst>
                  <a:outerShdw blurRad="38100" dist="38100" dir="2700000" algn="tl">
                    <a:srgbClr val="000000">
                      <a:alpha val="43137"/>
                    </a:srgbClr>
                  </a:outerShdw>
                </a:effectLst>
              </a:rPr>
              <a:t>Provides fluid necessary for the baby and also antibodies for temporary </a:t>
            </a:r>
            <a:r>
              <a:rPr lang="en-US" sz="3600" dirty="0" err="1">
                <a:effectLst>
                  <a:outerShdw blurRad="38100" dist="38100" dir="2700000" algn="tl">
                    <a:srgbClr val="000000">
                      <a:alpha val="43137"/>
                    </a:srgbClr>
                  </a:outerShdw>
                </a:effectLst>
              </a:rPr>
              <a:t>immunisation</a:t>
            </a:r>
            <a:r>
              <a:rPr lang="en-US" sz="3600" dirty="0">
                <a:effectLst>
                  <a:outerShdw blurRad="38100" dist="38100" dir="2700000" algn="tl">
                    <a:srgbClr val="000000">
                      <a:alpha val="43137"/>
                    </a:srgbClr>
                  </a:outerShdw>
                </a:effectLst>
              </a:rPr>
              <a:t> to the diseases to which the mother is also immune.</a:t>
            </a:r>
            <a:endParaRPr lang="en-AU" sz="36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7543800" cy="914400"/>
          </a:xfrm>
        </p:spPr>
        <p:txBody>
          <a:bodyPr/>
          <a:lstStyle/>
          <a:p>
            <a:r>
              <a:rPr lang="en-AU" b="1" dirty="0"/>
              <a:t>Prior to Labour</a:t>
            </a:r>
          </a:p>
        </p:txBody>
      </p:sp>
      <p:sp>
        <p:nvSpPr>
          <p:cNvPr id="3" name="Content Placeholder 2"/>
          <p:cNvSpPr>
            <a:spLocks noGrp="1"/>
          </p:cNvSpPr>
          <p:nvPr>
            <p:ph idx="1"/>
          </p:nvPr>
        </p:nvSpPr>
        <p:spPr>
          <a:xfrm>
            <a:off x="467544" y="1052736"/>
            <a:ext cx="8229600" cy="4925144"/>
          </a:xfrm>
        </p:spPr>
        <p:txBody>
          <a:bodyPr>
            <a:normAutofit lnSpcReduction="10000"/>
          </a:bodyPr>
          <a:lstStyle/>
          <a:p>
            <a:pPr marL="18288" indent="0">
              <a:buNone/>
            </a:pPr>
            <a:r>
              <a:rPr lang="en-AU" sz="3600" dirty="0">
                <a:effectLst>
                  <a:outerShdw blurRad="38100" dist="38100" dir="2700000" algn="tl">
                    <a:srgbClr val="000000">
                      <a:alpha val="43137"/>
                    </a:srgbClr>
                  </a:outerShdw>
                </a:effectLst>
              </a:rPr>
              <a:t>Hormonal changes cause:</a:t>
            </a:r>
          </a:p>
          <a:p>
            <a:pPr>
              <a:buNone/>
            </a:pPr>
            <a:r>
              <a:rPr lang="en-AU" sz="3600" dirty="0">
                <a:effectLst>
                  <a:outerShdw blurRad="38100" dist="38100" dir="2700000" algn="tl">
                    <a:srgbClr val="000000">
                      <a:alpha val="43137"/>
                    </a:srgbClr>
                  </a:outerShdw>
                </a:effectLst>
              </a:rPr>
              <a:t>-the ligaments of the pelvis to soften, making the ligaments more pliable for childbirth.</a:t>
            </a:r>
          </a:p>
          <a:p>
            <a:pPr>
              <a:buNone/>
            </a:pPr>
            <a:r>
              <a:rPr lang="en-AU" sz="3600" dirty="0">
                <a:effectLst>
                  <a:outerShdw blurRad="38100" dist="38100" dir="2700000" algn="tl">
                    <a:srgbClr val="000000">
                      <a:alpha val="43137"/>
                    </a:srgbClr>
                  </a:outerShdw>
                </a:effectLst>
              </a:rPr>
              <a:t>-the uterus becomes more responsive to stimuli and the contractions of its muscles strengthen.</a:t>
            </a:r>
          </a:p>
          <a:p>
            <a:pPr>
              <a:buNone/>
            </a:pPr>
            <a:r>
              <a:rPr lang="en-AU" dirty="0">
                <a:effectLst>
                  <a:outerShdw blurRad="38100" dist="38100" dir="2700000" algn="tl">
                    <a:srgbClr val="000000">
                      <a:alpha val="43137"/>
                    </a:srgbClr>
                  </a:outerShdw>
                </a:effectLst>
              </a:rPr>
              <a:t>		</a:t>
            </a:r>
          </a:p>
          <a:p>
            <a:endParaRPr lang="en-AU"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892480" cy="778098"/>
          </a:xfrm>
        </p:spPr>
        <p:txBody>
          <a:bodyPr>
            <a:normAutofit fontScale="90000"/>
          </a:bodyPr>
          <a:lstStyle/>
          <a:p>
            <a:r>
              <a:rPr lang="en-US" sz="3600" b="1" u="sng" dirty="0"/>
              <a:t>A Table Comparing Breast Milk and Cow’s Milk</a:t>
            </a:r>
            <a:endParaRPr lang="en-AU" sz="3600" b="1"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5646327"/>
              </p:ext>
            </p:extLst>
          </p:nvPr>
        </p:nvGraphicFramePr>
        <p:xfrm>
          <a:off x="539553" y="1484786"/>
          <a:ext cx="7704854" cy="4896542"/>
        </p:xfrm>
        <a:graphic>
          <a:graphicData uri="http://schemas.openxmlformats.org/drawingml/2006/table">
            <a:tbl>
              <a:tblPr>
                <a:tableStyleId>{35758FB7-9AC5-4552-8A53-C91805E547FA}</a:tableStyleId>
              </a:tblPr>
              <a:tblGrid>
                <a:gridCol w="2129621">
                  <a:extLst>
                    <a:ext uri="{9D8B030D-6E8A-4147-A177-3AD203B41FA5}">
                      <a16:colId xmlns:a16="http://schemas.microsoft.com/office/drawing/2014/main" val="20000"/>
                    </a:ext>
                  </a:extLst>
                </a:gridCol>
                <a:gridCol w="2662798">
                  <a:extLst>
                    <a:ext uri="{9D8B030D-6E8A-4147-A177-3AD203B41FA5}">
                      <a16:colId xmlns:a16="http://schemas.microsoft.com/office/drawing/2014/main" val="20001"/>
                    </a:ext>
                  </a:extLst>
                </a:gridCol>
                <a:gridCol w="2912435">
                  <a:extLst>
                    <a:ext uri="{9D8B030D-6E8A-4147-A177-3AD203B41FA5}">
                      <a16:colId xmlns:a16="http://schemas.microsoft.com/office/drawing/2014/main" val="20002"/>
                    </a:ext>
                  </a:extLst>
                </a:gridCol>
              </a:tblGrid>
              <a:tr h="816090">
                <a:tc>
                  <a:txBody>
                    <a:bodyPr/>
                    <a:lstStyle/>
                    <a:p>
                      <a:pPr>
                        <a:spcAft>
                          <a:spcPts val="0"/>
                        </a:spcAft>
                      </a:pPr>
                      <a:endParaRPr lang="en-US" sz="1400" dirty="0">
                        <a:effectLst>
                          <a:outerShdw blurRad="38100" dist="38100" dir="2700000" algn="tl">
                            <a:srgbClr val="000000">
                              <a:alpha val="43137"/>
                            </a:srgbClr>
                          </a:outerShdw>
                        </a:effectLst>
                        <a:latin typeface="Times New Roman"/>
                        <a:ea typeface="Times New Roman"/>
                      </a:endParaRPr>
                    </a:p>
                  </a:txBody>
                  <a:tcPr marL="68580" marR="68580" marT="0" marB="0"/>
                </a:tc>
                <a:tc>
                  <a:txBody>
                    <a:bodyPr/>
                    <a:lstStyle/>
                    <a:p>
                      <a:pPr algn="ctr">
                        <a:spcAft>
                          <a:spcPts val="0"/>
                        </a:spcAft>
                      </a:pPr>
                      <a:r>
                        <a:rPr lang="en-US" sz="3200" dirty="0">
                          <a:effectLst>
                            <a:outerShdw blurRad="38100" dist="38100" dir="2700000" algn="tl">
                              <a:srgbClr val="000000">
                                <a:alpha val="43137"/>
                              </a:srgbClr>
                            </a:outerShdw>
                          </a:effectLst>
                        </a:rPr>
                        <a:t>Breast Milk</a:t>
                      </a:r>
                      <a:endParaRPr lang="en-AU" sz="2800" dirty="0">
                        <a:effectLst>
                          <a:outerShdw blurRad="38100" dist="38100" dir="2700000" algn="tl">
                            <a:srgbClr val="000000">
                              <a:alpha val="43137"/>
                            </a:srgbClr>
                          </a:outerShdw>
                        </a:effectLst>
                        <a:latin typeface="Times New Roman"/>
                        <a:ea typeface="Times New Roman"/>
                      </a:endParaRPr>
                    </a:p>
                  </a:txBody>
                  <a:tcPr marL="68580" marR="68580" marT="0" marB="0"/>
                </a:tc>
                <a:tc>
                  <a:txBody>
                    <a:bodyPr/>
                    <a:lstStyle/>
                    <a:p>
                      <a:pPr algn="ctr">
                        <a:spcAft>
                          <a:spcPts val="0"/>
                        </a:spcAft>
                      </a:pPr>
                      <a:r>
                        <a:rPr lang="en-US" sz="3200" dirty="0">
                          <a:effectLst>
                            <a:outerShdw blurRad="38100" dist="38100" dir="2700000" algn="tl">
                              <a:srgbClr val="000000">
                                <a:alpha val="43137"/>
                              </a:srgbClr>
                            </a:outerShdw>
                          </a:effectLst>
                        </a:rPr>
                        <a:t>Cow’s Milk</a:t>
                      </a:r>
                      <a:endParaRPr lang="en-AU" sz="2800" dirty="0">
                        <a:effectLst>
                          <a:outerShdw blurRad="38100" dist="38100" dir="2700000" algn="tl">
                            <a:srgbClr val="000000">
                              <a:alpha val="43137"/>
                            </a:srgbClr>
                          </a:outerShdw>
                        </a:effectLst>
                        <a:latin typeface="Times New Roman"/>
                        <a:ea typeface="Times New Roman"/>
                      </a:endParaRPr>
                    </a:p>
                  </a:txBody>
                  <a:tcPr marL="68580" marR="68580" marT="0" marB="0"/>
                </a:tc>
                <a:extLst>
                  <a:ext uri="{0D108BD9-81ED-4DB2-BD59-A6C34878D82A}">
                    <a16:rowId xmlns:a16="http://schemas.microsoft.com/office/drawing/2014/main" val="10000"/>
                  </a:ext>
                </a:extLst>
              </a:tr>
              <a:tr h="816090">
                <a:tc>
                  <a:txBody>
                    <a:bodyPr/>
                    <a:lstStyle/>
                    <a:p>
                      <a:pPr>
                        <a:spcAft>
                          <a:spcPts val="0"/>
                        </a:spcAft>
                      </a:pPr>
                      <a:r>
                        <a:rPr lang="en-US" sz="2400" dirty="0">
                          <a:effectLst>
                            <a:outerShdw blurRad="38100" dist="38100" dir="2700000" algn="tl">
                              <a:srgbClr val="000000">
                                <a:alpha val="43137"/>
                              </a:srgbClr>
                            </a:outerShdw>
                          </a:effectLst>
                        </a:rPr>
                        <a:t>Protein</a:t>
                      </a:r>
                      <a:endParaRPr lang="en-AU" sz="2000" dirty="0">
                        <a:effectLst>
                          <a:outerShdw blurRad="38100" dist="38100" dir="2700000" algn="tl">
                            <a:srgbClr val="000000">
                              <a:alpha val="43137"/>
                            </a:srgbClr>
                          </a:outerShdw>
                        </a:effectLst>
                        <a:latin typeface="Times New Roman"/>
                        <a:ea typeface="Times New Roman"/>
                      </a:endParaRPr>
                    </a:p>
                  </a:txBody>
                  <a:tcPr marL="68580" marR="68580" marT="0" marB="0"/>
                </a:tc>
                <a:tc>
                  <a:txBody>
                    <a:bodyPr/>
                    <a:lstStyle/>
                    <a:p>
                      <a:pPr algn="ctr">
                        <a:spcAft>
                          <a:spcPts val="0"/>
                        </a:spcAft>
                      </a:pPr>
                      <a:r>
                        <a:rPr lang="en-US" sz="2000" dirty="0">
                          <a:effectLst>
                            <a:outerShdw blurRad="38100" dist="38100" dir="2700000" algn="tl">
                              <a:srgbClr val="000000">
                                <a:alpha val="43137"/>
                              </a:srgbClr>
                            </a:outerShdw>
                          </a:effectLst>
                        </a:rPr>
                        <a:t>Low</a:t>
                      </a:r>
                      <a:endParaRPr lang="en-AU" sz="1800" dirty="0">
                        <a:effectLst>
                          <a:outerShdw blurRad="38100" dist="38100" dir="2700000" algn="tl">
                            <a:srgbClr val="000000">
                              <a:alpha val="43137"/>
                            </a:srgbClr>
                          </a:outerShdw>
                        </a:effectLst>
                        <a:latin typeface="Times New Roman"/>
                        <a:ea typeface="Times New Roman"/>
                      </a:endParaRPr>
                    </a:p>
                  </a:txBody>
                  <a:tcPr marL="68580" marR="68580" marT="0" marB="0"/>
                </a:tc>
                <a:tc>
                  <a:txBody>
                    <a:bodyPr/>
                    <a:lstStyle/>
                    <a:p>
                      <a:pPr algn="ctr">
                        <a:spcAft>
                          <a:spcPts val="0"/>
                        </a:spcAft>
                      </a:pPr>
                      <a:r>
                        <a:rPr lang="en-US" sz="2000" dirty="0">
                          <a:effectLst>
                            <a:outerShdw blurRad="38100" dist="38100" dir="2700000" algn="tl">
                              <a:srgbClr val="000000">
                                <a:alpha val="43137"/>
                              </a:srgbClr>
                            </a:outerShdw>
                          </a:effectLst>
                        </a:rPr>
                        <a:t>3 times more than breast milk</a:t>
                      </a:r>
                      <a:endParaRPr lang="en-AU" sz="1800" dirty="0">
                        <a:effectLst>
                          <a:outerShdw blurRad="38100" dist="38100" dir="2700000" algn="tl">
                            <a:srgbClr val="000000">
                              <a:alpha val="43137"/>
                            </a:srgbClr>
                          </a:outerShdw>
                        </a:effectLst>
                        <a:latin typeface="Times New Roman"/>
                        <a:ea typeface="Times New Roman"/>
                      </a:endParaRPr>
                    </a:p>
                  </a:txBody>
                  <a:tcPr marL="68580" marR="68580" marT="0" marB="0"/>
                </a:tc>
                <a:extLst>
                  <a:ext uri="{0D108BD9-81ED-4DB2-BD59-A6C34878D82A}">
                    <a16:rowId xmlns:a16="http://schemas.microsoft.com/office/drawing/2014/main" val="10001"/>
                  </a:ext>
                </a:extLst>
              </a:tr>
              <a:tr h="816090">
                <a:tc>
                  <a:txBody>
                    <a:bodyPr/>
                    <a:lstStyle/>
                    <a:p>
                      <a:pPr>
                        <a:spcAft>
                          <a:spcPts val="0"/>
                        </a:spcAft>
                      </a:pPr>
                      <a:r>
                        <a:rPr lang="en-US" sz="2400" dirty="0">
                          <a:effectLst>
                            <a:outerShdw blurRad="38100" dist="38100" dir="2700000" algn="tl">
                              <a:srgbClr val="000000">
                                <a:alpha val="43137"/>
                              </a:srgbClr>
                            </a:outerShdw>
                          </a:effectLst>
                        </a:rPr>
                        <a:t>Digestibility</a:t>
                      </a:r>
                      <a:endParaRPr lang="en-AU" sz="2000" dirty="0">
                        <a:effectLst>
                          <a:outerShdw blurRad="38100" dist="38100" dir="2700000" algn="tl">
                            <a:srgbClr val="000000">
                              <a:alpha val="43137"/>
                            </a:srgbClr>
                          </a:outerShdw>
                        </a:effectLst>
                        <a:latin typeface="Times New Roman"/>
                        <a:ea typeface="Times New Roman"/>
                      </a:endParaRPr>
                    </a:p>
                  </a:txBody>
                  <a:tcPr marL="68580" marR="68580" marT="0" marB="0"/>
                </a:tc>
                <a:tc>
                  <a:txBody>
                    <a:bodyPr/>
                    <a:lstStyle/>
                    <a:p>
                      <a:pPr algn="ctr">
                        <a:spcAft>
                          <a:spcPts val="0"/>
                        </a:spcAft>
                      </a:pPr>
                      <a:r>
                        <a:rPr lang="en-US" sz="2000" dirty="0">
                          <a:effectLst>
                            <a:outerShdw blurRad="38100" dist="38100" dir="2700000" algn="tl">
                              <a:srgbClr val="000000">
                                <a:alpha val="43137"/>
                              </a:srgbClr>
                            </a:outerShdw>
                          </a:effectLst>
                        </a:rPr>
                        <a:t>Easy to digest</a:t>
                      </a:r>
                      <a:endParaRPr lang="en-AU" sz="1800" dirty="0">
                        <a:effectLst>
                          <a:outerShdw blurRad="38100" dist="38100" dir="2700000" algn="tl">
                            <a:srgbClr val="000000">
                              <a:alpha val="43137"/>
                            </a:srgbClr>
                          </a:outerShdw>
                        </a:effectLst>
                        <a:latin typeface="Times New Roman"/>
                        <a:ea typeface="Times New Roman"/>
                      </a:endParaRPr>
                    </a:p>
                  </a:txBody>
                  <a:tcPr marL="68580" marR="68580" marT="0" marB="0"/>
                </a:tc>
                <a:tc>
                  <a:txBody>
                    <a:bodyPr/>
                    <a:lstStyle/>
                    <a:p>
                      <a:pPr algn="ctr">
                        <a:spcAft>
                          <a:spcPts val="0"/>
                        </a:spcAft>
                      </a:pPr>
                      <a:r>
                        <a:rPr lang="en-US" sz="2000" dirty="0">
                          <a:effectLst>
                            <a:outerShdw blurRad="38100" dist="38100" dir="2700000" algn="tl">
                              <a:srgbClr val="000000">
                                <a:alpha val="43137"/>
                              </a:srgbClr>
                            </a:outerShdw>
                          </a:effectLst>
                        </a:rPr>
                        <a:t>Hard to digest</a:t>
                      </a:r>
                      <a:endParaRPr lang="en-AU" sz="1800" dirty="0">
                        <a:effectLst>
                          <a:outerShdw blurRad="38100" dist="38100" dir="2700000" algn="tl">
                            <a:srgbClr val="000000">
                              <a:alpha val="43137"/>
                            </a:srgbClr>
                          </a:outerShdw>
                        </a:effectLst>
                        <a:latin typeface="Times New Roman"/>
                        <a:ea typeface="Times New Roman"/>
                      </a:endParaRPr>
                    </a:p>
                  </a:txBody>
                  <a:tcPr marL="68580" marR="68580" marT="0" marB="0"/>
                </a:tc>
                <a:extLst>
                  <a:ext uri="{0D108BD9-81ED-4DB2-BD59-A6C34878D82A}">
                    <a16:rowId xmlns:a16="http://schemas.microsoft.com/office/drawing/2014/main" val="10002"/>
                  </a:ext>
                </a:extLst>
              </a:tr>
              <a:tr h="816090">
                <a:tc>
                  <a:txBody>
                    <a:bodyPr/>
                    <a:lstStyle/>
                    <a:p>
                      <a:pPr>
                        <a:spcAft>
                          <a:spcPts val="0"/>
                        </a:spcAft>
                      </a:pPr>
                      <a:r>
                        <a:rPr lang="en-US" sz="2400" dirty="0">
                          <a:effectLst>
                            <a:outerShdw blurRad="38100" dist="38100" dir="2700000" algn="tl">
                              <a:srgbClr val="000000">
                                <a:alpha val="43137"/>
                              </a:srgbClr>
                            </a:outerShdw>
                          </a:effectLst>
                        </a:rPr>
                        <a:t>Lactose</a:t>
                      </a:r>
                      <a:endParaRPr lang="en-AU" sz="2000" dirty="0">
                        <a:effectLst>
                          <a:outerShdw blurRad="38100" dist="38100" dir="2700000" algn="tl">
                            <a:srgbClr val="000000">
                              <a:alpha val="43137"/>
                            </a:srgbClr>
                          </a:outerShdw>
                        </a:effectLst>
                        <a:latin typeface="Times New Roman"/>
                        <a:ea typeface="Times New Roman"/>
                      </a:endParaRPr>
                    </a:p>
                  </a:txBody>
                  <a:tcPr marL="68580" marR="68580" marT="0" marB="0"/>
                </a:tc>
                <a:tc>
                  <a:txBody>
                    <a:bodyPr/>
                    <a:lstStyle/>
                    <a:p>
                      <a:pPr algn="ctr">
                        <a:spcAft>
                          <a:spcPts val="0"/>
                        </a:spcAft>
                      </a:pPr>
                      <a:r>
                        <a:rPr lang="en-US" sz="2000" dirty="0">
                          <a:effectLst>
                            <a:outerShdw blurRad="38100" dist="38100" dir="2700000" algn="tl">
                              <a:srgbClr val="000000">
                                <a:alpha val="43137"/>
                              </a:srgbClr>
                            </a:outerShdw>
                          </a:effectLst>
                        </a:rPr>
                        <a:t>High</a:t>
                      </a:r>
                      <a:endParaRPr lang="en-AU" sz="1800" dirty="0">
                        <a:effectLst>
                          <a:outerShdw blurRad="38100" dist="38100" dir="2700000" algn="tl">
                            <a:srgbClr val="000000">
                              <a:alpha val="43137"/>
                            </a:srgbClr>
                          </a:outerShdw>
                        </a:effectLst>
                        <a:latin typeface="Times New Roman"/>
                        <a:ea typeface="Times New Roman"/>
                      </a:endParaRPr>
                    </a:p>
                  </a:txBody>
                  <a:tcPr marL="68580" marR="68580" marT="0" marB="0"/>
                </a:tc>
                <a:tc>
                  <a:txBody>
                    <a:bodyPr/>
                    <a:lstStyle/>
                    <a:p>
                      <a:pPr algn="ctr">
                        <a:spcAft>
                          <a:spcPts val="0"/>
                        </a:spcAft>
                      </a:pPr>
                      <a:r>
                        <a:rPr lang="en-US" sz="2000" dirty="0">
                          <a:effectLst>
                            <a:outerShdw blurRad="38100" dist="38100" dir="2700000" algn="tl">
                              <a:srgbClr val="000000">
                                <a:alpha val="43137"/>
                              </a:srgbClr>
                            </a:outerShdw>
                          </a:effectLst>
                        </a:rPr>
                        <a:t>Only 2/3 of breast milk</a:t>
                      </a:r>
                      <a:endParaRPr lang="en-AU" sz="1800" dirty="0">
                        <a:effectLst>
                          <a:outerShdw blurRad="38100" dist="38100" dir="2700000" algn="tl">
                            <a:srgbClr val="000000">
                              <a:alpha val="43137"/>
                            </a:srgbClr>
                          </a:outerShdw>
                        </a:effectLst>
                        <a:latin typeface="Times New Roman"/>
                        <a:ea typeface="Times New Roman"/>
                      </a:endParaRPr>
                    </a:p>
                  </a:txBody>
                  <a:tcPr marL="68580" marR="68580" marT="0" marB="0"/>
                </a:tc>
                <a:extLst>
                  <a:ext uri="{0D108BD9-81ED-4DB2-BD59-A6C34878D82A}">
                    <a16:rowId xmlns:a16="http://schemas.microsoft.com/office/drawing/2014/main" val="10003"/>
                  </a:ext>
                </a:extLst>
              </a:tr>
              <a:tr h="1632182">
                <a:tc>
                  <a:txBody>
                    <a:bodyPr/>
                    <a:lstStyle/>
                    <a:p>
                      <a:pPr>
                        <a:spcAft>
                          <a:spcPts val="0"/>
                        </a:spcAft>
                      </a:pPr>
                      <a:r>
                        <a:rPr lang="en-US" sz="2400" dirty="0">
                          <a:effectLst>
                            <a:outerShdw blurRad="38100" dist="38100" dir="2700000" algn="tl">
                              <a:srgbClr val="000000">
                                <a:alpha val="43137"/>
                              </a:srgbClr>
                            </a:outerShdw>
                          </a:effectLst>
                        </a:rPr>
                        <a:t>Vitamins/</a:t>
                      </a:r>
                    </a:p>
                    <a:p>
                      <a:pPr>
                        <a:spcAft>
                          <a:spcPts val="0"/>
                        </a:spcAft>
                      </a:pPr>
                      <a:r>
                        <a:rPr lang="en-US" sz="2400" dirty="0">
                          <a:effectLst>
                            <a:outerShdw blurRad="38100" dist="38100" dir="2700000" algn="tl">
                              <a:srgbClr val="000000">
                                <a:alpha val="43137"/>
                              </a:srgbClr>
                            </a:outerShdw>
                          </a:effectLst>
                        </a:rPr>
                        <a:t>Minerals</a:t>
                      </a:r>
                      <a:endParaRPr lang="en-AU" sz="2000" dirty="0">
                        <a:effectLst>
                          <a:outerShdw blurRad="38100" dist="38100" dir="2700000" algn="tl">
                            <a:srgbClr val="000000">
                              <a:alpha val="43137"/>
                            </a:srgbClr>
                          </a:outerShdw>
                        </a:effectLst>
                        <a:latin typeface="Times New Roman"/>
                        <a:ea typeface="Times New Roman"/>
                      </a:endParaRPr>
                    </a:p>
                  </a:txBody>
                  <a:tcPr marL="68580" marR="68580" marT="0" marB="0"/>
                </a:tc>
                <a:tc>
                  <a:txBody>
                    <a:bodyPr/>
                    <a:lstStyle/>
                    <a:p>
                      <a:pPr algn="ctr">
                        <a:spcAft>
                          <a:spcPts val="0"/>
                        </a:spcAft>
                      </a:pPr>
                      <a:r>
                        <a:rPr lang="en-US" sz="2000" dirty="0">
                          <a:effectLst>
                            <a:outerShdw blurRad="38100" dist="38100" dir="2700000" algn="tl">
                              <a:srgbClr val="000000">
                                <a:alpha val="43137"/>
                              </a:srgbClr>
                            </a:outerShdw>
                          </a:effectLst>
                        </a:rPr>
                        <a:t>High in Ca, </a:t>
                      </a:r>
                      <a:endParaRPr lang="en-AU" sz="1800" dirty="0">
                        <a:effectLst>
                          <a:outerShdw blurRad="38100" dist="38100" dir="2700000" algn="tl">
                            <a:srgbClr val="000000">
                              <a:alpha val="43137"/>
                            </a:srgbClr>
                          </a:outerShdw>
                        </a:effectLst>
                      </a:endParaRPr>
                    </a:p>
                    <a:p>
                      <a:pPr algn="ctr">
                        <a:spcAft>
                          <a:spcPts val="0"/>
                        </a:spcAft>
                      </a:pPr>
                      <a:r>
                        <a:rPr lang="en-US" sz="2000" dirty="0">
                          <a:effectLst>
                            <a:outerShdw blurRad="38100" dist="38100" dir="2700000" algn="tl">
                              <a:srgbClr val="000000">
                                <a:alpha val="43137"/>
                              </a:srgbClr>
                            </a:outerShdw>
                          </a:effectLst>
                        </a:rPr>
                        <a:t>Low in K, P, Na, Fe</a:t>
                      </a:r>
                      <a:endParaRPr lang="en-AU" sz="1800" dirty="0">
                        <a:effectLst>
                          <a:outerShdw blurRad="38100" dist="38100" dir="2700000" algn="tl">
                            <a:srgbClr val="000000">
                              <a:alpha val="43137"/>
                            </a:srgbClr>
                          </a:outerShdw>
                        </a:effectLst>
                        <a:latin typeface="Times New Roman"/>
                        <a:ea typeface="Times New Roman"/>
                      </a:endParaRPr>
                    </a:p>
                  </a:txBody>
                  <a:tcPr marL="68580" marR="68580" marT="0" marB="0"/>
                </a:tc>
                <a:tc>
                  <a:txBody>
                    <a:bodyPr/>
                    <a:lstStyle/>
                    <a:p>
                      <a:pPr algn="ctr">
                        <a:spcAft>
                          <a:spcPts val="0"/>
                        </a:spcAft>
                      </a:pPr>
                      <a:r>
                        <a:rPr lang="en-US" sz="2000" dirty="0">
                          <a:effectLst>
                            <a:outerShdw blurRad="38100" dist="38100" dir="2700000" algn="tl">
                              <a:srgbClr val="000000">
                                <a:alpha val="43137"/>
                              </a:srgbClr>
                            </a:outerShdw>
                          </a:effectLst>
                        </a:rPr>
                        <a:t>Low in Ca</a:t>
                      </a:r>
                      <a:endParaRPr lang="en-AU" sz="1800" dirty="0">
                        <a:effectLst>
                          <a:outerShdw blurRad="38100" dist="38100" dir="2700000" algn="tl">
                            <a:srgbClr val="000000">
                              <a:alpha val="43137"/>
                            </a:srgbClr>
                          </a:outerShdw>
                        </a:effectLst>
                      </a:endParaRPr>
                    </a:p>
                    <a:p>
                      <a:pPr algn="ctr">
                        <a:spcAft>
                          <a:spcPts val="0"/>
                        </a:spcAft>
                      </a:pPr>
                      <a:r>
                        <a:rPr lang="en-US" sz="2000" dirty="0">
                          <a:effectLst>
                            <a:outerShdw blurRad="38100" dist="38100" dir="2700000" algn="tl">
                              <a:srgbClr val="000000">
                                <a:alpha val="43137"/>
                              </a:srgbClr>
                            </a:outerShdw>
                          </a:effectLst>
                        </a:rPr>
                        <a:t>Higher in K, P, Na, Fe</a:t>
                      </a:r>
                      <a:endParaRPr lang="en-AU" sz="1800" dirty="0">
                        <a:effectLst>
                          <a:outerShdw blurRad="38100" dist="38100" dir="2700000" algn="tl">
                            <a:srgbClr val="000000">
                              <a:alpha val="43137"/>
                            </a:srgbClr>
                          </a:outerShdw>
                        </a:effectLst>
                        <a:latin typeface="Times New Roman"/>
                        <a:ea typeface="Times New Roman"/>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086" y="404664"/>
            <a:ext cx="8159393" cy="914400"/>
          </a:xfrm>
        </p:spPr>
        <p:txBody>
          <a:bodyPr>
            <a:normAutofit fontScale="90000"/>
          </a:bodyPr>
          <a:lstStyle/>
          <a:p>
            <a:r>
              <a:rPr lang="en-AU" b="1" dirty="0"/>
              <a:t>Changes in Form and Proportion of the Human Body</a:t>
            </a:r>
          </a:p>
        </p:txBody>
      </p:sp>
      <p:sp>
        <p:nvSpPr>
          <p:cNvPr id="3" name="Content Placeholder 2"/>
          <p:cNvSpPr>
            <a:spLocks noGrp="1"/>
          </p:cNvSpPr>
          <p:nvPr>
            <p:ph idx="1"/>
          </p:nvPr>
        </p:nvSpPr>
        <p:spPr/>
        <p:txBody>
          <a:bodyPr/>
          <a:lstStyle/>
          <a:p>
            <a:endParaRPr lang="en-AU"/>
          </a:p>
        </p:txBody>
      </p:sp>
      <p:pic>
        <p:nvPicPr>
          <p:cNvPr id="5" name="Picture 2"/>
          <p:cNvPicPr>
            <a:picLocks noChangeAspect="1" noChangeArrowheads="1"/>
          </p:cNvPicPr>
          <p:nvPr/>
        </p:nvPicPr>
        <p:blipFill>
          <a:blip r:embed="rId2" cstate="print"/>
          <a:srcRect/>
          <a:stretch>
            <a:fillRect/>
          </a:stretch>
        </p:blipFill>
        <p:spPr bwMode="auto">
          <a:xfrm>
            <a:off x="746340" y="2204864"/>
            <a:ext cx="7354052" cy="429104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48680"/>
            <a:ext cx="8820472" cy="1143000"/>
          </a:xfrm>
        </p:spPr>
        <p:txBody>
          <a:bodyPr>
            <a:normAutofit fontScale="90000"/>
          </a:bodyPr>
          <a:lstStyle/>
          <a:p>
            <a:r>
              <a:rPr lang="en-US" sz="4000" b="1" i="1" u="sng" dirty="0"/>
              <a:t>Changes in Physical Proportion that Occur  in Development From Infancy to Childhood.</a:t>
            </a:r>
            <a:endParaRPr lang="en-AU" dirty="0"/>
          </a:p>
        </p:txBody>
      </p:sp>
      <p:sp>
        <p:nvSpPr>
          <p:cNvPr id="3" name="Content Placeholder 2"/>
          <p:cNvSpPr>
            <a:spLocks noGrp="1"/>
          </p:cNvSpPr>
          <p:nvPr>
            <p:ph idx="1"/>
          </p:nvPr>
        </p:nvSpPr>
        <p:spPr>
          <a:xfrm>
            <a:off x="107504" y="2420888"/>
            <a:ext cx="8856984" cy="3657599"/>
          </a:xfrm>
        </p:spPr>
        <p:txBody>
          <a:bodyPr>
            <a:normAutofit fontScale="77500" lnSpcReduction="20000"/>
          </a:bodyPr>
          <a:lstStyle/>
          <a:p>
            <a:pPr>
              <a:buNone/>
            </a:pPr>
            <a:r>
              <a:rPr lang="en-US" sz="3300" b="1" u="sng" dirty="0">
                <a:effectLst>
                  <a:outerShdw blurRad="38100" dist="38100" dir="2700000" algn="tl">
                    <a:srgbClr val="000000">
                      <a:alpha val="43137"/>
                    </a:srgbClr>
                  </a:outerShdw>
                </a:effectLst>
              </a:rPr>
              <a:t>Leg Length</a:t>
            </a:r>
            <a:r>
              <a:rPr lang="en-US" sz="3300" u="sng" dirty="0">
                <a:effectLst>
                  <a:outerShdw blurRad="38100" dist="38100" dir="2700000" algn="tl">
                    <a:srgbClr val="000000">
                      <a:alpha val="43137"/>
                    </a:srgbClr>
                  </a:outerShdw>
                </a:effectLst>
              </a:rPr>
              <a:t> </a:t>
            </a:r>
          </a:p>
          <a:p>
            <a:pPr algn="ctr">
              <a:buNone/>
            </a:pPr>
            <a:endParaRPr lang="en-US" u="sng" dirty="0">
              <a:effectLst>
                <a:outerShdw blurRad="38100" dist="38100" dir="2700000" algn="tl">
                  <a:srgbClr val="000000">
                    <a:alpha val="43137"/>
                  </a:srgbClr>
                </a:outerShdw>
              </a:effectLst>
            </a:endParaRPr>
          </a:p>
          <a:p>
            <a:r>
              <a:rPr lang="en-US" sz="3900" dirty="0">
                <a:effectLst>
                  <a:outerShdw blurRad="38100" dist="38100" dir="2700000" algn="tl">
                    <a:srgbClr val="000000">
                      <a:alpha val="43137"/>
                    </a:srgbClr>
                  </a:outerShdw>
                </a:effectLst>
              </a:rPr>
              <a:t>At birth an infants legs take up approximately 1/3 of the body length. </a:t>
            </a:r>
          </a:p>
          <a:p>
            <a:endParaRPr lang="en-US" sz="3900" dirty="0">
              <a:effectLst>
                <a:outerShdw blurRad="38100" dist="38100" dir="2700000" algn="tl">
                  <a:srgbClr val="000000">
                    <a:alpha val="43137"/>
                  </a:srgbClr>
                </a:outerShdw>
              </a:effectLst>
            </a:endParaRPr>
          </a:p>
          <a:p>
            <a:r>
              <a:rPr lang="en-US" sz="3900" dirty="0">
                <a:effectLst>
                  <a:outerShdw blurRad="38100" dist="38100" dir="2700000" algn="tl">
                    <a:srgbClr val="000000">
                      <a:alpha val="43137"/>
                    </a:srgbClr>
                  </a:outerShdw>
                </a:effectLst>
              </a:rPr>
              <a:t> From 2 months of age the legs start to grow rapidly until at full adult size the legs comprise approximately ½ the body length.</a:t>
            </a:r>
            <a:endParaRPr lang="en-AU" sz="3900" dirty="0">
              <a:effectLst>
                <a:outerShdw blurRad="38100" dist="38100" dir="2700000" algn="tl">
                  <a:srgbClr val="000000">
                    <a:alpha val="43137"/>
                  </a:srgbClr>
                </a:outerShdw>
              </a:effectLst>
            </a:endParaRPr>
          </a:p>
          <a:p>
            <a:endParaRPr lang="en-AU" dirty="0">
              <a:effectLst>
                <a:outerShdw blurRad="38100" dist="38100" dir="2700000" algn="tl">
                  <a:srgbClr val="000000">
                    <a:alpha val="43137"/>
                  </a:srgbClr>
                </a:outerShdw>
              </a:effectLs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pPr>
              <a:buNone/>
            </a:pPr>
            <a:r>
              <a:rPr lang="en-US" sz="4000" b="1" u="sng" dirty="0">
                <a:effectLst>
                  <a:outerShdw blurRad="38100" dist="38100" dir="2700000" algn="tl">
                    <a:srgbClr val="000000">
                      <a:alpha val="43137"/>
                    </a:srgbClr>
                  </a:outerShdw>
                </a:effectLst>
              </a:rPr>
              <a:t>Head Size</a:t>
            </a:r>
            <a:r>
              <a:rPr lang="en-US" sz="4000" u="sng" dirty="0">
                <a:effectLst>
                  <a:outerShdw blurRad="38100" dist="38100" dir="2700000" algn="tl">
                    <a:srgbClr val="000000">
                      <a:alpha val="43137"/>
                    </a:srgbClr>
                  </a:outerShdw>
                </a:effectLst>
              </a:rPr>
              <a:t> </a:t>
            </a:r>
          </a:p>
          <a:p>
            <a:pPr algn="ctr">
              <a:buNone/>
            </a:pPr>
            <a:endParaRPr lang="en-US" u="sng" dirty="0">
              <a:effectLst>
                <a:outerShdw blurRad="38100" dist="38100" dir="2700000" algn="tl">
                  <a:srgbClr val="000000">
                    <a:alpha val="43137"/>
                  </a:srgbClr>
                </a:outerShdw>
              </a:effectLst>
            </a:endParaRPr>
          </a:p>
          <a:p>
            <a:r>
              <a:rPr lang="en-US" sz="3600" dirty="0">
                <a:effectLst>
                  <a:outerShdw blurRad="38100" dist="38100" dir="2700000" algn="tl">
                    <a:srgbClr val="000000">
                      <a:alpha val="43137"/>
                    </a:srgbClr>
                  </a:outerShdw>
                </a:effectLst>
              </a:rPr>
              <a:t>At birth an infant’s head takes up approximately ¼ of the body length.</a:t>
            </a:r>
          </a:p>
          <a:p>
            <a:pPr>
              <a:buNone/>
            </a:pPr>
            <a:endParaRPr lang="en-US" sz="3600" dirty="0">
              <a:effectLst>
                <a:outerShdw blurRad="38100" dist="38100" dir="2700000" algn="tl">
                  <a:srgbClr val="000000">
                    <a:alpha val="43137"/>
                  </a:srgbClr>
                </a:outerShdw>
              </a:effectLst>
            </a:endParaRPr>
          </a:p>
          <a:p>
            <a:r>
              <a:rPr lang="en-US" sz="3600" dirty="0">
                <a:effectLst>
                  <a:outerShdw blurRad="38100" dist="38100" dir="2700000" algn="tl">
                    <a:srgbClr val="000000">
                      <a:alpha val="43137"/>
                    </a:srgbClr>
                  </a:outerShdw>
                </a:effectLst>
              </a:rPr>
              <a:t> By adult size, the head takes up about 1/10 of the body length.</a:t>
            </a:r>
            <a:endParaRPr lang="en-AU" sz="3600" dirty="0">
              <a:effectLst>
                <a:outerShdw blurRad="38100" dist="38100" dir="2700000" algn="tl">
                  <a:srgbClr val="000000">
                    <a:alpha val="43137"/>
                  </a:srgbClr>
                </a:outerShdw>
              </a:effectLst>
            </a:endParaRPr>
          </a:p>
          <a:p>
            <a:pPr>
              <a:buNone/>
            </a:pPr>
            <a:endParaRPr lang="en-AU" dirty="0">
              <a:effectLst>
                <a:outerShdw blurRad="38100" dist="38100" dir="2700000" algn="tl">
                  <a:srgbClr val="000000">
                    <a:alpha val="43137"/>
                  </a:srgbClr>
                </a:outerShdw>
              </a:effectLst>
            </a:endParaRPr>
          </a:p>
          <a:p>
            <a:endParaRPr lang="en-AU"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The Foetus Just Before Birth</a:t>
            </a:r>
          </a:p>
        </p:txBody>
      </p:sp>
      <p:sp>
        <p:nvSpPr>
          <p:cNvPr id="3" name="Content Placeholder 2"/>
          <p:cNvSpPr>
            <a:spLocks noGrp="1"/>
          </p:cNvSpPr>
          <p:nvPr>
            <p:ph idx="1"/>
          </p:nvPr>
        </p:nvSpPr>
        <p:spPr/>
        <p:txBody>
          <a:bodyPr/>
          <a:lstStyle/>
          <a:p>
            <a:endParaRPr lang="en-AU"/>
          </a:p>
        </p:txBody>
      </p:sp>
      <p:pic>
        <p:nvPicPr>
          <p:cNvPr id="2051" name="Picture 3"/>
          <p:cNvPicPr>
            <a:picLocks noChangeAspect="1" noChangeArrowheads="1"/>
          </p:cNvPicPr>
          <p:nvPr/>
        </p:nvPicPr>
        <p:blipFill>
          <a:blip r:embed="rId2" cstate="print"/>
          <a:srcRect/>
          <a:stretch>
            <a:fillRect/>
          </a:stretch>
        </p:blipFill>
        <p:spPr bwMode="auto">
          <a:xfrm>
            <a:off x="179512" y="2369705"/>
            <a:ext cx="8790442" cy="3384376"/>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904656"/>
          </a:xfrm>
        </p:spPr>
        <p:txBody>
          <a:bodyPr>
            <a:normAutofit/>
          </a:bodyPr>
          <a:lstStyle/>
          <a:p>
            <a:pPr marL="18288" indent="0">
              <a:buNone/>
            </a:pPr>
            <a:r>
              <a:rPr lang="en-AU" sz="4000" dirty="0">
                <a:effectLst>
                  <a:outerShdw blurRad="38100" dist="38100" dir="2700000" algn="tl">
                    <a:srgbClr val="000000">
                      <a:alpha val="43137"/>
                    </a:srgbClr>
                  </a:outerShdw>
                </a:effectLst>
              </a:rPr>
              <a:t>The foetus’ head settles in the head of the mother’s pelvis.</a:t>
            </a:r>
          </a:p>
          <a:p>
            <a:pPr marL="18288" indent="0">
              <a:buNone/>
            </a:pPr>
            <a:r>
              <a:rPr lang="en-AU" sz="4000" dirty="0">
                <a:effectLst>
                  <a:outerShdw blurRad="38100" dist="38100" dir="2700000" algn="tl">
                    <a:srgbClr val="000000">
                      <a:alpha val="43137"/>
                    </a:srgbClr>
                  </a:outerShdw>
                </a:effectLst>
              </a:rPr>
              <a:t>The cervix has softened, shortened in length and possibly opened a little.</a:t>
            </a:r>
          </a:p>
          <a:p>
            <a:pPr marL="18288" indent="0">
              <a:buNone/>
            </a:pPr>
            <a:r>
              <a:rPr lang="en-AU" sz="4000" dirty="0">
                <a:effectLst>
                  <a:outerShdw blurRad="38100" dist="38100" dir="2700000" algn="tl">
                    <a:srgbClr val="000000">
                      <a:alpha val="43137"/>
                    </a:srgbClr>
                  </a:outerShdw>
                </a:effectLst>
              </a:rPr>
              <a:t>The foetus is facing one of the hip bones, knees up and legs crossed. This position takes up as little room as possible.</a:t>
            </a:r>
          </a:p>
          <a:p>
            <a:endParaRPr lang="en-AU"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620688"/>
            <a:ext cx="7543800" cy="914400"/>
          </a:xfrm>
        </p:spPr>
        <p:txBody>
          <a:bodyPr/>
          <a:lstStyle/>
          <a:p>
            <a:r>
              <a:rPr lang="en-AU" b="1" dirty="0"/>
              <a:t>The First Stage of Labour</a:t>
            </a:r>
          </a:p>
        </p:txBody>
      </p:sp>
      <p:sp>
        <p:nvSpPr>
          <p:cNvPr id="3" name="Content Placeholder 2"/>
          <p:cNvSpPr>
            <a:spLocks noGrp="1"/>
          </p:cNvSpPr>
          <p:nvPr>
            <p:ph idx="1"/>
          </p:nvPr>
        </p:nvSpPr>
        <p:spPr/>
        <p:txBody>
          <a:bodyPr/>
          <a:lstStyle/>
          <a:p>
            <a:endParaRPr lang="en-AU"/>
          </a:p>
        </p:txBody>
      </p:sp>
      <p:pic>
        <p:nvPicPr>
          <p:cNvPr id="3074" name="Picture 2"/>
          <p:cNvPicPr>
            <a:picLocks noChangeAspect="1" noChangeArrowheads="1"/>
          </p:cNvPicPr>
          <p:nvPr/>
        </p:nvPicPr>
        <p:blipFill>
          <a:blip r:embed="rId2" cstate="print"/>
          <a:srcRect/>
          <a:stretch>
            <a:fillRect/>
          </a:stretch>
        </p:blipFill>
        <p:spPr bwMode="auto">
          <a:xfrm>
            <a:off x="1331640" y="1916832"/>
            <a:ext cx="5929852" cy="431574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692696"/>
            <a:ext cx="7543800" cy="914400"/>
          </a:xfrm>
        </p:spPr>
        <p:txBody>
          <a:bodyPr/>
          <a:lstStyle/>
          <a:p>
            <a:r>
              <a:rPr lang="en-AU" b="1" u="sng" dirty="0"/>
              <a:t>1</a:t>
            </a:r>
            <a:r>
              <a:rPr lang="en-AU" b="1" u="sng" baseline="30000" dirty="0"/>
              <a:t>st</a:t>
            </a:r>
            <a:r>
              <a:rPr lang="en-AU" b="1" u="sng" dirty="0"/>
              <a:t> Stage of Labour</a:t>
            </a:r>
          </a:p>
        </p:txBody>
      </p:sp>
      <p:sp>
        <p:nvSpPr>
          <p:cNvPr id="3" name="Content Placeholder 2"/>
          <p:cNvSpPr>
            <a:spLocks noGrp="1"/>
          </p:cNvSpPr>
          <p:nvPr>
            <p:ph idx="1"/>
          </p:nvPr>
        </p:nvSpPr>
        <p:spPr>
          <a:xfrm>
            <a:off x="457200" y="1600200"/>
            <a:ext cx="8507288" cy="5069160"/>
          </a:xfrm>
        </p:spPr>
        <p:txBody>
          <a:bodyPr>
            <a:normAutofit/>
          </a:bodyPr>
          <a:lstStyle/>
          <a:p>
            <a:pPr marL="18288" indent="0">
              <a:buNone/>
            </a:pPr>
            <a:r>
              <a:rPr lang="en-AU" sz="2800" u="sng" dirty="0">
                <a:effectLst>
                  <a:outerShdw blurRad="38100" dist="38100" dir="2700000" algn="tl">
                    <a:srgbClr val="000000">
                      <a:alpha val="43137"/>
                    </a:srgbClr>
                  </a:outerShdw>
                </a:effectLst>
              </a:rPr>
              <a:t>Onset of Labour pains: </a:t>
            </a:r>
          </a:p>
          <a:p>
            <a:pPr lvl="1"/>
            <a:r>
              <a:rPr lang="en-AU" sz="2800" dirty="0">
                <a:effectLst>
                  <a:outerShdw blurRad="38100" dist="38100" dir="2700000" algn="tl">
                    <a:srgbClr val="000000">
                      <a:alpha val="43137"/>
                    </a:srgbClr>
                  </a:outerShdw>
                </a:effectLst>
              </a:rPr>
              <a:t>Beginning of labour</a:t>
            </a:r>
          </a:p>
          <a:p>
            <a:pPr lvl="1"/>
            <a:r>
              <a:rPr lang="en-AU" sz="2800" dirty="0">
                <a:effectLst>
                  <a:outerShdw blurRad="38100" dist="38100" dir="2700000" algn="tl">
                    <a:srgbClr val="000000">
                      <a:alpha val="43137"/>
                    </a:srgbClr>
                  </a:outerShdw>
                </a:effectLst>
              </a:rPr>
              <a:t>They are contractions of the uterus muscles which have probably started during the final three months of gestation. </a:t>
            </a:r>
          </a:p>
          <a:p>
            <a:pPr lvl="1"/>
            <a:r>
              <a:rPr lang="en-AU" sz="2800" dirty="0">
                <a:effectLst>
                  <a:outerShdw blurRad="38100" dist="38100" dir="2700000" algn="tl">
                    <a:srgbClr val="000000">
                      <a:alpha val="43137"/>
                    </a:srgbClr>
                  </a:outerShdw>
                </a:effectLst>
              </a:rPr>
              <a:t>They become stronger, they increase in length and become more frequent.</a:t>
            </a:r>
          </a:p>
          <a:p>
            <a:pPr lvl="1"/>
            <a:r>
              <a:rPr lang="en-AU" sz="2800" dirty="0">
                <a:effectLst>
                  <a:outerShdw blurRad="38100" dist="38100" dir="2700000" algn="tl">
                    <a:srgbClr val="000000">
                      <a:alpha val="43137"/>
                    </a:srgbClr>
                  </a:outerShdw>
                </a:effectLst>
              </a:rPr>
              <a:t>At the beginning of the birth process, the contractions occur every 30 minutes and are quite strong.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686800" cy="1143000"/>
          </a:xfrm>
        </p:spPr>
        <p:txBody>
          <a:bodyPr>
            <a:normAutofit fontScale="90000"/>
          </a:bodyPr>
          <a:lstStyle/>
          <a:p>
            <a:r>
              <a:rPr lang="en-AU" b="1" u="sng" dirty="0"/>
              <a:t>Dilation of the Cervix-1st Stage of Labour</a:t>
            </a:r>
          </a:p>
        </p:txBody>
      </p:sp>
      <p:sp>
        <p:nvSpPr>
          <p:cNvPr id="3" name="Content Placeholder 2"/>
          <p:cNvSpPr>
            <a:spLocks noGrp="1"/>
          </p:cNvSpPr>
          <p:nvPr>
            <p:ph idx="1"/>
          </p:nvPr>
        </p:nvSpPr>
        <p:spPr>
          <a:xfrm>
            <a:off x="467544" y="2060848"/>
            <a:ext cx="8424936" cy="3657599"/>
          </a:xfrm>
        </p:spPr>
        <p:txBody>
          <a:bodyPr>
            <a:normAutofit/>
          </a:bodyPr>
          <a:lstStyle/>
          <a:p>
            <a:r>
              <a:rPr lang="en-AU" sz="2800" dirty="0">
                <a:effectLst>
                  <a:outerShdw blurRad="38100" dist="38100" dir="2700000" algn="tl">
                    <a:srgbClr val="000000">
                      <a:alpha val="43137"/>
                    </a:srgbClr>
                  </a:outerShdw>
                </a:effectLst>
              </a:rPr>
              <a:t>The first stage of labour is the time from the onset of labour to the complete dilation of the cervix.</a:t>
            </a:r>
          </a:p>
          <a:p>
            <a:pPr marL="18288" indent="0">
              <a:buNone/>
            </a:pPr>
            <a:endParaRPr lang="en-AU" sz="2800" dirty="0">
              <a:effectLst>
                <a:outerShdw blurRad="38100" dist="38100" dir="2700000" algn="tl">
                  <a:srgbClr val="000000">
                    <a:alpha val="43137"/>
                  </a:srgbClr>
                </a:outerShdw>
              </a:effectLst>
            </a:endParaRPr>
          </a:p>
          <a:p>
            <a:r>
              <a:rPr lang="en-AU" sz="2800" dirty="0">
                <a:effectLst>
                  <a:outerShdw blurRad="38100" dist="38100" dir="2700000" algn="tl">
                    <a:srgbClr val="000000">
                      <a:alpha val="43137"/>
                    </a:srgbClr>
                  </a:outerShdw>
                </a:effectLst>
              </a:rPr>
              <a:t>On average, it lasts 8-9 hours for the first child and then shorter (4 hours) for subsequent children.</a:t>
            </a:r>
          </a:p>
          <a:p>
            <a:endParaRPr lang="en-AU" sz="28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753</TotalTime>
  <Words>1744</Words>
  <Application>Microsoft Office PowerPoint</Application>
  <PresentationFormat>On-screen Show (4:3)</PresentationFormat>
  <Paragraphs>180</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Century Gothic</vt:lpstr>
      <vt:lpstr>Times New Roman</vt:lpstr>
      <vt:lpstr>Verdana</vt:lpstr>
      <vt:lpstr>Wingdings 2</vt:lpstr>
      <vt:lpstr>Verve</vt:lpstr>
      <vt:lpstr>Chapter 19 Birth &amp; Development</vt:lpstr>
      <vt:lpstr>Quiz</vt:lpstr>
      <vt:lpstr>PowerPoint Presentation</vt:lpstr>
      <vt:lpstr>Prior to Labour</vt:lpstr>
      <vt:lpstr>The Foetus Just Before Birth</vt:lpstr>
      <vt:lpstr>PowerPoint Presentation</vt:lpstr>
      <vt:lpstr>The First Stage of Labour</vt:lpstr>
      <vt:lpstr>1st Stage of Labour</vt:lpstr>
      <vt:lpstr>Dilation of the Cervix-1st Stage of Labour</vt:lpstr>
      <vt:lpstr>PowerPoint Presentation</vt:lpstr>
      <vt:lpstr>PowerPoint Presentation</vt:lpstr>
      <vt:lpstr>PowerPoint Presentation</vt:lpstr>
      <vt:lpstr>The Second Stage of Labour: Stage of Expulsion</vt:lpstr>
      <vt:lpstr>PowerPoint Presentation</vt:lpstr>
      <vt:lpstr>PowerPoint Presentation</vt:lpstr>
      <vt:lpstr>PowerPoint Presentation</vt:lpstr>
      <vt:lpstr>The 3rd Stage of Labour: Afterbirth</vt:lpstr>
      <vt:lpstr>PowerPoint Presentation</vt:lpstr>
      <vt:lpstr>Characteristics of a Newborn Infant</vt:lpstr>
      <vt:lpstr>PowerPoint Presentation</vt:lpstr>
      <vt:lpstr>POSTNATAL CARE</vt:lpstr>
      <vt:lpstr>Changes in the Baby at Birth</vt:lpstr>
      <vt:lpstr>Foetal Circulation</vt:lpstr>
      <vt:lpstr>Schematic Diagram Showing Foetal Flow of Blood</vt:lpstr>
      <vt:lpstr>Circulation of Blood in a Foetus</vt:lpstr>
      <vt:lpstr>Changes in the Circulation at Birth</vt:lpstr>
      <vt:lpstr> </vt:lpstr>
      <vt:lpstr>PowerPoint Presentation</vt:lpstr>
      <vt:lpstr>Schematic Diagram Showing Changes in the Circulatory System During Birth</vt:lpstr>
      <vt:lpstr>PowerPoint Presentation</vt:lpstr>
      <vt:lpstr>Changes to the Mother</vt:lpstr>
      <vt:lpstr>The uterus returning to its normal size</vt:lpstr>
      <vt:lpstr>Structure of the Breast</vt:lpstr>
      <vt:lpstr>Structure of the Breast</vt:lpstr>
      <vt:lpstr>PowerPoint Presentation</vt:lpstr>
      <vt:lpstr> Define the term ‘lactation’.</vt:lpstr>
      <vt:lpstr>Milk Let-Down</vt:lpstr>
      <vt:lpstr>The Role of Prolactin and Oxytocin in the Production and Release(milk letdown) of Milk.</vt:lpstr>
      <vt:lpstr>Colostrum</vt:lpstr>
      <vt:lpstr>A Table Comparing Breast Milk and Cow’s Milk</vt:lpstr>
      <vt:lpstr>Changes in Form and Proportion of the Human Body</vt:lpstr>
      <vt:lpstr>Changes in Physical Proportion that Occur  in Development From Infancy to Childhood.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Birth &amp; Development</dc:title>
  <dc:creator>Bev</dc:creator>
  <cp:lastModifiedBy>Greg Munyard</cp:lastModifiedBy>
  <cp:revision>78</cp:revision>
  <dcterms:created xsi:type="dcterms:W3CDTF">2010-07-10T08:03:26Z</dcterms:created>
  <dcterms:modified xsi:type="dcterms:W3CDTF">2017-09-04T03:41:43Z</dcterms:modified>
</cp:coreProperties>
</file>