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handoutMasterIdLst>
    <p:handoutMasterId r:id="rId29"/>
  </p:handoutMasterIdLst>
  <p:sldIdLst>
    <p:sldId id="256" r:id="rId2"/>
    <p:sldId id="257" r:id="rId3"/>
    <p:sldId id="258" r:id="rId4"/>
    <p:sldId id="28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10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413280-B18A-4279-8F7F-8D73D1642207}" type="datetimeFigureOut">
              <a:rPr lang="en-GB" smtClean="0"/>
              <a:t>13/02/2018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AC9C3F-115D-4B8C-8451-E4C822C8F431}" type="slidenum">
              <a:rPr lang="en-GB" smtClean="0"/>
              <a:t>‹#›</a:t>
            </a:fld>
            <a:endParaRPr lang="en-GB"/>
          </a:p>
        </p:txBody>
      </p:sp>
    </p:spTree>
    <p:extLst>
      <p:ext uri="{BB962C8B-B14F-4D97-AF65-F5344CB8AC3E}">
        <p14:creationId xmlns:p14="http://schemas.microsoft.com/office/powerpoint/2010/main" val="1904222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5E743-2724-456E-A472-D08A2A5626E7}" type="datetimeFigureOut">
              <a:rPr lang="en-GB" smtClean="0"/>
              <a:t>13/02/2018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C29CA-42CC-4D2C-8577-36017D321D8E}" type="slidenum">
              <a:rPr lang="en-GB" smtClean="0"/>
              <a:t>‹#›</a:t>
            </a:fld>
            <a:endParaRPr lang="en-GB"/>
          </a:p>
        </p:txBody>
      </p:sp>
    </p:spTree>
    <p:extLst>
      <p:ext uri="{BB962C8B-B14F-4D97-AF65-F5344CB8AC3E}">
        <p14:creationId xmlns:p14="http://schemas.microsoft.com/office/powerpoint/2010/main" val="329437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5466A32-272E-4A07-BB61-AB1C09AE7969}" type="slidenum">
              <a:rPr lang="en-AU" smtClean="0"/>
              <a:t>8</a:t>
            </a:fld>
            <a:endParaRPr lang="en-AU"/>
          </a:p>
        </p:txBody>
      </p:sp>
    </p:spTree>
    <p:extLst>
      <p:ext uri="{BB962C8B-B14F-4D97-AF65-F5344CB8AC3E}">
        <p14:creationId xmlns:p14="http://schemas.microsoft.com/office/powerpoint/2010/main" val="121369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D405609-361E-4947-8DA7-65D2A8E57C31}" type="datetimeFigureOut">
              <a:rPr lang="en-GB" smtClean="0"/>
              <a:t>13/02/2018</a:t>
            </a:fld>
            <a:endParaRPr lang="en-GB"/>
          </a:p>
        </p:txBody>
      </p:sp>
      <p:sp>
        <p:nvSpPr>
          <p:cNvPr id="8" name="Slide Number Placeholder 7"/>
          <p:cNvSpPr>
            <a:spLocks noGrp="1"/>
          </p:cNvSpPr>
          <p:nvPr>
            <p:ph type="sldNum" sz="quarter" idx="11"/>
          </p:nvPr>
        </p:nvSpPr>
        <p:spPr/>
        <p:txBody>
          <a:bodyPr/>
          <a:lstStyle/>
          <a:p>
            <a:fld id="{92B716C9-68C6-4349-A292-4BCF839A2DDE}"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05609-361E-4947-8DA7-65D2A8E57C31}" type="datetimeFigureOut">
              <a:rPr lang="en-GB" smtClean="0"/>
              <a:t>13/02/2018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05609-361E-4947-8DA7-65D2A8E57C31}" type="datetimeFigureOut">
              <a:rPr lang="en-GB" smtClean="0"/>
              <a:t>13/02/2018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05609-361E-4947-8DA7-65D2A8E57C31}" type="datetimeFigureOut">
              <a:rPr lang="en-GB" smtClean="0"/>
              <a:t>13/02/2018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05609-361E-4947-8DA7-65D2A8E57C31}" type="datetimeFigureOut">
              <a:rPr lang="en-GB" smtClean="0"/>
              <a:t>13/02/2018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D405609-361E-4947-8DA7-65D2A8E57C31}" type="datetimeFigureOut">
              <a:rPr lang="en-GB" smtClean="0"/>
              <a:t>13/02/2018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716C9-68C6-4349-A292-4BCF839A2DDE}" type="slidenum">
              <a:rPr lang="en-GB" smtClean="0"/>
              <a:t>‹#›</a:t>
            </a:fld>
            <a:endParaRPr lang="en-GB"/>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D405609-361E-4947-8DA7-65D2A8E57C31}" type="datetimeFigureOut">
              <a:rPr lang="en-GB" smtClean="0"/>
              <a:t>13/02/2018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B716C9-68C6-4349-A292-4BCF839A2DDE}" type="slidenum">
              <a:rPr lang="en-GB" smtClean="0"/>
              <a:t>‹#›</a:t>
            </a:fld>
            <a:endParaRPr lang="en-GB"/>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405609-361E-4947-8DA7-65D2A8E57C31}" type="datetimeFigureOut">
              <a:rPr lang="en-GB" smtClean="0"/>
              <a:t>13/02/2018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05609-361E-4947-8DA7-65D2A8E57C31}" type="datetimeFigureOut">
              <a:rPr lang="en-GB" smtClean="0"/>
              <a:t>13/02/2018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05609-361E-4947-8DA7-65D2A8E57C31}" type="datetimeFigureOut">
              <a:rPr lang="en-GB" smtClean="0"/>
              <a:t>13/02/2018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05609-361E-4947-8DA7-65D2A8E57C31}" type="datetimeFigureOut">
              <a:rPr lang="en-GB" smtClean="0"/>
              <a:t>13/02/2018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716C9-68C6-4349-A292-4BCF839A2DD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D405609-361E-4947-8DA7-65D2A8E57C31}" type="datetimeFigureOut">
              <a:rPr lang="en-GB" smtClean="0"/>
              <a:t>13/02/2018</a:t>
            </a:fld>
            <a:endParaRPr lang="en-GB"/>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2B716C9-68C6-4349-A292-4BCF839A2DDE}" type="slidenum">
              <a:rPr lang="en-GB" smtClean="0"/>
              <a:t>‹#›</a:t>
            </a:fld>
            <a:endParaRPr lang="en-GB"/>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GB"/>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effectLst>
                  <a:outerShdw blurRad="38100" dist="38100" dir="2700000" algn="tl">
                    <a:srgbClr val="000000">
                      <a:alpha val="43137"/>
                    </a:srgbClr>
                  </a:outerShdw>
                </a:effectLst>
              </a:rPr>
              <a:t>UNIT 1 ATAR HUMAN BIOLOGY</a:t>
            </a:r>
            <a:endParaRPr lang="en-GB"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AU" dirty="0">
                <a:effectLst>
                  <a:outerShdw blurRad="38100" dist="38100" dir="2700000" algn="tl">
                    <a:srgbClr val="000000">
                      <a:alpha val="43137"/>
                    </a:srgbClr>
                  </a:outerShdw>
                </a:effectLst>
              </a:rPr>
              <a:t>CHAPTER 3 CELLS</a:t>
            </a: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329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a:xfrm>
            <a:off x="0" y="357166"/>
            <a:ext cx="9144000" cy="5952194"/>
          </a:xfrm>
        </p:spPr>
        <p:txBody>
          <a:bodyPr>
            <a:normAutofit/>
          </a:bodyPr>
          <a:lstStyle/>
          <a:p>
            <a:pPr algn="ctr"/>
            <a:r>
              <a:rPr lang="en-AU" sz="4800" dirty="0">
                <a:solidFill>
                  <a:srgbClr val="FFC000"/>
                </a:solidFill>
                <a:effectLst>
                  <a:outerShdw blurRad="38100" dist="38100" dir="2700000" algn="tl">
                    <a:srgbClr val="000000">
                      <a:alpha val="43137"/>
                    </a:srgbClr>
                  </a:outerShdw>
                </a:effectLst>
              </a:rPr>
              <a:t>RIBOSOMES</a:t>
            </a:r>
          </a:p>
          <a:p>
            <a:r>
              <a:rPr lang="en-AU" sz="4800" dirty="0" err="1">
                <a:solidFill>
                  <a:srgbClr val="FFC000"/>
                </a:solidFill>
                <a:effectLst>
                  <a:outerShdw blurRad="38100" dist="38100" dir="2700000" algn="tl">
                    <a:srgbClr val="000000">
                      <a:alpha val="43137"/>
                    </a:srgbClr>
                  </a:outerShdw>
                </a:effectLst>
              </a:rPr>
              <a:t>Ribosomes</a:t>
            </a:r>
            <a:r>
              <a:rPr lang="en-AU" sz="4800" dirty="0">
                <a:solidFill>
                  <a:srgbClr val="FFC000"/>
                </a:solidFill>
                <a:effectLst>
                  <a:outerShdw blurRad="38100" dist="38100" dir="2700000" algn="tl">
                    <a:srgbClr val="000000">
                      <a:alpha val="43137"/>
                    </a:srgbClr>
                  </a:outerShdw>
                </a:effectLst>
              </a:rPr>
              <a:t> are where amino acids are joined together to form </a:t>
            </a:r>
            <a:r>
              <a:rPr lang="en-AU" sz="4800" u="sng" dirty="0">
                <a:solidFill>
                  <a:srgbClr val="FFC000"/>
                </a:solidFill>
                <a:effectLst>
                  <a:outerShdw blurRad="38100" dist="38100" dir="2700000" algn="tl">
                    <a:srgbClr val="000000">
                      <a:alpha val="43137"/>
                    </a:srgbClr>
                  </a:outerShdw>
                </a:effectLst>
              </a:rPr>
              <a:t>protein</a:t>
            </a:r>
            <a:r>
              <a:rPr lang="en-AU" sz="4800" dirty="0">
                <a:solidFill>
                  <a:srgbClr val="FFC000"/>
                </a:solidFill>
                <a:effectLst>
                  <a:outerShdw blurRad="38100" dist="38100" dir="2700000" algn="tl">
                    <a:srgbClr val="000000">
                      <a:alpha val="43137"/>
                    </a:srgbClr>
                  </a:outerShdw>
                </a:effectLst>
              </a:rPr>
              <a:t>. </a:t>
            </a:r>
          </a:p>
          <a:p>
            <a:r>
              <a:rPr lang="en-AU" sz="4800" dirty="0">
                <a:solidFill>
                  <a:srgbClr val="FFC000"/>
                </a:solidFill>
                <a:effectLst>
                  <a:outerShdw blurRad="38100" dist="38100" dir="2700000" algn="tl">
                    <a:srgbClr val="000000">
                      <a:alpha val="43137"/>
                    </a:srgbClr>
                  </a:outerShdw>
                </a:effectLst>
              </a:rPr>
              <a:t> They can be either attached to membranes within the cell or suspended in the cytoplasm.</a:t>
            </a:r>
          </a:p>
        </p:txBody>
      </p:sp>
    </p:spTree>
    <p:extLst>
      <p:ext uri="{BB962C8B-B14F-4D97-AF65-F5344CB8AC3E}">
        <p14:creationId xmlns:p14="http://schemas.microsoft.com/office/powerpoint/2010/main" val="66300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0166" y="5143511"/>
            <a:ext cx="6158542" cy="373722"/>
          </a:xfrm>
        </p:spPr>
        <p:txBody>
          <a:bodyPr>
            <a:normAutofit/>
          </a:bodyPr>
          <a:lstStyle/>
          <a:p>
            <a:pPr marL="45720" indent="0" algn="ctr">
              <a:buNone/>
            </a:pPr>
            <a:r>
              <a:rPr lang="en-AU" sz="800" dirty="0">
                <a:solidFill>
                  <a:srgbClr val="FFC000"/>
                </a:solidFill>
              </a:rPr>
              <a:t>http://micro.magnet.fsu.edu/cells/endoplasmicreticulum/endoplasmicreticulum.html</a:t>
            </a:r>
          </a:p>
        </p:txBody>
      </p:sp>
      <p:pic>
        <p:nvPicPr>
          <p:cNvPr id="50178" name="Picture 2"/>
          <p:cNvPicPr>
            <a:picLocks noChangeAspect="1" noChangeArrowheads="1"/>
          </p:cNvPicPr>
          <p:nvPr/>
        </p:nvPicPr>
        <p:blipFill>
          <a:blip r:embed="rId2" cstate="print"/>
          <a:srcRect/>
          <a:stretch>
            <a:fillRect/>
          </a:stretch>
        </p:blipFill>
        <p:spPr bwMode="auto">
          <a:xfrm>
            <a:off x="1500166" y="585810"/>
            <a:ext cx="6158542" cy="4557701"/>
          </a:xfrm>
          <a:prstGeom prst="rect">
            <a:avLst/>
          </a:prstGeom>
          <a:noFill/>
          <a:ln w="9525">
            <a:noFill/>
            <a:miter lim="800000"/>
            <a:headEnd/>
            <a:tailEnd/>
          </a:ln>
        </p:spPr>
      </p:pic>
    </p:spTree>
    <p:extLst>
      <p:ext uri="{BB962C8B-B14F-4D97-AF65-F5344CB8AC3E}">
        <p14:creationId xmlns:p14="http://schemas.microsoft.com/office/powerpoint/2010/main" val="409425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315200" cy="1154097"/>
          </a:xfrm>
        </p:spPr>
        <p:txBody>
          <a:bodyPr/>
          <a:lstStyle/>
          <a:p>
            <a:r>
              <a:rPr lang="en-AU" dirty="0">
                <a:solidFill>
                  <a:srgbClr val="FFC000"/>
                </a:solidFill>
                <a:effectLst>
                  <a:outerShdw blurRad="38100" dist="38100" dir="2700000" algn="tl">
                    <a:srgbClr val="000000">
                      <a:alpha val="43137"/>
                    </a:srgbClr>
                  </a:outerShdw>
                </a:effectLst>
              </a:rPr>
              <a:t>ENDOPLASMIC RETICULUM</a:t>
            </a:r>
          </a:p>
        </p:txBody>
      </p:sp>
      <p:sp>
        <p:nvSpPr>
          <p:cNvPr id="3" name="Content Placeholder 2"/>
          <p:cNvSpPr>
            <a:spLocks noGrp="1"/>
          </p:cNvSpPr>
          <p:nvPr>
            <p:ph idx="1"/>
          </p:nvPr>
        </p:nvSpPr>
        <p:spPr>
          <a:xfrm>
            <a:off x="323528" y="1628800"/>
            <a:ext cx="8229600" cy="4709160"/>
          </a:xfrm>
        </p:spPr>
        <p:txBody>
          <a:bodyPr>
            <a:normAutofit/>
          </a:bodyPr>
          <a:lstStyle/>
          <a:p>
            <a:r>
              <a:rPr lang="en-AU" sz="2400" dirty="0">
                <a:solidFill>
                  <a:srgbClr val="FFC000"/>
                </a:solidFill>
                <a:effectLst>
                  <a:outerShdw blurRad="38100" dist="38100" dir="2700000" algn="tl">
                    <a:srgbClr val="000000">
                      <a:alpha val="43137"/>
                    </a:srgbClr>
                  </a:outerShdw>
                </a:effectLst>
              </a:rPr>
              <a:t>The endoplasmic reticulum or ER are folds of membranes within the cytoplasm which join the cell membrane and the nuclear membrane.</a:t>
            </a:r>
          </a:p>
          <a:p>
            <a:r>
              <a:rPr lang="en-AU" sz="2400" dirty="0">
                <a:solidFill>
                  <a:srgbClr val="FFC000"/>
                </a:solidFill>
                <a:effectLst>
                  <a:outerShdw blurRad="38100" dist="38100" dir="2700000" algn="tl">
                    <a:srgbClr val="000000">
                      <a:alpha val="43137"/>
                    </a:srgbClr>
                  </a:outerShdw>
                </a:effectLst>
              </a:rPr>
              <a:t>  </a:t>
            </a:r>
          </a:p>
          <a:p>
            <a:r>
              <a:rPr lang="en-AU" sz="2400" dirty="0">
                <a:solidFill>
                  <a:srgbClr val="FFC000"/>
                </a:solidFill>
                <a:effectLst>
                  <a:outerShdw blurRad="38100" dist="38100" dir="2700000" algn="tl">
                    <a:srgbClr val="000000">
                      <a:alpha val="43137"/>
                    </a:srgbClr>
                  </a:outerShdw>
                </a:effectLst>
              </a:rPr>
              <a:t>The ER has two functions:</a:t>
            </a:r>
          </a:p>
          <a:p>
            <a:endParaRPr lang="en-AU" sz="2400" dirty="0">
              <a:solidFill>
                <a:srgbClr val="FFC000"/>
              </a:solidFill>
              <a:effectLst>
                <a:outerShdw blurRad="38100" dist="38100" dir="2700000" algn="tl">
                  <a:srgbClr val="000000">
                    <a:alpha val="43137"/>
                  </a:srgbClr>
                </a:outerShdw>
              </a:effectLst>
            </a:endParaRPr>
          </a:p>
          <a:p>
            <a:r>
              <a:rPr lang="en-AU" sz="2400" dirty="0">
                <a:solidFill>
                  <a:srgbClr val="FFC000"/>
                </a:solidFill>
                <a:effectLst>
                  <a:outerShdw blurRad="38100" dist="38100" dir="2700000" algn="tl">
                    <a:srgbClr val="000000">
                      <a:alpha val="43137"/>
                    </a:srgbClr>
                  </a:outerShdw>
                </a:effectLst>
              </a:rPr>
              <a:t>1. provides a surface for chemical reactions , and to</a:t>
            </a:r>
          </a:p>
          <a:p>
            <a:endParaRPr lang="en-AU" sz="2400" dirty="0">
              <a:solidFill>
                <a:srgbClr val="FFC000"/>
              </a:solidFill>
              <a:effectLst>
                <a:outerShdw blurRad="38100" dist="38100" dir="2700000" algn="tl">
                  <a:srgbClr val="000000">
                    <a:alpha val="43137"/>
                  </a:srgbClr>
                </a:outerShdw>
              </a:effectLst>
            </a:endParaRPr>
          </a:p>
          <a:p>
            <a:r>
              <a:rPr lang="en-AU" sz="2400" dirty="0">
                <a:solidFill>
                  <a:srgbClr val="FFC000"/>
                </a:solidFill>
                <a:effectLst>
                  <a:outerShdw blurRad="38100" dist="38100" dir="2700000" algn="tl">
                    <a:srgbClr val="000000">
                      <a:alpha val="43137"/>
                    </a:srgbClr>
                  </a:outerShdw>
                </a:effectLst>
              </a:rPr>
              <a:t>2. transport or store molecules</a:t>
            </a:r>
          </a:p>
          <a:p>
            <a:endParaRPr lang="en-AU" sz="2400" dirty="0"/>
          </a:p>
        </p:txBody>
      </p:sp>
    </p:spTree>
    <p:extLst>
      <p:ext uri="{BB962C8B-B14F-4D97-AF65-F5344CB8AC3E}">
        <p14:creationId xmlns:p14="http://schemas.microsoft.com/office/powerpoint/2010/main" val="250738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709160"/>
          </a:xfrm>
        </p:spPr>
        <p:txBody>
          <a:bodyPr>
            <a:normAutofit/>
          </a:bodyPr>
          <a:lstStyle/>
          <a:p>
            <a:r>
              <a:rPr lang="en-AU" sz="3600" dirty="0" err="1">
                <a:solidFill>
                  <a:srgbClr val="FFC000"/>
                </a:solidFill>
                <a:effectLst>
                  <a:outerShdw blurRad="38100" dist="38100" dir="2700000" algn="tl">
                    <a:srgbClr val="000000">
                      <a:alpha val="43137"/>
                    </a:srgbClr>
                  </a:outerShdw>
                </a:effectLst>
              </a:rPr>
              <a:t>Ribosomes</a:t>
            </a:r>
            <a:r>
              <a:rPr lang="en-AU" sz="3600" dirty="0">
                <a:solidFill>
                  <a:srgbClr val="FFC000"/>
                </a:solidFill>
                <a:effectLst>
                  <a:outerShdw blurRad="38100" dist="38100" dir="2700000" algn="tl">
                    <a:srgbClr val="000000">
                      <a:alpha val="43137"/>
                    </a:srgbClr>
                  </a:outerShdw>
                </a:effectLst>
              </a:rPr>
              <a:t> are often attached to these membranes which become known as rough ER or granular ER.</a:t>
            </a:r>
          </a:p>
          <a:p>
            <a:endParaRPr lang="en-AU" sz="3600" dirty="0">
              <a:solidFill>
                <a:srgbClr val="FFC000"/>
              </a:solidFill>
              <a:effectLst>
                <a:outerShdw blurRad="38100" dist="38100" dir="2700000" algn="tl">
                  <a:srgbClr val="000000">
                    <a:alpha val="43137"/>
                  </a:srgbClr>
                </a:outerShdw>
              </a:effectLst>
            </a:endParaRPr>
          </a:p>
          <a:p>
            <a:r>
              <a:rPr lang="en-AU" sz="3600" dirty="0">
                <a:solidFill>
                  <a:srgbClr val="FFC000"/>
                </a:solidFill>
                <a:effectLst>
                  <a:outerShdw blurRad="38100" dist="38100" dir="2700000" algn="tl">
                    <a:srgbClr val="000000">
                      <a:alpha val="43137"/>
                    </a:srgbClr>
                  </a:outerShdw>
                </a:effectLst>
              </a:rPr>
              <a:t>If no </a:t>
            </a:r>
            <a:r>
              <a:rPr lang="en-AU" sz="3600" dirty="0" err="1">
                <a:solidFill>
                  <a:srgbClr val="FFC000"/>
                </a:solidFill>
                <a:effectLst>
                  <a:outerShdw blurRad="38100" dist="38100" dir="2700000" algn="tl">
                    <a:srgbClr val="000000">
                      <a:alpha val="43137"/>
                    </a:srgbClr>
                  </a:outerShdw>
                </a:effectLst>
              </a:rPr>
              <a:t>ribosomes</a:t>
            </a:r>
            <a:r>
              <a:rPr lang="en-AU" sz="3600" dirty="0">
                <a:solidFill>
                  <a:srgbClr val="FFC000"/>
                </a:solidFill>
                <a:effectLst>
                  <a:outerShdw blurRad="38100" dist="38100" dir="2700000" algn="tl">
                    <a:srgbClr val="000000">
                      <a:alpha val="43137"/>
                    </a:srgbClr>
                  </a:outerShdw>
                </a:effectLst>
              </a:rPr>
              <a:t> are attached to the membranes, they are known as smooth ER or </a:t>
            </a:r>
            <a:r>
              <a:rPr lang="en-AU" sz="3600" dirty="0" err="1">
                <a:solidFill>
                  <a:srgbClr val="FFC000"/>
                </a:solidFill>
                <a:effectLst>
                  <a:outerShdw blurRad="38100" dist="38100" dir="2700000" algn="tl">
                    <a:srgbClr val="000000">
                      <a:alpha val="43137"/>
                    </a:srgbClr>
                  </a:outerShdw>
                </a:effectLst>
              </a:rPr>
              <a:t>agranular</a:t>
            </a:r>
            <a:r>
              <a:rPr lang="en-AU" sz="3600" dirty="0">
                <a:solidFill>
                  <a:srgbClr val="FFC000"/>
                </a:solidFill>
                <a:effectLst>
                  <a:outerShdw blurRad="38100" dist="38100" dir="2700000" algn="tl">
                    <a:srgbClr val="000000">
                      <a:alpha val="43137"/>
                    </a:srgbClr>
                  </a:outerShdw>
                </a:effectLst>
              </a:rPr>
              <a:t> ER.</a:t>
            </a:r>
          </a:p>
        </p:txBody>
      </p:sp>
    </p:spTree>
    <p:extLst>
      <p:ext uri="{BB962C8B-B14F-4D97-AF65-F5344CB8AC3E}">
        <p14:creationId xmlns:p14="http://schemas.microsoft.com/office/powerpoint/2010/main" val="187470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51202" name="Picture 2" descr="http://employees.csbsju.edu/HJAKUBOWSKI/classes/ch331/cho/ergolgi.jpeg"/>
          <p:cNvPicPr>
            <a:picLocks noChangeAspect="1" noChangeArrowheads="1"/>
          </p:cNvPicPr>
          <p:nvPr/>
        </p:nvPicPr>
        <p:blipFill>
          <a:blip r:embed="rId2" cstate="print"/>
          <a:srcRect/>
          <a:stretch>
            <a:fillRect/>
          </a:stretch>
        </p:blipFill>
        <p:spPr bwMode="auto">
          <a:xfrm>
            <a:off x="466725" y="2"/>
            <a:ext cx="7891489" cy="6869320"/>
          </a:xfrm>
          <a:prstGeom prst="rect">
            <a:avLst/>
          </a:prstGeom>
          <a:noFill/>
        </p:spPr>
      </p:pic>
    </p:spTree>
    <p:extLst>
      <p:ext uri="{BB962C8B-B14F-4D97-AF65-F5344CB8AC3E}">
        <p14:creationId xmlns:p14="http://schemas.microsoft.com/office/powerpoint/2010/main" val="169412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7315200" cy="1154097"/>
          </a:xfrm>
        </p:spPr>
        <p:txBody>
          <a:bodyPr/>
          <a:lstStyle/>
          <a:p>
            <a:r>
              <a:rPr lang="en-AU" dirty="0">
                <a:solidFill>
                  <a:srgbClr val="FFC000"/>
                </a:solidFill>
              </a:rPr>
              <a:t>GOLGI APPARATUS</a:t>
            </a:r>
          </a:p>
        </p:txBody>
      </p:sp>
      <p:sp>
        <p:nvSpPr>
          <p:cNvPr id="3" name="Content Placeholder 2"/>
          <p:cNvSpPr>
            <a:spLocks noGrp="1"/>
          </p:cNvSpPr>
          <p:nvPr>
            <p:ph idx="1"/>
          </p:nvPr>
        </p:nvSpPr>
        <p:spPr>
          <a:xfrm>
            <a:off x="467544" y="1484784"/>
            <a:ext cx="8229600" cy="5023500"/>
          </a:xfrm>
        </p:spPr>
        <p:txBody>
          <a:bodyPr>
            <a:noAutofit/>
          </a:bodyPr>
          <a:lstStyle/>
          <a:p>
            <a:r>
              <a:rPr lang="en-AU" sz="3000" dirty="0">
                <a:solidFill>
                  <a:srgbClr val="FFC000"/>
                </a:solidFill>
                <a:effectLst>
                  <a:outerShdw blurRad="38100" dist="38100" dir="2700000" algn="tl">
                    <a:srgbClr val="000000">
                      <a:alpha val="43137"/>
                    </a:srgbClr>
                  </a:outerShdw>
                </a:effectLst>
              </a:rPr>
              <a:t>The </a:t>
            </a:r>
            <a:r>
              <a:rPr lang="en-AU" sz="3000" dirty="0" err="1">
                <a:solidFill>
                  <a:srgbClr val="FFC000"/>
                </a:solidFill>
                <a:effectLst>
                  <a:outerShdw blurRad="38100" dist="38100" dir="2700000" algn="tl">
                    <a:srgbClr val="000000">
                      <a:alpha val="43137"/>
                    </a:srgbClr>
                  </a:outerShdw>
                </a:effectLst>
              </a:rPr>
              <a:t>golgi</a:t>
            </a:r>
            <a:r>
              <a:rPr lang="en-AU" sz="3000" dirty="0">
                <a:solidFill>
                  <a:srgbClr val="FFC000"/>
                </a:solidFill>
                <a:effectLst>
                  <a:outerShdw blurRad="38100" dist="38100" dir="2700000" algn="tl">
                    <a:srgbClr val="000000">
                      <a:alpha val="43137"/>
                    </a:srgbClr>
                  </a:outerShdw>
                </a:effectLst>
              </a:rPr>
              <a:t> apparatus is comprised of a series of membranous bags.  They receive protein from </a:t>
            </a:r>
            <a:r>
              <a:rPr lang="en-AU" sz="3000" dirty="0" err="1">
                <a:solidFill>
                  <a:srgbClr val="FFC000"/>
                </a:solidFill>
                <a:effectLst>
                  <a:outerShdw blurRad="38100" dist="38100" dir="2700000" algn="tl">
                    <a:srgbClr val="000000">
                      <a:alpha val="43137"/>
                    </a:srgbClr>
                  </a:outerShdw>
                </a:effectLst>
              </a:rPr>
              <a:t>ribosomes</a:t>
            </a:r>
            <a:r>
              <a:rPr lang="en-AU" sz="3000" dirty="0">
                <a:solidFill>
                  <a:srgbClr val="FFC000"/>
                </a:solidFill>
                <a:effectLst>
                  <a:outerShdw blurRad="38100" dist="38100" dir="2700000" algn="tl">
                    <a:srgbClr val="000000">
                      <a:alpha val="43137"/>
                    </a:srgbClr>
                  </a:outerShdw>
                </a:effectLst>
              </a:rPr>
              <a:t> on the rough ER and package or modify them by adding fatty acids, sugar, </a:t>
            </a:r>
            <a:r>
              <a:rPr lang="en-AU" sz="3000" dirty="0" err="1">
                <a:solidFill>
                  <a:srgbClr val="FFC000"/>
                </a:solidFill>
                <a:effectLst>
                  <a:outerShdw blurRad="38100" dist="38100" dir="2700000" algn="tl">
                    <a:srgbClr val="000000">
                      <a:alpha val="43137"/>
                    </a:srgbClr>
                  </a:outerShdw>
                </a:effectLst>
              </a:rPr>
              <a:t>sulfates</a:t>
            </a:r>
            <a:r>
              <a:rPr lang="en-AU" sz="3000" dirty="0">
                <a:solidFill>
                  <a:srgbClr val="FFC000"/>
                </a:solidFill>
                <a:effectLst>
                  <a:outerShdw blurRad="38100" dist="38100" dir="2700000" algn="tl">
                    <a:srgbClr val="000000">
                      <a:alpha val="43137"/>
                    </a:srgbClr>
                  </a:outerShdw>
                </a:effectLst>
              </a:rPr>
              <a:t> and/or phosphates.</a:t>
            </a:r>
          </a:p>
          <a:p>
            <a:r>
              <a:rPr lang="en-AU" sz="3000" dirty="0">
                <a:solidFill>
                  <a:srgbClr val="FFC000"/>
                </a:solidFill>
                <a:effectLst>
                  <a:outerShdw blurRad="38100" dist="38100" dir="2700000" algn="tl">
                    <a:srgbClr val="000000">
                      <a:alpha val="43137"/>
                    </a:srgbClr>
                  </a:outerShdw>
                </a:effectLst>
              </a:rPr>
              <a:t>Following this modification, the proteins are placed into a vesicle which forms from the membrane of the </a:t>
            </a:r>
            <a:r>
              <a:rPr lang="en-AU" sz="3000" dirty="0" err="1">
                <a:solidFill>
                  <a:srgbClr val="FFC000"/>
                </a:solidFill>
                <a:effectLst>
                  <a:outerShdw blurRad="38100" dist="38100" dir="2700000" algn="tl">
                    <a:srgbClr val="000000">
                      <a:alpha val="43137"/>
                    </a:srgbClr>
                  </a:outerShdw>
                </a:effectLst>
              </a:rPr>
              <a:t>golgi</a:t>
            </a:r>
            <a:r>
              <a:rPr lang="en-AU" sz="3000" dirty="0">
                <a:solidFill>
                  <a:srgbClr val="FFC000"/>
                </a:solidFill>
                <a:effectLst>
                  <a:outerShdw blurRad="38100" dist="38100" dir="2700000" algn="tl">
                    <a:srgbClr val="000000">
                      <a:alpha val="43137"/>
                    </a:srgbClr>
                  </a:outerShdw>
                </a:effectLst>
              </a:rPr>
              <a:t> apparatus.</a:t>
            </a:r>
          </a:p>
          <a:p>
            <a:r>
              <a:rPr lang="en-AU" sz="3000" dirty="0">
                <a:solidFill>
                  <a:srgbClr val="FFC000"/>
                </a:solidFill>
                <a:effectLst>
                  <a:outerShdw blurRad="38100" dist="38100" dir="2700000" algn="tl">
                    <a:srgbClr val="000000">
                      <a:alpha val="43137"/>
                    </a:srgbClr>
                  </a:outerShdw>
                </a:effectLst>
              </a:rPr>
              <a:t>The vesicle moves to the cell membrane where it allows the protein to exit from the cell.</a:t>
            </a:r>
          </a:p>
        </p:txBody>
      </p:sp>
    </p:spTree>
    <p:extLst>
      <p:ext uri="{BB962C8B-B14F-4D97-AF65-F5344CB8AC3E}">
        <p14:creationId xmlns:p14="http://schemas.microsoft.com/office/powerpoint/2010/main" val="1506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lstStyle/>
          <a:p>
            <a:r>
              <a:rPr lang="en-AU" dirty="0" err="1">
                <a:solidFill>
                  <a:srgbClr val="FFC000"/>
                </a:solidFill>
                <a:effectLst>
                  <a:outerShdw blurRad="38100" dist="38100" dir="2700000" algn="tl">
                    <a:srgbClr val="000000">
                      <a:alpha val="43137"/>
                    </a:srgbClr>
                  </a:outerShdw>
                </a:effectLst>
              </a:rPr>
              <a:t>Lysosomes</a:t>
            </a:r>
            <a:endParaRPr lang="en-AU" dirty="0">
              <a:solidFill>
                <a:srgbClr val="FFC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2276872"/>
            <a:ext cx="8858312" cy="4709160"/>
          </a:xfrm>
        </p:spPr>
        <p:txBody>
          <a:bodyPr>
            <a:normAutofit/>
          </a:bodyPr>
          <a:lstStyle/>
          <a:p>
            <a:pPr>
              <a:buNone/>
            </a:pPr>
            <a:r>
              <a:rPr lang="en-AU" sz="2400" dirty="0">
                <a:solidFill>
                  <a:srgbClr val="FFC000"/>
                </a:solidFill>
                <a:effectLst>
                  <a:outerShdw blurRad="38100" dist="38100" dir="2700000" algn="tl">
                    <a:srgbClr val="000000">
                      <a:alpha val="43137"/>
                    </a:srgbClr>
                  </a:outerShdw>
                </a:effectLst>
              </a:rPr>
              <a:t>Lysosomes contain digestive enzymes(lysozymes) which break down protein, lipids, nucleic acid and some carbohydrates.  </a:t>
            </a:r>
          </a:p>
          <a:p>
            <a:pPr>
              <a:buNone/>
            </a:pPr>
            <a:endParaRPr lang="en-AU" sz="2400" dirty="0">
              <a:solidFill>
                <a:srgbClr val="FFC000"/>
              </a:solidFill>
              <a:effectLst>
                <a:outerShdw blurRad="38100" dist="38100" dir="2700000" algn="tl">
                  <a:srgbClr val="000000">
                    <a:alpha val="43137"/>
                  </a:srgbClr>
                </a:outerShdw>
              </a:effectLst>
            </a:endParaRPr>
          </a:p>
          <a:p>
            <a:pPr>
              <a:buNone/>
            </a:pPr>
            <a:r>
              <a:rPr lang="en-AU" sz="2400" dirty="0" err="1">
                <a:solidFill>
                  <a:srgbClr val="FFC000"/>
                </a:solidFill>
                <a:effectLst>
                  <a:outerShdw blurRad="38100" dist="38100" dir="2700000" algn="tl">
                    <a:srgbClr val="000000">
                      <a:alpha val="43137"/>
                    </a:srgbClr>
                  </a:outerShdw>
                </a:effectLst>
              </a:rPr>
              <a:t>Lysosomes</a:t>
            </a:r>
            <a:r>
              <a:rPr lang="en-AU" sz="2400" dirty="0">
                <a:solidFill>
                  <a:srgbClr val="FFC000"/>
                </a:solidFill>
                <a:effectLst>
                  <a:outerShdw blurRad="38100" dist="38100" dir="2700000" algn="tl">
                    <a:srgbClr val="000000">
                      <a:alpha val="43137"/>
                    </a:srgbClr>
                  </a:outerShdw>
                </a:effectLst>
              </a:rPr>
              <a:t> break down materials that are taken into the cell or break down worn-out organelles.</a:t>
            </a:r>
          </a:p>
        </p:txBody>
      </p:sp>
    </p:spTree>
    <p:extLst>
      <p:ext uri="{BB962C8B-B14F-4D97-AF65-F5344CB8AC3E}">
        <p14:creationId xmlns:p14="http://schemas.microsoft.com/office/powerpoint/2010/main" val="146759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descr="http://www.cartage.org.lb/en/themes/sciences/zoology/AnimalPhysiology/Anatomy/AnimalCellStructure/Mitochondria/mitochondria.jpg"/>
          <p:cNvPicPr>
            <a:picLocks noChangeAspect="1" noChangeArrowheads="1"/>
          </p:cNvPicPr>
          <p:nvPr/>
        </p:nvPicPr>
        <p:blipFill>
          <a:blip r:embed="rId2"/>
          <a:srcRect/>
          <a:stretch>
            <a:fillRect/>
          </a:stretch>
        </p:blipFill>
        <p:spPr bwMode="auto">
          <a:xfrm>
            <a:off x="2071671" y="1000108"/>
            <a:ext cx="5047664" cy="5165443"/>
          </a:xfrm>
          <a:prstGeom prst="rect">
            <a:avLst/>
          </a:prstGeom>
          <a:noFill/>
        </p:spPr>
      </p:pic>
    </p:spTree>
    <p:extLst>
      <p:ext uri="{BB962C8B-B14F-4D97-AF65-F5344CB8AC3E}">
        <p14:creationId xmlns:p14="http://schemas.microsoft.com/office/powerpoint/2010/main" val="260449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C000"/>
                </a:solidFill>
              </a:rPr>
              <a:t>MITOCHONDRIA</a:t>
            </a:r>
          </a:p>
        </p:txBody>
      </p:sp>
      <p:sp>
        <p:nvSpPr>
          <p:cNvPr id="3" name="Content Placeholder 2"/>
          <p:cNvSpPr>
            <a:spLocks noGrp="1"/>
          </p:cNvSpPr>
          <p:nvPr>
            <p:ph idx="1"/>
          </p:nvPr>
        </p:nvSpPr>
        <p:spPr/>
        <p:txBody>
          <a:bodyPr>
            <a:noAutofit/>
          </a:bodyPr>
          <a:lstStyle/>
          <a:p>
            <a:r>
              <a:rPr lang="en-AU" sz="2800" dirty="0"/>
              <a:t>Mitochondria(singular is mitochondrion) are referred to as the powerhouse of the cell because they produce energy for the cell’s activities through the process of cellular  respiration.</a:t>
            </a:r>
          </a:p>
          <a:p>
            <a:r>
              <a:rPr lang="en-AU" sz="2800" dirty="0"/>
              <a:t>These energy-making reactions occur in the folds of the inner membrane.  </a:t>
            </a:r>
          </a:p>
          <a:p>
            <a:r>
              <a:rPr lang="en-AU" sz="2800" dirty="0"/>
              <a:t>A smooth outer membrane surrounds the mitochondrion.</a:t>
            </a:r>
          </a:p>
        </p:txBody>
      </p:sp>
    </p:spTree>
    <p:extLst>
      <p:ext uri="{BB962C8B-B14F-4D97-AF65-F5344CB8AC3E}">
        <p14:creationId xmlns:p14="http://schemas.microsoft.com/office/powerpoint/2010/main" val="280915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94210" name="Picture 2" descr="http://images.protopage.com/view/721453/3evo6lsadmsi4ahyyf32gp9j7.jpg"/>
          <p:cNvPicPr>
            <a:picLocks noChangeAspect="1" noChangeArrowheads="1"/>
          </p:cNvPicPr>
          <p:nvPr/>
        </p:nvPicPr>
        <p:blipFill>
          <a:blip r:embed="rId2"/>
          <a:srcRect/>
          <a:stretch>
            <a:fillRect/>
          </a:stretch>
        </p:blipFill>
        <p:spPr bwMode="auto">
          <a:xfrm>
            <a:off x="1605495" y="928670"/>
            <a:ext cx="5869213" cy="4929222"/>
          </a:xfrm>
          <a:prstGeom prst="rect">
            <a:avLst/>
          </a:prstGeom>
          <a:noFill/>
        </p:spPr>
      </p:pic>
    </p:spTree>
    <p:extLst>
      <p:ext uri="{BB962C8B-B14F-4D97-AF65-F5344CB8AC3E}">
        <p14:creationId xmlns:p14="http://schemas.microsoft.com/office/powerpoint/2010/main" val="376654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2"/>
                </a:solidFill>
              </a:rPr>
              <a:t>CELL THEORY</a:t>
            </a:r>
          </a:p>
        </p:txBody>
      </p:sp>
      <p:sp>
        <p:nvSpPr>
          <p:cNvPr id="3" name="Content Placeholder 2"/>
          <p:cNvSpPr>
            <a:spLocks noGrp="1"/>
          </p:cNvSpPr>
          <p:nvPr>
            <p:ph idx="1"/>
          </p:nvPr>
        </p:nvSpPr>
        <p:spPr/>
        <p:txBody>
          <a:bodyPr>
            <a:normAutofit/>
          </a:bodyPr>
          <a:lstStyle/>
          <a:p>
            <a:r>
              <a:rPr lang="en-AU" sz="2400" dirty="0">
                <a:solidFill>
                  <a:schemeClr val="accent2"/>
                </a:solidFill>
                <a:effectLst>
                  <a:outerShdw blurRad="38100" dist="38100" dir="2700000" algn="tl">
                    <a:srgbClr val="000000">
                      <a:alpha val="43137"/>
                    </a:srgbClr>
                  </a:outerShdw>
                </a:effectLst>
              </a:rPr>
              <a:t>All living things are made up of cells</a:t>
            </a:r>
            <a:r>
              <a:rPr lang="en-AU" sz="2400" dirty="0">
                <a:solidFill>
                  <a:schemeClr val="accent2"/>
                </a:solidFill>
              </a:rPr>
              <a:t>.</a:t>
            </a:r>
          </a:p>
        </p:txBody>
      </p:sp>
    </p:spTree>
    <p:extLst>
      <p:ext uri="{BB962C8B-B14F-4D97-AF65-F5344CB8AC3E}">
        <p14:creationId xmlns:p14="http://schemas.microsoft.com/office/powerpoint/2010/main" val="422658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95234" name="Picture 2" descr="http://www.emc.maricopa.edu/faculty/farabee/biobk/spindle.gif"/>
          <p:cNvPicPr>
            <a:picLocks noChangeAspect="1" noChangeArrowheads="1"/>
          </p:cNvPicPr>
          <p:nvPr/>
        </p:nvPicPr>
        <p:blipFill>
          <a:blip r:embed="rId2"/>
          <a:srcRect/>
          <a:stretch>
            <a:fillRect/>
          </a:stretch>
        </p:blipFill>
        <p:spPr bwMode="auto">
          <a:xfrm>
            <a:off x="1188268" y="1000108"/>
            <a:ext cx="6901693" cy="4857784"/>
          </a:xfrm>
          <a:prstGeom prst="rect">
            <a:avLst/>
          </a:prstGeom>
          <a:noFill/>
        </p:spPr>
      </p:pic>
      <p:sp>
        <p:nvSpPr>
          <p:cNvPr id="5" name="Rectangle 4"/>
          <p:cNvSpPr/>
          <p:nvPr/>
        </p:nvSpPr>
        <p:spPr>
          <a:xfrm>
            <a:off x="2353114" y="5857892"/>
            <a:ext cx="4572000" cy="215444"/>
          </a:xfrm>
          <a:prstGeom prst="rect">
            <a:avLst/>
          </a:prstGeom>
        </p:spPr>
        <p:txBody>
          <a:bodyPr>
            <a:spAutoFit/>
          </a:bodyPr>
          <a:lstStyle/>
          <a:p>
            <a:r>
              <a:rPr lang="en-AU" sz="800" dirty="0">
                <a:solidFill>
                  <a:srgbClr val="FFC000"/>
                </a:solidFill>
                <a:effectLst>
                  <a:outerShdw blurRad="38100" dist="38100" dir="2700000" algn="tl">
                    <a:srgbClr val="000000">
                      <a:alpha val="43137"/>
                    </a:srgbClr>
                  </a:outerShdw>
                </a:effectLst>
              </a:rPr>
              <a:t>http://www.emc.maricopa.edu/faculty/farabee/biobk/spindle.gif</a:t>
            </a:r>
          </a:p>
        </p:txBody>
      </p:sp>
    </p:spTree>
    <p:extLst>
      <p:ext uri="{BB962C8B-B14F-4D97-AF65-F5344CB8AC3E}">
        <p14:creationId xmlns:p14="http://schemas.microsoft.com/office/powerpoint/2010/main" val="139686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AU" dirty="0">
                <a:solidFill>
                  <a:srgbClr val="FFC000"/>
                </a:solidFill>
                <a:effectLst>
                  <a:outerShdw blurRad="38100" dist="38100" dir="2700000" algn="tl">
                    <a:srgbClr val="000000">
                      <a:alpha val="43137"/>
                    </a:srgbClr>
                  </a:outerShdw>
                </a:effectLst>
              </a:rPr>
              <a:t>CENTRIOLES</a:t>
            </a:r>
          </a:p>
        </p:txBody>
      </p:sp>
      <p:sp>
        <p:nvSpPr>
          <p:cNvPr id="3" name="Content Placeholder 2"/>
          <p:cNvSpPr>
            <a:spLocks noGrp="1"/>
          </p:cNvSpPr>
          <p:nvPr>
            <p:ph idx="1"/>
          </p:nvPr>
        </p:nvSpPr>
        <p:spPr>
          <a:xfrm>
            <a:off x="457200" y="1285860"/>
            <a:ext cx="8229600" cy="5023500"/>
          </a:xfrm>
        </p:spPr>
        <p:txBody>
          <a:bodyPr>
            <a:normAutofit/>
          </a:bodyPr>
          <a:lstStyle/>
          <a:p>
            <a:pPr>
              <a:buNone/>
            </a:pPr>
            <a:r>
              <a:rPr lang="en-AU" sz="3600" dirty="0" err="1">
                <a:solidFill>
                  <a:srgbClr val="FFC000"/>
                </a:solidFill>
                <a:effectLst>
                  <a:outerShdw blurRad="38100" dist="38100" dir="2700000" algn="tl">
                    <a:srgbClr val="000000">
                      <a:alpha val="43137"/>
                    </a:srgbClr>
                  </a:outerShdw>
                </a:effectLst>
              </a:rPr>
              <a:t>Centrioles</a:t>
            </a:r>
            <a:r>
              <a:rPr lang="en-AU" sz="3600" dirty="0">
                <a:solidFill>
                  <a:srgbClr val="FFC000"/>
                </a:solidFill>
                <a:effectLst>
                  <a:outerShdw blurRad="38100" dist="38100" dir="2700000" algn="tl">
                    <a:srgbClr val="000000">
                      <a:alpha val="43137"/>
                    </a:srgbClr>
                  </a:outerShdw>
                </a:effectLst>
              </a:rPr>
              <a:t> are involved in cell reproduction .</a:t>
            </a:r>
          </a:p>
          <a:p>
            <a:pPr>
              <a:buNone/>
            </a:pPr>
            <a:endParaRPr lang="en-AU" sz="3600" dirty="0">
              <a:solidFill>
                <a:srgbClr val="FFC000"/>
              </a:solidFill>
              <a:effectLst>
                <a:outerShdw blurRad="38100" dist="38100" dir="2700000" algn="tl">
                  <a:srgbClr val="000000">
                    <a:alpha val="43137"/>
                  </a:srgbClr>
                </a:outerShdw>
              </a:effectLst>
            </a:endParaRPr>
          </a:p>
          <a:p>
            <a:pPr>
              <a:buNone/>
            </a:pPr>
            <a:r>
              <a:rPr lang="en-AU" sz="3600" dirty="0">
                <a:solidFill>
                  <a:srgbClr val="FFC000"/>
                </a:solidFill>
                <a:effectLst>
                  <a:outerShdw blurRad="38100" dist="38100" dir="2700000" algn="tl">
                    <a:srgbClr val="000000">
                      <a:alpha val="43137"/>
                    </a:srgbClr>
                  </a:outerShdw>
                </a:effectLst>
              </a:rPr>
              <a:t>They are cylindrical in shape, work in pairs and are located near the nucleus.</a:t>
            </a:r>
          </a:p>
          <a:p>
            <a:pPr>
              <a:buNone/>
            </a:pPr>
            <a:endParaRPr lang="en-AU" sz="3600"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180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C000"/>
                </a:solidFill>
              </a:rPr>
              <a:t>Cilia and Flagella</a:t>
            </a:r>
          </a:p>
        </p:txBody>
      </p:sp>
      <p:sp>
        <p:nvSpPr>
          <p:cNvPr id="3" name="Content Placeholder 2"/>
          <p:cNvSpPr>
            <a:spLocks noGrp="1"/>
          </p:cNvSpPr>
          <p:nvPr>
            <p:ph idx="1"/>
          </p:nvPr>
        </p:nvSpPr>
        <p:spPr/>
        <p:txBody>
          <a:bodyPr>
            <a:noAutofit/>
          </a:bodyPr>
          <a:lstStyle/>
          <a:p>
            <a:r>
              <a:rPr lang="en-US" sz="2400" dirty="0">
                <a:solidFill>
                  <a:srgbClr val="FFC000"/>
                </a:solidFill>
                <a:effectLst>
                  <a:outerShdw blurRad="38100" dist="38100" dir="2700000" algn="tl">
                    <a:srgbClr val="000000">
                      <a:alpha val="43137"/>
                    </a:srgbClr>
                  </a:outerShdw>
                </a:effectLst>
              </a:rPr>
              <a:t>These structures are projections which can produce movement of the cell or move substances over the surface of the cell by moving in a rhythmic motion.</a:t>
            </a:r>
          </a:p>
          <a:p>
            <a:endParaRPr lang="en-AU" sz="2400" dirty="0"/>
          </a:p>
          <a:p>
            <a:r>
              <a:rPr lang="en-US" sz="2400" dirty="0">
                <a:solidFill>
                  <a:srgbClr val="FFC000"/>
                </a:solidFill>
                <a:effectLst>
                  <a:outerShdw blurRad="38100" dist="38100" dir="2700000" algn="tl">
                    <a:srgbClr val="000000">
                      <a:alpha val="43137"/>
                    </a:srgbClr>
                  </a:outerShdw>
                </a:effectLst>
              </a:rPr>
              <a:t>If these projections are short and numerous, they are called cilia.  Cells with cilia can be found in the respiratory tract.  If these projections are longer and fewer in number, they are called flagella.  An example of a cell with </a:t>
            </a:r>
            <a:r>
              <a:rPr lang="en-US" sz="2400">
                <a:solidFill>
                  <a:srgbClr val="FFC000"/>
                </a:solidFill>
                <a:effectLst>
                  <a:outerShdw blurRad="38100" dist="38100" dir="2700000" algn="tl">
                    <a:srgbClr val="000000">
                      <a:alpha val="43137"/>
                    </a:srgbClr>
                  </a:outerShdw>
                </a:effectLst>
              </a:rPr>
              <a:t>a flagellum </a:t>
            </a:r>
            <a:r>
              <a:rPr lang="en-US" sz="2400" dirty="0">
                <a:solidFill>
                  <a:srgbClr val="FFC000"/>
                </a:solidFill>
                <a:effectLst>
                  <a:outerShdw blurRad="38100" dist="38100" dir="2700000" algn="tl">
                    <a:srgbClr val="000000">
                      <a:alpha val="43137"/>
                    </a:srgbClr>
                  </a:outerShdw>
                </a:effectLst>
              </a:rPr>
              <a:t>is a sperm.</a:t>
            </a:r>
            <a:endParaRPr lang="en-AU" sz="2400" dirty="0">
              <a:solidFill>
                <a:srgbClr val="FFC000"/>
              </a:solidFill>
              <a:effectLst>
                <a:outerShdw blurRad="38100" dist="38100" dir="2700000" algn="tl">
                  <a:srgbClr val="000000">
                    <a:alpha val="43137"/>
                  </a:srgbClr>
                </a:outerShdw>
              </a:effectLst>
            </a:endParaRPr>
          </a:p>
          <a:p>
            <a:endParaRPr lang="en-AU" sz="2400" dirty="0"/>
          </a:p>
        </p:txBody>
      </p:sp>
    </p:spTree>
    <p:extLst>
      <p:ext uri="{BB962C8B-B14F-4D97-AF65-F5344CB8AC3E}">
        <p14:creationId xmlns:p14="http://schemas.microsoft.com/office/powerpoint/2010/main" val="86619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monash.edu.au/news/assets/images/micro-robot.jpg"/>
          <p:cNvPicPr>
            <a:picLocks noChangeAspect="1" noChangeArrowheads="1"/>
          </p:cNvPicPr>
          <p:nvPr/>
        </p:nvPicPr>
        <p:blipFill>
          <a:blip r:embed="rId2"/>
          <a:srcRect/>
          <a:stretch>
            <a:fillRect/>
          </a:stretch>
        </p:blipFill>
        <p:spPr bwMode="auto">
          <a:xfrm>
            <a:off x="1707865" y="2071678"/>
            <a:ext cx="4935837" cy="3876875"/>
          </a:xfrm>
          <a:prstGeom prst="rect">
            <a:avLst/>
          </a:prstGeom>
          <a:noFill/>
        </p:spPr>
      </p:pic>
      <p:sp>
        <p:nvSpPr>
          <p:cNvPr id="5" name="Rectangle 4"/>
          <p:cNvSpPr/>
          <p:nvPr/>
        </p:nvSpPr>
        <p:spPr>
          <a:xfrm>
            <a:off x="1889783" y="5995591"/>
            <a:ext cx="4572000" cy="215444"/>
          </a:xfrm>
          <a:prstGeom prst="rect">
            <a:avLst/>
          </a:prstGeom>
        </p:spPr>
        <p:txBody>
          <a:bodyPr>
            <a:spAutoFit/>
          </a:bodyPr>
          <a:lstStyle/>
          <a:p>
            <a:r>
              <a:rPr lang="en-AU" sz="800" dirty="0">
                <a:solidFill>
                  <a:srgbClr val="FFC000"/>
                </a:solidFill>
              </a:rPr>
              <a:t>http://www.monash.edu.au/news/assets/images/micro-robot.jpg</a:t>
            </a:r>
          </a:p>
        </p:txBody>
      </p:sp>
    </p:spTree>
    <p:extLst>
      <p:ext uri="{BB962C8B-B14F-4D97-AF65-F5344CB8AC3E}">
        <p14:creationId xmlns:p14="http://schemas.microsoft.com/office/powerpoint/2010/main" val="107984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119" y="404664"/>
            <a:ext cx="7315200" cy="1154097"/>
          </a:xfrm>
        </p:spPr>
        <p:txBody>
          <a:bodyPr/>
          <a:lstStyle/>
          <a:p>
            <a:r>
              <a:rPr lang="en-AU" dirty="0"/>
              <a:t>Cilia in Respiratory Tract</a:t>
            </a:r>
          </a:p>
        </p:txBody>
      </p:sp>
      <p:sp>
        <p:nvSpPr>
          <p:cNvPr id="10" name="Content Placeholder 9"/>
          <p:cNvSpPr>
            <a:spLocks noGrp="1"/>
          </p:cNvSpPr>
          <p:nvPr>
            <p:ph idx="1"/>
          </p:nvPr>
        </p:nvSpPr>
        <p:spPr/>
        <p:txBody>
          <a:bodyPr/>
          <a:lstStyle/>
          <a:p>
            <a:endParaRPr lang="en-AU"/>
          </a:p>
        </p:txBody>
      </p:sp>
      <p:pic>
        <p:nvPicPr>
          <p:cNvPr id="97282" name="Picture 2" descr="http://www.pcdfoundation.org/images/Johnny's%20cilia%20pic.jpg"/>
          <p:cNvPicPr>
            <a:picLocks noChangeAspect="1" noChangeArrowheads="1"/>
          </p:cNvPicPr>
          <p:nvPr/>
        </p:nvPicPr>
        <p:blipFill>
          <a:blip r:embed="rId2"/>
          <a:srcRect/>
          <a:stretch>
            <a:fillRect/>
          </a:stretch>
        </p:blipFill>
        <p:spPr bwMode="auto">
          <a:xfrm>
            <a:off x="2500298" y="1643050"/>
            <a:ext cx="4214842" cy="4351355"/>
          </a:xfrm>
          <a:prstGeom prst="rect">
            <a:avLst/>
          </a:prstGeom>
          <a:noFill/>
        </p:spPr>
      </p:pic>
      <p:pic>
        <p:nvPicPr>
          <p:cNvPr id="97283" name="Picture 3" descr="http://images.google.com.au/images/isr_c.gif"/>
          <p:cNvPicPr>
            <a:picLocks noChangeAspect="1" noChangeArrowheads="1"/>
          </p:cNvPicPr>
          <p:nvPr/>
        </p:nvPicPr>
        <p:blipFill>
          <a:blip r:embed="rId3"/>
          <a:srcRect/>
          <a:stretch>
            <a:fillRect/>
          </a:stretch>
        </p:blipFill>
        <p:spPr bwMode="auto">
          <a:xfrm>
            <a:off x="0" y="0"/>
            <a:ext cx="142875" cy="142875"/>
          </a:xfrm>
          <a:prstGeom prst="rect">
            <a:avLst/>
          </a:prstGeom>
          <a:noFill/>
        </p:spPr>
      </p:pic>
      <p:sp>
        <p:nvSpPr>
          <p:cNvPr id="972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8000"/>
                </a:solidFill>
                <a:effectLst/>
                <a:latin typeface="Arial" pitchFamily="34" charset="0"/>
              </a:rPr>
              <a:t>www.pcdfoundation.org/images/Johnny%27s%20cil</a:t>
            </a:r>
            <a:r>
              <a:rPr kumimoji="0" lang="en-US" sz="1800" b="0" i="0" u="none" strike="noStrike" cap="none" normalizeH="0" baseline="0">
                <a:ln>
                  <a:noFill/>
                </a:ln>
                <a:solidFill>
                  <a:schemeClr val="tx1"/>
                </a:solidFill>
                <a:effectLst/>
                <a:latin typeface="Arial" pitchFamily="34" charset="0"/>
              </a:rPr>
              <a:t> </a:t>
            </a:r>
          </a:p>
        </p:txBody>
      </p:sp>
    </p:spTree>
    <p:extLst>
      <p:ext uri="{BB962C8B-B14F-4D97-AF65-F5344CB8AC3E}">
        <p14:creationId xmlns:p14="http://schemas.microsoft.com/office/powerpoint/2010/main" val="240612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solidFill>
                  <a:srgbClr val="FFC000"/>
                </a:solidFill>
                <a:effectLst>
                  <a:outerShdw blurRad="38100" dist="38100" dir="2700000" algn="tl">
                    <a:srgbClr val="000000">
                      <a:alpha val="43137"/>
                    </a:srgbClr>
                  </a:outerShdw>
                </a:effectLst>
              </a:rPr>
              <a:t>INCLUSIONS</a:t>
            </a:r>
            <a:endParaRPr lang="en-AU" dirty="0">
              <a:solidFill>
                <a:srgbClr val="FFC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solidFill>
                  <a:srgbClr val="FFC000"/>
                </a:solidFill>
                <a:effectLst>
                  <a:outerShdw blurRad="38100" dist="38100" dir="2700000" algn="tl">
                    <a:srgbClr val="000000">
                      <a:alpha val="43137"/>
                    </a:srgbClr>
                  </a:outerShdw>
                </a:effectLst>
              </a:rPr>
              <a:t>Inclusions are chemical substances which are found in the cytoplasm of the cell, but are not part of the cell’s structure.  </a:t>
            </a:r>
          </a:p>
          <a:p>
            <a:endParaRPr lang="en-US" dirty="0">
              <a:solidFill>
                <a:srgbClr val="FFC000"/>
              </a:solidFill>
              <a:effectLst>
                <a:outerShdw blurRad="38100" dist="38100" dir="2700000" algn="tl">
                  <a:srgbClr val="000000">
                    <a:alpha val="43137"/>
                  </a:srgbClr>
                </a:outerShdw>
              </a:effectLst>
            </a:endParaRPr>
          </a:p>
          <a:p>
            <a:r>
              <a:rPr lang="en-US" dirty="0">
                <a:solidFill>
                  <a:srgbClr val="FFC000"/>
                </a:solidFill>
                <a:effectLst>
                  <a:outerShdw blurRad="38100" dist="38100" dir="2700000" algn="tl">
                    <a:srgbClr val="000000">
                      <a:alpha val="43137"/>
                    </a:srgbClr>
                  </a:outerShdw>
                </a:effectLst>
              </a:rPr>
              <a:t>Two examples of inclusions are melanin and mucus. </a:t>
            </a:r>
          </a:p>
          <a:p>
            <a:endParaRPr lang="en-US" dirty="0">
              <a:solidFill>
                <a:srgbClr val="FFC000"/>
              </a:solidFill>
              <a:effectLst>
                <a:outerShdw blurRad="38100" dist="38100" dir="2700000" algn="tl">
                  <a:srgbClr val="000000">
                    <a:alpha val="43137"/>
                  </a:srgbClr>
                </a:outerShdw>
              </a:effectLst>
            </a:endParaRPr>
          </a:p>
          <a:p>
            <a:r>
              <a:rPr lang="en-US" dirty="0">
                <a:solidFill>
                  <a:srgbClr val="FFC000"/>
                </a:solidFill>
                <a:effectLst>
                  <a:outerShdw blurRad="38100" dist="38100" dir="2700000" algn="tl">
                    <a:srgbClr val="000000">
                      <a:alpha val="43137"/>
                    </a:srgbClr>
                  </a:outerShdw>
                </a:effectLst>
              </a:rPr>
              <a:t> If the inclusion is a liquid, it is enveloped by a membrane and is called a vacuole.</a:t>
            </a:r>
            <a:endParaRPr lang="en-AU" dirty="0">
              <a:solidFill>
                <a:srgbClr val="FFC000"/>
              </a:solidFill>
              <a:effectLst>
                <a:outerShdw blurRad="38100" dist="38100" dir="2700000" algn="tl">
                  <a:srgbClr val="000000">
                    <a:alpha val="43137"/>
                  </a:srgbClr>
                </a:outerShdw>
              </a:effectLst>
            </a:endParaRPr>
          </a:p>
          <a:p>
            <a:endParaRPr lang="en-AU" dirty="0"/>
          </a:p>
        </p:txBody>
      </p:sp>
    </p:spTree>
    <p:extLst>
      <p:ext uri="{BB962C8B-B14F-4D97-AF65-F5344CB8AC3E}">
        <p14:creationId xmlns:p14="http://schemas.microsoft.com/office/powerpoint/2010/main" val="28942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C000"/>
                </a:solidFill>
                <a:effectLst>
                  <a:outerShdw blurRad="38100" dist="38100" dir="2700000" algn="tl">
                    <a:srgbClr val="000000">
                      <a:alpha val="43137"/>
                    </a:srgbClr>
                  </a:outerShdw>
                </a:effectLst>
              </a:rPr>
              <a:t>CYTOSKELETON</a:t>
            </a:r>
          </a:p>
        </p:txBody>
      </p:sp>
      <p:sp>
        <p:nvSpPr>
          <p:cNvPr id="3" name="Content Placeholder 2"/>
          <p:cNvSpPr>
            <a:spLocks noGrp="1"/>
          </p:cNvSpPr>
          <p:nvPr>
            <p:ph idx="1"/>
          </p:nvPr>
        </p:nvSpPr>
        <p:spPr/>
        <p:txBody>
          <a:bodyPr/>
          <a:lstStyle/>
          <a:p>
            <a:r>
              <a:rPr lang="en-US" sz="4000" dirty="0">
                <a:solidFill>
                  <a:srgbClr val="FFC000"/>
                </a:solidFill>
                <a:effectLst>
                  <a:outerShdw blurRad="38100" dist="38100" dir="2700000" algn="tl">
                    <a:srgbClr val="000000">
                      <a:alpha val="43137"/>
                    </a:srgbClr>
                  </a:outerShdw>
                </a:effectLst>
              </a:rPr>
              <a:t>The cytoskeleton is made up of microfilaments and microtubules which give the cell its shape and help with cell movement.</a:t>
            </a:r>
            <a:endParaRPr lang="en-AU" sz="4000" dirty="0">
              <a:solidFill>
                <a:srgbClr val="FFC000"/>
              </a:solidFill>
              <a:effectLst>
                <a:outerShdw blurRad="38100" dist="38100" dir="2700000" algn="tl">
                  <a:srgbClr val="000000">
                    <a:alpha val="43137"/>
                  </a:srgbClr>
                </a:outerShdw>
              </a:effectLst>
            </a:endParaRPr>
          </a:p>
          <a:p>
            <a:endParaRPr lang="en-AU" dirty="0"/>
          </a:p>
        </p:txBody>
      </p:sp>
    </p:spTree>
    <p:extLst>
      <p:ext uri="{BB962C8B-B14F-4D97-AF65-F5344CB8AC3E}">
        <p14:creationId xmlns:p14="http://schemas.microsoft.com/office/powerpoint/2010/main" val="26985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315200" cy="1154097"/>
          </a:xfrm>
        </p:spPr>
        <p:txBody>
          <a:bodyPr>
            <a:normAutofit fontScale="90000"/>
          </a:bodyPr>
          <a:lstStyle/>
          <a:p>
            <a:r>
              <a:rPr lang="en-AU" sz="4400" dirty="0">
                <a:solidFill>
                  <a:schemeClr val="accent2"/>
                </a:solidFill>
                <a:effectLst>
                  <a:outerShdw blurRad="38100" dist="38100" dir="2700000" algn="tl">
                    <a:srgbClr val="000000">
                      <a:alpha val="43137"/>
                    </a:srgbClr>
                  </a:outerShdw>
                </a:effectLst>
              </a:rPr>
              <a:t>CELL STRUCTURE AND FUNCTIONS</a:t>
            </a:r>
            <a:endParaRPr lang="en-AU" dirty="0">
              <a:solidFill>
                <a:schemeClr val="accent2"/>
              </a:solidFill>
            </a:endParaRPr>
          </a:p>
        </p:txBody>
      </p:sp>
      <p:sp>
        <p:nvSpPr>
          <p:cNvPr id="3" name="Content Placeholder 2"/>
          <p:cNvSpPr>
            <a:spLocks noGrp="1"/>
          </p:cNvSpPr>
          <p:nvPr>
            <p:ph idx="1"/>
          </p:nvPr>
        </p:nvSpPr>
        <p:spPr>
          <a:xfrm>
            <a:off x="1507557" y="6072206"/>
            <a:ext cx="5792748" cy="525146"/>
          </a:xfrm>
        </p:spPr>
        <p:txBody>
          <a:bodyPr>
            <a:normAutofit fontScale="32500" lnSpcReduction="20000"/>
          </a:bodyPr>
          <a:lstStyle/>
          <a:p>
            <a:pPr marL="45720" indent="0" algn="ctr">
              <a:buNone/>
            </a:pPr>
            <a:endParaRPr lang="en-AU" dirty="0"/>
          </a:p>
          <a:p>
            <a:pPr algn="ctr"/>
            <a:endParaRPr lang="en-AU" sz="900" dirty="0"/>
          </a:p>
          <a:p>
            <a:pPr algn="ctr"/>
            <a:endParaRPr lang="en-AU" sz="900" dirty="0"/>
          </a:p>
          <a:p>
            <a:pPr algn="ctr"/>
            <a:r>
              <a:rPr lang="en-AU" sz="4500" dirty="0">
                <a:effectLst>
                  <a:outerShdw blurRad="38100" dist="38100" dir="2700000" algn="tl">
                    <a:srgbClr val="000000">
                      <a:alpha val="43137"/>
                    </a:srgbClr>
                  </a:outerShdw>
                </a:effectLst>
              </a:rPr>
              <a:t>www.genetherapyreview.com/images/stories/animal_cell.gif</a:t>
            </a:r>
          </a:p>
        </p:txBody>
      </p:sp>
      <p:pic>
        <p:nvPicPr>
          <p:cNvPr id="43010" name="Picture 2" descr="http://www.genetherapyreview.com/images/stories/animal_cell.gif"/>
          <p:cNvPicPr>
            <a:picLocks noChangeAspect="1" noChangeArrowheads="1"/>
          </p:cNvPicPr>
          <p:nvPr/>
        </p:nvPicPr>
        <p:blipFill>
          <a:blip r:embed="rId2" cstate="print"/>
          <a:srcRect/>
          <a:stretch>
            <a:fillRect/>
          </a:stretch>
        </p:blipFill>
        <p:spPr bwMode="auto">
          <a:xfrm>
            <a:off x="1643042" y="1500174"/>
            <a:ext cx="5521778" cy="4572032"/>
          </a:xfrm>
          <a:prstGeom prst="rect">
            <a:avLst/>
          </a:prstGeom>
          <a:noFill/>
        </p:spPr>
      </p:pic>
    </p:spTree>
    <p:extLst>
      <p:ext uri="{BB962C8B-B14F-4D97-AF65-F5344CB8AC3E}">
        <p14:creationId xmlns:p14="http://schemas.microsoft.com/office/powerpoint/2010/main" val="163142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329" y="188640"/>
            <a:ext cx="7315200" cy="1154097"/>
          </a:xfrm>
        </p:spPr>
        <p:txBody>
          <a:bodyPr/>
          <a:lstStyle/>
          <a:p>
            <a:r>
              <a:rPr lang="en-AU" dirty="0">
                <a:solidFill>
                  <a:srgbClr val="FFC000"/>
                </a:solidFill>
              </a:rPr>
              <a:t>Cell Membrane</a:t>
            </a:r>
          </a:p>
        </p:txBody>
      </p:sp>
      <p:sp>
        <p:nvSpPr>
          <p:cNvPr id="3" name="Content Placeholder 2"/>
          <p:cNvSpPr>
            <a:spLocks noGrp="1"/>
          </p:cNvSpPr>
          <p:nvPr>
            <p:ph idx="1"/>
          </p:nvPr>
        </p:nvSpPr>
        <p:spPr>
          <a:xfrm>
            <a:off x="264303" y="2148840"/>
            <a:ext cx="8472518" cy="4709160"/>
          </a:xfrm>
        </p:spPr>
        <p:txBody>
          <a:bodyPr>
            <a:normAutofit/>
          </a:bodyPr>
          <a:lstStyle/>
          <a:p>
            <a:pPr>
              <a:buNone/>
            </a:pPr>
            <a:r>
              <a:rPr lang="en-US" sz="2400" b="1" dirty="0">
                <a:solidFill>
                  <a:schemeClr val="accent2"/>
                </a:solidFill>
                <a:effectLst>
                  <a:outerShdw blurRad="38100" dist="38100" dir="2700000" algn="tl">
                    <a:srgbClr val="000000">
                      <a:alpha val="43137"/>
                    </a:srgbClr>
                  </a:outerShdw>
                </a:effectLst>
              </a:rPr>
              <a:t>The cell membrane or _________________________ of a cell separates it from ___________________ cells and separates the cell from the _________ environment.  It is composed of a ____________  layer of lipid molecules with a phosphate group called phospholipids, and some ___________.  The cell membrane has an important role in the ____________________ of substances into and out of the cell.  </a:t>
            </a:r>
            <a:endParaRPr lang="en-AU" sz="2400" dirty="0">
              <a:solidFill>
                <a:schemeClr val="accent2"/>
              </a:solidFill>
              <a:effectLst>
                <a:outerShdw blurRad="38100" dist="38100" dir="2700000" algn="tl">
                  <a:srgbClr val="000000">
                    <a:alpha val="43137"/>
                  </a:srgbClr>
                </a:outerShdw>
              </a:effectLst>
            </a:endParaRPr>
          </a:p>
          <a:p>
            <a:endParaRPr lang="en-AU" sz="2400" dirty="0">
              <a:solidFill>
                <a:schemeClr val="accent2"/>
              </a:solidFill>
            </a:endParaRPr>
          </a:p>
        </p:txBody>
      </p:sp>
      <p:sp>
        <p:nvSpPr>
          <p:cNvPr id="4" name="TextBox 3"/>
          <p:cNvSpPr txBox="1"/>
          <p:nvPr/>
        </p:nvSpPr>
        <p:spPr>
          <a:xfrm>
            <a:off x="3893339" y="2138729"/>
            <a:ext cx="3571900" cy="461665"/>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plasma membrane</a:t>
            </a:r>
          </a:p>
        </p:txBody>
      </p:sp>
      <p:sp>
        <p:nvSpPr>
          <p:cNvPr id="5" name="TextBox 4"/>
          <p:cNvSpPr txBox="1"/>
          <p:nvPr/>
        </p:nvSpPr>
        <p:spPr>
          <a:xfrm>
            <a:off x="3929593" y="2510154"/>
            <a:ext cx="2857520" cy="461665"/>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neighbouring</a:t>
            </a:r>
            <a:r>
              <a:rPr lang="en-AU" sz="1600" dirty="0"/>
              <a:t> </a:t>
            </a:r>
          </a:p>
        </p:txBody>
      </p:sp>
      <p:sp>
        <p:nvSpPr>
          <p:cNvPr id="6" name="TextBox 5"/>
          <p:cNvSpPr txBox="1"/>
          <p:nvPr/>
        </p:nvSpPr>
        <p:spPr>
          <a:xfrm>
            <a:off x="4499992" y="2859023"/>
            <a:ext cx="1571636" cy="461665"/>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external</a:t>
            </a:r>
            <a:endParaRPr lang="en-AU" sz="3200" dirty="0">
              <a:effectLst>
                <a:outerShdw blurRad="38100" dist="38100" dir="2700000" algn="tl">
                  <a:srgbClr val="000000">
                    <a:alpha val="43137"/>
                  </a:srgbClr>
                </a:outerShdw>
              </a:effectLst>
            </a:endParaRPr>
          </a:p>
        </p:txBody>
      </p:sp>
      <p:sp>
        <p:nvSpPr>
          <p:cNvPr id="7" name="TextBox 6"/>
          <p:cNvSpPr txBox="1"/>
          <p:nvPr/>
        </p:nvSpPr>
        <p:spPr>
          <a:xfrm>
            <a:off x="3347864" y="3255367"/>
            <a:ext cx="1643074" cy="461665"/>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double</a:t>
            </a:r>
          </a:p>
        </p:txBody>
      </p:sp>
      <p:sp>
        <p:nvSpPr>
          <p:cNvPr id="8" name="TextBox 7"/>
          <p:cNvSpPr txBox="1"/>
          <p:nvPr/>
        </p:nvSpPr>
        <p:spPr>
          <a:xfrm>
            <a:off x="4251064" y="3947864"/>
            <a:ext cx="2214578" cy="461665"/>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protein</a:t>
            </a:r>
          </a:p>
        </p:txBody>
      </p:sp>
      <p:sp>
        <p:nvSpPr>
          <p:cNvPr id="9" name="TextBox 8"/>
          <p:cNvSpPr txBox="1"/>
          <p:nvPr/>
        </p:nvSpPr>
        <p:spPr>
          <a:xfrm>
            <a:off x="971600" y="4653136"/>
            <a:ext cx="2143140" cy="461665"/>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movement</a:t>
            </a:r>
          </a:p>
        </p:txBody>
      </p:sp>
    </p:spTree>
    <p:extLst>
      <p:ext uri="{BB962C8B-B14F-4D97-AF65-F5344CB8AC3E}">
        <p14:creationId xmlns:p14="http://schemas.microsoft.com/office/powerpoint/2010/main" val="133914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AU" dirty="0">
                <a:solidFill>
                  <a:schemeClr val="accent2"/>
                </a:solidFill>
                <a:effectLst>
                  <a:outerShdw blurRad="38100" dist="38100" dir="2700000" algn="tl">
                    <a:srgbClr val="000000">
                      <a:alpha val="43137"/>
                    </a:srgbClr>
                  </a:outerShdw>
                </a:effectLst>
              </a:rPr>
              <a:t>CYTOPLASM</a:t>
            </a:r>
          </a:p>
        </p:txBody>
      </p:sp>
      <p:sp>
        <p:nvSpPr>
          <p:cNvPr id="3" name="Content Placeholder 2"/>
          <p:cNvSpPr>
            <a:spLocks noGrp="1"/>
          </p:cNvSpPr>
          <p:nvPr>
            <p:ph idx="1"/>
          </p:nvPr>
        </p:nvSpPr>
        <p:spPr>
          <a:xfrm>
            <a:off x="611560" y="1012371"/>
            <a:ext cx="8389596" cy="3640765"/>
          </a:xfrm>
        </p:spPr>
        <p:txBody>
          <a:bodyPr>
            <a:normAutofit/>
          </a:bodyPr>
          <a:lstStyle/>
          <a:p>
            <a:pPr>
              <a:buFont typeface="Arial" panose="020B0604020202020204" pitchFamily="34" charset="0"/>
              <a:buChar char="•"/>
            </a:pPr>
            <a:r>
              <a:rPr lang="en-AU" sz="3200" dirty="0">
                <a:solidFill>
                  <a:srgbClr val="FFC000"/>
                </a:solidFill>
                <a:effectLst>
                  <a:outerShdw blurRad="38100" dist="38100" dir="2700000" algn="tl">
                    <a:srgbClr val="000000">
                      <a:alpha val="43137"/>
                    </a:srgbClr>
                  </a:outerShdw>
                </a:effectLst>
              </a:rPr>
              <a:t>Jelly-like or watery material inside the cell membrane</a:t>
            </a:r>
          </a:p>
          <a:p>
            <a:pPr>
              <a:buFont typeface="Arial" panose="020B0604020202020204" pitchFamily="34" charset="0"/>
              <a:buChar char="•"/>
            </a:pPr>
            <a:r>
              <a:rPr lang="en-AU" sz="3200" dirty="0">
                <a:solidFill>
                  <a:srgbClr val="FFC000"/>
                </a:solidFill>
                <a:effectLst>
                  <a:outerShdw blurRad="38100" dist="38100" dir="2700000" algn="tl">
                    <a:srgbClr val="000000">
                      <a:alpha val="43137"/>
                    </a:srgbClr>
                  </a:outerShdw>
                </a:effectLst>
              </a:rPr>
              <a:t>Holds and contains membranous structures called organelles</a:t>
            </a:r>
          </a:p>
          <a:p>
            <a:pPr>
              <a:buFont typeface="Arial" panose="020B0604020202020204" pitchFamily="34" charset="0"/>
              <a:buChar char="•"/>
            </a:pPr>
            <a:r>
              <a:rPr lang="en-AU" sz="3200" dirty="0">
                <a:solidFill>
                  <a:srgbClr val="FFC000"/>
                </a:solidFill>
                <a:effectLst>
                  <a:outerShdw blurRad="38100" dist="38100" dir="2700000" algn="tl">
                    <a:srgbClr val="000000">
                      <a:alpha val="43137"/>
                    </a:srgbClr>
                  </a:outerShdw>
                </a:effectLst>
              </a:rPr>
              <a:t>Fills the space between the nucleus and the cell membrane </a:t>
            </a:r>
          </a:p>
        </p:txBody>
      </p:sp>
    </p:spTree>
    <p:extLst>
      <p:ext uri="{BB962C8B-B14F-4D97-AF65-F5344CB8AC3E}">
        <p14:creationId xmlns:p14="http://schemas.microsoft.com/office/powerpoint/2010/main" val="266702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315200" cy="1154097"/>
          </a:xfrm>
        </p:spPr>
        <p:txBody>
          <a:bodyPr/>
          <a:lstStyle/>
          <a:p>
            <a:r>
              <a:rPr lang="en-AU" dirty="0">
                <a:solidFill>
                  <a:srgbClr val="FFC000"/>
                </a:solidFill>
                <a:effectLst>
                  <a:outerShdw blurRad="38100" dist="38100" dir="2700000" algn="tl">
                    <a:srgbClr val="000000">
                      <a:alpha val="43137"/>
                    </a:srgbClr>
                  </a:outerShdw>
                </a:effectLst>
              </a:rPr>
              <a:t>ORGANELLES</a:t>
            </a:r>
          </a:p>
        </p:txBody>
      </p:sp>
      <p:sp>
        <p:nvSpPr>
          <p:cNvPr id="3" name="Content Placeholder 2"/>
          <p:cNvSpPr>
            <a:spLocks noGrp="1"/>
          </p:cNvSpPr>
          <p:nvPr>
            <p:ph idx="1"/>
          </p:nvPr>
        </p:nvSpPr>
        <p:spPr>
          <a:xfrm>
            <a:off x="30979" y="1412776"/>
            <a:ext cx="9001156" cy="4709160"/>
          </a:xfrm>
        </p:spPr>
        <p:txBody>
          <a:bodyPr/>
          <a:lstStyle/>
          <a:p>
            <a:endParaRPr lang="en-AU" dirty="0"/>
          </a:p>
          <a:p>
            <a:r>
              <a:rPr lang="en-AU" sz="4400" dirty="0">
                <a:solidFill>
                  <a:srgbClr val="FFC000"/>
                </a:solidFill>
                <a:effectLst>
                  <a:outerShdw blurRad="38100" dist="38100" dir="2700000" algn="tl">
                    <a:srgbClr val="000000">
                      <a:alpha val="43137"/>
                    </a:srgbClr>
                  </a:outerShdw>
                </a:effectLst>
              </a:rPr>
              <a:t>Organelles are structures within a cell which are specialised for a particular function. They are suspended in the </a:t>
            </a:r>
            <a:r>
              <a:rPr lang="en-AU" sz="4400" u="sng" dirty="0">
                <a:solidFill>
                  <a:srgbClr val="FFC000"/>
                </a:solidFill>
                <a:effectLst>
                  <a:outerShdw blurRad="38100" dist="38100" dir="2700000" algn="tl">
                    <a:srgbClr val="000000">
                      <a:alpha val="43137"/>
                    </a:srgbClr>
                  </a:outerShdw>
                </a:effectLst>
              </a:rPr>
              <a:t>cytoplasm</a:t>
            </a:r>
            <a:r>
              <a:rPr lang="en-AU" sz="4400" dirty="0">
                <a:solidFill>
                  <a:srgbClr val="FFC000"/>
                </a:solidFill>
                <a:effectLst>
                  <a:outerShdw blurRad="38100" dist="38100" dir="2700000" algn="tl">
                    <a:srgbClr val="000000">
                      <a:alpha val="43137"/>
                    </a:srgbClr>
                  </a:outerShdw>
                </a:effectLst>
              </a:rPr>
              <a:t>.</a:t>
            </a:r>
            <a:endParaRPr lang="en-AU"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385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2004" y="5718285"/>
            <a:ext cx="7315200" cy="557792"/>
          </a:xfrm>
        </p:spPr>
        <p:txBody>
          <a:bodyPr>
            <a:noAutofit/>
          </a:bodyPr>
          <a:lstStyle/>
          <a:p>
            <a:pPr marL="45720" indent="0" algn="ctr">
              <a:buNone/>
            </a:pPr>
            <a:r>
              <a:rPr lang="en-AU" sz="1100" dirty="0">
                <a:solidFill>
                  <a:srgbClr val="FFC000"/>
                </a:solidFill>
                <a:effectLst>
                  <a:outerShdw blurRad="38100" dist="38100" dir="2700000" algn="tl">
                    <a:srgbClr val="000000">
                      <a:alpha val="43137"/>
                    </a:srgbClr>
                  </a:outerShdw>
                </a:effectLst>
              </a:rPr>
              <a:t>http://www.chemistrypictures.org/d/19-3/cell_structure.jpg</a:t>
            </a:r>
          </a:p>
        </p:txBody>
      </p:sp>
      <p:pic>
        <p:nvPicPr>
          <p:cNvPr id="44034" name="Picture 2" descr="http://www.chemistrypictures.org/d/19-3/cell_structure.jpg"/>
          <p:cNvPicPr>
            <a:picLocks noChangeAspect="1" noChangeArrowheads="1"/>
          </p:cNvPicPr>
          <p:nvPr/>
        </p:nvPicPr>
        <p:blipFill>
          <a:blip r:embed="rId2" cstate="print"/>
          <a:srcRect/>
          <a:stretch>
            <a:fillRect/>
          </a:stretch>
        </p:blipFill>
        <p:spPr bwMode="auto">
          <a:xfrm>
            <a:off x="1571604" y="1142984"/>
            <a:ext cx="6096000" cy="4572000"/>
          </a:xfrm>
          <a:prstGeom prst="rect">
            <a:avLst/>
          </a:prstGeom>
          <a:noFill/>
        </p:spPr>
      </p:pic>
    </p:spTree>
    <p:extLst>
      <p:ext uri="{BB962C8B-B14F-4D97-AF65-F5344CB8AC3E}">
        <p14:creationId xmlns:p14="http://schemas.microsoft.com/office/powerpoint/2010/main" val="89418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en-AU" u="sng" dirty="0">
                <a:solidFill>
                  <a:srgbClr val="FFC000"/>
                </a:solidFill>
                <a:effectLst>
                  <a:outerShdw blurRad="38100" dist="38100" dir="2700000" algn="tl">
                    <a:srgbClr val="000000">
                      <a:alpha val="43137"/>
                    </a:srgbClr>
                  </a:outerShdw>
                </a:effectLst>
              </a:rPr>
              <a:t>Nucleus</a:t>
            </a:r>
          </a:p>
        </p:txBody>
      </p:sp>
      <p:sp>
        <p:nvSpPr>
          <p:cNvPr id="3" name="Content Placeholder 2"/>
          <p:cNvSpPr>
            <a:spLocks noGrp="1"/>
          </p:cNvSpPr>
          <p:nvPr>
            <p:ph idx="1"/>
          </p:nvPr>
        </p:nvSpPr>
        <p:spPr>
          <a:xfrm>
            <a:off x="251520" y="1000108"/>
            <a:ext cx="8712968" cy="5715040"/>
          </a:xfrm>
        </p:spPr>
        <p:txBody>
          <a:bodyPr>
            <a:normAutofit/>
          </a:bodyPr>
          <a:lstStyle/>
          <a:p>
            <a:r>
              <a:rPr lang="en-AU" sz="2800" dirty="0">
                <a:solidFill>
                  <a:srgbClr val="FFC000"/>
                </a:solidFill>
                <a:effectLst>
                  <a:outerShdw blurRad="38100" dist="38100" dir="2700000" algn="tl">
                    <a:srgbClr val="000000">
                      <a:alpha val="43137"/>
                    </a:srgbClr>
                  </a:outerShdw>
                </a:effectLst>
              </a:rPr>
              <a:t>The nucleus(pl. nuclei) is separated from the cytoplasm and other organelles by a </a:t>
            </a:r>
            <a:r>
              <a:rPr lang="en-AU" sz="2800" u="sng" dirty="0">
                <a:solidFill>
                  <a:srgbClr val="FFC000"/>
                </a:solidFill>
                <a:effectLst>
                  <a:outerShdw blurRad="38100" dist="38100" dir="2700000" algn="tl">
                    <a:srgbClr val="000000">
                      <a:alpha val="43137"/>
                    </a:srgbClr>
                  </a:outerShdw>
                </a:effectLst>
              </a:rPr>
              <a:t>nuclear membrane</a:t>
            </a:r>
            <a:r>
              <a:rPr lang="en-AU" sz="2800" dirty="0">
                <a:solidFill>
                  <a:srgbClr val="FFC000"/>
                </a:solidFill>
                <a:effectLst>
                  <a:outerShdw blurRad="38100" dist="38100" dir="2700000" algn="tl">
                    <a:srgbClr val="000000">
                      <a:alpha val="43137"/>
                    </a:srgbClr>
                  </a:outerShdw>
                </a:effectLst>
              </a:rPr>
              <a:t>.  This membrane has holes  or </a:t>
            </a:r>
            <a:r>
              <a:rPr lang="en-AU" sz="2800" u="sng" dirty="0">
                <a:solidFill>
                  <a:srgbClr val="FFC000"/>
                </a:solidFill>
                <a:effectLst>
                  <a:outerShdw blurRad="38100" dist="38100" dir="2700000" algn="tl">
                    <a:srgbClr val="000000">
                      <a:alpha val="43137"/>
                    </a:srgbClr>
                  </a:outerShdw>
                </a:effectLst>
              </a:rPr>
              <a:t>nuclear pores</a:t>
            </a:r>
            <a:r>
              <a:rPr lang="en-AU" sz="2800" dirty="0">
                <a:solidFill>
                  <a:srgbClr val="FFC000"/>
                </a:solidFill>
                <a:effectLst>
                  <a:outerShdw blurRad="38100" dist="38100" dir="2700000" algn="tl">
                    <a:srgbClr val="000000">
                      <a:alpha val="43137"/>
                    </a:srgbClr>
                  </a:outerShdw>
                </a:effectLst>
              </a:rPr>
              <a:t> which allow substances to pass in and out of the nucleus. The nucleus contains genetic material </a:t>
            </a:r>
            <a:r>
              <a:rPr lang="en-AU" sz="2800" u="sng" dirty="0">
                <a:solidFill>
                  <a:srgbClr val="FFC000"/>
                </a:solidFill>
                <a:effectLst>
                  <a:outerShdw blurRad="38100" dist="38100" dir="2700000" algn="tl">
                    <a:srgbClr val="000000">
                      <a:alpha val="43137"/>
                    </a:srgbClr>
                  </a:outerShdw>
                </a:effectLst>
              </a:rPr>
              <a:t>deoxyribonucleic acid</a:t>
            </a:r>
            <a:r>
              <a:rPr lang="en-AU" sz="2800" dirty="0">
                <a:solidFill>
                  <a:srgbClr val="FFC000"/>
                </a:solidFill>
                <a:effectLst>
                  <a:outerShdw blurRad="38100" dist="38100" dir="2700000" algn="tl">
                    <a:srgbClr val="000000">
                      <a:alpha val="43137"/>
                    </a:srgbClr>
                  </a:outerShdw>
                </a:effectLst>
              </a:rPr>
              <a:t>, or </a:t>
            </a:r>
            <a:r>
              <a:rPr lang="en-AU" sz="2800" u="sng" dirty="0">
                <a:solidFill>
                  <a:srgbClr val="FFC000"/>
                </a:solidFill>
                <a:effectLst>
                  <a:outerShdw blurRad="38100" dist="38100" dir="2700000" algn="tl">
                    <a:srgbClr val="000000">
                      <a:alpha val="43137"/>
                    </a:srgbClr>
                  </a:outerShdw>
                </a:effectLst>
              </a:rPr>
              <a:t>DNA</a:t>
            </a:r>
            <a:r>
              <a:rPr lang="en-AU" sz="2800" dirty="0">
                <a:solidFill>
                  <a:srgbClr val="FFC000"/>
                </a:solidFill>
                <a:effectLst>
                  <a:outerShdw blurRad="38100" dist="38100" dir="2700000" algn="tl">
                    <a:srgbClr val="000000">
                      <a:alpha val="43137"/>
                    </a:srgbClr>
                  </a:outerShdw>
                </a:effectLst>
              </a:rPr>
              <a:t>.  DNA contains a code for the structure of </a:t>
            </a:r>
            <a:r>
              <a:rPr lang="en-AU" sz="2800" u="sng" dirty="0">
                <a:solidFill>
                  <a:srgbClr val="FFC000"/>
                </a:solidFill>
                <a:effectLst>
                  <a:outerShdw blurRad="38100" dist="38100" dir="2700000" algn="tl">
                    <a:srgbClr val="000000">
                      <a:alpha val="43137"/>
                    </a:srgbClr>
                  </a:outerShdw>
                </a:effectLst>
              </a:rPr>
              <a:t>proteins</a:t>
            </a:r>
            <a:r>
              <a:rPr lang="en-AU" sz="2800" dirty="0">
                <a:solidFill>
                  <a:srgbClr val="FFC000"/>
                </a:solidFill>
                <a:effectLst>
                  <a:outerShdw blurRad="38100" dist="38100" dir="2700000" algn="tl">
                    <a:srgbClr val="000000">
                      <a:alpha val="43137"/>
                    </a:srgbClr>
                  </a:outerShdw>
                </a:effectLst>
              </a:rPr>
              <a:t> which carry out chemical reactions within the cell.  By controlling the chemical reactions within a cell, the DNA controls the </a:t>
            </a:r>
            <a:r>
              <a:rPr lang="en-AU" sz="2800" u="sng" dirty="0">
                <a:solidFill>
                  <a:srgbClr val="FFC000"/>
                </a:solidFill>
                <a:effectLst>
                  <a:outerShdw blurRad="38100" dist="38100" dir="2700000" algn="tl">
                    <a:srgbClr val="000000">
                      <a:alpha val="43137"/>
                    </a:srgbClr>
                  </a:outerShdw>
                </a:effectLst>
              </a:rPr>
              <a:t>function</a:t>
            </a:r>
            <a:r>
              <a:rPr lang="en-AU" sz="2800" dirty="0">
                <a:solidFill>
                  <a:srgbClr val="FFC000"/>
                </a:solidFill>
                <a:effectLst>
                  <a:outerShdw blurRad="38100" dist="38100" dir="2700000" algn="tl">
                    <a:srgbClr val="000000">
                      <a:alpha val="43137"/>
                    </a:srgbClr>
                  </a:outerShdw>
                </a:effectLst>
              </a:rPr>
              <a:t> of a cell.  The nucleus also contains a </a:t>
            </a:r>
            <a:r>
              <a:rPr lang="en-AU" sz="2800" u="sng" dirty="0">
                <a:solidFill>
                  <a:srgbClr val="FFC000"/>
                </a:solidFill>
                <a:effectLst>
                  <a:outerShdw blurRad="38100" dist="38100" dir="2700000" algn="tl">
                    <a:srgbClr val="000000">
                      <a:alpha val="43137"/>
                    </a:srgbClr>
                  </a:outerShdw>
                </a:effectLst>
              </a:rPr>
              <a:t>nucleolus</a:t>
            </a:r>
            <a:r>
              <a:rPr lang="en-AU" sz="2800" dirty="0">
                <a:solidFill>
                  <a:srgbClr val="FFC000"/>
                </a:solidFill>
                <a:effectLst>
                  <a:outerShdw blurRad="38100" dist="38100" dir="2700000" algn="tl">
                    <a:srgbClr val="000000">
                      <a:alpha val="43137"/>
                    </a:srgbClr>
                  </a:outerShdw>
                </a:effectLst>
              </a:rPr>
              <a:t> which contains mostly ribonucleic acid or </a:t>
            </a:r>
            <a:r>
              <a:rPr lang="en-AU" sz="2800" u="sng" dirty="0">
                <a:solidFill>
                  <a:srgbClr val="FFC000"/>
                </a:solidFill>
                <a:effectLst>
                  <a:outerShdw blurRad="38100" dist="38100" dir="2700000" algn="tl">
                    <a:srgbClr val="000000">
                      <a:alpha val="43137"/>
                    </a:srgbClr>
                  </a:outerShdw>
                </a:effectLst>
              </a:rPr>
              <a:t>RNA</a:t>
            </a:r>
            <a:r>
              <a:rPr lang="en-AU" sz="2800" dirty="0">
                <a:solidFill>
                  <a:srgbClr val="FFC000"/>
                </a:solidFill>
                <a:effectLst>
                  <a:outerShdw blurRad="38100" dist="38100" dir="2700000" algn="tl">
                    <a:srgbClr val="000000">
                      <a:alpha val="43137"/>
                    </a:srgbClr>
                  </a:outerShdw>
                </a:effectLst>
              </a:rPr>
              <a:t> which plays a role in </a:t>
            </a:r>
            <a:r>
              <a:rPr lang="en-AU" sz="2800" u="sng" dirty="0">
                <a:solidFill>
                  <a:srgbClr val="FFC000"/>
                </a:solidFill>
                <a:effectLst>
                  <a:outerShdw blurRad="38100" dist="38100" dir="2700000" algn="tl">
                    <a:srgbClr val="000000">
                      <a:alpha val="43137"/>
                    </a:srgbClr>
                  </a:outerShdw>
                </a:effectLst>
              </a:rPr>
              <a:t>protein synthesis</a:t>
            </a:r>
            <a:r>
              <a:rPr lang="en-AU" sz="2800" dirty="0">
                <a:solidFill>
                  <a:srgbClr val="FFC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18304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library.thinkquest.org/06aug/01942/plcells/thinkquest/ribosomes.jpg"/>
          <p:cNvPicPr>
            <a:picLocks noChangeAspect="1" noChangeArrowheads="1"/>
          </p:cNvPicPr>
          <p:nvPr/>
        </p:nvPicPr>
        <p:blipFill>
          <a:blip r:embed="rId2" cstate="print"/>
          <a:srcRect/>
          <a:stretch>
            <a:fillRect/>
          </a:stretch>
        </p:blipFill>
        <p:spPr bwMode="auto">
          <a:xfrm>
            <a:off x="362098" y="836712"/>
            <a:ext cx="7668852" cy="5112567"/>
          </a:xfrm>
          <a:prstGeom prst="rect">
            <a:avLst/>
          </a:prstGeom>
          <a:noFill/>
        </p:spPr>
      </p:pic>
      <p:sp>
        <p:nvSpPr>
          <p:cNvPr id="5" name="Rectangle 4"/>
          <p:cNvSpPr/>
          <p:nvPr/>
        </p:nvSpPr>
        <p:spPr>
          <a:xfrm>
            <a:off x="1609809" y="6165304"/>
            <a:ext cx="4572000" cy="215444"/>
          </a:xfrm>
          <a:prstGeom prst="rect">
            <a:avLst/>
          </a:prstGeom>
        </p:spPr>
        <p:txBody>
          <a:bodyPr>
            <a:spAutoFit/>
          </a:bodyPr>
          <a:lstStyle/>
          <a:p>
            <a:r>
              <a:rPr lang="en-AU" sz="800" dirty="0">
                <a:solidFill>
                  <a:srgbClr val="FFC000"/>
                </a:solidFill>
                <a:effectLst>
                  <a:outerShdw blurRad="38100" dist="38100" dir="2700000" algn="tl">
                    <a:srgbClr val="000000">
                      <a:alpha val="43137"/>
                    </a:srgbClr>
                  </a:outerShdw>
                </a:effectLst>
              </a:rPr>
              <a:t>http://library.thinkquest.org/06aug/01942/plcells/thinkquest/ribosomes.jpg</a:t>
            </a:r>
          </a:p>
        </p:txBody>
      </p:sp>
    </p:spTree>
    <p:extLst>
      <p:ext uri="{BB962C8B-B14F-4D97-AF65-F5344CB8AC3E}">
        <p14:creationId xmlns:p14="http://schemas.microsoft.com/office/powerpoint/2010/main" val="296896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128</TotalTime>
  <Words>835</Words>
  <Application>Microsoft Office PowerPoint</Application>
  <PresentationFormat>On-screen Show (4:3)</PresentationFormat>
  <Paragraphs>76</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Perspective</vt:lpstr>
      <vt:lpstr>UNIT 1 ATAR HUMAN BIOLOGY</vt:lpstr>
      <vt:lpstr>CELL THEORY</vt:lpstr>
      <vt:lpstr>CELL STRUCTURE AND FUNCTIONS</vt:lpstr>
      <vt:lpstr>Cell Membrane</vt:lpstr>
      <vt:lpstr>CYTOPLASM</vt:lpstr>
      <vt:lpstr>ORGANELLES</vt:lpstr>
      <vt:lpstr>PowerPoint Presentation</vt:lpstr>
      <vt:lpstr>Nucleus</vt:lpstr>
      <vt:lpstr>PowerPoint Presentation</vt:lpstr>
      <vt:lpstr>PowerPoint Presentation</vt:lpstr>
      <vt:lpstr>PowerPoint Presentation</vt:lpstr>
      <vt:lpstr>ENDOPLASMIC RETICULUM</vt:lpstr>
      <vt:lpstr>PowerPoint Presentation</vt:lpstr>
      <vt:lpstr>PowerPoint Presentation</vt:lpstr>
      <vt:lpstr>GOLGI APPARATUS</vt:lpstr>
      <vt:lpstr>Lysosomes</vt:lpstr>
      <vt:lpstr>PowerPoint Presentation</vt:lpstr>
      <vt:lpstr>MITOCHONDRIA</vt:lpstr>
      <vt:lpstr>PowerPoint Presentation</vt:lpstr>
      <vt:lpstr>PowerPoint Presentation</vt:lpstr>
      <vt:lpstr>CENTRIOLES</vt:lpstr>
      <vt:lpstr>Cilia and Flagella</vt:lpstr>
      <vt:lpstr>PowerPoint Presentation</vt:lpstr>
      <vt:lpstr>Cilia in Respiratory Tract</vt:lpstr>
      <vt:lpstr>INCLUSIONS</vt:lpstr>
      <vt:lpstr>CYTOSKELETON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ATAR HUMAN BIOLOGY</dc:title>
  <dc:creator>Greg Munyard</dc:creator>
  <cp:lastModifiedBy>Greg Munyard</cp:lastModifiedBy>
  <cp:revision>10</cp:revision>
  <cp:lastPrinted>2015-02-10T02:45:22Z</cp:lastPrinted>
  <dcterms:created xsi:type="dcterms:W3CDTF">2015-02-10T01:14:19Z</dcterms:created>
  <dcterms:modified xsi:type="dcterms:W3CDTF">2018-02-13T00:58:23Z</dcterms:modified>
</cp:coreProperties>
</file>