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9" r:id="rId2"/>
    <p:sldId id="256" r:id="rId3"/>
    <p:sldId id="280" r:id="rId4"/>
    <p:sldId id="257" r:id="rId5"/>
    <p:sldId id="281" r:id="rId6"/>
    <p:sldId id="283" r:id="rId7"/>
    <p:sldId id="282" r:id="rId8"/>
    <p:sldId id="28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85" r:id="rId18"/>
    <p:sldId id="268" r:id="rId19"/>
    <p:sldId id="269" r:id="rId20"/>
    <p:sldId id="270" r:id="rId21"/>
    <p:sldId id="271" r:id="rId22"/>
    <p:sldId id="272" r:id="rId23"/>
    <p:sldId id="287" r:id="rId24"/>
    <p:sldId id="286" r:id="rId25"/>
    <p:sldId id="273" r:id="rId26"/>
    <p:sldId id="274" r:id="rId27"/>
    <p:sldId id="275" r:id="rId28"/>
    <p:sldId id="276" r:id="rId29"/>
    <p:sldId id="277" r:id="rId30"/>
    <p:sldId id="288" r:id="rId31"/>
    <p:sldId id="278" r:id="rId32"/>
    <p:sldId id="290" r:id="rId33"/>
    <p:sldId id="289" r:id="rId34"/>
    <p:sldId id="291" r:id="rId35"/>
    <p:sldId id="292" r:id="rId36"/>
    <p:sldId id="293" r:id="rId3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38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F219EC9-F65C-4F0F-A770-0D5281D2CF6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AU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22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AU" sz="140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AU" sz="140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AU" sz="140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A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AU" sz="140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3276FB6-6064-4E1F-A63A-161047830F45}" type="slidenum">
              <a:rPr/>
              <a:pPr lvl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AU" sz="2000" b="0" i="0" u="none" strike="noStrike">
        <a:ln>
          <a:noFill/>
        </a:ln>
        <a:latin typeface="Albany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dirty="0" smtClean="0"/>
              <a:t>Metabolic waste – produced</a:t>
            </a:r>
            <a:r>
              <a:rPr lang="en-US" baseline="0" dirty="0" smtClean="0"/>
              <a:t> by chemical reactions that take place within the body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dirty="0" smtClean="0"/>
              <a:t>Uric</a:t>
            </a:r>
            <a:r>
              <a:rPr lang="en-US" baseline="0" dirty="0" smtClean="0"/>
              <a:t> acid = metabolism product of purines (broken down nucleic acids) e.g. adenine and guanine</a:t>
            </a:r>
          </a:p>
          <a:p>
            <a:r>
              <a:rPr lang="en-US" baseline="0" dirty="0" smtClean="0"/>
              <a:t>Creatinine = breakdown of creatinine-phosphate an energy rich molecule in muscle</a:t>
            </a:r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dirty="0" smtClean="0"/>
              <a:t>Albumin acts like a sponge</a:t>
            </a:r>
            <a:r>
              <a:rPr lang="en-US" baseline="0" dirty="0" smtClean="0"/>
              <a:t> in blood vessels to soak up and keep fluid in blood.</a:t>
            </a:r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dirty="0" smtClean="0"/>
              <a:t>Albumin acts like a sponge</a:t>
            </a:r>
            <a:r>
              <a:rPr lang="en-US" baseline="0" dirty="0" smtClean="0"/>
              <a:t> in blood vessels to soak up and keep fluid </a:t>
            </a:r>
            <a:r>
              <a:rPr lang="en-US" baseline="0" smtClean="0"/>
              <a:t>in blood.</a:t>
            </a: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917E56E-C070-46B3-B328-2A9A6FC80677}" type="slidenum">
              <a:rPr lang="en-AU" smtClean="0"/>
              <a:pPr lvl="0"/>
              <a:t>‹#›</a:t>
            </a:fld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03225" cy="7555768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41266" y="750100"/>
            <a:ext cx="50403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6634" y="750100"/>
            <a:ext cx="30242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5630" y="750100"/>
            <a:ext cx="10081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44484" y="750100"/>
            <a:ext cx="10081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08063" y="4787794"/>
            <a:ext cx="8568531" cy="2177186"/>
          </a:xfrm>
        </p:spPr>
        <p:txBody>
          <a:bodyPr/>
          <a:lstStyle>
            <a:lvl1pPr marR="10079" algn="l">
              <a:defRPr sz="44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08063" y="3124665"/>
            <a:ext cx="8568531" cy="1663129"/>
          </a:xfrm>
        </p:spPr>
        <p:txBody>
          <a:bodyPr lIns="110874" tIns="50397" anchor="b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81441" y="5563817"/>
            <a:ext cx="80645" cy="1864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81441" y="5287605"/>
            <a:ext cx="80645" cy="251989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81441" y="5112189"/>
            <a:ext cx="80645" cy="15119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81441" y="5007330"/>
            <a:ext cx="80645" cy="806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B555356B-1F1E-438C-8C10-7AD199998F4C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2184135" cy="6450223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2" y="302739"/>
            <a:ext cx="646840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980439BE-F64D-4F87-8715-4D9634510B8C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E7695C1-E104-4350-89E1-7D158EB95C4E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5323584" y="1183762"/>
            <a:ext cx="4764855" cy="638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12272" y="0"/>
            <a:ext cx="6079393" cy="72921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19424" y="1635326"/>
            <a:ext cx="4535805" cy="13104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552406" y="0"/>
            <a:ext cx="3024188" cy="47037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552406" y="4703798"/>
            <a:ext cx="3528219" cy="12599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552406" y="0"/>
            <a:ext cx="1512094" cy="47037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557658" y="4681050"/>
            <a:ext cx="2304892" cy="28786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552406" y="4703798"/>
            <a:ext cx="1764109" cy="28558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552406" y="1511935"/>
            <a:ext cx="3528219" cy="31918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552406" y="1931917"/>
            <a:ext cx="3528219" cy="27718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092067" y="4703798"/>
            <a:ext cx="5460339" cy="28558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88036" y="4703798"/>
            <a:ext cx="5880365" cy="28558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04398" y="2687885"/>
            <a:ext cx="6216385" cy="20159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04398" y="2351899"/>
            <a:ext cx="6216385" cy="23518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040312" y="4703798"/>
            <a:ext cx="1512094" cy="28558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310" y="1489968"/>
            <a:ext cx="6303751" cy="1077497"/>
          </a:xfrm>
        </p:spPr>
        <p:txBody>
          <a:bodyPr lIns="90715" tIns="50397" bIns="0" anchor="t"/>
          <a:lstStyle>
            <a:lvl1pPr marL="604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A0844D8B-E057-44E8-AB9A-BFEAB382F747}" type="slidenum">
              <a:rPr lang="en-AU" smtClean="0"/>
              <a:pPr lvl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00359" y="443422"/>
            <a:ext cx="9374981" cy="976943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10" y="564456"/>
            <a:ext cx="8991918" cy="856763"/>
          </a:xfrm>
        </p:spPr>
        <p:txBody>
          <a:bodyPr tIns="70556"/>
          <a:lstStyle>
            <a:lvl1pPr algn="l">
              <a:buNone/>
              <a:defRPr sz="4200" b="0" cap="none" spc="-165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09595" y="750100"/>
            <a:ext cx="30242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53219" y="750100"/>
            <a:ext cx="30242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94385" y="750100"/>
            <a:ext cx="10081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525531" y="750100"/>
            <a:ext cx="10081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1742" y="750100"/>
            <a:ext cx="40323" cy="403183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64456"/>
            <a:ext cx="9072563" cy="1007957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907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2193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BA65974A-6720-41F8-B5FF-305C9677FAF2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43423"/>
            <a:ext cx="9775340" cy="976943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4" y="564456"/>
            <a:ext cx="8568531" cy="1007957"/>
          </a:xfrm>
        </p:spPr>
        <p:txBody>
          <a:bodyPr anchor="t"/>
          <a:lstStyle>
            <a:lvl1pPr>
              <a:defRPr sz="4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994914"/>
            <a:ext cx="4454027" cy="705219"/>
          </a:xfrm>
        </p:spPr>
        <p:txBody>
          <a:bodyPr anchor="ctr"/>
          <a:lstStyle>
            <a:lvl1pPr marL="80635" indent="0" algn="l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994914"/>
            <a:ext cx="4455776" cy="705219"/>
          </a:xfrm>
        </p:spPr>
        <p:txBody>
          <a:bodyPr anchor="ctr"/>
          <a:lstStyle>
            <a:lvl1pPr marL="80635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10633"/>
            <a:ext cx="4454027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10633"/>
            <a:ext cx="4455776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C46EEB19-8308-44FE-A9A3-647D1A7108E6}" type="slidenum">
              <a:rPr lang="en-AU" smtClean="0"/>
              <a:pPr lvl="0"/>
              <a:t>‹#›</a:t>
            </a:fld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96782" y="750100"/>
            <a:ext cx="50403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150" y="750100"/>
            <a:ext cx="30242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146" y="750100"/>
            <a:ext cx="10081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750100"/>
            <a:ext cx="10081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65111" y="750100"/>
            <a:ext cx="30242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08735" y="750100"/>
            <a:ext cx="30242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49901" y="750100"/>
            <a:ext cx="10081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81047" y="750100"/>
            <a:ext cx="10081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7258" y="750100"/>
            <a:ext cx="40323" cy="403183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64456"/>
            <a:ext cx="8568531" cy="1007957"/>
          </a:xfrm>
        </p:spPr>
        <p:txBody>
          <a:bodyPr/>
          <a:lstStyle>
            <a:lvl1pPr>
              <a:defRPr sz="44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671B245A-19B5-4473-9C5A-CD6E1801B15D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D218B383-BABC-4E4C-A867-E3F27204C1B9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00987"/>
            <a:ext cx="9072563" cy="1280945"/>
          </a:xfrm>
        </p:spPr>
        <p:txBody>
          <a:bodyPr anchor="ctr"/>
          <a:lstStyle>
            <a:lvl1pPr algn="l">
              <a:buNone/>
              <a:defRPr sz="4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581932"/>
            <a:ext cx="2772172" cy="5039783"/>
          </a:xfrm>
        </p:spPr>
        <p:txBody>
          <a:bodyPr/>
          <a:lstStyle>
            <a:lvl1pPr marL="60477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80234" y="1581932"/>
            <a:ext cx="6048375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FF657FB-6533-4846-A4BE-E9B5A972CCF3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5730" y="1"/>
            <a:ext cx="9677400" cy="207018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00397" y="2077894"/>
            <a:ext cx="9682231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9386742" y="1343935"/>
            <a:ext cx="146347" cy="141625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008062" y="486398"/>
            <a:ext cx="7560469" cy="773548"/>
          </a:xfrm>
        </p:spPr>
        <p:txBody>
          <a:bodyPr anchor="b"/>
          <a:lstStyle>
            <a:lvl1pPr algn="l">
              <a:buNone/>
              <a:defRPr sz="23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5730" y="2087543"/>
            <a:ext cx="9677400" cy="546764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008062" y="1267821"/>
            <a:ext cx="7560469" cy="755968"/>
          </a:xfrm>
        </p:spPr>
        <p:txBody>
          <a:bodyPr/>
          <a:lstStyle>
            <a:lvl1pPr marL="30238" indent="0"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9554753" y="1511927"/>
            <a:ext cx="146347" cy="141625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9172327" y="1625646"/>
            <a:ext cx="146347" cy="141625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40443" y="61178"/>
            <a:ext cx="2352146" cy="402483"/>
          </a:xfrm>
        </p:spPr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8063" y="61178"/>
            <a:ext cx="6132380" cy="402483"/>
          </a:xfrm>
        </p:spPr>
        <p:txBody>
          <a:bodyPr/>
          <a:lstStyle>
            <a:extLst/>
          </a:lstStyle>
          <a:p>
            <a:pPr lvl="0"/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2589" y="61178"/>
            <a:ext cx="504031" cy="402483"/>
          </a:xfrm>
        </p:spPr>
        <p:txBody>
          <a:bodyPr/>
          <a:lstStyle>
            <a:extLst/>
          </a:lstStyle>
          <a:p>
            <a:pPr lvl="0"/>
            <a:fld id="{8DA2AD45-2961-4900-871D-6B4EEC13B0C6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03225" cy="7555768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81441" y="5563817"/>
            <a:ext cx="80645" cy="1864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81441" y="5287605"/>
            <a:ext cx="80645" cy="251989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81441" y="5112189"/>
            <a:ext cx="80645" cy="15119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81441" y="5007330"/>
            <a:ext cx="80645" cy="806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1266" y="750100"/>
            <a:ext cx="50403" cy="40318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6634" y="750100"/>
            <a:ext cx="30242" cy="40318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5630" y="750100"/>
            <a:ext cx="10081" cy="40318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44484" y="750100"/>
            <a:ext cx="10081" cy="40318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8063" y="564456"/>
            <a:ext cx="8568531" cy="1007957"/>
          </a:xfrm>
          <a:prstGeom prst="rect">
            <a:avLst/>
          </a:prstGeom>
        </p:spPr>
        <p:txBody>
          <a:bodyPr vert="horz" lIns="100794" tIns="50397" rIns="100794" bIns="50397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8063" y="1966045"/>
            <a:ext cx="8568531" cy="503978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140443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8063" y="7073196"/>
            <a:ext cx="6132380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492589" y="7073196"/>
            <a:ext cx="504031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pPr lvl="0"/>
            <a:fld id="{C8BCB11A-9BF3-4D8E-AD58-3DF36AB3B111}" type="slidenum">
              <a:rPr lang="en-AU" smtClean="0"/>
              <a:pPr lvl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 spc="-11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53574" indent="-377979" algn="l" rtl="0" eaLnBrk="1" latinLnBrk="0" hangingPunct="1">
        <a:spcBef>
          <a:spcPts val="772"/>
        </a:spcBef>
        <a:buClr>
          <a:schemeClr val="tx2"/>
        </a:buClr>
        <a:buSzPct val="95000"/>
        <a:buFont typeface="Wingdings"/>
        <a:buChar char="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34" indent="-314982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658" indent="-251986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90962" indent="-251986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868" indent="-23182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54" indent="-23182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522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08190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REMOVAL OF WASTE 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 ATAR Human Biological Science: Chapter 10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7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FUNCTIONS OF THE MACROSCOPIC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9648824" cy="4641850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Kidneys- maintain the homeostasis of materials within body fluids. For example, pH, lactic acid, </a:t>
            </a:r>
            <a:r>
              <a:rPr lang="en-AU" dirty="0" smtClean="0"/>
              <a:t>urea.</a:t>
            </a:r>
            <a:endParaRPr lang="en-AU" dirty="0"/>
          </a:p>
          <a:p>
            <a:pPr lvl="0"/>
            <a:r>
              <a:rPr lang="en-AU" dirty="0"/>
              <a:t>Renal arteries- provide kidney tissue with oxygenated blood &amp; nutrients.</a:t>
            </a:r>
          </a:p>
          <a:p>
            <a:pPr lvl="0"/>
            <a:r>
              <a:rPr lang="en-AU" dirty="0"/>
              <a:t>Renal veins- provide a passage for blood leaving the kidneys. Removal of CO2 etc</a:t>
            </a:r>
            <a:r>
              <a:rPr lang="en-AU" dirty="0" smtClean="0"/>
              <a:t>.</a:t>
            </a:r>
          </a:p>
          <a:p>
            <a:pPr lvl="0"/>
            <a:r>
              <a:rPr lang="en-US" dirty="0" smtClean="0"/>
              <a:t>Renal pelvis funnels urine into the ureter</a:t>
            </a:r>
            <a:endParaRPr lang="en-AU" dirty="0"/>
          </a:p>
          <a:p>
            <a:pPr lvl="0"/>
            <a:r>
              <a:rPr lang="en-AU" dirty="0"/>
              <a:t>Ureter- carries urine from collecting tubules to the bladder for storage.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MACROSCOPIC STRUCTURE FUNCTIONS Cont...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Bladder- </a:t>
            </a:r>
            <a:r>
              <a:rPr lang="en-AU" dirty="0" smtClean="0"/>
              <a:t>The </a:t>
            </a:r>
            <a:r>
              <a:rPr lang="en-AU" dirty="0"/>
              <a:t>ureter drains into the </a:t>
            </a:r>
            <a:r>
              <a:rPr lang="en-AU" dirty="0" smtClean="0"/>
              <a:t>bladder</a:t>
            </a:r>
            <a:r>
              <a:rPr lang="en-AU" dirty="0"/>
              <a:t>;</a:t>
            </a:r>
            <a:r>
              <a:rPr lang="en-AU" dirty="0" smtClean="0"/>
              <a:t> </a:t>
            </a:r>
            <a:r>
              <a:rPr lang="en-AU" dirty="0"/>
              <a:t>temporarily stores the urine. </a:t>
            </a:r>
          </a:p>
          <a:p>
            <a:pPr lvl="0"/>
            <a:r>
              <a:rPr lang="en-AU" dirty="0"/>
              <a:t>Urethra- passage through which urine travels from the bladder to the external environment.</a:t>
            </a:r>
          </a:p>
          <a:p>
            <a:pPr lvl="0"/>
            <a:r>
              <a:rPr lang="en-AU" dirty="0"/>
              <a:t>Renal capsule- outer layer of the kidney. It protects the kidney and helps to maintain the kidney's shape.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MACROSCOPIC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691605"/>
            <a:ext cx="8568704" cy="49180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Renal cortex- the outer (pale coloured) layer of the kidney. The process of filtration in the renal corpuscle occurs here.</a:t>
            </a:r>
          </a:p>
          <a:p>
            <a:pPr lvl="0"/>
            <a:r>
              <a:rPr lang="en-AU" dirty="0"/>
              <a:t>Renal medulla- the middle, dark red, layer. The process of reabsorption occurs within the renal pyramids found in this part of the kidney.</a:t>
            </a:r>
          </a:p>
          <a:p>
            <a:pPr lvl="0"/>
            <a:r>
              <a:rPr lang="en-AU" dirty="0"/>
              <a:t>Renal pelvis- funnel shaped upper end of ureter.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MACROSCOPIC STRUCTURE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Renal hilus- the part of the kidney that the renal artery enters &amp; renal vein and ureter leaves.</a:t>
            </a:r>
          </a:p>
          <a:p>
            <a:pPr lvl="0"/>
            <a:r>
              <a:rPr lang="en-AU"/>
              <a:t>Renal pyramids- triangular partitions in the renal medulla.</a:t>
            </a:r>
          </a:p>
          <a:p>
            <a:pPr lvl="0"/>
            <a:r>
              <a:rPr lang="en-AU"/>
              <a:t>Renal papillae- white structures found at the tip of the renal pyramids.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MICROSCOPIC STRUCTURE -THE NEPHRON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59792" y="1907629"/>
            <a:ext cx="9433048" cy="313141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 smtClean="0"/>
              <a:t>Kidney composed of about 1.2 mill. nephrons (functional unit) and collecting ducts.</a:t>
            </a:r>
          </a:p>
          <a:p>
            <a:pPr lvl="0"/>
            <a:r>
              <a:rPr lang="en-US" dirty="0" smtClean="0"/>
              <a:t>Where waste is removed from blood and blood composition is regulated, urine is formed here.</a:t>
            </a:r>
            <a:endParaRPr lang="en-AU" dirty="0" smtClean="0"/>
          </a:p>
          <a:p>
            <a:pPr lvl="0"/>
            <a:r>
              <a:rPr lang="en-AU" dirty="0" smtClean="0"/>
              <a:t>They are surrounded by capillaries.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26" b="8459"/>
          <a:stretch/>
        </p:blipFill>
        <p:spPr>
          <a:xfrm>
            <a:off x="647824" y="4859957"/>
            <a:ext cx="6336704" cy="2479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93218" r="42987" b="443"/>
          <a:stretch/>
        </p:blipFill>
        <p:spPr>
          <a:xfrm>
            <a:off x="6192440" y="6920510"/>
            <a:ext cx="3765884" cy="5775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9642"/>
            <a:ext cx="8099425" cy="1166812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NEPHRON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80" r="-86" b="15519"/>
          <a:stretch/>
        </p:blipFill>
        <p:spPr>
          <a:xfrm>
            <a:off x="4464248" y="1979637"/>
            <a:ext cx="5597618" cy="4986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25"/>
          <a:stretch/>
        </p:blipFill>
        <p:spPr>
          <a:xfrm>
            <a:off x="6694771" y="7036217"/>
            <a:ext cx="3257550" cy="445336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38538" y="971525"/>
            <a:ext cx="3937677" cy="5256584"/>
          </a:xfrm>
          <a:prstGeom prst="rect">
            <a:avLst/>
          </a:prstGeom>
        </p:spPr>
        <p:txBody>
          <a:bodyPr vert="horz" lIns="100794" tIns="50397" rIns="100794" bIns="50397">
            <a:no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kumimoji="0" lang="en-AU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  <a:extLst/>
          </a:lstStyle>
          <a:p>
            <a:pPr marL="108000" indent="0">
              <a:buNone/>
            </a:pPr>
            <a:endParaRPr lang="en-US" sz="2300" dirty="0" smtClean="0"/>
          </a:p>
          <a:p>
            <a:r>
              <a:rPr lang="en-US" sz="2300" dirty="0" smtClean="0"/>
              <a:t>Each nephron consists of a renal corpuscle and renal tubule</a:t>
            </a:r>
            <a:endParaRPr lang="en-AU" sz="2300" dirty="0"/>
          </a:p>
          <a:p>
            <a:r>
              <a:rPr lang="en-AU" sz="2300" dirty="0" smtClean="0"/>
              <a:t>The renal corpuscle is made up of the </a:t>
            </a:r>
            <a:r>
              <a:rPr lang="en-AU" sz="2300" b="1" dirty="0" smtClean="0"/>
              <a:t>glomerular capsule </a:t>
            </a:r>
            <a:r>
              <a:rPr lang="en-AU" sz="2300" dirty="0" smtClean="0"/>
              <a:t>(double walled cup-like structure) that surrounds a </a:t>
            </a:r>
            <a:r>
              <a:rPr lang="en-AU" sz="2300" b="1" dirty="0" smtClean="0"/>
              <a:t>glomerulu</a:t>
            </a:r>
            <a:r>
              <a:rPr lang="en-AU" sz="2300" dirty="0" smtClean="0"/>
              <a:t>s (tightly coiled ball of arterial capillaries).</a:t>
            </a:r>
          </a:p>
          <a:p>
            <a:endParaRPr lang="en-AU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RENAL TUBULE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1801" y="1463152"/>
            <a:ext cx="5112568" cy="5373688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AU" dirty="0"/>
              <a:t>The renal tubule includes the proximal convoluted tubule, loop of Henle, distal convoluted tubule.</a:t>
            </a:r>
          </a:p>
          <a:p>
            <a:r>
              <a:rPr lang="en-US" dirty="0"/>
              <a:t>Convoluted tubules then drain into a collecting duct</a:t>
            </a:r>
            <a:endParaRPr lang="en-AU" dirty="0" smtClean="0"/>
          </a:p>
          <a:p>
            <a:pPr lvl="0"/>
            <a:r>
              <a:rPr lang="en-AU" dirty="0" smtClean="0"/>
              <a:t>The </a:t>
            </a:r>
            <a:r>
              <a:rPr lang="en-AU" dirty="0"/>
              <a:t>collecting duct drains into the renal </a:t>
            </a:r>
            <a:r>
              <a:rPr lang="en-AU" dirty="0" smtClean="0"/>
              <a:t>pelvis which funnels urine </a:t>
            </a:r>
            <a:r>
              <a:rPr lang="en-AU" dirty="0"/>
              <a:t>into ureter.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6376" y="1766986"/>
            <a:ext cx="4103494" cy="4398552"/>
            <a:chOff x="2952080" y="2843733"/>
            <a:chExt cx="4103494" cy="43985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22" t="19338" r="7148" b="32385"/>
            <a:stretch/>
          </p:blipFill>
          <p:spPr>
            <a:xfrm>
              <a:off x="2952080" y="2843733"/>
              <a:ext cx="4103494" cy="439855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52080" y="2847106"/>
              <a:ext cx="1008112" cy="12961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93218" r="42987" b="443"/>
          <a:stretch/>
        </p:blipFill>
        <p:spPr>
          <a:xfrm>
            <a:off x="0" y="6940728"/>
            <a:ext cx="3765884" cy="5775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NEPHRON BLOOD SUPPLY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" y="1547589"/>
            <a:ext cx="4392239" cy="5544616"/>
          </a:xfrm>
        </p:spPr>
        <p:txBody>
          <a:bodyPr>
            <a:normAutofit fontScale="850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The nephrons have a large blood supply. About 1.2 litres (600ml each kidney) per </a:t>
            </a:r>
            <a:r>
              <a:rPr lang="en-AU" dirty="0" smtClean="0"/>
              <a:t>minute pass through.</a:t>
            </a:r>
          </a:p>
          <a:p>
            <a:pPr lvl="0"/>
            <a:r>
              <a:rPr lang="en-AU" dirty="0" smtClean="0"/>
              <a:t>The renal artery directly branches off the aorta thus allowing blood in the kidneys to be under high pressure.</a:t>
            </a:r>
          </a:p>
          <a:p>
            <a:pPr lvl="0"/>
            <a:r>
              <a:rPr lang="en-AU" dirty="0" smtClean="0"/>
              <a:t>The </a:t>
            </a:r>
            <a:r>
              <a:rPr lang="en-AU" dirty="0"/>
              <a:t>renal artery branches off into the arterioles such as the afferent and efferent arterioles.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80" r="-86" b="15519"/>
          <a:stretch/>
        </p:blipFill>
        <p:spPr>
          <a:xfrm>
            <a:off x="4608264" y="2051645"/>
            <a:ext cx="5381594" cy="479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25"/>
          <a:stretch/>
        </p:blipFill>
        <p:spPr>
          <a:xfrm>
            <a:off x="6688952" y="6979902"/>
            <a:ext cx="3257550" cy="4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RENAL CORPUSCLE BLOOD SUPPLY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An </a:t>
            </a:r>
            <a:r>
              <a:rPr lang="en-AU" b="1" dirty="0"/>
              <a:t>afferent arteriole </a:t>
            </a:r>
            <a:r>
              <a:rPr lang="en-AU" dirty="0"/>
              <a:t>leads into each glomerulus found within the renal corpuscle.</a:t>
            </a:r>
          </a:p>
          <a:p>
            <a:pPr lvl="0"/>
            <a:r>
              <a:rPr lang="en-AU" dirty="0"/>
              <a:t>An </a:t>
            </a:r>
            <a:r>
              <a:rPr lang="en-AU" b="1" dirty="0"/>
              <a:t>efferent arteriole </a:t>
            </a:r>
            <a:r>
              <a:rPr lang="en-AU" dirty="0"/>
              <a:t>leads away from each glomerulus.</a:t>
            </a:r>
          </a:p>
          <a:p>
            <a:pPr lvl="0"/>
            <a:r>
              <a:rPr lang="en-AU" dirty="0"/>
              <a:t>The afferent arteriole diameter is larger than the efferent arteriole diameter. This creates high pressure within the </a:t>
            </a:r>
            <a:r>
              <a:rPr lang="en-AU" dirty="0" smtClean="0"/>
              <a:t>glomerulus, forcing water and dissolved molecules into the capsule.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RENAL TUBULE BLOOD SUPPLY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8099425" cy="4738687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The efferent arteriole divides into peritubular capillaries which surround the proximal &amp; distal convoluted tubules, </a:t>
            </a:r>
            <a:r>
              <a:rPr lang="en-AU" dirty="0" smtClean="0"/>
              <a:t>the </a:t>
            </a:r>
            <a:r>
              <a:rPr lang="en-AU" dirty="0"/>
              <a:t>ascending and descending limbs of the loop of </a:t>
            </a:r>
            <a:r>
              <a:rPr lang="en-AU" dirty="0" smtClean="0"/>
              <a:t>Henle, and collecting tubule.</a:t>
            </a:r>
            <a:endParaRPr lang="en-AU" dirty="0"/>
          </a:p>
          <a:p>
            <a:pPr lvl="0"/>
            <a:r>
              <a:rPr lang="en-AU" dirty="0"/>
              <a:t>This allows the surface of the renal tubule &amp; peritubular capillaries to be in close proximity so that diffusion and active transport of substances into, and out of, the tubules can occur.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ELIMINATION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-4966" y="1835621"/>
            <a:ext cx="8099425" cy="450691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 smtClean="0"/>
              <a:t>The removal of non metabolic waste faeces from the large intestine. </a:t>
            </a:r>
          </a:p>
          <a:p>
            <a:pPr lvl="0"/>
            <a:r>
              <a:rPr lang="en-US" dirty="0" smtClean="0"/>
              <a:t>Non metabolic wastes – water, undigested food (soluble and insoluble </a:t>
            </a:r>
            <a:r>
              <a:rPr lang="en-US" dirty="0" err="1" smtClean="0"/>
              <a:t>fibre</a:t>
            </a:r>
            <a:r>
              <a:rPr lang="en-US" dirty="0" smtClean="0"/>
              <a:t>), bacteria, remains of cells.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BLOOD LEAVING KIDNEYS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 err="1"/>
              <a:t>Venules</a:t>
            </a:r>
            <a:r>
              <a:rPr lang="en-AU" dirty="0"/>
              <a:t> drain blood from the peritubular capillaries into the renal vein leaving the </a:t>
            </a:r>
            <a:r>
              <a:rPr lang="en-AU" dirty="0" smtClean="0"/>
              <a:t>kidney and directed to the inferior vena cava of the heart.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		URINE 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760" y="1475581"/>
            <a:ext cx="8099425" cy="4737100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Involves three processes called glomerular filtration, selective reabsorption and tubular secretion.</a:t>
            </a:r>
          </a:p>
          <a:p>
            <a:pPr lvl="0"/>
            <a:r>
              <a:rPr lang="en-AU" dirty="0"/>
              <a:t>Glomerular filtration occurs in the renal corpuscle. Small molecules such as urea, water, salts, amino acids, fatty acids, glucose, uric acid, hormones, toxins, ions &amp; creatinine pass through the capillary wall of the glomerulus, and through the glomerular capsule wall</a:t>
            </a:r>
            <a:r>
              <a:rPr lang="en-AU" smtClean="0"/>
              <a:t>. 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GLOMERULAR FILATRATION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00225"/>
            <a:ext cx="8099425" cy="4918075"/>
          </a:xfrm>
        </p:spPr>
        <p:txBody>
          <a:bodyPr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smtClean="0"/>
              <a:t>When fluid is forced out of blood capillaries into glomerular capsule under high pressure.</a:t>
            </a:r>
          </a:p>
          <a:p>
            <a:pPr lvl="0"/>
            <a:r>
              <a:rPr lang="en-US" dirty="0" smtClean="0"/>
              <a:t>Glomerular capillaries is separated from capsule by 2 layers of flat cells, allows water and dissolved blood parts (salts, amino acids, fatty acids, </a:t>
            </a:r>
            <a:r>
              <a:rPr lang="en-US" dirty="0" err="1" smtClean="0"/>
              <a:t>gylcerol</a:t>
            </a:r>
            <a:r>
              <a:rPr lang="en-US" dirty="0" smtClean="0"/>
              <a:t>, urea, uric acid, creatinine, hormones, toxins, ions) to diffuse through semi-permeable membranes into capsule.</a:t>
            </a:r>
          </a:p>
          <a:p>
            <a:r>
              <a:rPr lang="en-AU" dirty="0"/>
              <a:t>Anything passing into the glomerular capsule becomes known as the </a:t>
            </a:r>
            <a:r>
              <a:rPr lang="en-AU" b="1" dirty="0"/>
              <a:t>filtrate</a:t>
            </a:r>
            <a:r>
              <a:rPr lang="en-AU" dirty="0" smtClean="0"/>
              <a:t>. </a:t>
            </a:r>
            <a:endParaRPr lang="en-AU" dirty="0"/>
          </a:p>
          <a:p>
            <a:pPr lvl="0"/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GLOMERULAR FILTRATION Cont...</a:t>
            </a:r>
          </a:p>
        </p:txBody>
      </p:sp>
      <p:pic>
        <p:nvPicPr>
          <p:cNvPr id="1026" name="Picture 2" descr="https://humanphysiology2011.wikispaces.com/file/view/Glomerular_capsule.jpg/222299624/502x379/Glomerular_caps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27" y="2339676"/>
            <a:ext cx="5708201" cy="430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2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GLOMERULAR FILTRATION Cont...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00225"/>
            <a:ext cx="8099425" cy="491807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Large molecules in the blood (such as erythrocytes, leucocytes &amp; other large proteins) of the glomerulus cannot pass through the capillary wall into the glomerular capsule.</a:t>
            </a:r>
          </a:p>
          <a:p>
            <a:pPr lvl="0"/>
            <a:r>
              <a:rPr lang="en-AU" dirty="0" smtClean="0"/>
              <a:t>20%of </a:t>
            </a:r>
            <a:r>
              <a:rPr lang="en-AU" dirty="0"/>
              <a:t>the plasma is filtered- blood is moving through too fast for all of it to be filtered. 180 litres is filtered per day.</a:t>
            </a:r>
          </a:p>
        </p:txBody>
      </p:sp>
    </p:spTree>
    <p:extLst>
      <p:ext uri="{BB962C8B-B14F-4D97-AF65-F5344CB8AC3E}">
        <p14:creationId xmlns:p14="http://schemas.microsoft.com/office/powerpoint/2010/main" val="197792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SELECTIVE REABSORPTION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918075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 smtClean="0"/>
              <a:t>Selective </a:t>
            </a:r>
            <a:r>
              <a:rPr lang="en-AU" dirty="0"/>
              <a:t>reabsorption occurs in the renal tubule so that </a:t>
            </a:r>
            <a:r>
              <a:rPr lang="en-AU" dirty="0" smtClean="0"/>
              <a:t>substances required </a:t>
            </a:r>
            <a:r>
              <a:rPr lang="en-AU" dirty="0"/>
              <a:t>by the body can be reabsorbed back into the blood and not excreted.</a:t>
            </a:r>
          </a:p>
          <a:p>
            <a:pPr lvl="0"/>
            <a:r>
              <a:rPr lang="en-AU" dirty="0"/>
              <a:t>Glucose, water &amp; amino acids are selectively reabsorbed through the proximal convoluted tubule &amp; capillary wall lining cells back into the blood</a:t>
            </a:r>
            <a:r>
              <a:rPr lang="en-AU" dirty="0" smtClean="0"/>
              <a:t>.</a:t>
            </a:r>
          </a:p>
          <a:p>
            <a:pPr lvl="0"/>
            <a:r>
              <a:rPr lang="en-US" dirty="0" smtClean="0"/>
              <a:t>Many tubules and long length provide large surface area for effective reabsorption.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60363"/>
            <a:ext cx="8099425" cy="9001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SELECTIVE REABSORPTION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190625"/>
            <a:ext cx="8099425" cy="537368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Ions such as sodium, potassium, calcium chloride &amp; bicarbonate are reabsorbed.</a:t>
            </a:r>
          </a:p>
          <a:p>
            <a:pPr lvl="0"/>
            <a:r>
              <a:rPr lang="en-AU" b="1" dirty="0"/>
              <a:t>Facultative reabsorption </a:t>
            </a:r>
            <a:r>
              <a:rPr lang="en-AU" dirty="0"/>
              <a:t>is able to occur depending on the body's water requirements.</a:t>
            </a:r>
          </a:p>
          <a:p>
            <a:pPr lvl="0"/>
            <a:r>
              <a:rPr lang="en-AU" dirty="0"/>
              <a:t>Facultative reabsorption of water through the distal convoluted tubule &amp; collecting duct wall can occur when the hormone, antidiuretic </a:t>
            </a:r>
            <a:r>
              <a:rPr lang="en-AU" dirty="0" smtClean="0"/>
              <a:t>hormone (ADH), </a:t>
            </a:r>
            <a:r>
              <a:rPr lang="en-AU" dirty="0"/>
              <a:t>changes the permeability of the wall to allow the </a:t>
            </a:r>
            <a:r>
              <a:rPr lang="en-AU" b="1" i="1" dirty="0"/>
              <a:t>active transport</a:t>
            </a:r>
            <a:r>
              <a:rPr lang="en-AU" dirty="0"/>
              <a:t> of needed water into capillaries.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SELECTIVE REABSORPTION-STILL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918075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 smtClean="0"/>
              <a:t>Wastes like urea are partially reabsorbed</a:t>
            </a:r>
          </a:p>
          <a:p>
            <a:pPr lvl="0"/>
            <a:r>
              <a:rPr lang="en-AU" dirty="0" smtClean="0"/>
              <a:t>The </a:t>
            </a:r>
            <a:r>
              <a:rPr lang="en-AU" dirty="0"/>
              <a:t>long structure of the renal tubule &amp; many surrounding capillaries provides a large surface area for reabsorption.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TUBULAR SECRETION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Is the final process involved in urine production.</a:t>
            </a:r>
          </a:p>
          <a:p>
            <a:pPr lvl="0"/>
            <a:r>
              <a:rPr lang="en-AU" dirty="0"/>
              <a:t>It involves adding substances to the filtrate from the blood in the peritubular capillaries.</a:t>
            </a:r>
          </a:p>
          <a:p>
            <a:pPr lvl="0"/>
            <a:r>
              <a:rPr lang="en-AU" dirty="0"/>
              <a:t>Potassium, ammonium &amp; hydrogen ions, creatinine, drugs &amp; urea are some substances secreted through the walls of the capillaries &amp; renal tubule.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TUBULAR SECRETION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r>
              <a:rPr lang="en-AU" dirty="0"/>
              <a:t>Is able to occur actively or </a:t>
            </a:r>
            <a:r>
              <a:rPr lang="en-AU" dirty="0" smtClean="0"/>
              <a:t>passively to regulate pH </a:t>
            </a:r>
            <a:r>
              <a:rPr lang="en-AU" dirty="0"/>
              <a:t>of </a:t>
            </a:r>
            <a:r>
              <a:rPr lang="en-AU" dirty="0" smtClean="0"/>
              <a:t>blood. Normal </a:t>
            </a:r>
            <a:r>
              <a:rPr lang="en-AU" dirty="0"/>
              <a:t>blood pH is 7.4-7.5</a:t>
            </a:r>
            <a:r>
              <a:rPr lang="en-AU" dirty="0" smtClean="0"/>
              <a:t>.</a:t>
            </a:r>
          </a:p>
          <a:p>
            <a:pPr lvl="0"/>
            <a:r>
              <a:rPr lang="en-AU" dirty="0" smtClean="0"/>
              <a:t>Removes unwanted </a:t>
            </a:r>
            <a:r>
              <a:rPr lang="en-AU" dirty="0"/>
              <a:t>ions such as hydrogen &amp; </a:t>
            </a:r>
            <a:r>
              <a:rPr lang="en-AU" dirty="0" smtClean="0"/>
              <a:t>ammonium so </a:t>
            </a:r>
            <a:r>
              <a:rPr lang="en-AU" dirty="0"/>
              <a:t>that the pH of the blood is </a:t>
            </a:r>
            <a:r>
              <a:rPr lang="en-AU" dirty="0" smtClean="0"/>
              <a:t>raised (usually our body’s pH is lower than normal). Urine </a:t>
            </a:r>
            <a:r>
              <a:rPr lang="en-AU" dirty="0"/>
              <a:t>pH is therefore slightly acidic- about 6.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620713"/>
            <a:ext cx="8099425" cy="107791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EXCRETION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35621"/>
            <a:ext cx="9648824" cy="5328592"/>
          </a:xfrm>
        </p:spPr>
        <p:txBody>
          <a:bodyPr>
            <a:normAutofit fontScale="77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The removal of metabolic </a:t>
            </a:r>
            <a:r>
              <a:rPr lang="en-AU" dirty="0" smtClean="0"/>
              <a:t>wastes </a:t>
            </a:r>
            <a:r>
              <a:rPr lang="en-AU" dirty="0"/>
              <a:t>before they can accumulate in body tissue and become toxic</a:t>
            </a:r>
            <a:r>
              <a:rPr lang="en-AU" dirty="0" smtClean="0"/>
              <a:t>.</a:t>
            </a:r>
          </a:p>
          <a:p>
            <a:pPr lvl="0"/>
            <a:endParaRPr lang="en-AU" dirty="0" smtClean="0"/>
          </a:p>
          <a:p>
            <a:pPr marL="108000" lvl="0" indent="0">
              <a:buNone/>
            </a:pPr>
            <a:r>
              <a:rPr lang="en-US" sz="37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Excretory organs:</a:t>
            </a:r>
            <a:endParaRPr lang="en-AU" sz="37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AU" sz="3700" dirty="0" smtClean="0"/>
              <a:t>The </a:t>
            </a:r>
            <a:r>
              <a:rPr lang="en-AU" sz="3700" dirty="0"/>
              <a:t>lungs excrete carbon </a:t>
            </a:r>
            <a:r>
              <a:rPr lang="en-AU" sz="3700" dirty="0" smtClean="0"/>
              <a:t>dioxide.</a:t>
            </a:r>
          </a:p>
          <a:p>
            <a:pPr lvl="0"/>
            <a:r>
              <a:rPr lang="en-US" sz="3700" dirty="0" smtClean="0"/>
              <a:t>Liver.</a:t>
            </a:r>
          </a:p>
          <a:p>
            <a:pPr lvl="0"/>
            <a:r>
              <a:rPr lang="en-US" sz="3700" dirty="0" smtClean="0"/>
              <a:t>Sweat glands largely secrete water for cooling, also excrete salts, urea and lactic acid</a:t>
            </a:r>
          </a:p>
          <a:p>
            <a:pPr lvl="0"/>
            <a:r>
              <a:rPr lang="en-US" sz="3700" dirty="0" smtClean="0"/>
              <a:t>Alimentary canal excretes bile pigments </a:t>
            </a:r>
          </a:p>
          <a:p>
            <a:pPr lvl="0"/>
            <a:r>
              <a:rPr lang="en-US" sz="3700" dirty="0" smtClean="0"/>
              <a:t>Kidneys (MAIN excretory organ) excrete toxic wastes such as nitrogenous wastes, urea, uric acid and creatinine.</a:t>
            </a:r>
            <a:endParaRPr lang="en-AU" sz="3700" dirty="0" smtClean="0"/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303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hhe.com/biosci/esp/2001_gbio/folder_structure/an/m9/s4/assets/images/anm9s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259557"/>
            <a:ext cx="8238669" cy="53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0988"/>
            <a:ext cx="8099425" cy="115887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URINE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8099425" cy="618966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Anything left in the filtrate such as urea, water, ammonium ions </a:t>
            </a:r>
            <a:r>
              <a:rPr lang="en-AU" dirty="0" err="1"/>
              <a:t>etc</a:t>
            </a:r>
            <a:r>
              <a:rPr lang="en-AU" dirty="0"/>
              <a:t> drains into the collecting ducts which drain into the renal pelvis &amp; into the ureter.</a:t>
            </a:r>
          </a:p>
          <a:p>
            <a:pPr lvl="0"/>
            <a:r>
              <a:rPr lang="en-AU" dirty="0"/>
              <a:t>Once filtrate enters the renal pelvis it is known as urine.</a:t>
            </a:r>
          </a:p>
          <a:p>
            <a:pPr lvl="0"/>
            <a:r>
              <a:rPr lang="en-AU" dirty="0"/>
              <a:t>Urine consists of 96% water, 2% urea, 1.5% ions &amp; .5% other (such as drugs).</a:t>
            </a:r>
          </a:p>
          <a:p>
            <a:pPr lvl="0"/>
            <a:r>
              <a:rPr lang="en-AU" dirty="0" smtClean="0"/>
              <a:t>Urine pushed into bladder by waves of muscular contractions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0988"/>
            <a:ext cx="8099425" cy="115887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/>
              <a:t>URINE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8099425" cy="6189663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 dirty="0"/>
              <a:t>Anything left in the filtrate such as urea, water, ammonium ions </a:t>
            </a:r>
            <a:r>
              <a:rPr lang="en-AU" dirty="0" err="1"/>
              <a:t>etc</a:t>
            </a:r>
            <a:r>
              <a:rPr lang="en-AU" dirty="0"/>
              <a:t> drains into the collecting ducts which drain into the renal pelvis &amp; into the ureter.</a:t>
            </a:r>
          </a:p>
          <a:p>
            <a:pPr lvl="0"/>
            <a:r>
              <a:rPr lang="en-AU" dirty="0"/>
              <a:t>Once filtrate enters the renal pelvis it is known as urine.</a:t>
            </a:r>
          </a:p>
          <a:p>
            <a:pPr lvl="0"/>
            <a:r>
              <a:rPr lang="en-AU" dirty="0"/>
              <a:t>Urine consists of </a:t>
            </a:r>
            <a:r>
              <a:rPr lang="en-AU" dirty="0" smtClean="0"/>
              <a:t>1-2L (</a:t>
            </a:r>
            <a:r>
              <a:rPr lang="en-AU" dirty="0"/>
              <a:t>96</a:t>
            </a:r>
            <a:r>
              <a:rPr lang="en-AU" dirty="0" smtClean="0"/>
              <a:t>%) water, 25g (2%) urea, (1.5%) 15g ions (Na and Cl), 1g uric acid and 1.6g creatinine (0.5%). Little to no glucose or protein is present in urine.</a:t>
            </a:r>
            <a:endParaRPr lang="en-AU" dirty="0"/>
          </a:p>
          <a:p>
            <a:pPr lvl="0"/>
            <a:r>
              <a:rPr lang="en-AU" dirty="0" smtClean="0"/>
              <a:t>Urine pushed into bladder by waves of muscular contractions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94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97"/>
          <a:stretch/>
        </p:blipFill>
        <p:spPr>
          <a:xfrm>
            <a:off x="575816" y="467469"/>
            <a:ext cx="9093582" cy="4622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2"/>
          <a:stretch/>
        </p:blipFill>
        <p:spPr>
          <a:xfrm>
            <a:off x="5688384" y="5292005"/>
            <a:ext cx="4210050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3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0988"/>
            <a:ext cx="8099425" cy="115887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KIDNEY STONES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864848" cy="618966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/>
              <a:t>Build up of solid crystals of highly concentrated urine due to insufficient fluid intake in diet.</a:t>
            </a:r>
          </a:p>
          <a:p>
            <a:pPr lvl="0"/>
            <a:r>
              <a:rPr lang="en-US" sz="2800" dirty="0" smtClean="0"/>
              <a:t>Small stones can pass thru ureter and out of body without pain</a:t>
            </a:r>
          </a:p>
          <a:p>
            <a:pPr lvl="0"/>
            <a:r>
              <a:rPr lang="en-US" sz="2800" dirty="0" smtClean="0"/>
              <a:t>Larger stones can block and become stuck in ureter, bladder or urethra and cause intense pain.</a:t>
            </a:r>
            <a:endParaRPr lang="en-AU" sz="2800" dirty="0"/>
          </a:p>
        </p:txBody>
      </p:sp>
      <p:pic>
        <p:nvPicPr>
          <p:cNvPr id="5122" name="Picture 2" descr="http://urology.jhu.edu/kidney/images/img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44" y="4067869"/>
            <a:ext cx="6508254" cy="31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2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0988"/>
            <a:ext cx="8099425" cy="115887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KIDNEY FAILURE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864848" cy="618966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/>
              <a:t>Failure is the lost </a:t>
            </a:r>
            <a:r>
              <a:rPr lang="en-US" sz="2800" dirty="0"/>
              <a:t>ability to excrete waster and control fluid </a:t>
            </a:r>
            <a:r>
              <a:rPr lang="en-US" sz="2800" dirty="0" smtClean="0"/>
              <a:t>levels.</a:t>
            </a:r>
          </a:p>
          <a:p>
            <a:pPr lvl="0"/>
            <a:r>
              <a:rPr lang="en-US" sz="2800" dirty="0" smtClean="0"/>
              <a:t>Most kidney diseases affect renal capsule and reduce filtration ability. </a:t>
            </a:r>
          </a:p>
          <a:p>
            <a:pPr lvl="0"/>
            <a:r>
              <a:rPr lang="en-US" sz="2800" dirty="0" smtClean="0"/>
              <a:t>If proteins and erythrocytes leave the blood and present in urine </a:t>
            </a:r>
            <a:r>
              <a:rPr lang="en-US" sz="2800" dirty="0" smtClean="0">
                <a:sym typeface="Wingdings" panose="05000000000000000000" pitchFamily="2" charset="2"/>
              </a:rPr>
              <a:t> blood protein (albumin) levels fall  fluid build up in tissues  swelling of hands, feet, face etc.</a:t>
            </a:r>
          </a:p>
          <a:p>
            <a:pPr lvl="0"/>
            <a:r>
              <a:rPr lang="en-US" sz="2800" dirty="0" smtClean="0">
                <a:sym typeface="Wingdings" panose="05000000000000000000" pitchFamily="2" charset="2"/>
              </a:rPr>
              <a:t>Maintaining balanced healthy diet and weight reduce kidney diseases</a:t>
            </a:r>
          </a:p>
          <a:p>
            <a:pPr lvl="0"/>
            <a:r>
              <a:rPr lang="en-US" sz="2800" dirty="0" smtClean="0">
                <a:sym typeface="Wingdings" panose="05000000000000000000" pitchFamily="2" charset="2"/>
              </a:rPr>
              <a:t>Treatment = dialysis</a:t>
            </a:r>
          </a:p>
          <a:p>
            <a:pPr lvl="0"/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233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0988"/>
            <a:ext cx="8099425" cy="115887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DIALYSIS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9864848" cy="618966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>
                <a:sym typeface="Wingdings" panose="05000000000000000000" pitchFamily="2" charset="2"/>
              </a:rPr>
              <a:t>Removing wastes from the blood and filtering the blood externally</a:t>
            </a:r>
          </a:p>
          <a:p>
            <a:pPr lvl="0"/>
            <a:r>
              <a:rPr lang="en-US" sz="2800" b="1" i="1" dirty="0" smtClean="0">
                <a:sym typeface="Wingdings" panose="05000000000000000000" pitchFamily="2" charset="2"/>
              </a:rPr>
              <a:t>Peritoneal dialysis – </a:t>
            </a:r>
            <a:r>
              <a:rPr lang="en-US" sz="2800" dirty="0" smtClean="0">
                <a:sym typeface="Wingdings" panose="05000000000000000000" pitchFamily="2" charset="2"/>
              </a:rPr>
              <a:t>passing of fluid through a catheter into abdominal cavity which contain no waste. Waste in blood with diffuse into fluid due to concentration gradient. Fluid drained out of body</a:t>
            </a:r>
          </a:p>
          <a:p>
            <a:pPr lvl="0"/>
            <a:r>
              <a:rPr lang="en-US" sz="2800" dirty="0" err="1" smtClean="0">
                <a:sym typeface="Wingdings" panose="05000000000000000000" pitchFamily="2" charset="2"/>
              </a:rPr>
              <a:t>Haemodialysis</a:t>
            </a:r>
            <a:r>
              <a:rPr lang="en-US" sz="2800" dirty="0" smtClean="0">
                <a:sym typeface="Wingdings" panose="05000000000000000000" pitchFamily="2" charset="2"/>
              </a:rPr>
              <a:t> – fluid is passed through a dialysis machine or </a:t>
            </a:r>
            <a:r>
              <a:rPr lang="en-US" sz="2800" dirty="0" err="1" smtClean="0">
                <a:sym typeface="Wingdings" panose="05000000000000000000" pitchFamily="2" charset="2"/>
              </a:rPr>
              <a:t>artifical</a:t>
            </a:r>
            <a:r>
              <a:rPr lang="en-US" sz="2800" dirty="0" smtClean="0">
                <a:sym typeface="Wingdings" panose="05000000000000000000" pitchFamily="2" charset="2"/>
              </a:rPr>
              <a:t> kidney. </a:t>
            </a:r>
          </a:p>
          <a:p>
            <a:pPr marL="108000" lvl="0" indent="0">
              <a:buNone/>
            </a:pPr>
            <a:endParaRPr lang="en-US" sz="2800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90"/>
          <a:stretch/>
        </p:blipFill>
        <p:spPr>
          <a:xfrm>
            <a:off x="863848" y="6910743"/>
            <a:ext cx="3943350" cy="43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7"/>
          <a:stretch/>
        </p:blipFill>
        <p:spPr>
          <a:xfrm>
            <a:off x="3943350" y="4715285"/>
            <a:ext cx="5815558" cy="26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4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METABOLIC WASTES ORIGINS/ PROCESSES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60588"/>
            <a:ext cx="8099425" cy="45069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AU"/>
              <a:t>Carbon dioxide is a metabolic waste as a result of cellular respiration.</a:t>
            </a:r>
          </a:p>
          <a:p>
            <a:pPr lvl="0"/>
            <a:r>
              <a:rPr lang="en-AU"/>
              <a:t>Urea is the result of deamination (breakdown of proteins to amino acids) in the liver.</a:t>
            </a:r>
          </a:p>
          <a:p>
            <a:pPr lvl="0"/>
            <a:r>
              <a:rPr lang="en-AU"/>
              <a:t>Bile pigments result from the break down of haemoglobin from dead erythrocytes.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THE LIVER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47589"/>
            <a:ext cx="9792840" cy="5119911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800" dirty="0" smtClean="0"/>
              <a:t>Breaks down materials for excretion such as urea, hormones, </a:t>
            </a:r>
            <a:r>
              <a:rPr lang="en-US" sz="2800" dirty="0" err="1" smtClean="0"/>
              <a:t>Hb</a:t>
            </a:r>
            <a:endParaRPr lang="en-US" sz="2800" dirty="0" smtClean="0"/>
          </a:p>
          <a:p>
            <a:pPr lvl="0"/>
            <a:r>
              <a:rPr lang="en-US" sz="2800" dirty="0" smtClean="0"/>
              <a:t>Excess protein can’t be stored in cells, so needs to be removed from body.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108000" indent="0">
              <a:buNone/>
            </a:pPr>
            <a:endParaRPr lang="en-AU" dirty="0"/>
          </a:p>
          <a:p>
            <a:pPr marL="10800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AU" dirty="0"/>
          </a:p>
          <a:p>
            <a:pPr lvl="0"/>
            <a:endParaRPr lang="en-AU" dirty="0"/>
          </a:p>
        </p:txBody>
      </p:sp>
      <p:sp>
        <p:nvSpPr>
          <p:cNvPr id="5" name="AutoShape 2" descr="data:image/jpeg;base64,/9j/4AAQSkZJRgABAQAAAQABAAD/2wCEAAkGBxQSEhQUExQVFRUXGBcYGBcYFh0aHBwgFhYYHB8eGBcYHyggHBolHBcgIzEkJSkuLi4uHiAzODMvNyktLisBCgoKDg0OGxAQGzQlICQvLCw0LzA1MC8sLCwsLCw0LywsLCw0LDQsLCwsLywsLCwsLCwsLCwsLCwsLCwsLCwsLP/AABEIANkA6AMBIgACEQEDEQH/xAAcAAEAAgMBAQEAAAAAAAAAAAAABQYDBAcCAQj/xABFEAACAQIEBAMECAMDCwUAAAABAgMAEQQSITEFBhNBIlFhFDJxgQcjQlJikaGxM8HRFSRyQ3OCg5KTorLC4fAWJVNjdP/EABoBAQADAQEBAAAAAAAAAAAAAAACAwQFAQb/xAAtEQACAgEDAgMHBQEAAAAAAAAAAQIDEQQSITFBBSJREzJxgZGhwRQjQmHwJP/aAAwDAQACEQMRAD8A7jSlKAUpSgFKUoBSlKAUpSgFKUoBSlKAUpSgFKUoBSlKAUpSgFKUoBSlKAUpSgFKUoBSo7jHGocKEMzMM7FVCxvISQrObLGrGwVSSbWABrNheIxyC6NdciSB7HIVkuVKyEZWuB2JtcXtcXA26VqjiEfVMObxhA9rG1mZlGu17qdN6PxGIRySh1ZI8+cqc1unfODlv4gQQRvcWoDapWBcWhTPfQpn9ctr3tvXnBY+OWJJka8bqrqTpo6hhcHUaEaHzoDZpSlAKUpQClKUApSlAKUpQFf5g468GIw0CLfrLM2bpyyW6TQqAVhUkA9bVmsotqda8NzjCGxC5JC0EkcRX6vM7yvkRUjMmdczEWaQIpBuCV1r3x+OCWVFKySYhFYKsMzxMiylbmR43XIh6YPiOuXwgkWral5bw7mRnRmaS2YtLIxGV846ZLXiAezDJlsQCNhQEZPz1Ai5jHOSqTvIoVCYhhZVjmz+OxyM32C1wCVvpf3g+bAZpopI2GR51RwFCMIY0cgs7jx5XvewTTcEGvc/JeGd4yVbppHLGY872frSxysZWzZpLtH4g5IbMc1638Ty9hpA4eIMH6pYEnXrIEfv3UW/agIdefsOYhKqSuLTuyp0nKphgpkcsshjZRnW2RmJzCw0NpCPmiIyCMLJczCD3RbMcH7VfQ3y9PTa+bS1ta0+K8kQSxlFLJm6mZyzyORNGqPZpGOrKi3vdSQGIJ1qSXlvDCUTdM9QEENnfQiIw5gubKG6Zyk2uQF+6LAeuXeNpjIetGrKpJADFC2ltxG7ZTrYq1mBBBAqUrS4XwuPDqwiDeJszM7vIzGwW7SSMzMcqganQACt2gFKUoBSlKAUpSgK/wA3cte3CFTI8ao0hJRmV/rIJYhlZSLWMgNjcEAgggmoXivKkuk3gkcDBAwxxDpt7L173jeRRkPWDKt/CUXe1TPN+LnjEXSMqoS/UeGHrSAhCUAjyt4WbQtlNtNVvmGlypgJmxUuJxSlZmgwy2KrlQtErSpE9s2USA3Aci+99CAIzhvIjNBD1OnHIkcIC5AemY8YcQcuViF8JyeEm3mRVgwPLpjw2LgzJ9e+KdWCWt7SztZxfUrny37gDaq5w5MbFExjjcOi4uQBo7l8vEXcRAtt1IdF8swI2rcl4pxDr4a6skUmR/4LtbqTteKYRxSFGSAp4i0a5yxLEDKAMg5JbrCTqJpIsubIeppgvZulnv8Awvt/Mi32q0cL9HLJGqiSIFPZBlWIqknsqSqWmFzd361762KIdbVa+WGnaEviGYuzyWUoEyqsrqtgBfVADc3vvpUuKA1OE4MQwRRDQRoiAAk6IoA1bU7d9a26UoBSlauL4lDF/ElRPRmAP5UbwepN9DarVm4hGkiRMfG4JUW8q0m5nwg/y6fqf2FVvjfGoWxuEkSRWQBw7DZfFHa/lfX8qlU4Tlhv1JumxLO1/RlkxfMcEUhjkYqR5qbfmKhePc7LHJCmHMUokvmOa+XxKo0B9TofKq/zzjInxDCNw5yi9jcbeYqh8NlCSAm2jA/IPc/pWnU6VR0ntoPnBCh7rtkkdmwnNy3j6wWMMty5bQGxNtfO1h623rfEk+I93Nh4fvEWmf4Iw+qHq1230WwJpnCcnWwUjWNnAHxdGj/O7V0usNbbjllt0FFrHoa+CwSQrljUKL3Pckncsx1Zj3JJJrYpSplIpSsGMxccSl5XWNR9p2Cj8zQGeoxeMp1MSr+BcMEZ3YjLZkLk+gAGte8HxPqsMkUvT1vI69MfJXs5175bd71gxXL0cjzMzSZZ1CTR3GR1CFLHw5h4SdiKAjcZzrHmwywI8pnmMJzRzR9PLD1SXXpFgcpUgFRcNmvlUkbX/qhHwPtsSOyEAqrgxsbsF7g6a3uLg9q1eGYPBrFDOspaKCQvHIbBbvF0RqqKJFKyaNrcm9zW9g+CQeyHCqztCpKDxarkf3Q1tlItrc+poDX4tzjBFHiShMkkEc75CrornDjxqkpXIxUkK2W+U3uNDWWXnHCKrM0jLlZlYGGUMuSMSMWQpmVAjBs5GWxGuorxPybh36gbqFJBiBkz+FPazeYppcFjc6k2uctgTXybk3Duc7FzKZGk6pKs12jSMgh1KFckaC2X7IO+tAWEGvtfFWwA8q+0ApSlAKUpQClKUAqL/sjpkth36V9TGbtEf9XcZD6oVuTcg1KVqcU4gmHiaRz4V/Mk7AepNG8HqTbwjRn4+kAHtY9n/GTmiJ8llAFj5BwpPYGoPiXPO4w8d/xvoPko1/MioVjLxCXNIfCL2T7Kg9gO5tua18XwLpG0J6f4GGaM/Bbgp/okD0NY53t+6danRVwf7nL9DU4jzBiZDZ5WsewOUfktqh5C/nWzjcQFNpV6Z8zqh/wvb9GsfSlY5OTfLO3Uq4ryLBp3evPi9a3gteXjvUC3JpdZh3rPilXoaLGXdiBnUk6W90ra3cm+mlehhM21/KmITwAgWUhkQ9zf3m+dgPl61fVKUE+eDLqIwskorrk0OF4Qlh4i1jfMSfjoL6VYJ0lXaZj394/1qEwDFRlvYjT+nyv+4qTw8/h1O1Q3P1JKEcYSXB9/tPFLtLL/ALxv61mg50xcRI6jyEfZ0f8AMnb5kVq4rGRr77qo8iRUeOLYdRZSLDsq2H9KkpyXcTprksOK+hZ0+kPFt4XEcQ+8q3kt6Zrop+TVYOBcx4DMGfOJf/kmJkbXezm+QfhUKvoK5bPxeM/ZY/lWo/E9dF/WrY32Gafh2mkvT4H6Rw2KSQZkZWHmpB/aq1jOAYh8b1cy9MyxvmMj51jWAo8Aiy5WR38Vyw98m11W/HsBzI8TXXMp81Yg1fOAfSiui4k3B0zWsw+IGjfofjWiGoTeGcy/wycFug8r7llwnLMkfCosGOmJUSEMQTkLRuhYg2vrlPasDcs4q4ImHimxQlBdyDh8TP1AF0uJVVQi7Bc72JsL3FGuARsdfzr7Wg5hQ25SxZOJBmJ6rkhuuygqcWkouqxB0dYs0YIkIAsBYHw3mGIIoVRZVAAHkBXulAKUpQClKUApSlAKUpQCucfSBxIy4hcOp8Mdi3+Jh/JT+pro5NcTbGdXESSffkZvlmNv0tWbVSxHHqdPwurda5PsvuXPgrCJNtTWvxPEXN61BjLCtOeYsaxyn5cHUjT53J9TVxjX32NRcWFCN4CQv3N1/wBEH3fgNKlJBWHpVVk1mECvkTK27ALrc38twPM9qzMPK1aHW9nVmWwygkKANfebS+zbn11qcEmynU2zhDMSXw+HLxKEuskua526camxI/E2w77mnFYrFFA8CCwrT5b48rK7O4Lka5jsATYD0F60eMczRrcKc7emw+dTm88Ip09bhzLqYuJypE2dzZSNu5PkB3P9KgcVxWRzZfAh8tyPO/8ASsU2edszm/kOw+Fe8NHpZtBrY+Xn8qjg0tvJ9jw672ufM17cKvanUyG1vl5Vm4ZhPaG1ayg2sozOx8lHuj4k/I1JLJ7KSismiCWYKqlmb3VUEsfgBqflVx4J9GONnAaTJh1P37s/+wu3zIqU4VDLhh/d0SEkeJwoeRv8Ujgk/AWHpUnDzbjIz4iko7gqAfkVt/Oro+z/AJGO39VJZrS/JtYL6JcKtupLNIe4BVB+QFx+dWXhPJ+CwxBiw8YYbOwzt8Qz3IPwrY4Bx2PFLdQVce8h3HqD3HrUrWuMYrlHCttubxY2KUpUygUpSgFKUoBSlKAUrBjcZHCheV1jQWBZmCi5NgLnuSQAO5NfcJiklUPGwZTcXBuNDY/rQGalaeG4pDIwRJFZj1CAN/qZBHJ/sucp9a3KA1+IPlikPkjH8lNcU4JHe3oBXaeKj6iX/Nv/AMpriXCJwu/lWLV9jueEe7P5fknpTWnjeJRxCxJLnVUUXJHn2Cj41nlb9t/61z+fja+0yPuCdBucqgAWt2sD+dY0m+iNOrulVXmPXJM4/j84BK4YhfvHX9BVcn4zLKTmkb/D7v6Crfwrm2NlKlT8wP2OtV/jEMMxuoyt2t/5pUlJLhox1+ITz5zTSM75jf0NZHD6Elm7akn960FmeMhW+R8/+9bg4iLba1PD7HTjOucevBHSoRvv+4rHC4zC9ZsVMGv5f+bV8KMt86KbKrEi40YC2vcm47VYk8EMpPaicweLRRrXh3edrRoxNibKCTZRcmw8hrUI2LFvDH82a4/aup/RNgnmw5iKFQ0heea1iUGXJEp3FyLn0+NewryxfqHCGccFZ5a5fGItJKwEQtoO/fXz0N7D1FdLj4TBDbIgBA7VDw8IODxD4VwWhkk6kbX1Km919GXX5AVYMNHoVO6EqbnfXQ/Nf2qKzucexhdzlPOeOx4jlUrcDYkflb9KiOK4cG5FbOD0jt5E/v8A96w4oXFRTysm3TN5zk1OD8QaCRWGtjqPMdxXVYZQ6qym4YAg+hFxXIHFjXR+TcRnwqealk/I6foRWjTSfKZl8ZpWI2L4Mm6UqotgV9vnfFYdpgzQnCydPqrGqooIWwPRcS5mLG1wy6m1hrOCW6lc/in4qVIvIHIh6hMcVo3OMQOMP4fHF7OXN2zaBNcxavf/ALoiyWlmkPSxgQtHDo0eLVcO1kjUFngLMb6Gw0FAX2lUXEDiidbpySSnLi1jEiQgXUIYWJVFuxJYC5CmwuNyfrHiLAqkmIWPqy5JGihEpQYQMudTHlX+8XUeAEgDzBoC80rW4Y7mGIyi0hRC4tazFRm07a3pQEbzPwySb2d4sjPh51mCSEqr2jkjILAMVNpCwNjqB53ELxLg/EZjCxaAMkpkuJCrKoxauqBhEbgwDIbZbncsDapPnOaRFwxjcp/eUzNlZlC9OS5kVCCU2JuQNidqr+D4/iszTyLIpfDYMACJigZ8XiUL9J3XJePIxu11BW97AECZ4Fy5LDiUlYoVVeIAgE3/AL3jlnTQjsi2PrtferJipSqllRpCNkUqCfgXZV/M1zuXmTGYhcOGUw5v7OdlWGUM7PjAs6h831aIEsysDoxBOorHNzJjus0yoWKQYkdEQyhYyMbh0Bk8VpnWLM9lykjNawYUBceISYt4pAscMYKNq0jOfdP2VUD/AIq4jw9WNs0jefgUL+pBP611/hfFMVNNBG3R6bR4h5HWNmzdOdUQK2fKjMjXN82oNtNRyK+QkfdJH5Ej+VY9XwkdnwnD3r4H3mLprHlsXZrAF2L2A3Izk/C/rVZsO63Hxyn5EVuzz9VyTsNB8KxzLWaJ02kabxqdmK+jL/Mb1jZJBqpVreRsf1NZ2rFluQACzHQKoJZj5BRqTU1zwZbNNS1mS/BixWNJt1ENha9tD8j2NYIsOzaqzAfiU/yBq18L5Dx0xB9lkF9s9o1H+3Yn8qs/F/o9fB4GWeRg0o6YRI75VzyqpJO7Gx8gBfvWiqpykoxXUxuVVKb3fJHPsPhEZLE5ZV+1rkNzoGuB02vpm1Hna96lJuGSTo93CGOJ5iCAC1pciKST5OTfb96lxyuYwGNu+cixFwBeLX3jqM3YbXve2g2CbqMgFyuGDEEjZJd73sdLVbbpnXLGc8P7E9NqFcm3xjavkz1Fyy8eGWcuMuew0BNx5Kw0Hx33tXQfoh4e0mEkYzzKTM18rAX8K6m63J/pVf43xMLg4sPlOfN1H093PsCfvW7VbvoWH9yf/PN+y1RQ054/o1eJw/5FJrrJ4+Bn5s5TvBLN1p3mj+sQlxpk1sNB2v8AnVewOAllu4lktkR7CZxmDZbdxqPIny1FdI5hxaRYeUuwF0ZRfuSDYAdyTXJeKcelwWDLQKjMIoULNY5bZRfL3Nz+le3wTlFLucyjPsHx3RKxcMjCWLSgr7wbESLqb/jGh7VrSJh+0lz/APoc/wDXXGuJcZnnYtLKzMd9fL+Vakea+hI9cxrxVYWMmqu9rCUcnYcTgYrXte+3jax/4rVZeTsNg4oG9oRbl/DmDOzEj3UUXZrBdgDXF+F8SliK+IupOoPbtv33rt3JUxj6Ugg6pmtGJFdQygDOfC9hlsbmxubd7ClUdsy7WWRs0+MYaZZOFcLwrnOuASLIQUd4EQk66qvvqRYakA61rycyPHjJIXjLRdSGNXBAymSB5NR7zapr5XFr62tFQPEuJ4OPERxsImxEksYygIZAxR8jsD4tFRgDvbbSth8+RuC546qQsuFmHXkjSLPdFYTQSSq2d1ANhEQ2XMBcWLXFZcHzskrYULGf7wALZrmNmSVgHyqUynokA5rncAi5HnGcO4U6KxGEWNWjxJyiMI/UEsaNILWdWMjhfNtta3cCnD5pskUeHaWBISLRLdEtmiyNl0UbgKfDcbXoCJwvPB6EE8kRHWw6SiNGBGaWeKJBna1rmUX7AX3tVxwzMVBdQrd1DZgPg1hf8hWqvBMMFKjDwhSrqV6S2KyNmZSLWKs2pHc1s4TCpEgSNFRF2VVCgXN9ANBqaAzUpSgFKUoBSlKAV+e+bYzHJiAdCZZF/wCM/wAq/QlcI+lSAx4uQdmbOPg6g/8ANmHyrPqVmKOn4XPFkl6op0NeZpL0G1WXkTlx8TOrZA4Uhgre6ddGlI1EYI23ciw0DEZYR3PCOrbbGuO6Rtcs8jmQRyYkP9brDhlOWSQDd5G/yUQuLtvqLakA9b5Y5VhwYLKkfVYWLKtgo+5HfUL5kkljqewEjwvhaw5jcvI9upI3vNbYaaKgvoo0HxJJ363wgorg+eu1E7XyxVQ+kPFM+Glgi94CNpH7Rr1UtbzlP2R2Auewaf4pjGW0cNjM/u31CDvI4H2R5aZjYXFyRD8y4eOHAzRBruwzG5u8jZgSxtqWJHbawAsABV1bSms+qKMN8IieZoVj4fGI1C5DZfQHc37nuT3N65zh8Wi3R0MjrDNlswU9AEXRiQ2YMRod9d6vHMfFh7EFW2jrck72JvYb2G1/lVM4Ty+GeR5JOmMhjI0Zsr9RdL6AWt208qhqLIbsN8LPJ1NHXKNfMcvjg+8SVcafaYZo0Yk54JXyWYgXCsdGFhcGpjk7jc+CgfDwpFLKzs90kzgZgBrayi1u7fI1qYPgWGmcNJGbM1mYyMdbaEgEDVb9qt8qJhUMgWNY4hbLoABbQjL3rnKzDyjp6mWV7KSyuyZAcX9oeNfayXeU5VCkBQSdyRuAfsrYX3vULz/hbYSUrfLmjuLaAZzY27G5H6VMqkmIyu5Iy+NUt7ik38d+58hr8zVP5/4k4thQbqAryMdyz3NtNMoBAsP5UhJynn0M8458i+i6FGjjFSGGwd6z4HA33qQTDWqc5F9VKS5NjluC2Lw9xfx3ta+wP7b/ACrtHI2EYkF7WiQFAPOc3LH1yqqj0v51yjlbCM+I0F8qOQfIkZVt6ktXZ+V0kDSNlAjusVi3iU4dRGdBcMCwPfT17W0rPJk8Rkox2oslV+bldWxJnEsgBmjnaOy5S8cPRHiIzZSgGl9xfvarBStJxCn4PkJI1UCeUmNMMkTFU8Awkkjx6BbN/EIN9+1tLT2C4UY55JjIWMkcaOpUAXizWYW1Fw5uNRtUlSgFKUoBSlKAUqE5r4k8EcWRgnVniiaVhcRiQ6tY6XNgovpmZb32rVxfHGwsseHbNiGlDdKQlVLSB0BjcRoAtkkz5gD4VkNvDqBZaVS+I84Tr1lWCJZY58NGElkcZo8RijCJCRFlCsBcFGfLc5hdcrbGG5nkMwgSNWdpcVrLMEUJhpY0OUpEczfWAhCNgbtQFsqgfSrynJi0SaBc0sejIN2U66X+0pO3cE+lX+oWTFviWaOAlYgSJMQNyQbFIPMjZn2XYXa+TxrKwTrsdclJHHOXuQsRiZcjDpIh+tZrErcA5QB/lCCDl7DU20Ddv4NwmLCxLFCuVR8yx82Pc6fsNgBWxg8KkSBI1CquwHqbkk7kkm5J1JJJrNUYVqPQsv1E7nmQrS4njxEosueRzljjBsWb49lA1LdgD8Ky4/GLChd720AAFyxY2CqO7EmwFV/GYlsODPLl9okBAG6woCDkXz1Iu32mt2VQJN4WSqEXKSijzjuILgkctIrTv4ppToF00AB2VRoq9hdm1JLcT5h59nklYQtlW58RFyfXXb9/htWLmnjbYxyoY9K57+8175m81vt+ffTWw/Besha6IFsCzGy38gQDrYXvWaU8nbo0uxYXX1PvA+YJHkWGURNG5sSVVLX73AAPwO/pVlbieCjOWQxkj7LO7gAgC2ax117sarY4Ise7RysyuEWNs+yMSxAHYDT1NRUHD7iqpRiy5QfKR0RJMHJYI8aaXCpLodjcjOTftbSszJAsYk6gtdcyyS+D3hcHx2J08jqKoEfDewr6OGgHaqnXEs9jLuy48Y51SMBMOEkJHvAkKp28QsMxNz3AAt3qpYh5J3EspLNa1z5DYH4bfC1Z4OHL/wBq3Uw1ttanlLhE4UqJp4WC1bypoSd9hp3raiwBFiy6Ed/T+tbHD8GJ2sRaNLZiD7x18I9T38hXmMljaSJz6O+HBX60vhUAysTplSLUE/FtfhXSOU5gYbG4kLySSIwsymWRnsQfRt+9Vzg2Gzf3ZlAkeZTIB2ihCuFNtgWIQ+dyKv1bao4R89rbN1jFKUq0xClKUApSlAKUpQGnxbEwxxnrlcjEJZhmzFzYKEscxJNrAGoDhOPwLJDMFSERh2jjAAVepKYM4VRa7EFQd7Ow7mprjfCFxKoC7xtHIsiSR5cysoIuA6sp0YixU71DvyNEVRRNiAFABs0d3AxHXGcmPtJ921wbG9AZsVxTARrLdUKtKsUuSAsrSPJks2VbOwfQ7kHQ61NS4CJrBo42s2cXQGzfeFx73rvUM/KSdJ4lnnWMzCdAOl9U4xHXvGWjJIMmtnzCxt5VYqAhp45MS7IQ0WHUkNurzEGxA7pD67v2sury8UYUBVAVQAAALAAaAADYVH4PjkMrlI+o1mZS4ik6eZL5h1suQ2II3tcEb6Vue1JlzZ1ym9mzC2m+tAZqx4mdY0Z3YKqgszE2AAFySfKvhxKAEllsCQfENCBcg+oGtR2KiEsmaR06EWVguYeJ9CGk7ALoVHn4uy2A9YKFpmWeVStr9GNt0BFs7DtKwNvwgkblr0H6VscbvGptfJHfyBBY7d7E104zrcDMtzawuNb3tb42P5GuVfSXEBPITtmiffsY2X9xVVvum7w9L2vPoUDAYVWZQ4OWzM1tPCik7/HSpGMNMFOURwJ7qi1ySN7DYa7d+9fOGw9VGQWV3isPS9tN/UflW1g2DId02VtQbMn4NNLga1inLB3pR7HmbhqF8KsQMU5d2vb7qMbjzUlgLDyr1Lw6JmZZQcPPe7fca/2l7WO9ha36VnhnAxOGLsQUikazWADMUFww3Fgxr1jcUszk6O199rDbRxqKgplaWJPBrJwlwdQj+ZVwNzv4rV6GAtfNGw3Xa40BG4+O9fBgJTmMchSwZkFrA6Eg73ykrbXz0FqmcFgJZEjkEkdmAa1msbjQb1ZguysZyRYwSmwyNmsNgdbb/pWaLANochAI3JGh8zc3/SrXwzAdY9LJEHAUnNiJVuCWHhjA8Xu66jepnC8nFCTnhJNtDAXAsO3UkJ71dGpsw2a6EG0+pSsBwF5GuM7kanLYLp952sLfIVP8vxRhY+gFmxBF0jUWigvbM0jbHKfLU6ADuLFheDF5GGKZpVQjpplCQkZQb9NdGYNcWcm1gbd6mmwa50cXUoCotoLG2hG1rgH5VbGpI59+tdix/v8AfQj+HcAWEh0dg5/itp9aSbkvcG2t7WtYEipilKuMDbfUUpSh4KUpQClKUApSlAKUpQClKUBU35VmOEnwQnQQSCcK3TPUUTl2APjytlZ97DMotofFWCTkbOXMjREvJLIUWG0amTCLhxkUsdQFzE9yTtULHhMckOIiRJWQrxBjHJFGyB5MaWh6WZbuXR3JDFgNNBpfdxyY+J3GHDxI+IxTs4jElz9T0syZGYxMM98oB0HiXuBIQcjIrJrGUSaKbp9IZT0sE2Hta9r3YPe3a3rWtg/o/wCkIckkd4kwQymLwO2ESdWaRQwvn6+Yd1ZFPitas/0jR4qSJ4YRKY5MLi1YRIjFpCiiNHzg5Y2DPcrY3AFxpfHNjOIrKY4o2IEr5CyKI+n/AGdeNWffXFjUjUbEgEAgfcPyCFCfWKWRMGqt0rZfZcY+IbJ4vAjZ8gUHwhRqa1vpP4cspgVtBOywE+XjDG34un1CPhW1wwYoyYF3lxrL9aJxJFGnjaOLKrpHGB0wwezC+pPitapPmDAe1TxxaDoo0wPlIxyR/FcvVBHwrySyi2meyaZG43lTDwhTh8Oim38TUt8ze5v61Q5cK2FlkWTUOcysBbQ6FW8tfzrqHDOL3ukmhHhI+6RuDXjH8PSQMVAYH+emtZrK1JcHSo1Mqntn09Tj8qhsSL5AoRRvcL7++m2u9eY5kBKt4SCRobgi9/A40Y21tv8AubbgeUlZ5yGdCHVTkOmsasRYjUeOsy8mxmLNL42NiFba5I0CjQfHeqVTLubP1ENvBF4NFmkc4dSyhYlXy9+5P4VCgi2+o0qc4JykkUYz321O1/kP51swxtgUZVvNEAcoW3WQA6DU/Wrl/wBIW+1WKXmBHTMGDDzG2nYjcEdwdRU8KJXCdk/LDubMnCwNYpLEdibj8jVi5UxxlhOYglWKm1+3kT2N6oXCcS8meQ3sfdF+w/rUlyTx+GOTELK/SU5TeUGNb3I99wFvr51KqfmwQ1tH7LbeWsHRaViw+ISQZkZXHmpBH5ivuInVEZ3NlUFmPkFFyfyFazhmSlRuE43C8QmLdJG1Uy/V3BUNcZu1j+/lWaTikCgs00QUNkJMigBvuk30b03oDcpUS3MMIm6Piz9ZYPd0zthziBr5dMb+elS1AKUpQClKUApSlAKUpQClKUApUFhOa4JGQfWIHaZEd0sjNAXDqH1AI6bHxWuFNr2rfm4zh0Qu88KooQlmlUKBJ7hLE2Abt59qA3qVD8S5lw0BiVpUZ5mhWNFdCzCeRY1cKWBMd2F2F9L71sf25hrOfaILRsEkPVSyMTYK+vha4tY63oCQqL4Mc74iXs0hjX4QeAg/60SVmHF4CoZZ4SpVWDdRSCHbKrA31UtoD3OlR/DuL4SCNYWxeHzxiz3mQHNnysSM1wTLca/a03oDc4nwZJjmuUf7y9/8Q7j9ahsRwXEprGyP8yh/I3H61a6VFwTL69ROHC6f2c/4JLigJm6THNPKNAGF4yIj7p84rfKs8pnkPhjfy906H51ZeWUth1P33ml/30zyf9dSlVulPuXR1m3naslEflzEkXJsx2Xf5sbgAfO9b2A5NVbTZimK3z2DLpewaPZhbufENbMKttKlGuMSFustsWGzlmGws8BTDzRGN20SQG8Uh8le+jH7ra/HerfylwSTDmR5LAtYAA32vvVgxOHWRSjqrqwsVYAgj1B3qL6E2H/hXnh7xs31ij/65GPjH4XN/JtAteRqjF5RKzW2Tr2PobE/BMO5zNDHm+8FCtr+JbH9aYfhnSDdOSTVSAJXaZQTsx6jZz8AwFvLes+Ax0cy5o2vY2IIIZT910azK2uxANZMWCUcDU5WsPWx89KtMZUMHyLlUAyx5RLNKsccGWJOrhmhyxRtI2QXYyGxsSTYC9MVyKxiaGPEdJHEauFjKhljwxht4JFIvowsbaWIYVh4RheIL7NmMiKiYJXiVYQn8FhPcKtxZraKQBYW0rDw+DiSLhELzgKtpWYJKxdZ0JEhJuUaIMFYHS7E6haAl8FykUlSRpgxWeKcgRZQTHgDhSBdzYEnP3t7uvvVaQao2PhxzLOt8QQuIw8iSIVjYx+1EyRrH+CGwve0gtpfMDj4hheIhZegXj04lIuRYRnfPGcMGup97xG+5+0aAvtKrPC/bfbZDMzCG75FyKUKlIshDg5lYMHBB1JY9gtrNQClKUApSlAKUpQClKUBVsLyfYIjzFoo5MRLGgQKc+JM1y7EnNlE7hQANxe9qxYXktkyN7SWljaFo2MQyDoYeSABkDAsCkhPvA5tQbaVbqUBTcPyEsfTCTsEU4MsDGpLNg5TItmFsqsSbqBppa2oOTB8jJGoTqXVZIHQlSXy4eczLG7M5BW5IFlW1ydSb1bqUBUZOSAQFWdlFrN4Ab2xZxItr4fESp3uPI19xfI6Okq9UjqJxBb5Bp/aEySMd90yZR5g1baUAqG5u4k+Gw3Ujtm6uHj1QvpNiI4zZAQWOVzYX3tUzWOeBXFnVWF1azAEXRgymx7hgCD2IBoCr8L5mlUxQYqHLiJNYgtl6i+0OhOQs2VkhCSuuY2DG2otWvw7nUiKMyIXIWBpnBC29qxDwx5E+0cyEnaw2udKtMvDkaeOdrl40dE8gJShY2+8emov5X8zWM8Ew2aNvZ4c0X8M9JbprfwG3h11070BDxc3ghGMJVXlxMSkuN8IJ8xI7A9AgfGs/DeZxLLDGYzGJokljZyRnLx5ysfhyuVAOYZgwtfLbWpLEcGw7oqPBC6K5kVWjUqHJJLBSLBiWJvvcnzr7BwiBHEiQRK6rkDrGoYKABlDAXC2UC3kB5UBu0pXl9j8KA0sdwtXbqKTFMAAJE3IH2XB0dNTo17XJFjrTAYiXMY5o7MBcSJrG49L+JG/Cb+jNYmqJwrg+NwmCiaPqdeaPDoyRgL0jHBIS0glEoeRpGCswVQSEvYAky0E/EWkje8gS+HBiMaBTnw7GQuSucZZbbMLa70BdKVS+GtjnTBh5MSrtIfay0UIyWw0jFYz08pi6wUBhmJB96tfC4viWSXqdUuXRcioi9P66S7pJ0WV4imQAWdhYEst2KgXylU3g+Kx5lwJm6hDwRjEJ01QJII5M7sxjIcM+UZVdCLKQGUmrlQClKUApSlAKUpQClKUApSlAKUpQClKUApSlAKUpQClKUApSlAKUpQClKUApSlAKUpQClKUApSlAKUp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data:image/jpeg;base64,/9j/4AAQSkZJRgABAQAAAQABAAD/2wCEAAkGBxQSEhQUExQVFRUXGBcYGBcYFh0aHBwgFhYYHB8eGBcYHyggHBolHBcgIzEkJSkuLi4uHiAzODMvNyktLisBCgoKDg0OGxAQGzQlICQvLCw0LzA1MC8sLCwsLCw0LywsLCw0LDQsLCwsLywsLCwsLCwsLCwsLCwsLCwsLCwsLP/AABEIANkA6AMBIgACEQEDEQH/xAAcAAEAAgMBAQEAAAAAAAAAAAAABQYDBAcCAQj/xABFEAACAQIEBAMECAMDCwUAAAABAgMAEQQSITEFBhNBIlFhFDJxgQcjQlJikaGxM8HRFSRyQ3OCg5KTorLC4fAWJVNjdP/EABoBAQADAQEBAAAAAAAAAAAAAAACAwQFAQb/xAAtEQACAgEDAgMHBQEAAAAAAAAAAQIDEQQSITFBBSJREzJxgZGhwRQjQmHwJP/aAAwDAQACEQMRAD8A7jSlKAUpSgFKUoBSlKAUpSgFKUoBSlKAUpSgFKUoBSlKAUpSgFKUoBSlKAUpSgFKUoBSo7jHGocKEMzMM7FVCxvISQrObLGrGwVSSbWABrNheIxyC6NdciSB7HIVkuVKyEZWuB2JtcXtcXA26VqjiEfVMObxhA9rG1mZlGu17qdN6PxGIRySh1ZI8+cqc1unfODlv4gQQRvcWoDapWBcWhTPfQpn9ctr3tvXnBY+OWJJka8bqrqTpo6hhcHUaEaHzoDZpSlAKUpQClKUApSlAKUpQFf5g468GIw0CLfrLM2bpyyW6TQqAVhUkA9bVmsotqda8NzjCGxC5JC0EkcRX6vM7yvkRUjMmdczEWaQIpBuCV1r3x+OCWVFKySYhFYKsMzxMiylbmR43XIh6YPiOuXwgkWral5bw7mRnRmaS2YtLIxGV846ZLXiAezDJlsQCNhQEZPz1Ai5jHOSqTvIoVCYhhZVjmz+OxyM32C1wCVvpf3g+bAZpopI2GR51RwFCMIY0cgs7jx5XvewTTcEGvc/JeGd4yVbppHLGY872frSxysZWzZpLtH4g5IbMc1638Ty9hpA4eIMH6pYEnXrIEfv3UW/agIdefsOYhKqSuLTuyp0nKphgpkcsshjZRnW2RmJzCw0NpCPmiIyCMLJczCD3RbMcH7VfQ3y9PTa+bS1ta0+K8kQSxlFLJm6mZyzyORNGqPZpGOrKi3vdSQGIJ1qSXlvDCUTdM9QEENnfQiIw5gubKG6Zyk2uQF+6LAeuXeNpjIetGrKpJADFC2ltxG7ZTrYq1mBBBAqUrS4XwuPDqwiDeJszM7vIzGwW7SSMzMcqganQACt2gFKUoBSlKAUpSgK/wA3cte3CFTI8ao0hJRmV/rIJYhlZSLWMgNjcEAgggmoXivKkuk3gkcDBAwxxDpt7L173jeRRkPWDKt/CUXe1TPN+LnjEXSMqoS/UeGHrSAhCUAjyt4WbQtlNtNVvmGlypgJmxUuJxSlZmgwy2KrlQtErSpE9s2USA3Aci+99CAIzhvIjNBD1OnHIkcIC5AemY8YcQcuViF8JyeEm3mRVgwPLpjw2LgzJ9e+KdWCWt7SztZxfUrny37gDaq5w5MbFExjjcOi4uQBo7l8vEXcRAtt1IdF8swI2rcl4pxDr4a6skUmR/4LtbqTteKYRxSFGSAp4i0a5yxLEDKAMg5JbrCTqJpIsubIeppgvZulnv8Awvt/Mi32q0cL9HLJGqiSIFPZBlWIqknsqSqWmFzd361762KIdbVa+WGnaEviGYuzyWUoEyqsrqtgBfVADc3vvpUuKA1OE4MQwRRDQRoiAAk6IoA1bU7d9a26UoBSlauL4lDF/ElRPRmAP5UbwepN9DarVm4hGkiRMfG4JUW8q0m5nwg/y6fqf2FVvjfGoWxuEkSRWQBw7DZfFHa/lfX8qlU4Tlhv1JumxLO1/RlkxfMcEUhjkYqR5qbfmKhePc7LHJCmHMUokvmOa+XxKo0B9TofKq/zzjInxDCNw5yi9jcbeYqh8NlCSAm2jA/IPc/pWnU6VR0ntoPnBCh7rtkkdmwnNy3j6wWMMty5bQGxNtfO1h623rfEk+I93Nh4fvEWmf4Iw+qHq1230WwJpnCcnWwUjWNnAHxdGj/O7V0usNbbjllt0FFrHoa+CwSQrljUKL3Pckncsx1Zj3JJJrYpSplIpSsGMxccSl5XWNR9p2Cj8zQGeoxeMp1MSr+BcMEZ3YjLZkLk+gAGte8HxPqsMkUvT1vI69MfJXs5175bd71gxXL0cjzMzSZZ1CTR3GR1CFLHw5h4SdiKAjcZzrHmwywI8pnmMJzRzR9PLD1SXXpFgcpUgFRcNmvlUkbX/qhHwPtsSOyEAqrgxsbsF7g6a3uLg9q1eGYPBrFDOspaKCQvHIbBbvF0RqqKJFKyaNrcm9zW9g+CQeyHCqztCpKDxarkf3Q1tlItrc+poDX4tzjBFHiShMkkEc75CrornDjxqkpXIxUkK2W+U3uNDWWXnHCKrM0jLlZlYGGUMuSMSMWQpmVAjBs5GWxGuorxPybh36gbqFJBiBkz+FPazeYppcFjc6k2uctgTXybk3Duc7FzKZGk6pKs12jSMgh1KFckaC2X7IO+tAWEGvtfFWwA8q+0ApSlAKUpQClKUAqL/sjpkth36V9TGbtEf9XcZD6oVuTcg1KVqcU4gmHiaRz4V/Mk7AepNG8HqTbwjRn4+kAHtY9n/GTmiJ8llAFj5BwpPYGoPiXPO4w8d/xvoPko1/MioVjLxCXNIfCL2T7Kg9gO5tua18XwLpG0J6f4GGaM/Bbgp/okD0NY53t+6danRVwf7nL9DU4jzBiZDZ5WsewOUfktqh5C/nWzjcQFNpV6Z8zqh/wvb9GsfSlY5OTfLO3Uq4ryLBp3evPi9a3gteXjvUC3JpdZh3rPilXoaLGXdiBnUk6W90ra3cm+mlehhM21/KmITwAgWUhkQ9zf3m+dgPl61fVKUE+eDLqIwskorrk0OF4Qlh4i1jfMSfjoL6VYJ0lXaZj394/1qEwDFRlvYjT+nyv+4qTw8/h1O1Q3P1JKEcYSXB9/tPFLtLL/ALxv61mg50xcRI6jyEfZ0f8AMnb5kVq4rGRr77qo8iRUeOLYdRZSLDsq2H9KkpyXcTprksOK+hZ0+kPFt4XEcQ+8q3kt6Zrop+TVYOBcx4DMGfOJf/kmJkbXezm+QfhUKvoK5bPxeM/ZY/lWo/E9dF/WrY32Gafh2mkvT4H6Rw2KSQZkZWHmpB/aq1jOAYh8b1cy9MyxvmMj51jWAo8Aiy5WR38Vyw98m11W/HsBzI8TXXMp81Yg1fOAfSiui4k3B0zWsw+IGjfofjWiGoTeGcy/wycFug8r7llwnLMkfCosGOmJUSEMQTkLRuhYg2vrlPasDcs4q4ImHimxQlBdyDh8TP1AF0uJVVQi7Bc72JsL3FGuARsdfzr7Wg5hQ25SxZOJBmJ6rkhuuygqcWkouqxB0dYs0YIkIAsBYHw3mGIIoVRZVAAHkBXulAKUpQClKUApSlAKUpQCucfSBxIy4hcOp8Mdi3+Jh/JT+pro5NcTbGdXESSffkZvlmNv0tWbVSxHHqdPwurda5PsvuXPgrCJNtTWvxPEXN61BjLCtOeYsaxyn5cHUjT53J9TVxjX32NRcWFCN4CQv3N1/wBEH3fgNKlJBWHpVVk1mECvkTK27ALrc38twPM9qzMPK1aHW9nVmWwygkKANfebS+zbn11qcEmynU2zhDMSXw+HLxKEuskua526camxI/E2w77mnFYrFFA8CCwrT5b48rK7O4Lka5jsATYD0F60eMczRrcKc7emw+dTm88Ip09bhzLqYuJypE2dzZSNu5PkB3P9KgcVxWRzZfAh8tyPO/8ASsU2edszm/kOw+Fe8NHpZtBrY+Xn8qjg0tvJ9jw672ufM17cKvanUyG1vl5Vm4ZhPaG1ayg2sozOx8lHuj4k/I1JLJ7KSismiCWYKqlmb3VUEsfgBqflVx4J9GONnAaTJh1P37s/+wu3zIqU4VDLhh/d0SEkeJwoeRv8Ujgk/AWHpUnDzbjIz4iko7gqAfkVt/Oro+z/AJGO39VJZrS/JtYL6JcKtupLNIe4BVB+QFx+dWXhPJ+CwxBiw8YYbOwzt8Qz3IPwrY4Bx2PFLdQVce8h3HqD3HrUrWuMYrlHCttubxY2KUpUygUpSgFKUoBSlKAUrBjcZHCheV1jQWBZmCi5NgLnuSQAO5NfcJiklUPGwZTcXBuNDY/rQGalaeG4pDIwRJFZj1CAN/qZBHJ/sucp9a3KA1+IPlikPkjH8lNcU4JHe3oBXaeKj6iX/Nv/AMpriXCJwu/lWLV9jueEe7P5fknpTWnjeJRxCxJLnVUUXJHn2Cj41nlb9t/61z+fja+0yPuCdBucqgAWt2sD+dY0m+iNOrulVXmPXJM4/j84BK4YhfvHX9BVcn4zLKTmkb/D7v6Crfwrm2NlKlT8wP2OtV/jEMMxuoyt2t/5pUlJLhox1+ITz5zTSM75jf0NZHD6Elm7akn960FmeMhW+R8/+9bg4iLba1PD7HTjOucevBHSoRvv+4rHC4zC9ZsVMGv5f+bV8KMt86KbKrEi40YC2vcm47VYk8EMpPaicweLRRrXh3edrRoxNibKCTZRcmw8hrUI2LFvDH82a4/aup/RNgnmw5iKFQ0heea1iUGXJEp3FyLn0+NewryxfqHCGccFZ5a5fGItJKwEQtoO/fXz0N7D1FdLj4TBDbIgBA7VDw8IODxD4VwWhkk6kbX1Km919GXX5AVYMNHoVO6EqbnfXQ/Nf2qKzucexhdzlPOeOx4jlUrcDYkflb9KiOK4cG5FbOD0jt5E/v8A96w4oXFRTysm3TN5zk1OD8QaCRWGtjqPMdxXVYZQ6qym4YAg+hFxXIHFjXR+TcRnwqealk/I6foRWjTSfKZl8ZpWI2L4Mm6UqotgV9vnfFYdpgzQnCydPqrGqooIWwPRcS5mLG1wy6m1hrOCW6lc/in4qVIvIHIh6hMcVo3OMQOMP4fHF7OXN2zaBNcxavf/ALoiyWlmkPSxgQtHDo0eLVcO1kjUFngLMb6Gw0FAX2lUXEDiidbpySSnLi1jEiQgXUIYWJVFuxJYC5CmwuNyfrHiLAqkmIWPqy5JGihEpQYQMudTHlX+8XUeAEgDzBoC80rW4Y7mGIyi0hRC4tazFRm07a3pQEbzPwySb2d4sjPh51mCSEqr2jkjILAMVNpCwNjqB53ELxLg/EZjCxaAMkpkuJCrKoxauqBhEbgwDIbZbncsDapPnOaRFwxjcp/eUzNlZlC9OS5kVCCU2JuQNidqr+D4/iszTyLIpfDYMACJigZ8XiUL9J3XJePIxu11BW97AECZ4Fy5LDiUlYoVVeIAgE3/AL3jlnTQjsi2PrtferJipSqllRpCNkUqCfgXZV/M1zuXmTGYhcOGUw5v7OdlWGUM7PjAs6h831aIEsysDoxBOorHNzJjus0yoWKQYkdEQyhYyMbh0Bk8VpnWLM9lykjNawYUBceISYt4pAscMYKNq0jOfdP2VUD/AIq4jw9WNs0jefgUL+pBP611/hfFMVNNBG3R6bR4h5HWNmzdOdUQK2fKjMjXN82oNtNRyK+QkfdJH5Ej+VY9XwkdnwnD3r4H3mLprHlsXZrAF2L2A3Izk/C/rVZsO63Hxyn5EVuzz9VyTsNB8KxzLWaJ02kabxqdmK+jL/Mb1jZJBqpVreRsf1NZ2rFluQACzHQKoJZj5BRqTU1zwZbNNS1mS/BixWNJt1ENha9tD8j2NYIsOzaqzAfiU/yBq18L5Dx0xB9lkF9s9o1H+3Yn8qs/F/o9fB4GWeRg0o6YRI75VzyqpJO7Gx8gBfvWiqpykoxXUxuVVKb3fJHPsPhEZLE5ZV+1rkNzoGuB02vpm1Hna96lJuGSTo93CGOJ5iCAC1pciKST5OTfb96lxyuYwGNu+cixFwBeLX3jqM3YbXve2g2CbqMgFyuGDEEjZJd73sdLVbbpnXLGc8P7E9NqFcm3xjavkz1Fyy8eGWcuMuew0BNx5Kw0Hx33tXQfoh4e0mEkYzzKTM18rAX8K6m63J/pVf43xMLg4sPlOfN1H093PsCfvW7VbvoWH9yf/PN+y1RQ054/o1eJw/5FJrrJ4+Bn5s5TvBLN1p3mj+sQlxpk1sNB2v8AnVewOAllu4lktkR7CZxmDZbdxqPIny1FdI5hxaRYeUuwF0ZRfuSDYAdyTXJeKcelwWDLQKjMIoULNY5bZRfL3Nz+le3wTlFLucyjPsHx3RKxcMjCWLSgr7wbESLqb/jGh7VrSJh+0lz/APoc/wDXXGuJcZnnYtLKzMd9fL+Vakea+hI9cxrxVYWMmqu9rCUcnYcTgYrXte+3jax/4rVZeTsNg4oG9oRbl/DmDOzEj3UUXZrBdgDXF+F8SliK+IupOoPbtv33rt3JUxj6Ugg6pmtGJFdQygDOfC9hlsbmxubd7ClUdsy7WWRs0+MYaZZOFcLwrnOuASLIQUd4EQk66qvvqRYakA61rycyPHjJIXjLRdSGNXBAymSB5NR7zapr5XFr62tFQPEuJ4OPERxsImxEksYygIZAxR8jsD4tFRgDvbbSth8+RuC546qQsuFmHXkjSLPdFYTQSSq2d1ANhEQ2XMBcWLXFZcHzskrYULGf7wALZrmNmSVgHyqUynokA5rncAi5HnGcO4U6KxGEWNWjxJyiMI/UEsaNILWdWMjhfNtta3cCnD5pskUeHaWBISLRLdEtmiyNl0UbgKfDcbXoCJwvPB6EE8kRHWw6SiNGBGaWeKJBna1rmUX7AX3tVxwzMVBdQrd1DZgPg1hf8hWqvBMMFKjDwhSrqV6S2KyNmZSLWKs2pHc1s4TCpEgSNFRF2VVCgXN9ANBqaAzUpSgFKUoBSlKAV+e+bYzHJiAdCZZF/wCM/wAq/QlcI+lSAx4uQdmbOPg6g/8ANmHyrPqVmKOn4XPFkl6op0NeZpL0G1WXkTlx8TOrZA4Uhgre6ddGlI1EYI23ciw0DEZYR3PCOrbbGuO6Rtcs8jmQRyYkP9brDhlOWSQDd5G/yUQuLtvqLakA9b5Y5VhwYLKkfVYWLKtgo+5HfUL5kkljqewEjwvhaw5jcvI9upI3vNbYaaKgvoo0HxJJ363wgorg+eu1E7XyxVQ+kPFM+Glgi94CNpH7Rr1UtbzlP2R2Auewaf4pjGW0cNjM/u31CDvI4H2R5aZjYXFyRD8y4eOHAzRBruwzG5u8jZgSxtqWJHbawAsABV1bSms+qKMN8IieZoVj4fGI1C5DZfQHc37nuT3N65zh8Wi3R0MjrDNlswU9AEXRiQ2YMRod9d6vHMfFh7EFW2jrck72JvYb2G1/lVM4Ty+GeR5JOmMhjI0Zsr9RdL6AWt208qhqLIbsN8LPJ1NHXKNfMcvjg+8SVcafaYZo0Yk54JXyWYgXCsdGFhcGpjk7jc+CgfDwpFLKzs90kzgZgBrayi1u7fI1qYPgWGmcNJGbM1mYyMdbaEgEDVb9qt8qJhUMgWNY4hbLoABbQjL3rnKzDyjp6mWV7KSyuyZAcX9oeNfayXeU5VCkBQSdyRuAfsrYX3vULz/hbYSUrfLmjuLaAZzY27G5H6VMqkmIyu5Iy+NUt7ik38d+58hr8zVP5/4k4thQbqAryMdyz3NtNMoBAsP5UhJynn0M8458i+i6FGjjFSGGwd6z4HA33qQTDWqc5F9VKS5NjluC2Lw9xfx3ta+wP7b/ACrtHI2EYkF7WiQFAPOc3LH1yqqj0v51yjlbCM+I0F8qOQfIkZVt6ktXZ+V0kDSNlAjusVi3iU4dRGdBcMCwPfT17W0rPJk8Rkox2oslV+bldWxJnEsgBmjnaOy5S8cPRHiIzZSgGl9xfvarBStJxCn4PkJI1UCeUmNMMkTFU8Awkkjx6BbN/EIN9+1tLT2C4UY55JjIWMkcaOpUAXizWYW1Fw5uNRtUlSgFKUoBSlKAUqE5r4k8EcWRgnVniiaVhcRiQ6tY6XNgovpmZb32rVxfHGwsseHbNiGlDdKQlVLSB0BjcRoAtkkz5gD4VkNvDqBZaVS+I84Tr1lWCJZY58NGElkcZo8RijCJCRFlCsBcFGfLc5hdcrbGG5nkMwgSNWdpcVrLMEUJhpY0OUpEczfWAhCNgbtQFsqgfSrynJi0SaBc0sejIN2U66X+0pO3cE+lX+oWTFviWaOAlYgSJMQNyQbFIPMjZn2XYXa+TxrKwTrsdclJHHOXuQsRiZcjDpIh+tZrErcA5QB/lCCDl7DU20Ddv4NwmLCxLFCuVR8yx82Pc6fsNgBWxg8KkSBI1CquwHqbkk7kkm5J1JJJrNUYVqPQsv1E7nmQrS4njxEosueRzljjBsWb49lA1LdgD8Ky4/GLChd720AAFyxY2CqO7EmwFV/GYlsODPLl9okBAG6woCDkXz1Iu32mt2VQJN4WSqEXKSijzjuILgkctIrTv4ppToF00AB2VRoq9hdm1JLcT5h59nklYQtlW58RFyfXXb9/htWLmnjbYxyoY9K57+8175m81vt+ffTWw/Besha6IFsCzGy38gQDrYXvWaU8nbo0uxYXX1PvA+YJHkWGURNG5sSVVLX73AAPwO/pVlbieCjOWQxkj7LO7gAgC2ax117sarY4Ise7RysyuEWNs+yMSxAHYDT1NRUHD7iqpRiy5QfKR0RJMHJYI8aaXCpLodjcjOTftbSszJAsYk6gtdcyyS+D3hcHx2J08jqKoEfDewr6OGgHaqnXEs9jLuy48Y51SMBMOEkJHvAkKp28QsMxNz3AAt3qpYh5J3EspLNa1z5DYH4bfC1Z4OHL/wBq3Uw1ttanlLhE4UqJp4WC1bypoSd9hp3raiwBFiy6Ed/T+tbHD8GJ2sRaNLZiD7x18I9T38hXmMljaSJz6O+HBX60vhUAysTplSLUE/FtfhXSOU5gYbG4kLySSIwsymWRnsQfRt+9Vzg2Gzf3ZlAkeZTIB2ihCuFNtgWIQ+dyKv1bao4R89rbN1jFKUq0xClKUApSlAKUpQGnxbEwxxnrlcjEJZhmzFzYKEscxJNrAGoDhOPwLJDMFSERh2jjAAVepKYM4VRa7EFQd7Ow7mprjfCFxKoC7xtHIsiSR5cysoIuA6sp0YixU71DvyNEVRRNiAFABs0d3AxHXGcmPtJ921wbG9AZsVxTARrLdUKtKsUuSAsrSPJks2VbOwfQ7kHQ61NS4CJrBo42s2cXQGzfeFx73rvUM/KSdJ4lnnWMzCdAOl9U4xHXvGWjJIMmtnzCxt5VYqAhp45MS7IQ0WHUkNurzEGxA7pD67v2sury8UYUBVAVQAAALAAaAADYVH4PjkMrlI+o1mZS4ik6eZL5h1suQ2II3tcEb6Vue1JlzZ1ym9mzC2m+tAZqx4mdY0Z3YKqgszE2AAFySfKvhxKAEllsCQfENCBcg+oGtR2KiEsmaR06EWVguYeJ9CGk7ALoVHn4uy2A9YKFpmWeVStr9GNt0BFs7DtKwNvwgkblr0H6VscbvGptfJHfyBBY7d7E104zrcDMtzawuNb3tb42P5GuVfSXEBPITtmiffsY2X9xVVvum7w9L2vPoUDAYVWZQ4OWzM1tPCik7/HSpGMNMFOURwJ7qi1ySN7DYa7d+9fOGw9VGQWV3isPS9tN/UflW1g2DId02VtQbMn4NNLga1inLB3pR7HmbhqF8KsQMU5d2vb7qMbjzUlgLDyr1Lw6JmZZQcPPe7fca/2l7WO9ha36VnhnAxOGLsQUikazWADMUFww3Fgxr1jcUszk6O199rDbRxqKgplaWJPBrJwlwdQj+ZVwNzv4rV6GAtfNGw3Xa40BG4+O9fBgJTmMchSwZkFrA6Eg73ykrbXz0FqmcFgJZEjkEkdmAa1msbjQb1ZguysZyRYwSmwyNmsNgdbb/pWaLANochAI3JGh8zc3/SrXwzAdY9LJEHAUnNiJVuCWHhjA8Xu66jepnC8nFCTnhJNtDAXAsO3UkJ71dGpsw2a6EG0+pSsBwF5GuM7kanLYLp952sLfIVP8vxRhY+gFmxBF0jUWigvbM0jbHKfLU6ADuLFheDF5GGKZpVQjpplCQkZQb9NdGYNcWcm1gbd6mmwa50cXUoCotoLG2hG1rgH5VbGpI59+tdix/v8AfQj+HcAWEh0dg5/itp9aSbkvcG2t7WtYEipilKuMDbfUUpSh4KUpQClKUApSlAKUpQClKUBU35VmOEnwQnQQSCcK3TPUUTl2APjytlZ97DMotofFWCTkbOXMjREvJLIUWG0amTCLhxkUsdQFzE9yTtULHhMckOIiRJWQrxBjHJFGyB5MaWh6WZbuXR3JDFgNNBpfdxyY+J3GHDxI+IxTs4jElz9T0syZGYxMM98oB0HiXuBIQcjIrJrGUSaKbp9IZT0sE2Hta9r3YPe3a3rWtg/o/wCkIckkd4kwQymLwO2ESdWaRQwvn6+Yd1ZFPitas/0jR4qSJ4YRKY5MLi1YRIjFpCiiNHzg5Y2DPcrY3AFxpfHNjOIrKY4o2IEr5CyKI+n/AGdeNWffXFjUjUbEgEAgfcPyCFCfWKWRMGqt0rZfZcY+IbJ4vAjZ8gUHwhRqa1vpP4cspgVtBOywE+XjDG34un1CPhW1wwYoyYF3lxrL9aJxJFGnjaOLKrpHGB0wwezC+pPitapPmDAe1TxxaDoo0wPlIxyR/FcvVBHwrySyi2meyaZG43lTDwhTh8Oim38TUt8ze5v61Q5cK2FlkWTUOcysBbQ6FW8tfzrqHDOL3ukmhHhI+6RuDXjH8PSQMVAYH+emtZrK1JcHSo1Mqntn09Tj8qhsSL5AoRRvcL7++m2u9eY5kBKt4SCRobgi9/A40Y21tv8AubbgeUlZ5yGdCHVTkOmsasRYjUeOsy8mxmLNL42NiFba5I0CjQfHeqVTLubP1ENvBF4NFmkc4dSyhYlXy9+5P4VCgi2+o0qc4JykkUYz321O1/kP51swxtgUZVvNEAcoW3WQA6DU/Wrl/wBIW+1WKXmBHTMGDDzG2nYjcEdwdRU8KJXCdk/LDubMnCwNYpLEdibj8jVi5UxxlhOYglWKm1+3kT2N6oXCcS8meQ3sfdF+w/rUlyTx+GOTELK/SU5TeUGNb3I99wFvr51KqfmwQ1tH7LbeWsHRaViw+ISQZkZXHmpBH5ivuInVEZ3NlUFmPkFFyfyFazhmSlRuE43C8QmLdJG1Uy/V3BUNcZu1j+/lWaTikCgs00QUNkJMigBvuk30b03oDcpUS3MMIm6Piz9ZYPd0zthziBr5dMb+elS1AKUpQClKUApSlAKUpQClKUApUFhOa4JGQfWIHaZEd0sjNAXDqH1AI6bHxWuFNr2rfm4zh0Qu88KooQlmlUKBJ7hLE2Abt59qA3qVD8S5lw0BiVpUZ5mhWNFdCzCeRY1cKWBMd2F2F9L71sf25hrOfaILRsEkPVSyMTYK+vha4tY63oCQqL4Mc74iXs0hjX4QeAg/60SVmHF4CoZZ4SpVWDdRSCHbKrA31UtoD3OlR/DuL4SCNYWxeHzxiz3mQHNnysSM1wTLca/a03oDc4nwZJjmuUf7y9/8Q7j9ahsRwXEprGyP8yh/I3H61a6VFwTL69ROHC6f2c/4JLigJm6THNPKNAGF4yIj7p84rfKs8pnkPhjfy906H51ZeWUth1P33ml/30zyf9dSlVulPuXR1m3naslEflzEkXJsx2Xf5sbgAfO9b2A5NVbTZimK3z2DLpewaPZhbufENbMKttKlGuMSFustsWGzlmGws8BTDzRGN20SQG8Uh8le+jH7ra/HerfylwSTDmR5LAtYAA32vvVgxOHWRSjqrqwsVYAgj1B3qL6E2H/hXnh7xs31ij/65GPjH4XN/JtAteRqjF5RKzW2Tr2PobE/BMO5zNDHm+8FCtr+JbH9aYfhnSDdOSTVSAJXaZQTsx6jZz8AwFvLes+Ax0cy5o2vY2IIIZT910azK2uxANZMWCUcDU5WsPWx89KtMZUMHyLlUAyx5RLNKsccGWJOrhmhyxRtI2QXYyGxsSTYC9MVyKxiaGPEdJHEauFjKhljwxht4JFIvowsbaWIYVh4RheIL7NmMiKiYJXiVYQn8FhPcKtxZraKQBYW0rDw+DiSLhELzgKtpWYJKxdZ0JEhJuUaIMFYHS7E6haAl8FykUlSRpgxWeKcgRZQTHgDhSBdzYEnP3t7uvvVaQao2PhxzLOt8QQuIw8iSIVjYx+1EyRrH+CGwve0gtpfMDj4hheIhZegXj04lIuRYRnfPGcMGup97xG+5+0aAvtKrPC/bfbZDMzCG75FyKUKlIshDg5lYMHBB1JY9gtrNQClKUApSlAKUpQClKUBVsLyfYIjzFoo5MRLGgQKc+JM1y7EnNlE7hQANxe9qxYXktkyN7SWljaFo2MQyDoYeSABkDAsCkhPvA5tQbaVbqUBTcPyEsfTCTsEU4MsDGpLNg5TItmFsqsSbqBppa2oOTB8jJGoTqXVZIHQlSXy4eczLG7M5BW5IFlW1ydSb1bqUBUZOSAQFWdlFrN4Ab2xZxItr4fESp3uPI19xfI6Okq9UjqJxBb5Bp/aEySMd90yZR5g1baUAqG5u4k+Gw3Ujtm6uHj1QvpNiI4zZAQWOVzYX3tUzWOeBXFnVWF1azAEXRgymx7hgCD2IBoCr8L5mlUxQYqHLiJNYgtl6i+0OhOQs2VkhCSuuY2DG2otWvw7nUiKMyIXIWBpnBC29qxDwx5E+0cyEnaw2udKtMvDkaeOdrl40dE8gJShY2+8emov5X8zWM8Ew2aNvZ4c0X8M9JbprfwG3h11070BDxc3ghGMJVXlxMSkuN8IJ8xI7A9AgfGs/DeZxLLDGYzGJokljZyRnLx5ysfhyuVAOYZgwtfLbWpLEcGw7oqPBC6K5kVWjUqHJJLBSLBiWJvvcnzr7BwiBHEiQRK6rkDrGoYKABlDAXC2UC3kB5UBu0pXl9j8KA0sdwtXbqKTFMAAJE3IH2XB0dNTo17XJFjrTAYiXMY5o7MBcSJrG49L+JG/Cb+jNYmqJwrg+NwmCiaPqdeaPDoyRgL0jHBIS0glEoeRpGCswVQSEvYAky0E/EWkje8gS+HBiMaBTnw7GQuSucZZbbMLa70BdKVS+GtjnTBh5MSrtIfay0UIyWw0jFYz08pi6wUBhmJB96tfC4viWSXqdUuXRcioi9P66S7pJ0WV4imQAWdhYEst2KgXylU3g+Kx5lwJm6hDwRjEJ01QJII5M7sxjIcM+UZVdCLKQGUmrlQClKUApSlAKUpQClKUApSlAKUpQClKUApSlAKUpQClKUApSlAKUpQClKUApSlAKUpQClKUApSlA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http://uniquehealthandwellness.com/wp-content/uploads/2011/06/Liverhires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9"/>
          <a:stretch/>
        </p:blipFill>
        <p:spPr bwMode="auto">
          <a:xfrm>
            <a:off x="2520032" y="3136591"/>
            <a:ext cx="5220210" cy="43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THE LIVER: Deamination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47589"/>
            <a:ext cx="9792840" cy="5119911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smtClean="0"/>
              <a:t>Breaks down materials for excretion such as urea, hormones, </a:t>
            </a:r>
            <a:r>
              <a:rPr lang="en-US" dirty="0" err="1" smtClean="0"/>
              <a:t>Hb</a:t>
            </a:r>
            <a:endParaRPr lang="en-US" dirty="0" smtClean="0"/>
          </a:p>
          <a:p>
            <a:pPr lvl="0"/>
            <a:r>
              <a:rPr lang="en-US" dirty="0" smtClean="0"/>
              <a:t>Excess protein can’t be stored in cells, so needs to be removed from body.</a:t>
            </a:r>
          </a:p>
          <a:p>
            <a:r>
              <a:rPr lang="en-US" dirty="0" smtClean="0"/>
              <a:t>Deamination – the conversion of amino acids into urea through enzymes and oxygen</a:t>
            </a:r>
            <a:r>
              <a:rPr lang="en-US" dirty="0"/>
              <a:t>:</a:t>
            </a: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Amino acid + oxygen  </a:t>
            </a:r>
            <a:r>
              <a:rPr lang="en-US" dirty="0" smtClean="0">
                <a:latin typeface="Times New Roman"/>
                <a:cs typeface="Times New Roman"/>
              </a:rPr>
              <a:t>→  </a:t>
            </a:r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r>
              <a:rPr lang="en-US" dirty="0" smtClean="0"/>
              <a:t> (ammonia) + carbohydrate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Carbohydrate broken down to release energy, CO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Ammonia is highly toxic, so readily converted to urea and excreted by kidneys and eliminated from body as urine OR excreted as sweat.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108000" indent="0">
              <a:buNone/>
            </a:pPr>
            <a:endParaRPr lang="en-AU" dirty="0"/>
          </a:p>
          <a:p>
            <a:pPr marL="10800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AU" dirty="0"/>
          </a:p>
          <a:p>
            <a:pPr lvl="0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673963" y="4113597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enzymes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120968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THE LIVER: Detoxifier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47589"/>
            <a:ext cx="9792840" cy="5119911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smtClean="0">
                <a:sym typeface="Wingdings" panose="05000000000000000000" pitchFamily="2" charset="2"/>
              </a:rPr>
              <a:t>Liver detoxifies alcohol and other drugs such as antibiotics.</a:t>
            </a:r>
          </a:p>
          <a:p>
            <a:pPr lvl="0"/>
            <a:r>
              <a:rPr lang="en-US" dirty="0" smtClean="0">
                <a:sym typeface="Wingdings" panose="05000000000000000000" pitchFamily="2" charset="2"/>
              </a:rPr>
              <a:t>Deactivates many hormones by converting them into a form to be excreted by kidneys.</a:t>
            </a:r>
          </a:p>
          <a:p>
            <a:pPr lvl="0"/>
            <a:r>
              <a:rPr lang="en-US" dirty="0" err="1" smtClean="0">
                <a:sym typeface="Wingdings" panose="05000000000000000000" pitchFamily="2" charset="2"/>
              </a:rPr>
              <a:t>Hb</a:t>
            </a:r>
            <a:r>
              <a:rPr lang="en-US" dirty="0" smtClean="0">
                <a:sym typeface="Wingdings" panose="05000000000000000000" pitchFamily="2" charset="2"/>
              </a:rPr>
              <a:t> from dead RBC’s is broken down in liver to produce bile pigments.</a:t>
            </a:r>
          </a:p>
          <a:p>
            <a:pPr marL="108000" indent="0">
              <a:buNone/>
            </a:pPr>
            <a:endParaRPr lang="en-AU" dirty="0"/>
          </a:p>
          <a:p>
            <a:pPr marL="10800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AU" dirty="0"/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35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THE SKIN</a:t>
            </a:r>
            <a:endParaRPr lang="en-AU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59557"/>
            <a:ext cx="9792840" cy="5119911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8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4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lang="en-AU" sz="20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z="2600" dirty="0" smtClean="0">
                <a:sym typeface="Wingdings" panose="05000000000000000000" pitchFamily="2" charset="2"/>
              </a:rPr>
              <a:t>Covers and protects the surface of the body, regulates temperature, excretory organ</a:t>
            </a:r>
          </a:p>
          <a:p>
            <a:pPr lvl="0"/>
            <a:r>
              <a:rPr lang="en-US" sz="2600" dirty="0">
                <a:sym typeface="Wingdings" panose="05000000000000000000" pitchFamily="2" charset="2"/>
              </a:rPr>
              <a:t>Located </a:t>
            </a:r>
            <a:r>
              <a:rPr lang="en-US" sz="2600" dirty="0" smtClean="0">
                <a:sym typeface="Wingdings" panose="05000000000000000000" pitchFamily="2" charset="2"/>
              </a:rPr>
              <a:t>within lower layers of skin are ducted </a:t>
            </a:r>
            <a:r>
              <a:rPr lang="en-US" sz="2600" dirty="0">
                <a:sym typeface="Wingdings" panose="05000000000000000000" pitchFamily="2" charset="2"/>
              </a:rPr>
              <a:t>sweat </a:t>
            </a:r>
            <a:r>
              <a:rPr lang="en-US" sz="2600" dirty="0" smtClean="0">
                <a:sym typeface="Wingdings" panose="05000000000000000000" pitchFamily="2" charset="2"/>
              </a:rPr>
              <a:t>glands</a:t>
            </a:r>
          </a:p>
          <a:p>
            <a:pPr lvl="0"/>
            <a:r>
              <a:rPr lang="en-US" sz="2600" dirty="0" smtClean="0">
                <a:sym typeface="Wingdings" panose="05000000000000000000" pitchFamily="2" charset="2"/>
              </a:rPr>
              <a:t>Composition of sweat: 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Secretes water via perspiration to cool body down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Contains lactic acid, salts and urea to be excreted as can become toxic.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May also contain some drugs to be excreted.</a:t>
            </a:r>
            <a:endParaRPr lang="en-US" sz="2600" dirty="0">
              <a:sym typeface="Wingdings" panose="05000000000000000000" pitchFamily="2" charset="2"/>
            </a:endParaRPr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AU" dirty="0"/>
          </a:p>
          <a:p>
            <a:pPr lvl="0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3" b="18174"/>
          <a:stretch/>
        </p:blipFill>
        <p:spPr>
          <a:xfrm>
            <a:off x="6912520" y="4421881"/>
            <a:ext cx="2985435" cy="3047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39"/>
          <a:stretch/>
        </p:blipFill>
        <p:spPr>
          <a:xfrm>
            <a:off x="3487648" y="6929308"/>
            <a:ext cx="3400797" cy="5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27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34988"/>
            <a:ext cx="8099425" cy="12493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 dirty="0" smtClean="0"/>
              <a:t>THE KIDNEY: Macroscopic</a:t>
            </a:r>
            <a:endParaRPr lang="en-AU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1547589"/>
            <a:ext cx="9792840" cy="5119911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None/>
              <a:defRPr lang="en-AU" sz="3200" b="0" i="0" u="none" strike="noStrike">
                <a:ln>
                  <a:noFill/>
                </a:ln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7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rgbClr val="00FF00"/>
              </a:buClr>
              <a:buSzPct val="75000"/>
              <a:buFont typeface="StarSymbol"/>
              <a:buChar char="–"/>
              <a:defRPr kumimoji="0" lang="en-AU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rgbClr val="00FF00"/>
              </a:buClr>
              <a:buSzPct val="75000"/>
              <a:buFont typeface="StarSymbol"/>
              <a:buChar char="–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rgbClr val="00FF00"/>
              </a:buClr>
              <a:buSzPct val="45000"/>
              <a:buFont typeface="StarSymbol"/>
              <a:buChar char="●"/>
              <a:defRPr kumimoji="0" lang="en-AU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  <a:extLst/>
          </a:lstStyle>
          <a:p>
            <a:r>
              <a:rPr lang="en-US" dirty="0" smtClean="0"/>
              <a:t>Kidney + bladder and associated ducts referred to as</a:t>
            </a:r>
            <a:r>
              <a:rPr lang="en-US" u="sng" dirty="0" smtClean="0"/>
              <a:t> </a:t>
            </a:r>
            <a:r>
              <a:rPr lang="en-US" i="1" u="sng" dirty="0" smtClean="0"/>
              <a:t>Urinary System</a:t>
            </a:r>
            <a:endParaRPr lang="en-AU" baseline="-25000" dirty="0" smtClean="0"/>
          </a:p>
          <a:p>
            <a:endParaRPr lang="en-AU" baseline="-25000" dirty="0" smtClean="0"/>
          </a:p>
          <a:p>
            <a:endParaRPr lang="en-AU" baseline="-25000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" r="50000" b="57957"/>
          <a:stretch/>
        </p:blipFill>
        <p:spPr>
          <a:xfrm>
            <a:off x="431800" y="3708117"/>
            <a:ext cx="3352915" cy="3456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1" t="19338" r="7148" b="36875"/>
          <a:stretch/>
        </p:blipFill>
        <p:spPr>
          <a:xfrm>
            <a:off x="4104208" y="2555701"/>
            <a:ext cx="3031244" cy="3989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93218" r="42987" b="443"/>
          <a:stretch/>
        </p:blipFill>
        <p:spPr>
          <a:xfrm>
            <a:off x="6192440" y="6875746"/>
            <a:ext cx="3765884" cy="5775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564</TotalTime>
  <Words>1881</Words>
  <Application>Microsoft Office PowerPoint</Application>
  <PresentationFormat>Custom</PresentationFormat>
  <Paragraphs>161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REMOVAL OF WASTE  </vt:lpstr>
      <vt:lpstr>ELIMINATION</vt:lpstr>
      <vt:lpstr>EXCRETION</vt:lpstr>
      <vt:lpstr>METABOLIC WASTES ORIGINS/ PROCESSES</vt:lpstr>
      <vt:lpstr>THE LIVER</vt:lpstr>
      <vt:lpstr>THE LIVER: Deamination</vt:lpstr>
      <vt:lpstr>THE LIVER: Detoxifier</vt:lpstr>
      <vt:lpstr>THE SKIN</vt:lpstr>
      <vt:lpstr>THE KIDNEY: Macroscopic</vt:lpstr>
      <vt:lpstr>FUNCTIONS OF THE MACROSCOPIC STRUCTURE</vt:lpstr>
      <vt:lpstr>MACROSCOPIC STRUCTURE FUNCTIONS Cont...</vt:lpstr>
      <vt:lpstr>MACROSCOPIC STRUCTURE</vt:lpstr>
      <vt:lpstr>MACROSCOPIC STRUCTURE</vt:lpstr>
      <vt:lpstr>MICROSCOPIC STRUCTURE -THE NEPHRON</vt:lpstr>
      <vt:lpstr>NEPHRON STRUCTURE</vt:lpstr>
      <vt:lpstr>RENAL TUBULE</vt:lpstr>
      <vt:lpstr>NEPHRON BLOOD SUPPLY</vt:lpstr>
      <vt:lpstr>RENAL CORPUSCLE BLOOD SUPPLY</vt:lpstr>
      <vt:lpstr>RENAL TUBULE BLOOD SUPPLY</vt:lpstr>
      <vt:lpstr>BLOOD LEAVING KIDNEYS</vt:lpstr>
      <vt:lpstr>  URINE FORMATION</vt:lpstr>
      <vt:lpstr>GLOMERULAR FILATRATION</vt:lpstr>
      <vt:lpstr>GLOMERULAR FILTRATION Cont...</vt:lpstr>
      <vt:lpstr>GLOMERULAR FILTRATION Cont...</vt:lpstr>
      <vt:lpstr>SELECTIVE REABSORPTION</vt:lpstr>
      <vt:lpstr>SELECTIVE REABSORPTION</vt:lpstr>
      <vt:lpstr>SELECTIVE REABSORPTION-STILL</vt:lpstr>
      <vt:lpstr>TUBULAR SECRETION</vt:lpstr>
      <vt:lpstr>TUBULAR SECRETION</vt:lpstr>
      <vt:lpstr>PowerPoint Presentation</vt:lpstr>
      <vt:lpstr>URINE</vt:lpstr>
      <vt:lpstr>URINE</vt:lpstr>
      <vt:lpstr>PowerPoint Presentation</vt:lpstr>
      <vt:lpstr>KIDNEY STONES</vt:lpstr>
      <vt:lpstr>KIDNEY FAILURE</vt:lpstr>
      <vt:lpstr>DIALYSIS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EXCRETION</dc:title>
  <dc:creator>craig hill</dc:creator>
  <cp:lastModifiedBy>Greg Munyard</cp:lastModifiedBy>
  <cp:revision>37</cp:revision>
  <dcterms:created xsi:type="dcterms:W3CDTF">2009-05-07T22:44:27Z</dcterms:created>
  <dcterms:modified xsi:type="dcterms:W3CDTF">2015-05-22T06:40:03Z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