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960" y="57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AU" sz="14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AU" sz="14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AU" sz="14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9C2EF0F2-8D7D-4BB4-A31A-F3913902BF50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AU" sz="14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20198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12920" y="1027079"/>
            <a:ext cx="4933800" cy="370044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1169640" y="5086800"/>
            <a:ext cx="5226120" cy="4107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990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AU" sz="2000" b="0" i="0" u="none" strike="noStrike">
        <a:ln>
          <a:noFill/>
        </a:ln>
        <a:latin typeface="Thorndale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625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26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725" y="627063"/>
            <a:ext cx="2151063" cy="6629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1363" y="627063"/>
            <a:ext cx="6303962" cy="6629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245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728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449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363" y="2266950"/>
            <a:ext cx="4227512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1275" y="2266950"/>
            <a:ext cx="4227513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199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240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188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826174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03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938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-360" y="-360"/>
            <a:ext cx="1008000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740879" y="62748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740879" y="2267640"/>
            <a:ext cx="8607960" cy="498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FFFFFF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FF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FF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AU" sz="4400" b="0" i="0" u="none" strike="noStrike">
          <a:ln>
            <a:noFill/>
          </a:ln>
          <a:solidFill>
            <a:srgbClr val="FFFFFF"/>
          </a:solidFill>
          <a:latin typeface="Albany" pitchFamily="34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en-AU" sz="3200" b="0" i="0" u="none" strike="noStrike">
          <a:ln>
            <a:noFill/>
          </a:ln>
          <a:solidFill>
            <a:srgbClr val="000000"/>
          </a:solidFill>
          <a:latin typeface="Thorndale" pitchFamily="18"/>
          <a:cs typeface="Tahoma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879" y="627480"/>
            <a:ext cx="8607960" cy="126252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/>
              <a:t>FERTILISATION OVERVIEW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72040" y="1620000"/>
            <a:ext cx="8607960" cy="550512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FFFFFF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FF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FF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AU" dirty="0"/>
              <a:t>Fertilisation </a:t>
            </a:r>
            <a:r>
              <a:t>-</a:t>
            </a:r>
            <a:r>
              <a:rPr lang="en-AU" dirty="0"/>
              <a:t>secondary </a:t>
            </a:r>
            <a:r>
              <a:rPr lang="en-AU" dirty="0" err="1"/>
              <a:t>oocyte</a:t>
            </a:r>
            <a:r>
              <a:rPr lang="en-AU" dirty="0"/>
              <a:t> nucleus is joined to a sperm nucleus- forms a diploid nucleus.</a:t>
            </a:r>
          </a:p>
          <a:p>
            <a:pPr lvl="0"/>
            <a:r>
              <a:t>S</a:t>
            </a:r>
            <a:r>
              <a:rPr lang="en-AU" dirty="0" err="1"/>
              <a:t>econdary</a:t>
            </a:r>
            <a:r>
              <a:rPr lang="en-AU" dirty="0"/>
              <a:t> </a:t>
            </a:r>
            <a:r>
              <a:rPr lang="en-AU" dirty="0" err="1"/>
              <a:t>oocyte</a:t>
            </a:r>
            <a:r>
              <a:rPr lang="en-AU" dirty="0"/>
              <a:t> is only able to be fertilised for </a:t>
            </a:r>
            <a:r>
              <a:rPr lang="en-AU" b="1" dirty="0"/>
              <a:t>1 day </a:t>
            </a:r>
            <a:r>
              <a:rPr lang="en-AU" dirty="0"/>
              <a:t>after ovulation.</a:t>
            </a:r>
          </a:p>
          <a:p>
            <a:pPr lvl="0"/>
            <a:r>
              <a:rPr lang="en-AU" dirty="0"/>
              <a:t>Sperm remain viable for </a:t>
            </a:r>
            <a:r>
              <a:rPr lang="en-AU" b="1" dirty="0"/>
              <a:t>1-3 days</a:t>
            </a:r>
            <a:r>
              <a:rPr lang="en-AU" dirty="0"/>
              <a:t>.</a:t>
            </a:r>
          </a:p>
          <a:p>
            <a:pPr lvl="0"/>
            <a:r>
              <a:t>F</a:t>
            </a:r>
            <a:r>
              <a:rPr lang="en-AU" dirty="0" err="1"/>
              <a:t>ertilisation</a:t>
            </a:r>
            <a:r>
              <a:rPr lang="en-AU" dirty="0"/>
              <a:t> can only occur if sperm is deposited into the female reproductive system (</a:t>
            </a:r>
            <a:r>
              <a:rPr lang="en-AU" b="1" dirty="0"/>
              <a:t>insemination) </a:t>
            </a:r>
            <a:r>
              <a:rPr lang="en-AU" dirty="0"/>
              <a:t>no earlier than 3 days prior to ovulation &amp; no later than 1 day after ovulation (4 day window).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2594" y="207937"/>
            <a:ext cx="8607960" cy="677108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 dirty="0"/>
              <a:t>PLACENTA DEVELOPMENT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2594" y="993755"/>
            <a:ext cx="8607960" cy="5283498"/>
          </a:xfrm>
        </p:spPr>
        <p:txBody>
          <a:bodyPr wrap="square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FFFFFF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FF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FF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AU" b="1" dirty="0"/>
              <a:t>Chorionic villi </a:t>
            </a:r>
            <a:r>
              <a:rPr lang="en-AU" dirty="0"/>
              <a:t>are small finger like projections that burrow into the endometrium. </a:t>
            </a:r>
          </a:p>
          <a:p>
            <a:r>
              <a:rPr lang="en-AU" dirty="0"/>
              <a:t>As they burrow further into the endometrium, the chorionic villi become surrounded by the mother's blood. This increases the surface area for exchange of substances (o2, co2, glucose </a:t>
            </a:r>
            <a:r>
              <a:rPr lang="en-AU" dirty="0" err="1"/>
              <a:t>etc</a:t>
            </a:r>
            <a:r>
              <a:rPr lang="en-AU" dirty="0"/>
              <a:t>).</a:t>
            </a:r>
          </a:p>
          <a:p>
            <a:pPr lvl="0"/>
            <a:r>
              <a:rPr lang="en-AU" dirty="0"/>
              <a:t>Mother's (maternal) &amp; foetal (foetus after 2 months) blood never mix. Substances move across the cell layers by diffusion or active transport.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879" y="672480"/>
            <a:ext cx="860796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40879" y="2267640"/>
            <a:ext cx="8607960" cy="48996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FFFFFF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FF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FF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marL="0" indent="0"/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82726" y="2279639"/>
            <a:ext cx="5841720" cy="3809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879" y="672480"/>
            <a:ext cx="860796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/>
              <a:t>PLACENTA FUNCTIONS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52040" y="1800000"/>
            <a:ext cx="8607960" cy="533742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FFFFFF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FF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FF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AU" dirty="0"/>
              <a:t>Endocrine organ that releases HCG (from chorionic </a:t>
            </a:r>
            <a:r>
              <a:rPr lang="en-AU" dirty="0" err="1"/>
              <a:t>villi</a:t>
            </a:r>
            <a:r>
              <a:rPr lang="en-AU" dirty="0"/>
              <a:t>) to maintain the corpus </a:t>
            </a:r>
            <a:r>
              <a:rPr lang="en-AU" dirty="0" err="1"/>
              <a:t>luteum</a:t>
            </a:r>
            <a:r>
              <a:rPr lang="en-AU" dirty="0"/>
              <a:t> initially.</a:t>
            </a:r>
          </a:p>
          <a:p>
            <a:pPr lvl="0"/>
            <a:r>
              <a:rPr lang="en-AU" dirty="0"/>
              <a:t>Fully formed, it releases its own estrogens &amp; progesterone to maintain the </a:t>
            </a:r>
            <a:r>
              <a:rPr lang="en-AU" dirty="0" err="1"/>
              <a:t>endometrium</a:t>
            </a:r>
            <a:r>
              <a:rPr lang="en-AU" dirty="0"/>
              <a:t>.</a:t>
            </a:r>
          </a:p>
          <a:p>
            <a:pPr lvl="0"/>
            <a:r>
              <a:rPr lang="en-AU" dirty="0"/>
              <a:t>Provides a passage for nitrogenous wastes (urea, ammonia, uric acid etc) to pass into the maternal blood so that the mother's kidneys can excrete.</a:t>
            </a:r>
          </a:p>
          <a:p>
            <a:pPr lvl="0"/>
            <a:r>
              <a:rPr lang="en-AU" dirty="0"/>
              <a:t>Transports antibodies from the mother to provide immunity.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879" y="633600"/>
            <a:ext cx="8607960" cy="12502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/>
              <a:t>PLACENTA FUNCTIONS</a:t>
            </a:r>
            <a:br>
              <a:rPr lang="en-AU"/>
            </a:br>
            <a:r>
              <a:rPr lang="en-AU"/>
              <a:t>Cont...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40879" y="2267640"/>
            <a:ext cx="8607960" cy="48996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FFFFFF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FF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FF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AU"/>
              <a:t>Transports glucose, fatty acids, amino acids, minerals and vitamins to the foetus from the mother.</a:t>
            </a:r>
          </a:p>
          <a:p>
            <a:pPr lvl="0"/>
            <a:r>
              <a:rPr lang="en-AU"/>
              <a:t>Transports oxygen into the fetal blood supply &amp; co2 into the mother's blood supply.</a:t>
            </a:r>
          </a:p>
          <a:p>
            <a:pPr lvl="0"/>
            <a:r>
              <a:rPr lang="en-AU"/>
              <a:t>NOTE: Fetal lungs aren't functioning.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879" y="672480"/>
            <a:ext cx="860796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/>
              <a:t>PLACENTA BLOOD SUPPLY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11156" y="1708135"/>
            <a:ext cx="8607960" cy="48996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FFFFFF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FF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FF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AU" dirty="0"/>
              <a:t>Placenta is attached to the foetus by the umbilical cord.</a:t>
            </a:r>
          </a:p>
          <a:p>
            <a:pPr lvl="0"/>
            <a:r>
              <a:rPr lang="en-AU" dirty="0"/>
              <a:t>The umbilical cord has two umbilical arteries that carry blood near the chorionic villi capillaries (i.e</a:t>
            </a:r>
            <a:r>
              <a:rPr lang="en-AU" b="1" dirty="0"/>
              <a:t>. deoxygenated, waste filled </a:t>
            </a:r>
            <a:r>
              <a:rPr lang="en-AU" dirty="0"/>
              <a:t>blood </a:t>
            </a:r>
            <a:r>
              <a:rPr lang="en-AU"/>
              <a:t>carried </a:t>
            </a:r>
            <a:r>
              <a:rPr lang="en-AU" b="1"/>
              <a:t>toward </a:t>
            </a:r>
            <a:r>
              <a:rPr lang="en-AU" dirty="0"/>
              <a:t>the foetal chorionic villi)</a:t>
            </a:r>
            <a:r>
              <a:rPr lang="en-AU" b="1" dirty="0"/>
              <a:t>.</a:t>
            </a:r>
          </a:p>
          <a:p>
            <a:pPr lvl="0"/>
            <a:r>
              <a:rPr lang="en-AU" dirty="0"/>
              <a:t>One umbilical vein takes blood away from foetus (i.e. </a:t>
            </a:r>
            <a:r>
              <a:rPr lang="en-AU" b="1" dirty="0"/>
              <a:t>oxygenated, nutrient filled </a:t>
            </a:r>
            <a:r>
              <a:rPr lang="en-AU" dirty="0"/>
              <a:t>blood carried </a:t>
            </a:r>
            <a:r>
              <a:rPr lang="en-AU" b="1" dirty="0"/>
              <a:t>away </a:t>
            </a:r>
            <a:r>
              <a:rPr lang="en-AU" dirty="0"/>
              <a:t>from the foetal chorionic villi.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879" y="920186"/>
            <a:ext cx="860796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 dirty="0"/>
              <a:t>FERTILISATION STEPS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11156" y="1708135"/>
            <a:ext cx="8607960" cy="489924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FFFFFF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FF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FF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AU" dirty="0"/>
              <a:t>1. The many sperm break down the corona </a:t>
            </a:r>
            <a:r>
              <a:rPr lang="en-AU" dirty="0" err="1"/>
              <a:t>radiata</a:t>
            </a:r>
            <a:r>
              <a:rPr lang="en-AU" dirty="0"/>
              <a:t>.</a:t>
            </a:r>
          </a:p>
          <a:p>
            <a:pPr lvl="0"/>
            <a:r>
              <a:rPr lang="en-AU" dirty="0"/>
              <a:t>2. Sperm break through corona </a:t>
            </a:r>
            <a:r>
              <a:rPr lang="en-AU" dirty="0" err="1"/>
              <a:t>radiata</a:t>
            </a:r>
            <a:r>
              <a:rPr lang="en-AU" dirty="0"/>
              <a:t> and bind to </a:t>
            </a:r>
            <a:r>
              <a:rPr lang="en-AU" dirty="0" err="1"/>
              <a:t>zona</a:t>
            </a:r>
            <a:r>
              <a:rPr lang="en-AU" dirty="0"/>
              <a:t> </a:t>
            </a:r>
            <a:r>
              <a:rPr lang="en-AU" dirty="0" err="1"/>
              <a:t>pellucida</a:t>
            </a:r>
            <a:endParaRPr lang="en-AU" dirty="0"/>
          </a:p>
          <a:p>
            <a:pPr lvl="0"/>
            <a:r>
              <a:rPr lang="en-AU" dirty="0"/>
              <a:t>3. Sperm heads release </a:t>
            </a:r>
            <a:r>
              <a:rPr lang="en-AU" b="1" dirty="0"/>
              <a:t>enzymes </a:t>
            </a:r>
            <a:r>
              <a:rPr lang="en-AU" dirty="0"/>
              <a:t>which tunnel through the </a:t>
            </a:r>
            <a:r>
              <a:rPr lang="en-AU" dirty="0" err="1"/>
              <a:t>zona</a:t>
            </a:r>
            <a:r>
              <a:rPr lang="en-AU" dirty="0"/>
              <a:t> </a:t>
            </a:r>
            <a:r>
              <a:rPr lang="en-AU" dirty="0" err="1"/>
              <a:t>pellucida</a:t>
            </a:r>
            <a:r>
              <a:rPr lang="en-AU" dirty="0"/>
              <a:t>.</a:t>
            </a:r>
          </a:p>
          <a:p>
            <a:pPr lvl="0"/>
            <a:r>
              <a:rPr lang="en-AU" dirty="0"/>
              <a:t>4. The first sperm through and binding to the secondary oocyte loses its flagellum and is drawn into the oocyte cytoplasm.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legacy.owensboro.kctcs.edu/gcaplan/anat2/notes/fertilization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944" y="1547589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07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879" y="920186"/>
            <a:ext cx="860796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 dirty="0"/>
              <a:t>FERTILISATION steps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39718" y="1708135"/>
            <a:ext cx="8607960" cy="5286412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FFFFFF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FF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FF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dirty="0"/>
              <a:t>5. S</a:t>
            </a:r>
            <a:r>
              <a:rPr lang="en-AU" dirty="0"/>
              <a:t>econdary oocyte </a:t>
            </a:r>
            <a:r>
              <a:rPr lang="en-AU" b="1" dirty="0"/>
              <a:t>completes the second meiotic division </a:t>
            </a:r>
            <a:endParaRPr lang="en-AU" dirty="0"/>
          </a:p>
          <a:p>
            <a:pPr lvl="0"/>
            <a:r>
              <a:rPr lang="en-AU" dirty="0"/>
              <a:t>6.Each nucleus of the oocyte &amp; sperm head swell (</a:t>
            </a:r>
            <a:r>
              <a:rPr lang="en-AU" b="1" dirty="0" err="1"/>
              <a:t>pronuclei</a:t>
            </a:r>
            <a:r>
              <a:rPr lang="en-AU" b="1" dirty="0"/>
              <a:t>), </a:t>
            </a:r>
            <a:r>
              <a:rPr lang="en-AU" dirty="0"/>
              <a:t>rupture and both sets of chromosomes come together to form one nucleus-a diploid </a:t>
            </a:r>
            <a:r>
              <a:rPr lang="en-AU" b="1" dirty="0"/>
              <a:t>zygote.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879" y="627480"/>
            <a:ext cx="8607960" cy="12625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/>
              <a:t>FROM ZYGOTE TO BLASTOCYST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40879" y="2267640"/>
            <a:ext cx="8607960" cy="3806170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FFFFFF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FF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FF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r>
              <a:rPr lang="en-AU" dirty="0"/>
              <a:t>The zygote takes 3 to 4 days to travel to the endometrium in the uterus.</a:t>
            </a:r>
          </a:p>
          <a:p>
            <a:pPr lvl="0"/>
            <a:r>
              <a:rPr lang="en-AU" dirty="0"/>
              <a:t>The zygote undergoes </a:t>
            </a:r>
            <a:r>
              <a:rPr lang="en-AU" b="1" dirty="0"/>
              <a:t>cleavage</a:t>
            </a:r>
            <a:r>
              <a:rPr lang="en-AU" dirty="0"/>
              <a:t> (many mitotic cell divisions) to create more cells for the formation of a </a:t>
            </a:r>
            <a:r>
              <a:rPr lang="en-AU" b="1" dirty="0" err="1"/>
              <a:t>morula</a:t>
            </a:r>
            <a:r>
              <a:rPr lang="en-AU" b="1" dirty="0"/>
              <a:t>.</a:t>
            </a:r>
            <a:endParaRPr lang="en-AU" dirty="0"/>
          </a:p>
          <a:p>
            <a:pPr lvl="0"/>
            <a:r>
              <a:rPr lang="en-AU" dirty="0"/>
              <a:t>A </a:t>
            </a:r>
            <a:r>
              <a:rPr lang="en-AU" dirty="0" err="1"/>
              <a:t>blastocyst</a:t>
            </a:r>
            <a:r>
              <a:rPr lang="en-AU" dirty="0"/>
              <a:t> is formed about 4 days after conception.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879" y="672480"/>
            <a:ext cx="860796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/>
              <a:t>ZYGOTE TO BLASTOCYST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40879" y="2267640"/>
            <a:ext cx="8607960" cy="48996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FFFFFF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FF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FF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marL="0" indent="0"/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25470" y="1708135"/>
            <a:ext cx="8100000" cy="54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879" y="672480"/>
            <a:ext cx="860796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/>
              <a:t>BLASTOCYST STRUCTURES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11156" y="1636697"/>
            <a:ext cx="8607960" cy="541296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FFFFFF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FF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FF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lvl="0">
              <a:buNone/>
            </a:pPr>
            <a:r>
              <a:rPr lang="en-AU" dirty="0"/>
              <a:t>The </a:t>
            </a:r>
            <a:r>
              <a:rPr lang="en-AU" dirty="0" err="1"/>
              <a:t>blastocyst</a:t>
            </a:r>
            <a:r>
              <a:rPr lang="en-AU" dirty="0"/>
              <a:t> consists of:</a:t>
            </a:r>
          </a:p>
          <a:p>
            <a:pPr lvl="0"/>
            <a:r>
              <a:rPr lang="en-AU" dirty="0"/>
              <a:t>an </a:t>
            </a:r>
            <a:r>
              <a:rPr lang="en-AU" b="1" dirty="0"/>
              <a:t>inner cell mass</a:t>
            </a:r>
            <a:r>
              <a:rPr lang="en-AU" dirty="0"/>
              <a:t> which later becomes embryo structures.</a:t>
            </a:r>
          </a:p>
          <a:p>
            <a:pPr lvl="0"/>
            <a:r>
              <a:rPr lang="en-AU" dirty="0"/>
              <a:t>A hollow fluid filled cavity (called </a:t>
            </a:r>
            <a:r>
              <a:rPr lang="en-AU" b="1" dirty="0"/>
              <a:t>blastocoel)</a:t>
            </a:r>
          </a:p>
          <a:p>
            <a:pPr lvl="0"/>
            <a:r>
              <a:rPr lang="en-AU" dirty="0"/>
              <a:t>An outer layer of cells </a:t>
            </a:r>
            <a:r>
              <a:rPr lang="en-AU" b="1" dirty="0"/>
              <a:t>(trophoblast)</a:t>
            </a:r>
            <a:r>
              <a:rPr lang="en-AU" dirty="0"/>
              <a:t> which allow the blastocyst to burrow into the endometrium </a:t>
            </a:r>
            <a:r>
              <a:rPr lang="en-AU" b="1" dirty="0"/>
              <a:t>(implantation)</a:t>
            </a:r>
            <a:r>
              <a:rPr lang="en-AU" dirty="0"/>
              <a:t>. These cells grow into </a:t>
            </a:r>
            <a:r>
              <a:rPr lang="en-AU" b="1" dirty="0"/>
              <a:t>chorionic villi </a:t>
            </a:r>
            <a:r>
              <a:rPr lang="en-AU" dirty="0"/>
              <a:t>which then form the placenta.</a:t>
            </a:r>
          </a:p>
          <a:p>
            <a:pPr lvl="0"/>
            <a:r>
              <a:rPr lang="en-AU" dirty="0"/>
              <a:t>Implantation occurs 7 days after ovulation.</a:t>
            </a:r>
          </a:p>
          <a:p>
            <a:pPr lvl="0"/>
            <a:endParaRPr lang="en-A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879" y="627480"/>
            <a:ext cx="8607960" cy="12625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/>
              <a:t>HORMONAL MAINTENANCE OF THE ENDOMETRIUM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11156" y="1993887"/>
            <a:ext cx="8607960" cy="5955476"/>
          </a:xfrm>
        </p:spPr>
        <p:txBody>
          <a:bodyPr wrap="square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FFFFFF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FF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FF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r>
              <a:rPr lang="en-AU" dirty="0"/>
              <a:t>The corpus </a:t>
            </a:r>
            <a:r>
              <a:rPr lang="en-AU" dirty="0" err="1"/>
              <a:t>luteum</a:t>
            </a:r>
            <a:r>
              <a:rPr lang="en-AU" dirty="0"/>
              <a:t> releases progesterone &amp; oestrogen to </a:t>
            </a:r>
            <a:r>
              <a:rPr dirty="0"/>
              <a:t>maintain the endometrium</a:t>
            </a:r>
            <a:r>
              <a:rPr lang="en-AU" dirty="0"/>
              <a:t> until the placenta develops.</a:t>
            </a:r>
          </a:p>
          <a:p>
            <a:pPr lvl="0"/>
            <a:r>
              <a:rPr lang="en-AU" dirty="0"/>
              <a:t>Without blastocyst implantation, the corpus </a:t>
            </a:r>
            <a:r>
              <a:rPr lang="en-AU" dirty="0" err="1"/>
              <a:t>luteum</a:t>
            </a:r>
            <a:r>
              <a:rPr lang="en-AU" dirty="0"/>
              <a:t> would break down &amp; FSH would be released by the pituitary to start the ovarian cycle.</a:t>
            </a:r>
          </a:p>
          <a:p>
            <a:r>
              <a:rPr lang="en-AU" dirty="0"/>
              <a:t>The</a:t>
            </a:r>
            <a:r>
              <a:rPr lang="en-AU" b="1" dirty="0"/>
              <a:t> </a:t>
            </a:r>
            <a:r>
              <a:rPr lang="en-AU" b="1" dirty="0" err="1"/>
              <a:t>trophoblast</a:t>
            </a:r>
            <a:r>
              <a:rPr lang="en-AU" b="1" dirty="0"/>
              <a:t> of the blastocyst </a:t>
            </a:r>
            <a:r>
              <a:rPr lang="en-AU" dirty="0"/>
              <a:t>has become the </a:t>
            </a:r>
            <a:r>
              <a:rPr lang="en-AU" b="1" dirty="0"/>
              <a:t>chorionic villi. </a:t>
            </a:r>
            <a:r>
              <a:rPr lang="en-AU" dirty="0"/>
              <a:t>Chorionic villi secrete </a:t>
            </a:r>
            <a:r>
              <a:rPr lang="en-AU" b="1" dirty="0"/>
              <a:t>Human chorionic gonadotropin </a:t>
            </a:r>
            <a:r>
              <a:rPr lang="en-AU" dirty="0"/>
              <a:t>which maintains the corpus </a:t>
            </a:r>
            <a:r>
              <a:rPr lang="en-AU" dirty="0" err="1"/>
              <a:t>luteum</a:t>
            </a:r>
            <a:r>
              <a:rPr lang="en-AU" dirty="0"/>
              <a:t>.</a:t>
            </a:r>
            <a:r>
              <a:rPr lang="en-AU" b="1" dirty="0"/>
              <a:t> </a:t>
            </a:r>
            <a:endParaRPr lang="en-AU" dirty="0"/>
          </a:p>
          <a:p>
            <a:pPr lvl="0"/>
            <a:endParaRPr lang="en-A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879" y="633600"/>
            <a:ext cx="8607960" cy="9316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 dirty="0"/>
              <a:t>ENDOMETRIUM MAINTENANCE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11156" y="1922449"/>
            <a:ext cx="8607960" cy="5214974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FFFFFF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FF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FF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solidFill>
                  <a:srgbClr val="000000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r>
              <a:rPr lang="en-AU" dirty="0"/>
              <a:t>The maintained corpus </a:t>
            </a:r>
            <a:r>
              <a:rPr lang="en-AU" dirty="0" err="1"/>
              <a:t>luteum</a:t>
            </a:r>
            <a:r>
              <a:rPr lang="en-AU" dirty="0"/>
              <a:t> keeps the endometrium lining from being shed.</a:t>
            </a:r>
          </a:p>
          <a:p>
            <a:pPr lvl="0"/>
            <a:r>
              <a:rPr lang="en-AU" dirty="0"/>
              <a:t>The placenta takes 3 months to develop from the finger- like projections of the chorionic villi. Once developed, it maintains the </a:t>
            </a:r>
            <a:r>
              <a:rPr lang="en-AU" dirty="0" err="1"/>
              <a:t>endometrium</a:t>
            </a:r>
            <a:r>
              <a:rPr lang="en-AU" dirty="0"/>
              <a:t> by releasing oestrogens &amp; progesterone.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yt-blueflui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4812</TotalTime>
  <Words>676</Words>
  <Application>Microsoft Office PowerPoint</Application>
  <PresentationFormat>Custom</PresentationFormat>
  <Paragraphs>48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Albany</vt:lpstr>
      <vt:lpstr>Arial</vt:lpstr>
      <vt:lpstr>Calibri</vt:lpstr>
      <vt:lpstr>StarSymbol</vt:lpstr>
      <vt:lpstr>Thorndale</vt:lpstr>
      <vt:lpstr>lyt-bluefluid</vt:lpstr>
      <vt:lpstr>FERTILISATION OVERVIEW</vt:lpstr>
      <vt:lpstr>FERTILISATION STEPS</vt:lpstr>
      <vt:lpstr>PowerPoint Presentation</vt:lpstr>
      <vt:lpstr>FERTILISATION steps</vt:lpstr>
      <vt:lpstr>FROM ZYGOTE TO BLASTOCYST</vt:lpstr>
      <vt:lpstr>ZYGOTE TO BLASTOCYST</vt:lpstr>
      <vt:lpstr>BLASTOCYST STRUCTURES</vt:lpstr>
      <vt:lpstr>HORMONAL MAINTENANCE OF THE ENDOMETRIUM</vt:lpstr>
      <vt:lpstr>ENDOMETRIUM MAINTENANCE</vt:lpstr>
      <vt:lpstr>PLACENTA DEVELOPMENT</vt:lpstr>
      <vt:lpstr>PowerPoint Presentation</vt:lpstr>
      <vt:lpstr>PLACENTA FUNCTIONS</vt:lpstr>
      <vt:lpstr>PLACENTA FUNCTIONS Cont...</vt:lpstr>
      <vt:lpstr>PLACENTA BLOOD SUPPLY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FERTILISATION OVERVIEW</dc:title>
  <dc:creator>craig hill</dc:creator>
  <cp:lastModifiedBy>Simon Leau</cp:lastModifiedBy>
  <cp:revision>27</cp:revision>
  <dcterms:created xsi:type="dcterms:W3CDTF">2009-07-28T17:40:45Z</dcterms:created>
  <dcterms:modified xsi:type="dcterms:W3CDTF">2019-08-30T04:12:09Z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