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256" r:id="rId3"/>
    <p:sldId id="268" r:id="rId4"/>
    <p:sldId id="267" r:id="rId5"/>
    <p:sldId id="261" r:id="rId6"/>
    <p:sldId id="263" r:id="rId7"/>
    <p:sldId id="269" r:id="rId8"/>
    <p:sldId id="264" r:id="rId9"/>
    <p:sldId id="270" r:id="rId10"/>
    <p:sldId id="265" r:id="rId11"/>
    <p:sldId id="260" r:id="rId12"/>
    <p:sldId id="277" r:id="rId13"/>
    <p:sldId id="279" r:id="rId14"/>
    <p:sldId id="274" r:id="rId15"/>
    <p:sldId id="276" r:id="rId16"/>
    <p:sldId id="271" r:id="rId17"/>
    <p:sldId id="278" r:id="rId18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3" autoAdjust="0"/>
  </p:normalViewPr>
  <p:slideViewPr>
    <p:cSldViewPr>
      <p:cViewPr>
        <p:scale>
          <a:sx n="69" d="100"/>
          <a:sy n="69" d="100"/>
        </p:scale>
        <p:origin x="1001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4F9B2D-5AEC-49A9-AD93-5A7EEF0F64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BAF4E-6134-4773-947C-6B5C54228B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9BAC95F-D31E-471B-A188-32CF066FA771}" type="datetimeFigureOut">
              <a:rPr lang="en-AU"/>
              <a:pPr>
                <a:defRPr/>
              </a:pPr>
              <a:t>6/04/2020</a:t>
            </a:fld>
            <a:endParaRPr lang="en-A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BF32EE4-6D54-4090-ADC6-EB71D9862F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760FB22-D713-4E22-B353-2BDE8ADC1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91B66-1E06-4114-81AE-6CE40C8B65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0C15D-D985-4E5A-AA38-93A2CEA97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502904-48D8-471C-A404-8FC1E6FEA361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BBA67F9-2CC8-461A-B533-CBCF9E555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92E28E80-B443-466A-A38C-BECC444FF2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890417D-D495-41C6-905F-CE7790325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68ECF3-9C07-4E84-982D-C3936543DE93}" type="slidenum">
              <a:rPr lang="en-AU" altLang="en-US"/>
              <a:pPr/>
              <a:t>3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A54FF3CB-7ABF-4B45-83A3-0DA57D2F99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98C679C4-5F9C-4436-BF57-ABF582268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1FD15B9-17A1-462E-AD0C-A298FB457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159BD4-F8F0-4EC2-839D-AD91AC209A7A}" type="slidenum">
              <a:rPr lang="en-AU" altLang="en-US">
                <a:latin typeface="Comic Sans MS" panose="030F0702030302020204" pitchFamily="66" charset="0"/>
              </a:rPr>
              <a:pPr/>
              <a:t>12</a:t>
            </a:fld>
            <a:endParaRPr lang="en-AU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EFE5F0B-78EB-48CF-BFF2-9EA7CF9695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F8E0A59-0702-40A6-AD32-2E19A01F92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9CB58F9-4241-4DBA-8A35-284D09E29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B0E7F-2B20-4282-B3FA-D4BA3C454DC4}" type="slidenum">
              <a:rPr lang="en-AU" altLang="en-US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13</a:t>
            </a:fld>
            <a:endParaRPr lang="en-AU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16428B4-1CAA-4379-BB85-9CC61D64B9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510185A0-9230-4C17-A335-B825034CD5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56D2710-CFD7-4BDE-8E10-E5CFD6BE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18B1AA-1ED9-44F8-A3C2-906C08FE9F00}" type="slidenum">
              <a:rPr lang="en-AU" altLang="en-US">
                <a:latin typeface="Comic Sans MS" panose="030F0702030302020204" pitchFamily="66" charset="0"/>
              </a:rPr>
              <a:pPr/>
              <a:t>14</a:t>
            </a:fld>
            <a:endParaRPr lang="en-AU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3A7E520-8A97-41FD-B033-A1852939F8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BD2A6E3-27E1-4C08-90F8-3EE227091E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C26D040-2A9B-4D2A-9C72-7FF7E57EE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56FC6A-97FF-488B-B6D1-8C9A781FCE8F}" type="slidenum">
              <a:rPr lang="en-AU" altLang="en-US">
                <a:latin typeface="Comic Sans MS" panose="030F0702030302020204" pitchFamily="66" charset="0"/>
              </a:rPr>
              <a:pPr/>
              <a:t>15</a:t>
            </a:fld>
            <a:endParaRPr lang="en-AU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64ADE49-2874-423C-AD8B-3B6CC8F809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F5DB647B-F643-4957-B4F6-7B053C757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3851AFD2-44AB-49FE-B0E9-13886174B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4C53B5-653A-4C6B-9FD6-377E12A825E9}" type="slidenum">
              <a:rPr lang="en-AU" altLang="en-US">
                <a:latin typeface="Comic Sans MS" panose="030F0702030302020204" pitchFamily="66" charset="0"/>
              </a:rPr>
              <a:pPr/>
              <a:t>17</a:t>
            </a:fld>
            <a:endParaRPr lang="en-AU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F8FDE9-19E3-4C6F-B271-6A39969F56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304B92-95D0-432F-8540-AD2C8573DC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1DFA49-5823-46D4-981A-8E55472DB9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5FE87-12F0-4194-A9B7-F155226AB2C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30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450D6C-A82C-428F-B5E1-674AD2909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B42351-1386-4574-BF8D-DE851EEBC8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60EA54-88CF-4602-80C7-3082292FCF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50FE4-2AE0-451C-B4F2-F79C281DEC2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1032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FBED2-2ADF-445B-BFCA-1515AB9AE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3103AD-14A6-4A69-B1F0-C83A2CE4A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BFDB8D-D88D-467D-8A36-A56C6FEB91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DC29F-0C72-43BF-BF5F-1DB24614A98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5440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ECB136-D68E-4E79-B427-FE4D3BCA54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BF7D00-3617-4037-9DE1-7D11BF8332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90FB55-68C1-46A9-A210-994094B606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323C4-57A1-4F8E-AC3E-6CA26589F23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6123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E4D387-8D74-436A-A57A-9E114F3EE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F45BD7-80DC-4119-98B3-7048182F5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1B8B6D-501F-43AD-A995-EE87ADE1E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0C7FB-56F2-43AB-8022-457E7F9CFC0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3062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9A544-065A-4707-A9F9-A5DEEA30BD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5C08A-966B-4882-8868-765BEC224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2C1EF-A6F1-48EC-AA64-11D822579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71FFC-122E-4C6C-82F6-663361692F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5758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5BE5F5-681B-4CD4-AA24-5C9E69899E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197045-F3CE-47F9-AC48-2590DB2A4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F45427-2A50-47BC-A227-02EDC7382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5821D-AB86-4478-ACDF-8BD1ECDCCC4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547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EA177F-EFF9-4D34-87CD-19197C597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EEE128-D32E-4B52-BFFF-85CD6A4863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5EE33E-DE83-4C12-B7F6-58AB59FA0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868F7-51F8-450E-B649-7E2399EB9E3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851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7453AD-B814-4050-AFED-5E4ECC932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E46E0C-03E6-4EC2-9AED-142850637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E570E0-22F2-4340-B076-6BE2C2BF8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F885A-AF55-4072-BA54-9ADAD06D9E3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242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06BF6-0236-49C2-93BF-9342E55CC3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EDEBD-77CA-4260-B0D9-181287EDB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362FF-11FB-4162-B0BD-0F8291D00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AE9A9-8372-42F7-B4FE-17BB71E0FE9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870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8473F-6F42-49CB-9E07-AC4B96F942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D6A38-88E7-4BA9-BA87-7C60E65BC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B0D8A-9775-4750-8093-14D629711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E5E22-05F7-4C49-954C-002D752C8CF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460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rgbClr val="993366"/>
          </a:fgClr>
          <a:bgClr>
            <a:srgbClr val="79285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518B79-8FB5-4176-B8DA-7312BD323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30418D-7B9B-457C-8E07-29E270ED6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6DDBEE-EDF1-4F07-A453-49F782DEE9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4B2575-CC96-4793-8088-EC1464256F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638DB4-BFFE-4BAD-92AB-20B82EFB5A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41CC4C2-62EF-475D-9756-CD9901E03D6D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2353-7A89-4DD5-9D14-8D9EA88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1642EA-2E07-489A-96AF-EE73B203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37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reath5">
            <a:extLst>
              <a:ext uri="{FF2B5EF4-FFF2-40B4-BE49-F238E27FC236}">
                <a16:creationId xmlns:a16="http://schemas.microsoft.com/office/drawing/2014/main" id="{FFD20822-A15B-4173-9021-EC35A9B9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549275"/>
            <a:ext cx="3770313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>
            <a:extLst>
              <a:ext uri="{FF2B5EF4-FFF2-40B4-BE49-F238E27FC236}">
                <a16:creationId xmlns:a16="http://schemas.microsoft.com/office/drawing/2014/main" id="{79179CF1-1F40-46BC-A800-4A6AF8C4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4681537" cy="723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AU" sz="3200" b="1" dirty="0">
                <a:solidFill>
                  <a:schemeClr val="bg1"/>
                </a:solidFill>
                <a:latin typeface="Arial" charset="0"/>
              </a:rPr>
              <a:t>INSPIRATON SUMMARY </a:t>
            </a: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Intercostal muscles  contract</a:t>
            </a: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Rib cage up and out</a:t>
            </a: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Diaphragm contracts and moves down</a:t>
            </a: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Increased space </a:t>
            </a: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Air sucked in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AU" sz="3200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AU" sz="3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reath6">
            <a:extLst>
              <a:ext uri="{FF2B5EF4-FFF2-40B4-BE49-F238E27FC236}">
                <a16:creationId xmlns:a16="http://schemas.microsoft.com/office/drawing/2014/main" id="{F3E91288-9580-465B-AC2C-23A06982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765175"/>
            <a:ext cx="3167063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>
            <a:extLst>
              <a:ext uri="{FF2B5EF4-FFF2-40B4-BE49-F238E27FC236}">
                <a16:creationId xmlns:a16="http://schemas.microsoft.com/office/drawing/2014/main" id="{4A62F368-4894-4E3A-A4C1-29AA9F29D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4608513" cy="657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AU" sz="3200" b="1" dirty="0">
                <a:solidFill>
                  <a:schemeClr val="bg1"/>
                </a:solidFill>
                <a:latin typeface="Arial" charset="0"/>
              </a:rPr>
              <a:t>EXPIRATION SUMMARY </a:t>
            </a:r>
            <a:endParaRPr lang="en-AU" sz="3200" dirty="0">
              <a:solidFill>
                <a:schemeClr val="bg1"/>
              </a:solidFill>
              <a:latin typeface="Arial" charset="0"/>
            </a:endParaRP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Intercostal muscles relax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Rib cage down and in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Diaphragm relaxes and moves up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Decreased space</a:t>
            </a:r>
          </a:p>
          <a:p>
            <a:pPr marL="457200" indent="-457200" eaLnBrk="1" hangingPunct="1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AU" sz="3200" dirty="0">
                <a:solidFill>
                  <a:schemeClr val="bg1"/>
                </a:solidFill>
                <a:latin typeface="Arial" charset="0"/>
              </a:rPr>
              <a:t>Air pushed out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AU" sz="3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sotw9_temp0">
            <a:extLst>
              <a:ext uri="{FF2B5EF4-FFF2-40B4-BE49-F238E27FC236}">
                <a16:creationId xmlns:a16="http://schemas.microsoft.com/office/drawing/2014/main" id="{AC299032-EA6E-435F-9F4F-BB675B000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EBC455A0-EABF-423F-A06B-46B6A0DE1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88913"/>
            <a:ext cx="5040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FFFF00"/>
                </a:solidFill>
                <a:latin typeface="+mj-lt"/>
              </a:rPr>
              <a:t>WHAT WE BREATHE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FFC6E08D-7871-4963-A691-36AD05F1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5538"/>
            <a:ext cx="849694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FFFF00"/>
                </a:solidFill>
                <a:latin typeface="+mj-lt"/>
              </a:rPr>
              <a:t>As well as breathing in oxygen, we also breathe out a lot of oxygen.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ACE355BD-CB4E-40F6-9EF7-6C8F38C4F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708275"/>
            <a:ext cx="835292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FFFF00"/>
                </a:solidFill>
                <a:latin typeface="+mj-lt"/>
              </a:rPr>
              <a:t>This is most important when we give mouth to mouth resuscitation.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7D9889C0-089C-48D6-9279-D77AC9CEC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221163"/>
            <a:ext cx="8208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GB" altLang="en-US" dirty="0">
                <a:solidFill>
                  <a:srgbClr val="FFFF00"/>
                </a:solidFill>
                <a:latin typeface="+mj-lt"/>
              </a:rPr>
              <a:t>The air we INHALE contains 20% oxygen and 0.04% carbon dioxide.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122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EE5F722-D7E0-4205-98E3-11DC7AD9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0"/>
            <a:ext cx="89646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FFFF00"/>
                </a:solidFill>
                <a:latin typeface="+mj-lt"/>
              </a:rPr>
              <a:t>2. The air we EXHALE contains 16% oxygen and 4% carbon dioxide.</a:t>
            </a:r>
          </a:p>
        </p:txBody>
      </p:sp>
      <p:pic>
        <p:nvPicPr>
          <p:cNvPr id="18435" name="Picture 4" descr="mso7D232">
            <a:extLst>
              <a:ext uri="{FF2B5EF4-FFF2-40B4-BE49-F238E27FC236}">
                <a16:creationId xmlns:a16="http://schemas.microsoft.com/office/drawing/2014/main" id="{C81545B5-8169-44D9-A645-3BFD86C0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5300"/>
            <a:ext cx="5053013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mso222C">
            <a:extLst>
              <a:ext uri="{FF2B5EF4-FFF2-40B4-BE49-F238E27FC236}">
                <a16:creationId xmlns:a16="http://schemas.microsoft.com/office/drawing/2014/main" id="{C4A5F730-935D-4005-85EB-CF1825F4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066800"/>
            <a:ext cx="536416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1F7F7F00-E28B-43BF-9FB1-4FF68879B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rgbClr val="FFFF00"/>
                </a:solidFill>
                <a:latin typeface="+mj-lt"/>
              </a:rPr>
              <a:t>This is why we can give the “kiss of life”</a:t>
            </a:r>
          </a:p>
        </p:txBody>
      </p:sp>
      <p:pic>
        <p:nvPicPr>
          <p:cNvPr id="53251" name="Picture 3" descr="msotw9_temp0">
            <a:extLst>
              <a:ext uri="{FF2B5EF4-FFF2-40B4-BE49-F238E27FC236}">
                <a16:creationId xmlns:a16="http://schemas.microsoft.com/office/drawing/2014/main" id="{A1F3FDBF-9230-4EC4-AD50-0899DB1E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411162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DD3E72B-5404-4BC6-AB0A-D1A2F5C95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>
                <a:solidFill>
                  <a:srgbClr val="FFFF00"/>
                </a:solidFill>
              </a:rPr>
              <a:t>External respiration</a:t>
            </a:r>
            <a:endParaRPr lang="en-US" altLang="en-US" b="1">
              <a:solidFill>
                <a:srgbClr val="FFFF00"/>
              </a:solidFill>
            </a:endParaRPr>
          </a:p>
        </p:txBody>
      </p:sp>
      <p:graphicFrame>
        <p:nvGraphicFramePr>
          <p:cNvPr id="46148" name="Group 68">
            <a:extLst>
              <a:ext uri="{FF2B5EF4-FFF2-40B4-BE49-F238E27FC236}">
                <a16:creationId xmlns:a16="http://schemas.microsoft.com/office/drawing/2014/main" id="{8A47A6B0-5A3E-43F8-9F1B-47A69968FE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05217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5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	</a:t>
                      </a:r>
                      <a:r>
                        <a:rPr kumimoji="0" lang="en-GB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Partial pressure (mmHg)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0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Alveolar air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Deoxygenated blood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Oxygenated blood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Oxygen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Carbon Dioxide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55" name="Text Box 67">
            <a:extLst>
              <a:ext uri="{FF2B5EF4-FFF2-40B4-BE49-F238E27FC236}">
                <a16:creationId xmlns:a16="http://schemas.microsoft.com/office/drawing/2014/main" id="{33D52AC5-6666-44FC-9ABE-5D8577833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34050"/>
            <a:ext cx="5256212" cy="831850"/>
          </a:xfrm>
          <a:prstGeom prst="rect">
            <a:avLst/>
          </a:prstGeom>
          <a:solidFill>
            <a:srgbClr val="EBEBB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Breathing maintains the correct concentration of gases in the lungs</a:t>
            </a:r>
          </a:p>
        </p:txBody>
      </p:sp>
      <p:sp>
        <p:nvSpPr>
          <p:cNvPr id="22556" name="AutoShape 69">
            <a:extLst>
              <a:ext uri="{FF2B5EF4-FFF2-40B4-BE49-F238E27FC236}">
                <a16:creationId xmlns:a16="http://schemas.microsoft.com/office/drawing/2014/main" id="{09A59F60-6BD2-4355-896F-3FD4DBEE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013325"/>
            <a:ext cx="215900" cy="6477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57" name="AutoShape 70">
            <a:extLst>
              <a:ext uri="{FF2B5EF4-FFF2-40B4-BE49-F238E27FC236}">
                <a16:creationId xmlns:a16="http://schemas.microsoft.com/office/drawing/2014/main" id="{2EFE7198-E9F6-4D70-AC61-D36DF0FF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508500"/>
            <a:ext cx="865187" cy="144463"/>
          </a:xfrm>
          <a:prstGeom prst="leftArrow">
            <a:avLst>
              <a:gd name="adj1" fmla="val 50000"/>
              <a:gd name="adj2" fmla="val 149725"/>
            </a:avLst>
          </a:prstGeom>
          <a:solidFill>
            <a:srgbClr val="C62C5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58" name="AutoShape 71">
            <a:extLst>
              <a:ext uri="{FF2B5EF4-FFF2-40B4-BE49-F238E27FC236}">
                <a16:creationId xmlns:a16="http://schemas.microsoft.com/office/drawing/2014/main" id="{3BD9812B-199F-45C8-A01C-1E07CBE4780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11638" y="3644900"/>
            <a:ext cx="865187" cy="144463"/>
          </a:xfrm>
          <a:prstGeom prst="leftArrow">
            <a:avLst>
              <a:gd name="adj1" fmla="val 50000"/>
              <a:gd name="adj2" fmla="val 149725"/>
            </a:avLst>
          </a:prstGeom>
          <a:solidFill>
            <a:srgbClr val="C62C5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59" name="AutoShape 72">
            <a:extLst>
              <a:ext uri="{FF2B5EF4-FFF2-40B4-BE49-F238E27FC236}">
                <a16:creationId xmlns:a16="http://schemas.microsoft.com/office/drawing/2014/main" id="{8ABA3578-1FBA-4D22-A20E-A159C0F8B15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164388" y="5589588"/>
            <a:ext cx="865187" cy="144462"/>
          </a:xfrm>
          <a:prstGeom prst="leftArrow">
            <a:avLst>
              <a:gd name="adj1" fmla="val 50000"/>
              <a:gd name="adj2" fmla="val 149726"/>
            </a:avLst>
          </a:prstGeom>
          <a:solidFill>
            <a:srgbClr val="C62C5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60" name="Text Box 73">
            <a:extLst>
              <a:ext uri="{FF2B5EF4-FFF2-40B4-BE49-F238E27FC236}">
                <a16:creationId xmlns:a16="http://schemas.microsoft.com/office/drawing/2014/main" id="{9787F1D7-2F28-4BC2-A692-06B5ABF85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805488"/>
            <a:ext cx="21605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B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Concentration gradient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26" descr="msotw9_temp0">
            <a:extLst>
              <a:ext uri="{FF2B5EF4-FFF2-40B4-BE49-F238E27FC236}">
                <a16:creationId xmlns:a16="http://schemas.microsoft.com/office/drawing/2014/main" id="{955E115A-7DF7-406D-85BE-6997A0E9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0C9D937-600B-4B34-8C57-617B349A1B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bg1"/>
                </a:solidFill>
                <a:latin typeface="Tempus Sans ITC" panose="04020404030D07020202" pitchFamily="82" charset="0"/>
              </a:rPr>
              <a:t>THE MECHANICS OF BREATHING</a:t>
            </a:r>
          </a:p>
        </p:txBody>
      </p:sp>
      <p:sp>
        <p:nvSpPr>
          <p:cNvPr id="3075" name="Subtitle 1">
            <a:extLst>
              <a:ext uri="{FF2B5EF4-FFF2-40B4-BE49-F238E27FC236}">
                <a16:creationId xmlns:a16="http://schemas.microsoft.com/office/drawing/2014/main" id="{7B3FA41E-E44D-4594-ADCF-D1EEBB0AC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dirty="0">
                <a:solidFill>
                  <a:schemeClr val="bg1"/>
                </a:solidFill>
                <a:latin typeface="Tempus Sans ITC" panose="04020404030D07020202" pitchFamily="82" charset="0"/>
              </a:rPr>
              <a:t>Human Biology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7C24063-2717-4F6C-B1EC-A065468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438" cy="1143000"/>
          </a:xfrm>
        </p:spPr>
        <p:txBody>
          <a:bodyPr/>
          <a:lstStyle/>
          <a:p>
            <a:r>
              <a:rPr lang="en-AU" altLang="en-US">
                <a:solidFill>
                  <a:schemeClr val="bg1"/>
                </a:solidFill>
              </a:rPr>
              <a:t>Breathing 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05DB71A-1A76-4576-AC94-938F9365C1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713" y="1844675"/>
            <a:ext cx="41148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1"/>
                </a:solidFill>
              </a:rPr>
              <a:t>Breathing consists of two phases: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FF0000"/>
                </a:solidFill>
              </a:rPr>
              <a:t>Inspiration</a:t>
            </a:r>
            <a:r>
              <a:rPr lang="en-US" altLang="en-US" sz="3200"/>
              <a:t> / </a:t>
            </a:r>
            <a:r>
              <a:rPr lang="en-US" altLang="en-US" sz="3200">
                <a:solidFill>
                  <a:srgbClr val="FFFF00"/>
                </a:solidFill>
              </a:rPr>
              <a:t>inhalation </a:t>
            </a:r>
            <a:r>
              <a:rPr lang="en-US" altLang="en-US" sz="3200">
                <a:solidFill>
                  <a:schemeClr val="bg1"/>
                </a:solidFill>
              </a:rPr>
              <a:t> the process of taking in air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FF0000"/>
                </a:solidFill>
              </a:rPr>
              <a:t>Expiration</a:t>
            </a:r>
            <a:r>
              <a:rPr lang="en-US" altLang="en-US" sz="3200"/>
              <a:t> / </a:t>
            </a:r>
            <a:r>
              <a:rPr lang="en-US" altLang="en-US" sz="3200">
                <a:solidFill>
                  <a:srgbClr val="FFFF00"/>
                </a:solidFill>
              </a:rPr>
              <a:t>exhalation</a:t>
            </a:r>
            <a:r>
              <a:rPr lang="en-US" altLang="en-US" sz="3200"/>
              <a:t> </a:t>
            </a:r>
            <a:r>
              <a:rPr lang="en-US" altLang="en-US" sz="3200">
                <a:solidFill>
                  <a:schemeClr val="bg1"/>
                </a:solidFill>
              </a:rPr>
              <a:t>the process of blowing out air</a:t>
            </a:r>
            <a:endParaRPr lang="en-AU" altLang="en-US">
              <a:solidFill>
                <a:schemeClr val="bg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9143C05-F21A-4751-900F-CDCFADD9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4" t="157" r="25336" b="-2"/>
          <a:stretch>
            <a:fillRect/>
          </a:stretch>
        </p:blipFill>
        <p:spPr bwMode="auto">
          <a:xfrm>
            <a:off x="4540250" y="620713"/>
            <a:ext cx="43561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353EDE3-6839-4584-ABB1-80257975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147" name="Picture 4">
            <a:extLst>
              <a:ext uri="{FF2B5EF4-FFF2-40B4-BE49-F238E27FC236}">
                <a16:creationId xmlns:a16="http://schemas.microsoft.com/office/drawing/2014/main" id="{53AB4E1C-020B-4C00-A8F8-F517B1AF25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0" y="485775"/>
            <a:ext cx="9177338" cy="58864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diaphragm">
            <a:extLst>
              <a:ext uri="{FF2B5EF4-FFF2-40B4-BE49-F238E27FC236}">
                <a16:creationId xmlns:a16="http://schemas.microsoft.com/office/drawing/2014/main" id="{223D3032-3CCA-4C3C-B037-4356D7549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4105275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 descr="extintercostal">
            <a:extLst>
              <a:ext uri="{FF2B5EF4-FFF2-40B4-BE49-F238E27FC236}">
                <a16:creationId xmlns:a16="http://schemas.microsoft.com/office/drawing/2014/main" id="{3B210E0C-3641-4B18-96CE-3A2C46DB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8638"/>
            <a:ext cx="2697163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6">
            <a:extLst>
              <a:ext uri="{FF2B5EF4-FFF2-40B4-BE49-F238E27FC236}">
                <a16:creationId xmlns:a16="http://schemas.microsoft.com/office/drawing/2014/main" id="{E1A5B2B6-A693-4AA1-B62F-991CAD1B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836613"/>
            <a:ext cx="3527425" cy="547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800">
                <a:solidFill>
                  <a:schemeClr val="bg1"/>
                </a:solidFill>
              </a:rPr>
              <a:t>The diaphragm and the intercostals are muscles that contract to create a greater volume in the thoracic cavity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2800">
                <a:solidFill>
                  <a:schemeClr val="bg1"/>
                </a:solidFill>
              </a:rPr>
              <a:t>THE LUNGS DO NOT CONTAIN ANY MUSCLES THAT CHANGE THE VOLUME OF THE LUNG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2A890B-5D72-4F5C-8BB8-78F3D0483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en-AU" altLang="en-US">
                <a:solidFill>
                  <a:schemeClr val="bg1"/>
                </a:solidFill>
              </a:rPr>
              <a:t>INSPIRATION (Inhaling)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ADB41A6-2960-4F7E-A8C7-6EC8771F3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938" y="966788"/>
            <a:ext cx="5229225" cy="57324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altLang="en-US" sz="3000" b="1" dirty="0">
                <a:solidFill>
                  <a:schemeClr val="bg1"/>
                </a:solidFill>
              </a:rPr>
              <a:t>Intercostal Muscles</a:t>
            </a:r>
            <a:r>
              <a:rPr lang="en-AU" altLang="en-US" sz="3000" dirty="0">
                <a:solidFill>
                  <a:schemeClr val="bg1"/>
                </a:solidFill>
              </a:rPr>
              <a:t> – </a:t>
            </a:r>
            <a:r>
              <a:rPr lang="en-AU" altLang="en-US" sz="3000" dirty="0">
                <a:solidFill>
                  <a:srgbClr val="FF0000"/>
                </a:solidFill>
              </a:rPr>
              <a:t>contract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AU" altLang="en-US" sz="3000" dirty="0">
                <a:solidFill>
                  <a:schemeClr val="bg1"/>
                </a:solidFill>
              </a:rPr>
              <a:t>Contraction moves the rib cage and sternum upwards and outwards.  The width of the chest increases from side to side and front to back.</a:t>
            </a:r>
            <a:endParaRPr lang="en-AU" altLang="en-US" sz="30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altLang="en-US" sz="3000" b="1" dirty="0">
                <a:solidFill>
                  <a:schemeClr val="bg1"/>
                </a:solidFill>
              </a:rPr>
              <a:t>Diaphragm</a:t>
            </a:r>
            <a:r>
              <a:rPr lang="en-AU" altLang="en-US" sz="3000" dirty="0">
                <a:solidFill>
                  <a:schemeClr val="bg1"/>
                </a:solidFill>
              </a:rPr>
              <a:t> – </a:t>
            </a:r>
            <a:r>
              <a:rPr lang="en-AU" altLang="en-US" sz="3000" dirty="0">
                <a:solidFill>
                  <a:srgbClr val="FF0000"/>
                </a:solidFill>
              </a:rPr>
              <a:t>contracts and lowers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AU" altLang="en-US" sz="3000" dirty="0">
                <a:solidFill>
                  <a:schemeClr val="bg1"/>
                </a:solidFill>
              </a:rPr>
              <a:t>These two movements has the effect of increasing the internal volume of the chest – creating an area of low pressure.</a:t>
            </a:r>
          </a:p>
        </p:txBody>
      </p:sp>
      <p:pic>
        <p:nvPicPr>
          <p:cNvPr id="8196" name="Picture 2" descr="modbreathing">
            <a:extLst>
              <a:ext uri="{FF2B5EF4-FFF2-40B4-BE49-F238E27FC236}">
                <a16:creationId xmlns:a16="http://schemas.microsoft.com/office/drawing/2014/main" id="{0FD5F696-B97C-4880-AB0F-F84C0A2BE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" r="48601"/>
          <a:stretch>
            <a:fillRect/>
          </a:stretch>
        </p:blipFill>
        <p:spPr bwMode="auto">
          <a:xfrm>
            <a:off x="5364163" y="966788"/>
            <a:ext cx="3806825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E11AF6C-6D19-4644-86A5-AD64B19E5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AU" altLang="en-US">
                <a:solidFill>
                  <a:schemeClr val="bg1"/>
                </a:solidFill>
              </a:rPr>
              <a:t>INSPIRATION (Inhaling)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7770BDB-7D8A-483F-AA50-66B744D9D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7324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AU" sz="3000" b="1" dirty="0">
                <a:solidFill>
                  <a:schemeClr val="bg1"/>
                </a:solidFill>
              </a:rPr>
              <a:t>Air pressure and movement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3000" dirty="0">
                <a:solidFill>
                  <a:schemeClr val="bg1"/>
                </a:solidFill>
              </a:rPr>
              <a:t>Air from the outside (area of </a:t>
            </a:r>
            <a:r>
              <a:rPr lang="en-AU" sz="3000" dirty="0">
                <a:solidFill>
                  <a:srgbClr val="FF0000"/>
                </a:solidFill>
              </a:rPr>
              <a:t>higher</a:t>
            </a:r>
            <a:r>
              <a:rPr lang="en-AU" sz="3000" dirty="0">
                <a:solidFill>
                  <a:schemeClr val="bg1"/>
                </a:solidFill>
              </a:rPr>
              <a:t> pressure) is drawn into the chest cavity (area of </a:t>
            </a:r>
            <a:r>
              <a:rPr lang="en-AU" sz="3000" dirty="0">
                <a:solidFill>
                  <a:srgbClr val="FF0000"/>
                </a:solidFill>
              </a:rPr>
              <a:t>lower</a:t>
            </a:r>
            <a:r>
              <a:rPr lang="en-AU" sz="3000" dirty="0">
                <a:solidFill>
                  <a:schemeClr val="bg1"/>
                </a:solidFill>
              </a:rPr>
              <a:t> pressure).</a:t>
            </a:r>
          </a:p>
        </p:txBody>
      </p:sp>
      <p:pic>
        <p:nvPicPr>
          <p:cNvPr id="11268" name="Picture 2" descr="msotw9_temp0">
            <a:extLst>
              <a:ext uri="{FF2B5EF4-FFF2-40B4-BE49-F238E27FC236}">
                <a16:creationId xmlns:a16="http://schemas.microsoft.com/office/drawing/2014/main" id="{4E12DFC2-5372-4317-B3C5-5D845C41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2708275"/>
            <a:ext cx="5319712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64E1B9E-CCD1-4055-B0AC-2BACD00D6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AU" altLang="en-US">
                <a:solidFill>
                  <a:schemeClr val="bg1"/>
                </a:solidFill>
              </a:rPr>
              <a:t>EXPIRATION (exhaling)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F087D8D-82D1-4150-8B91-FBDAEE23A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5256213" cy="53292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AU" sz="2900" b="1" dirty="0">
                <a:solidFill>
                  <a:schemeClr val="bg1"/>
                </a:solidFill>
              </a:rPr>
              <a:t>Intercostal Muscles </a:t>
            </a:r>
            <a:r>
              <a:rPr lang="en-AU" sz="2900" dirty="0">
                <a:solidFill>
                  <a:schemeClr val="bg1"/>
                </a:solidFill>
              </a:rPr>
              <a:t>–</a:t>
            </a:r>
            <a:r>
              <a:rPr lang="en-AU" sz="2900" b="1" dirty="0">
                <a:solidFill>
                  <a:schemeClr val="bg1"/>
                </a:solidFill>
              </a:rPr>
              <a:t> </a:t>
            </a:r>
            <a:r>
              <a:rPr lang="en-AU" sz="2900" dirty="0">
                <a:solidFill>
                  <a:srgbClr val="FF0000"/>
                </a:solidFill>
              </a:rPr>
              <a:t>relax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AU" sz="2900" dirty="0">
                <a:solidFill>
                  <a:schemeClr val="bg1"/>
                </a:solidFill>
              </a:rPr>
              <a:t>Relaxing moves the rib cage and sternum downwards and inwards.  The width of the chest decreases from side to side and front to back.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AU" sz="2900" b="1" dirty="0">
                <a:solidFill>
                  <a:schemeClr val="bg1"/>
                </a:solidFill>
              </a:rPr>
              <a:t>Diaphragm</a:t>
            </a:r>
            <a:r>
              <a:rPr lang="en-AU" sz="2900" dirty="0">
                <a:solidFill>
                  <a:schemeClr val="bg1"/>
                </a:solidFill>
              </a:rPr>
              <a:t> – </a:t>
            </a:r>
            <a:r>
              <a:rPr lang="en-AU" sz="2900" dirty="0">
                <a:solidFill>
                  <a:srgbClr val="FF0000"/>
                </a:solidFill>
              </a:rPr>
              <a:t>relaxes and is raised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AU" sz="2900" dirty="0">
                <a:solidFill>
                  <a:schemeClr val="bg1"/>
                </a:solidFill>
              </a:rPr>
              <a:t>These two movements has the effect of decreasing the internal volume of the chest – creating an area of high pressure.</a:t>
            </a:r>
          </a:p>
        </p:txBody>
      </p:sp>
      <p:pic>
        <p:nvPicPr>
          <p:cNvPr id="12292" name="Picture 2" descr="modbreathing">
            <a:extLst>
              <a:ext uri="{FF2B5EF4-FFF2-40B4-BE49-F238E27FC236}">
                <a16:creationId xmlns:a16="http://schemas.microsoft.com/office/drawing/2014/main" id="{92F2358E-7B09-41E1-8B31-8926B43D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9" t="3680"/>
          <a:stretch>
            <a:fillRect/>
          </a:stretch>
        </p:blipFill>
        <p:spPr bwMode="auto">
          <a:xfrm>
            <a:off x="5364163" y="1341438"/>
            <a:ext cx="35877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A1EC3FB-B2FB-4FE7-BD25-2005AF69B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AU" altLang="en-US">
                <a:solidFill>
                  <a:schemeClr val="bg1"/>
                </a:solidFill>
              </a:rPr>
              <a:t>EXPIRATION (exhaling)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3346017-12E8-4E6C-B209-33443D995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35975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AU" altLang="en-US" sz="2900" b="1">
                <a:solidFill>
                  <a:schemeClr val="bg1"/>
                </a:solidFill>
              </a:rPr>
              <a:t>Air pressure and movement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900">
                <a:solidFill>
                  <a:schemeClr val="bg1"/>
                </a:solidFill>
              </a:rPr>
              <a:t>Air from the inside (area of </a:t>
            </a:r>
            <a:r>
              <a:rPr lang="en-AU" altLang="en-US" sz="2900">
                <a:solidFill>
                  <a:srgbClr val="FF0000"/>
                </a:solidFill>
              </a:rPr>
              <a:t>higher</a:t>
            </a:r>
            <a:r>
              <a:rPr lang="en-AU" altLang="en-US" sz="2900">
                <a:solidFill>
                  <a:schemeClr val="bg1"/>
                </a:solidFill>
              </a:rPr>
              <a:t> pressure) is pushed out of the chest </a:t>
            </a:r>
            <a:r>
              <a:rPr lang="en-AU" altLang="en-US">
                <a:solidFill>
                  <a:schemeClr val="bg1"/>
                </a:solidFill>
              </a:rPr>
              <a:t>cavity (area of </a:t>
            </a:r>
            <a:r>
              <a:rPr lang="en-AU" altLang="en-US">
                <a:solidFill>
                  <a:srgbClr val="FF0000"/>
                </a:solidFill>
              </a:rPr>
              <a:t>lower </a:t>
            </a:r>
            <a:r>
              <a:rPr lang="en-AU" altLang="en-US">
                <a:solidFill>
                  <a:schemeClr val="bg1"/>
                </a:solidFill>
              </a:rPr>
              <a:t>pressure).</a:t>
            </a:r>
          </a:p>
        </p:txBody>
      </p:sp>
      <p:pic>
        <p:nvPicPr>
          <p:cNvPr id="13316" name="Picture 1026" descr="msotw9_temp0">
            <a:extLst>
              <a:ext uri="{FF2B5EF4-FFF2-40B4-BE49-F238E27FC236}">
                <a16:creationId xmlns:a16="http://schemas.microsoft.com/office/drawing/2014/main" id="{EFF2145E-5EB8-4121-B404-29BAB810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708275"/>
            <a:ext cx="52927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401</Words>
  <Application>Microsoft Office PowerPoint</Application>
  <PresentationFormat>On-screen Show (4:3)</PresentationFormat>
  <Paragraphs>63</Paragraphs>
  <Slides>17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Tempus Sans ITC</vt:lpstr>
      <vt:lpstr>Comic Sans MS</vt:lpstr>
      <vt:lpstr>Default Design</vt:lpstr>
      <vt:lpstr>PowerPoint Presentation</vt:lpstr>
      <vt:lpstr>THE MECHANICS OF BREATHING</vt:lpstr>
      <vt:lpstr>Breathing </vt:lpstr>
      <vt:lpstr>PowerPoint Presentation</vt:lpstr>
      <vt:lpstr>PowerPoint Presentation</vt:lpstr>
      <vt:lpstr>INSPIRATION (Inhaling)</vt:lpstr>
      <vt:lpstr>INSPIRATION (Inhaling)</vt:lpstr>
      <vt:lpstr>EXPIRATION (exhaling)</vt:lpstr>
      <vt:lpstr>EXPIRATION (exhaling)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External respiration</vt:lpstr>
      <vt:lpstr>PowerPoint Presentation</vt:lpstr>
    </vt:vector>
  </TitlesOfParts>
  <Company>St Hildas ASG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MECHANICS OF BREATHING</dc:title>
  <dc:creator>TSG</dc:creator>
  <cp:lastModifiedBy>Simon Leau</cp:lastModifiedBy>
  <cp:revision>17</cp:revision>
  <dcterms:created xsi:type="dcterms:W3CDTF">2005-03-12T09:06:59Z</dcterms:created>
  <dcterms:modified xsi:type="dcterms:W3CDTF">2020-04-06T08:37:30Z</dcterms:modified>
</cp:coreProperties>
</file>