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C4228-6CAD-4C51-A18E-73AE3D976580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78BB4-B5F1-459A-9C50-9CC9D0078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220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14189-7DE0-416B-ABBF-A21B50745F8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EF2020-E7AC-4D9E-9EA0-3C835972577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4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BC6AF-93E0-4AED-AEE0-790C568C1C3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52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C3BE4-9685-4859-8147-D95A7CE68AD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193C91-8ED5-476F-A057-B3476F921EC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C214F1-6B5D-48E9-8DB9-2054E99A6AD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80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A80FED-104C-4E50-926B-27DA43FD5B3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C0BC97-38EA-488C-BBE8-1D572DD752B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D40F68-85D6-4894-9147-8FC2F81D784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8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1E0A0-40BA-4DA1-BF67-CEBB3D75911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30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F3FE7-260F-4C50-9F2C-1D7D0E90E78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31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BCA-7C0E-4FD3-BFFA-9587D46DC8C6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35F-AE1A-4A4A-9F27-6291D20CD3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809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BCA-7C0E-4FD3-BFFA-9587D46DC8C6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35F-AE1A-4A4A-9F27-6291D20CD3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92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BCA-7C0E-4FD3-BFFA-9587D46DC8C6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35F-AE1A-4A4A-9F27-6291D20CD361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098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BCA-7C0E-4FD3-BFFA-9587D46DC8C6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35F-AE1A-4A4A-9F27-6291D20CD3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114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BCA-7C0E-4FD3-BFFA-9587D46DC8C6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35F-AE1A-4A4A-9F27-6291D20CD361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175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BCA-7C0E-4FD3-BFFA-9587D46DC8C6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35F-AE1A-4A4A-9F27-6291D20CD3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1437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BCA-7C0E-4FD3-BFFA-9587D46DC8C6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35F-AE1A-4A4A-9F27-6291D20CD3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4468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BCA-7C0E-4FD3-BFFA-9587D46DC8C6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35F-AE1A-4A4A-9F27-6291D20CD3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59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BCA-7C0E-4FD3-BFFA-9587D46DC8C6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35F-AE1A-4A4A-9F27-6291D20CD36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7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BCA-7C0E-4FD3-BFFA-9587D46DC8C6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35F-AE1A-4A4A-9F27-6291D20CD3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59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BCA-7C0E-4FD3-BFFA-9587D46DC8C6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35F-AE1A-4A4A-9F27-6291D20CD3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1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BCA-7C0E-4FD3-BFFA-9587D46DC8C6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35F-AE1A-4A4A-9F27-6291D20CD3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83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BCA-7C0E-4FD3-BFFA-9587D46DC8C6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35F-AE1A-4A4A-9F27-6291D20CD3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96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BCA-7C0E-4FD3-BFFA-9587D46DC8C6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35F-AE1A-4A4A-9F27-6291D20CD3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69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BCA-7C0E-4FD3-BFFA-9587D46DC8C6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35F-AE1A-4A4A-9F27-6291D20CD3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8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BCA-7C0E-4FD3-BFFA-9587D46DC8C6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35F-AE1A-4A4A-9F27-6291D20CD3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725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BCA-7C0E-4FD3-BFFA-9587D46DC8C6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E35F-AE1A-4A4A-9F27-6291D20CD3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062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0EBCA-7C0E-4FD3-BFFA-9587D46DC8C6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6BE35F-AE1A-4A4A-9F27-6291D20CD3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20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3.png"/><Relationship Id="rId3" Type="http://schemas.openxmlformats.org/officeDocument/2006/relationships/image" Target="../media/image20.png"/><Relationship Id="rId7" Type="http://schemas.openxmlformats.org/officeDocument/2006/relationships/image" Target="../media/image3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6.png"/><Relationship Id="rId11" Type="http://schemas.openxmlformats.org/officeDocument/2006/relationships/image" Target="../media/image28.png"/><Relationship Id="rId5" Type="http://schemas.openxmlformats.org/officeDocument/2006/relationships/image" Target="../media/image35.png"/><Relationship Id="rId10" Type="http://schemas.openxmlformats.org/officeDocument/2006/relationships/image" Target="../media/image11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0.png"/><Relationship Id="rId18" Type="http://schemas.openxmlformats.org/officeDocument/2006/relationships/image" Target="../media/image25.png"/><Relationship Id="rId26" Type="http://schemas.openxmlformats.org/officeDocument/2006/relationships/image" Target="../media/image50.png"/><Relationship Id="rId3" Type="http://schemas.openxmlformats.org/officeDocument/2006/relationships/image" Target="../media/image20.pn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image" Target="../media/image39.png"/><Relationship Id="rId17" Type="http://schemas.openxmlformats.org/officeDocument/2006/relationships/image" Target="../media/image26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36.png"/><Relationship Id="rId24" Type="http://schemas.openxmlformats.org/officeDocument/2006/relationships/image" Target="../media/image48.png"/><Relationship Id="rId32" Type="http://schemas.openxmlformats.org/officeDocument/2006/relationships/image" Target="../media/image35.png"/><Relationship Id="rId5" Type="http://schemas.openxmlformats.org/officeDocument/2006/relationships/image" Target="../media/image23.png"/><Relationship Id="rId15" Type="http://schemas.openxmlformats.org/officeDocument/2006/relationships/image" Target="../media/image41.png"/><Relationship Id="rId23" Type="http://schemas.openxmlformats.org/officeDocument/2006/relationships/image" Target="../media/image47.png"/><Relationship Id="rId28" Type="http://schemas.openxmlformats.org/officeDocument/2006/relationships/image" Target="../media/image10.png"/><Relationship Id="rId10" Type="http://schemas.openxmlformats.org/officeDocument/2006/relationships/image" Target="../media/image27.png"/><Relationship Id="rId19" Type="http://schemas.openxmlformats.org/officeDocument/2006/relationships/image" Target="../media/image43.png"/><Relationship Id="rId31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30.png"/><Relationship Id="rId14" Type="http://schemas.openxmlformats.org/officeDocument/2006/relationships/image" Target="../media/image17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7.png"/><Relationship Id="rId18" Type="http://schemas.openxmlformats.org/officeDocument/2006/relationships/image" Target="../media/image54.png"/><Relationship Id="rId26" Type="http://schemas.openxmlformats.org/officeDocument/2006/relationships/image" Target="../media/image35.png"/><Relationship Id="rId3" Type="http://schemas.openxmlformats.org/officeDocument/2006/relationships/image" Target="../media/image11.png"/><Relationship Id="rId21" Type="http://schemas.openxmlformats.org/officeDocument/2006/relationships/image" Target="../media/image57.png"/><Relationship Id="rId7" Type="http://schemas.openxmlformats.org/officeDocument/2006/relationships/image" Target="../media/image23.png"/><Relationship Id="rId12" Type="http://schemas.openxmlformats.org/officeDocument/2006/relationships/image" Target="../media/image39.png"/><Relationship Id="rId17" Type="http://schemas.openxmlformats.org/officeDocument/2006/relationships/image" Target="../media/image53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5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11" Type="http://schemas.openxmlformats.org/officeDocument/2006/relationships/image" Target="../media/image36.png"/><Relationship Id="rId24" Type="http://schemas.openxmlformats.org/officeDocument/2006/relationships/image" Target="../media/image28.png"/><Relationship Id="rId5" Type="http://schemas.openxmlformats.org/officeDocument/2006/relationships/image" Target="../media/image37.png"/><Relationship Id="rId15" Type="http://schemas.openxmlformats.org/officeDocument/2006/relationships/image" Target="../media/image26.png"/><Relationship Id="rId23" Type="http://schemas.openxmlformats.org/officeDocument/2006/relationships/image" Target="../media/image59.png"/><Relationship Id="rId28" Type="http://schemas.openxmlformats.org/officeDocument/2006/relationships/image" Target="../media/image60.png"/><Relationship Id="rId10" Type="http://schemas.openxmlformats.org/officeDocument/2006/relationships/image" Target="../media/image27.png"/><Relationship Id="rId19" Type="http://schemas.openxmlformats.org/officeDocument/2006/relationships/image" Target="../media/image55.png"/><Relationship Id="rId4" Type="http://schemas.openxmlformats.org/officeDocument/2006/relationships/image" Target="../media/image9.png"/><Relationship Id="rId9" Type="http://schemas.openxmlformats.org/officeDocument/2006/relationships/image" Target="../media/image4.png"/><Relationship Id="rId14" Type="http://schemas.openxmlformats.org/officeDocument/2006/relationships/image" Target="../media/image42.png"/><Relationship Id="rId22" Type="http://schemas.openxmlformats.org/officeDocument/2006/relationships/image" Target="../media/image58.png"/><Relationship Id="rId27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27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2382" y="1454964"/>
            <a:ext cx="6261917" cy="330884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Protein Synthesis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2382" y="4763803"/>
            <a:ext cx="6261917" cy="1464378"/>
          </a:xfrm>
        </p:spPr>
        <p:txBody>
          <a:bodyPr>
            <a:normAutofit/>
          </a:bodyPr>
          <a:lstStyle/>
          <a:p>
            <a:endParaRPr lang="en-AU"/>
          </a:p>
        </p:txBody>
      </p:sp>
      <p:pic>
        <p:nvPicPr>
          <p:cNvPr id="5" name="Picture 4" descr="A picture containing indoor, counter&#10;&#10;Description automatically generated">
            <a:extLst>
              <a:ext uri="{FF2B5EF4-FFF2-40B4-BE49-F238E27FC236}">
                <a16:creationId xmlns:a16="http://schemas.microsoft.com/office/drawing/2014/main" id="{0C2F6819-A987-4B3A-AF68-18BD46713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57" r="1158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3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84" y="3920133"/>
            <a:ext cx="2402086" cy="230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7211" y="-8930"/>
            <a:ext cx="9197578" cy="812602"/>
          </a:xfrm>
          <a:ln/>
        </p:spPr>
        <p:txBody>
          <a:bodyPr vert="horz" lIns="0" tIns="0" rIns="0" bIns="0" rtlCol="0" anchor="b" anchorCtr="0">
            <a:noAutofit/>
          </a:bodyPr>
          <a:lstStyle/>
          <a:p>
            <a:pPr>
              <a:tabLst>
                <a:tab pos="669703" algn="l"/>
              </a:tabLst>
            </a:pPr>
            <a:r>
              <a:rPr lang="en-US" altLang="en-US">
                <a:solidFill>
                  <a:srgbClr val="000000"/>
                </a:solidFill>
              </a:rPr>
              <a:t>Overview of Translation</a:t>
            </a:r>
          </a:p>
        </p:txBody>
      </p:sp>
      <p:sp>
        <p:nvSpPr>
          <p:cNvPr id="97283" name="Rectangle 3"/>
          <p:cNvSpPr>
            <a:spLocks/>
          </p:cNvSpPr>
          <p:nvPr/>
        </p:nvSpPr>
        <p:spPr bwMode="auto">
          <a:xfrm>
            <a:off x="8221267" y="1349500"/>
            <a:ext cx="2187773" cy="38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r>
              <a:rPr lang="en-US" altLang="en-US" sz="1300" b="1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Polypeptide chain</a:t>
            </a:r>
            <a:r>
              <a:rPr lang="en-US" altLang="en-US" sz="1300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 in an advanced stage of synthesis</a:t>
            </a:r>
          </a:p>
        </p:txBody>
      </p:sp>
      <p:sp>
        <p:nvSpPr>
          <p:cNvPr id="97284" name="Rectangle 4"/>
          <p:cNvSpPr>
            <a:spLocks/>
          </p:cNvSpPr>
          <p:nvPr/>
        </p:nvSpPr>
        <p:spPr bwMode="auto">
          <a:xfrm>
            <a:off x="4175002" y="3219152"/>
            <a:ext cx="1062633" cy="41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/>
            <a:r>
              <a:rPr lang="en-US" altLang="en-US" sz="1300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Growing polypeptide</a:t>
            </a:r>
          </a:p>
        </p:txBody>
      </p:sp>
      <p:sp>
        <p:nvSpPr>
          <p:cNvPr id="97285" name="Rectangle 5"/>
          <p:cNvSpPr>
            <a:spLocks/>
          </p:cNvSpPr>
          <p:nvPr/>
        </p:nvSpPr>
        <p:spPr bwMode="auto">
          <a:xfrm>
            <a:off x="1541861" y="3753818"/>
            <a:ext cx="863947" cy="385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r>
              <a:rPr lang="en-US" altLang="en-US" sz="1300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Unloaded</a:t>
            </a:r>
            <a:br>
              <a:rPr lang="en-US" altLang="en-US" sz="1300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</a:br>
            <a:r>
              <a:rPr lang="en-US" altLang="en-US" sz="1300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Thr-tRNA</a:t>
            </a:r>
          </a:p>
        </p:txBody>
      </p:sp>
      <p:sp>
        <p:nvSpPr>
          <p:cNvPr id="97286" name="Rectangle 6"/>
          <p:cNvSpPr>
            <a:spLocks/>
          </p:cNvSpPr>
          <p:nvPr/>
        </p:nvSpPr>
        <p:spPr bwMode="auto">
          <a:xfrm>
            <a:off x="2476129" y="4904631"/>
            <a:ext cx="629543" cy="41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>
              <a:lnSpc>
                <a:spcPct val="117000"/>
              </a:lnSpc>
            </a:pPr>
            <a:r>
              <a:rPr lang="en-US" altLang="en-US" sz="1300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Start codon</a:t>
            </a:r>
          </a:p>
        </p:txBody>
      </p:sp>
      <p:sp>
        <p:nvSpPr>
          <p:cNvPr id="97287" name="Rectangle 7"/>
          <p:cNvSpPr>
            <a:spLocks/>
          </p:cNvSpPr>
          <p:nvPr/>
        </p:nvSpPr>
        <p:spPr bwMode="auto">
          <a:xfrm>
            <a:off x="2354461" y="5872387"/>
            <a:ext cx="610568" cy="18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7000"/>
              </a:lnSpc>
            </a:pPr>
            <a:r>
              <a:rPr lang="en-US" altLang="en-US" sz="1300" b="1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mRNA</a:t>
            </a:r>
          </a:p>
        </p:txBody>
      </p:sp>
      <p:sp>
        <p:nvSpPr>
          <p:cNvPr id="97288" name="Rectangle 8"/>
          <p:cNvSpPr>
            <a:spLocks/>
          </p:cNvSpPr>
          <p:nvPr/>
        </p:nvSpPr>
        <p:spPr bwMode="auto">
          <a:xfrm>
            <a:off x="6262316" y="6491884"/>
            <a:ext cx="2643188" cy="18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7000"/>
              </a:lnSpc>
            </a:pPr>
            <a:r>
              <a:rPr lang="en-US" altLang="en-US" sz="1300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Ribosomes moving in this direction</a:t>
            </a:r>
          </a:p>
        </p:txBody>
      </p:sp>
      <p:sp>
        <p:nvSpPr>
          <p:cNvPr id="97289" name="Rectangle 9"/>
          <p:cNvSpPr>
            <a:spLocks/>
          </p:cNvSpPr>
          <p:nvPr/>
        </p:nvSpPr>
        <p:spPr bwMode="auto">
          <a:xfrm>
            <a:off x="9149954" y="5294190"/>
            <a:ext cx="911945" cy="18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7000"/>
              </a:lnSpc>
            </a:pPr>
            <a:r>
              <a:rPr lang="en-US" altLang="en-US" sz="1300" b="1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Ribosome</a:t>
            </a:r>
          </a:p>
        </p:txBody>
      </p:sp>
      <p:sp>
        <p:nvSpPr>
          <p:cNvPr id="97290" name="Line 10"/>
          <p:cNvSpPr>
            <a:spLocks noChangeShapeType="1"/>
          </p:cNvSpPr>
          <p:nvPr/>
        </p:nvSpPr>
        <p:spPr bwMode="auto">
          <a:xfrm flipH="1">
            <a:off x="8397628" y="6301011"/>
            <a:ext cx="1951137" cy="3348"/>
          </a:xfrm>
          <a:prstGeom prst="line">
            <a:avLst/>
          </a:prstGeom>
          <a:noFill/>
          <a:ln w="101600">
            <a:solidFill>
              <a:srgbClr val="FF0017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7291" name="Line 11"/>
          <p:cNvSpPr>
            <a:spLocks noChangeShapeType="1"/>
          </p:cNvSpPr>
          <p:nvPr/>
        </p:nvSpPr>
        <p:spPr bwMode="auto">
          <a:xfrm flipH="1">
            <a:off x="4840264" y="6301011"/>
            <a:ext cx="2323951" cy="3348"/>
          </a:xfrm>
          <a:prstGeom prst="line">
            <a:avLst/>
          </a:prstGeom>
          <a:noFill/>
          <a:ln w="101600">
            <a:solidFill>
              <a:srgbClr val="FF0017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 rot="10800000">
            <a:off x="3168179" y="5277446"/>
            <a:ext cx="178594" cy="234404"/>
          </a:xfrm>
          <a:prstGeom prst="line">
            <a:avLst/>
          </a:prstGeom>
          <a:noFill/>
          <a:ln w="38100">
            <a:solidFill>
              <a:srgbClr val="FF0017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pic>
        <p:nvPicPr>
          <p:cNvPr id="97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173" y="3902274"/>
            <a:ext cx="709910" cy="995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grpSp>
        <p:nvGrpSpPr>
          <p:cNvPr id="97294" name="Group 14"/>
          <p:cNvGrpSpPr>
            <a:grpSpLocks/>
          </p:cNvGrpSpPr>
          <p:nvPr/>
        </p:nvGrpSpPr>
        <p:grpSpPr bwMode="auto">
          <a:xfrm>
            <a:off x="5669607" y="1134071"/>
            <a:ext cx="1394148" cy="736699"/>
            <a:chOff x="0" y="0"/>
            <a:chExt cx="1248" cy="660"/>
          </a:xfrm>
        </p:grpSpPr>
        <p:sp>
          <p:nvSpPr>
            <p:cNvPr id="97295" name="Line 15"/>
            <p:cNvSpPr>
              <a:spLocks noChangeShapeType="1"/>
            </p:cNvSpPr>
            <p:nvPr/>
          </p:nvSpPr>
          <p:spPr bwMode="auto">
            <a:xfrm rot="10800000">
              <a:off x="164" y="398"/>
              <a:ext cx="0" cy="262"/>
            </a:xfrm>
            <a:prstGeom prst="line">
              <a:avLst/>
            </a:prstGeom>
            <a:noFill/>
            <a:ln w="50800">
              <a:solidFill>
                <a:srgbClr val="FF0017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7296" name="Rectangle 16"/>
            <p:cNvSpPr>
              <a:spLocks/>
            </p:cNvSpPr>
            <p:nvPr/>
          </p:nvSpPr>
          <p:spPr bwMode="auto">
            <a:xfrm>
              <a:off x="448" y="99"/>
              <a:ext cx="80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>
                <a:lnSpc>
                  <a:spcPct val="111000"/>
                </a:lnSpc>
              </a:pPr>
              <a:r>
                <a:rPr lang="en-US" altLang="en-US" sz="1300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Activating</a:t>
              </a:r>
            </a:p>
            <a:p>
              <a:pPr>
                <a:lnSpc>
                  <a:spcPct val="111000"/>
                </a:lnSpc>
              </a:pPr>
              <a:r>
                <a:rPr lang="en-US" altLang="en-US" sz="1300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Lys-tRNA</a:t>
              </a:r>
            </a:p>
          </p:txBody>
        </p:sp>
        <p:pic>
          <p:nvPicPr>
            <p:cNvPr id="97297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97298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483" y="1869654"/>
            <a:ext cx="717723" cy="98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grpSp>
        <p:nvGrpSpPr>
          <p:cNvPr id="97299" name="Group 19"/>
          <p:cNvGrpSpPr>
            <a:grpSpLocks/>
          </p:cNvGrpSpPr>
          <p:nvPr/>
        </p:nvGrpSpPr>
        <p:grpSpPr bwMode="auto">
          <a:xfrm>
            <a:off x="6532440" y="2613051"/>
            <a:ext cx="1509117" cy="1286991"/>
            <a:chOff x="0" y="0"/>
            <a:chExt cx="1352" cy="1152"/>
          </a:xfrm>
        </p:grpSpPr>
        <p:sp>
          <p:nvSpPr>
            <p:cNvPr id="97300" name="Rectangle 20"/>
            <p:cNvSpPr>
              <a:spLocks/>
            </p:cNvSpPr>
            <p:nvPr/>
          </p:nvSpPr>
          <p:spPr bwMode="auto">
            <a:xfrm>
              <a:off x="603" y="34"/>
              <a:ext cx="749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300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Activated</a:t>
              </a:r>
              <a:br>
                <a:rPr lang="en-US" altLang="en-US" sz="1300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</a:br>
              <a:r>
                <a:rPr lang="en-US" altLang="en-US" sz="1300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Tyr-tRNA</a:t>
              </a:r>
            </a:p>
          </p:txBody>
        </p:sp>
        <p:pic>
          <p:nvPicPr>
            <p:cNvPr id="97301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1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97302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301" y="3816327"/>
            <a:ext cx="732234" cy="102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7303" name="Picture 2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501" y="4763990"/>
            <a:ext cx="724421" cy="976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97304" name="AutoShape 24"/>
          <p:cNvSpPr>
            <a:spLocks/>
          </p:cNvSpPr>
          <p:nvPr/>
        </p:nvSpPr>
        <p:spPr bwMode="auto">
          <a:xfrm rot="10800000" flipH="1">
            <a:off x="3237384" y="5559847"/>
            <a:ext cx="423044" cy="7590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246"/>
                </a:lnTo>
                <a:lnTo>
                  <a:pt x="21600" y="0"/>
                </a:lnTo>
              </a:path>
            </a:pathLst>
          </a:custGeom>
          <a:noFill/>
          <a:ln w="9525">
            <a:solidFill>
              <a:srgbClr val="FF001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7305" name="AutoShape 25"/>
          <p:cNvSpPr>
            <a:spLocks/>
          </p:cNvSpPr>
          <p:nvPr/>
        </p:nvSpPr>
        <p:spPr bwMode="auto">
          <a:xfrm rot="10800000" flipH="1">
            <a:off x="3688333" y="5559847"/>
            <a:ext cx="423044" cy="7590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246"/>
                </a:lnTo>
                <a:lnTo>
                  <a:pt x="21600" y="0"/>
                </a:lnTo>
              </a:path>
            </a:pathLst>
          </a:custGeom>
          <a:noFill/>
          <a:ln w="9525">
            <a:solidFill>
              <a:srgbClr val="FF001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7306" name="AutoShape 26"/>
          <p:cNvSpPr>
            <a:spLocks/>
          </p:cNvSpPr>
          <p:nvPr/>
        </p:nvSpPr>
        <p:spPr bwMode="auto">
          <a:xfrm rot="10800000" flipH="1">
            <a:off x="4637112" y="5559847"/>
            <a:ext cx="423044" cy="7590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246"/>
                </a:lnTo>
                <a:lnTo>
                  <a:pt x="21600" y="0"/>
                </a:lnTo>
              </a:path>
            </a:pathLst>
          </a:custGeom>
          <a:noFill/>
          <a:ln w="9525">
            <a:solidFill>
              <a:srgbClr val="FF001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pic>
        <p:nvPicPr>
          <p:cNvPr id="97307" name="Picture 2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466" y="3913437"/>
            <a:ext cx="2235771" cy="223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7308" name="Picture 2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255" y="1964532"/>
            <a:ext cx="1295921" cy="257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7309" name="Picture 2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24" y="5355581"/>
            <a:ext cx="8266658" cy="94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7310" name="Picture 3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066" y="4049613"/>
            <a:ext cx="1591717" cy="216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97311" name="Line 31"/>
          <p:cNvSpPr>
            <a:spLocks noChangeShapeType="1"/>
          </p:cNvSpPr>
          <p:nvPr/>
        </p:nvSpPr>
        <p:spPr bwMode="auto">
          <a:xfrm rot="10800000" flipH="1">
            <a:off x="8978057" y="1758034"/>
            <a:ext cx="0" cy="485551"/>
          </a:xfrm>
          <a:prstGeom prst="line">
            <a:avLst/>
          </a:prstGeom>
          <a:noFill/>
          <a:ln w="38100">
            <a:solidFill>
              <a:srgbClr val="FF0017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7312" name="Line 32"/>
          <p:cNvSpPr>
            <a:spLocks noChangeShapeType="1"/>
          </p:cNvSpPr>
          <p:nvPr/>
        </p:nvSpPr>
        <p:spPr bwMode="auto">
          <a:xfrm rot="10800000">
            <a:off x="4700736" y="3633268"/>
            <a:ext cx="10046" cy="300260"/>
          </a:xfrm>
          <a:prstGeom prst="line">
            <a:avLst/>
          </a:prstGeom>
          <a:noFill/>
          <a:ln w="50800">
            <a:solidFill>
              <a:srgbClr val="FF0017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7313" name="AutoShape 33"/>
          <p:cNvSpPr>
            <a:spLocks/>
          </p:cNvSpPr>
          <p:nvPr/>
        </p:nvSpPr>
        <p:spPr bwMode="auto">
          <a:xfrm>
            <a:off x="2792016" y="4545211"/>
            <a:ext cx="1026914" cy="866180"/>
          </a:xfrm>
          <a:custGeom>
            <a:avLst/>
            <a:gdLst/>
            <a:ahLst/>
            <a:cxnLst/>
            <a:rect l="0" t="0" r="r" b="b"/>
            <a:pathLst>
              <a:path w="21600" h="20745">
                <a:moveTo>
                  <a:pt x="21600" y="20745"/>
                </a:moveTo>
                <a:cubicBezTo>
                  <a:pt x="21412" y="7486"/>
                  <a:pt x="13148" y="-855"/>
                  <a:pt x="0" y="0"/>
                </a:cubicBezTo>
              </a:path>
            </a:pathLst>
          </a:custGeom>
          <a:noFill/>
          <a:ln w="50800">
            <a:solidFill>
              <a:srgbClr val="000000"/>
            </a:solidFill>
            <a:prstDash val="sysDot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7314" name="AutoShape 34"/>
          <p:cNvSpPr>
            <a:spLocks/>
          </p:cNvSpPr>
          <p:nvPr/>
        </p:nvSpPr>
        <p:spPr bwMode="auto">
          <a:xfrm rot="-4200000">
            <a:off x="4942954" y="4553025"/>
            <a:ext cx="1026914" cy="866180"/>
          </a:xfrm>
          <a:custGeom>
            <a:avLst/>
            <a:gdLst/>
            <a:ahLst/>
            <a:cxnLst/>
            <a:rect l="0" t="0" r="r" b="b"/>
            <a:pathLst>
              <a:path w="21600" h="20745">
                <a:moveTo>
                  <a:pt x="21600" y="20745"/>
                </a:moveTo>
                <a:cubicBezTo>
                  <a:pt x="21412" y="7486"/>
                  <a:pt x="13148" y="-855"/>
                  <a:pt x="0" y="0"/>
                </a:cubicBezTo>
              </a:path>
            </a:pathLst>
          </a:custGeom>
          <a:noFill/>
          <a:ln w="50800">
            <a:solidFill>
              <a:srgbClr val="000000"/>
            </a:solidFill>
            <a:prstDash val="sysDot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pic>
        <p:nvPicPr>
          <p:cNvPr id="97315" name="Picture 3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587" y="4129982"/>
            <a:ext cx="723305" cy="130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67424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>
            <a:spLocks/>
          </p:cNvSpPr>
          <p:nvPr/>
        </p:nvSpPr>
        <p:spPr bwMode="auto">
          <a:xfrm>
            <a:off x="-110133" y="-35719"/>
            <a:ext cx="5134570" cy="7956352"/>
          </a:xfrm>
          <a:prstGeom prst="rect">
            <a:avLst/>
          </a:prstGeom>
          <a:solidFill>
            <a:srgbClr val="FF7F1B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6E36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Hoefler Text" pitchFamily="1" charset="0"/>
                <a:cs typeface="Hoefler Text" pitchFamily="1" charset="0"/>
              </a:rPr>
              <a:t>c</a:t>
            </a:r>
            <a:r>
              <a:rPr lang="en-US" altLang="en-US" sz="13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mRNA molecule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469" y="3893344"/>
            <a:ext cx="1535906" cy="147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695" y="3062883"/>
            <a:ext cx="760140" cy="73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656" y="4106541"/>
            <a:ext cx="1250156" cy="1199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88" y="4784081"/>
            <a:ext cx="4771802" cy="544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8" t="4485" r="10849" b="18449"/>
          <a:stretch>
            <a:fillRect/>
          </a:stretch>
        </p:blipFill>
        <p:spPr bwMode="auto">
          <a:xfrm>
            <a:off x="3743028" y="-226591"/>
            <a:ext cx="2786063" cy="7495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1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797" y="3539506"/>
            <a:ext cx="3238128" cy="169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1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591" y="1759148"/>
            <a:ext cx="2104057" cy="475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98313" name="Rectangle 9"/>
          <p:cNvSpPr>
            <a:spLocks noGrp="1" noChangeArrowheads="1"/>
          </p:cNvSpPr>
          <p:nvPr>
            <p:ph type="title"/>
          </p:nvPr>
        </p:nvSpPr>
        <p:spPr>
          <a:xfrm>
            <a:off x="1497211" y="-8930"/>
            <a:ext cx="9197578" cy="1428750"/>
          </a:xfrm>
          <a:ln/>
        </p:spPr>
        <p:txBody>
          <a:bodyPr vert="horz" lIns="0" tIns="0" rIns="0" bIns="0" rtlCol="0" anchor="b" anchorCtr="0">
            <a:noAutofit/>
          </a:bodyPr>
          <a:lstStyle/>
          <a:p>
            <a:pPr>
              <a:lnSpc>
                <a:spcPct val="89000"/>
              </a:lnSpc>
              <a:tabLst>
                <a:tab pos="669703" algn="l"/>
              </a:tabLst>
            </a:pPr>
            <a:r>
              <a:rPr lang="en-US" altLang="en-US">
                <a:solidFill>
                  <a:srgbClr val="000000"/>
                </a:solidFill>
              </a:rPr>
              <a:t>Structures Involved With Protein Synthesis</a:t>
            </a:r>
          </a:p>
        </p:txBody>
      </p:sp>
      <p:pic>
        <p:nvPicPr>
          <p:cNvPr id="9831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007" y="3132088"/>
            <a:ext cx="449833" cy="79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1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35" y="3979293"/>
            <a:ext cx="425276" cy="76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1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457" y="2731369"/>
            <a:ext cx="454298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1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632" y="3732609"/>
            <a:ext cx="449833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18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729" y="2322835"/>
            <a:ext cx="47662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19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1" y="1651994"/>
            <a:ext cx="1285875" cy="882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2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818" y="2330648"/>
            <a:ext cx="990079" cy="86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21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593" y="2946798"/>
            <a:ext cx="275704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22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447" y="4393406"/>
            <a:ext cx="456530" cy="61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23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276" y="3857626"/>
            <a:ext cx="435322" cy="60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98324" name="Line 20"/>
          <p:cNvSpPr>
            <a:spLocks noChangeShapeType="1"/>
          </p:cNvSpPr>
          <p:nvPr/>
        </p:nvSpPr>
        <p:spPr bwMode="auto">
          <a:xfrm flipH="1">
            <a:off x="5895083" y="5387951"/>
            <a:ext cx="921990" cy="0"/>
          </a:xfrm>
          <a:prstGeom prst="line">
            <a:avLst/>
          </a:prstGeom>
          <a:noFill/>
          <a:ln w="76200">
            <a:solidFill>
              <a:srgbClr val="FF0017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 rot="10800000" flipH="1">
            <a:off x="5027788" y="1838400"/>
            <a:ext cx="693167" cy="477738"/>
          </a:xfrm>
          <a:prstGeom prst="line">
            <a:avLst/>
          </a:prstGeom>
          <a:noFill/>
          <a:ln w="25400">
            <a:solidFill>
              <a:srgbClr val="FF0017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8326" name="Line 22"/>
          <p:cNvSpPr>
            <a:spLocks noChangeShapeType="1"/>
          </p:cNvSpPr>
          <p:nvPr/>
        </p:nvSpPr>
        <p:spPr bwMode="auto">
          <a:xfrm rot="10800000" flipH="1">
            <a:off x="5227589" y="6093397"/>
            <a:ext cx="904131" cy="378395"/>
          </a:xfrm>
          <a:prstGeom prst="line">
            <a:avLst/>
          </a:prstGeom>
          <a:noFill/>
          <a:ln w="25400">
            <a:solidFill>
              <a:srgbClr val="FF0017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8327" name="Line 23"/>
          <p:cNvSpPr>
            <a:spLocks noChangeShapeType="1"/>
          </p:cNvSpPr>
          <p:nvPr/>
        </p:nvSpPr>
        <p:spPr bwMode="auto">
          <a:xfrm>
            <a:off x="5095876" y="5265168"/>
            <a:ext cx="1071563" cy="742280"/>
          </a:xfrm>
          <a:prstGeom prst="line">
            <a:avLst/>
          </a:prstGeom>
          <a:noFill/>
          <a:ln w="25400">
            <a:solidFill>
              <a:srgbClr val="FF0017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8328" name="Line 24"/>
          <p:cNvSpPr>
            <a:spLocks noChangeShapeType="1"/>
          </p:cNvSpPr>
          <p:nvPr/>
        </p:nvSpPr>
        <p:spPr bwMode="auto">
          <a:xfrm flipH="1">
            <a:off x="4316761" y="4776268"/>
            <a:ext cx="152921" cy="152921"/>
          </a:xfrm>
          <a:prstGeom prst="line">
            <a:avLst/>
          </a:prstGeom>
          <a:noFill/>
          <a:ln w="25400">
            <a:solidFill>
              <a:srgbClr val="FF0017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8329" name="Line 25"/>
          <p:cNvSpPr>
            <a:spLocks noChangeShapeType="1"/>
          </p:cNvSpPr>
          <p:nvPr/>
        </p:nvSpPr>
        <p:spPr bwMode="auto">
          <a:xfrm rot="10800000" flipH="1">
            <a:off x="3793259" y="3421188"/>
            <a:ext cx="166315" cy="6697"/>
          </a:xfrm>
          <a:prstGeom prst="line">
            <a:avLst/>
          </a:prstGeom>
          <a:noFill/>
          <a:ln w="25400">
            <a:solidFill>
              <a:srgbClr val="FF0017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8330" name="Rectangle 26"/>
          <p:cNvSpPr>
            <a:spLocks/>
          </p:cNvSpPr>
          <p:nvPr/>
        </p:nvSpPr>
        <p:spPr bwMode="auto">
          <a:xfrm>
            <a:off x="1756172" y="6107906"/>
            <a:ext cx="965008" cy="27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en-US" altLang="en-US" sz="1700" b="1">
                <a:solidFill>
                  <a:srgbClr val="2D00FA"/>
                </a:solidFill>
                <a:latin typeface="Arial" charset="0"/>
                <a:cs typeface="Arial" charset="0"/>
                <a:sym typeface="Arial" charset="0"/>
              </a:rPr>
              <a:t>Nucleus</a:t>
            </a:r>
          </a:p>
        </p:txBody>
      </p:sp>
      <p:sp>
        <p:nvSpPr>
          <p:cNvPr id="98331" name="Rectangle 27"/>
          <p:cNvSpPr>
            <a:spLocks/>
          </p:cNvSpPr>
          <p:nvPr/>
        </p:nvSpPr>
        <p:spPr bwMode="auto">
          <a:xfrm>
            <a:off x="8623102" y="6072187"/>
            <a:ext cx="1231106" cy="27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en-US" altLang="en-US" sz="1700" b="1">
                <a:solidFill>
                  <a:srgbClr val="2D00FA"/>
                </a:solidFill>
                <a:latin typeface="Arial" charset="0"/>
                <a:cs typeface="Arial" charset="0"/>
                <a:sym typeface="Arial" charset="0"/>
              </a:rPr>
              <a:t>Cytoplasm</a:t>
            </a:r>
          </a:p>
        </p:txBody>
      </p:sp>
      <p:pic>
        <p:nvPicPr>
          <p:cNvPr id="98332" name="Picture 2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48" y="1946672"/>
            <a:ext cx="294680" cy="29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33" name="Picture 2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73" y="2820665"/>
            <a:ext cx="309190" cy="29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34" name="Picture 3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669" y="3286125"/>
            <a:ext cx="291331" cy="27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35" name="Picture 31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75" y="4857751"/>
            <a:ext cx="296912" cy="31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36" name="Picture 3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425" y="1607344"/>
            <a:ext cx="280169" cy="29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37" name="Picture 33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930" y="5920383"/>
            <a:ext cx="294680" cy="29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38" name="Picture 34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12" y="2214563"/>
            <a:ext cx="28240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39" name="Picture 35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78" y="1607344"/>
            <a:ext cx="294680" cy="29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40" name="Picture 36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456" y="3027165"/>
            <a:ext cx="321469" cy="33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98341" name="Rectangle 37"/>
          <p:cNvSpPr>
            <a:spLocks/>
          </p:cNvSpPr>
          <p:nvPr/>
        </p:nvSpPr>
        <p:spPr bwMode="auto">
          <a:xfrm>
            <a:off x="12656344" y="7268765"/>
            <a:ext cx="2777133" cy="38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1025525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1025525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1025525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1025525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1025525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5525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5525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5525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5525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4000"/>
              </a:lnSpc>
              <a:spcBef>
                <a:spcPts val="1406"/>
              </a:spcBef>
              <a:buSzPct val="181000"/>
              <a:buBlip>
                <a:blip r:embed="rId28"/>
              </a:buBlip>
            </a:pPr>
            <a:r>
              <a:rPr lang="en-US" altLang="en-US" sz="20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Label </a:t>
            </a:r>
            <a:r>
              <a:rPr lang="en-US" altLang="en-US" sz="2000" b="1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structures</a:t>
            </a:r>
            <a:r>
              <a:rPr lang="en-US" altLang="en-US" sz="20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A-J</a:t>
            </a:r>
          </a:p>
        </p:txBody>
      </p:sp>
      <p:pic>
        <p:nvPicPr>
          <p:cNvPr id="98342" name="Picture 38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677" y="2741416"/>
            <a:ext cx="785813" cy="1561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43" name="Picture 39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73" y="3973711"/>
            <a:ext cx="973336" cy="132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8344" name="Picture 40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747" y="4622230"/>
            <a:ext cx="321469" cy="30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98345" name="AutoShape 41"/>
          <p:cNvSpPr>
            <a:spLocks/>
          </p:cNvSpPr>
          <p:nvPr/>
        </p:nvSpPr>
        <p:spPr bwMode="auto">
          <a:xfrm>
            <a:off x="6676430" y="4527352"/>
            <a:ext cx="464344" cy="392906"/>
          </a:xfrm>
          <a:custGeom>
            <a:avLst/>
            <a:gdLst/>
            <a:ahLst/>
            <a:cxnLst/>
            <a:rect l="0" t="0" r="r" b="b"/>
            <a:pathLst>
              <a:path w="21600" h="20745">
                <a:moveTo>
                  <a:pt x="21600" y="20745"/>
                </a:moveTo>
                <a:cubicBezTo>
                  <a:pt x="21412" y="7486"/>
                  <a:pt x="13148" y="-855"/>
                  <a:pt x="0" y="0"/>
                </a:cubicBezTo>
              </a:path>
            </a:pathLst>
          </a:custGeom>
          <a:noFill/>
          <a:ln w="38100">
            <a:solidFill>
              <a:srgbClr val="000000"/>
            </a:solidFill>
            <a:prstDash val="sysDot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8346" name="AutoShape 42"/>
          <p:cNvSpPr>
            <a:spLocks/>
          </p:cNvSpPr>
          <p:nvPr/>
        </p:nvSpPr>
        <p:spPr bwMode="auto">
          <a:xfrm rot="-4200000">
            <a:off x="7691067" y="4479355"/>
            <a:ext cx="473273" cy="410766"/>
          </a:xfrm>
          <a:custGeom>
            <a:avLst/>
            <a:gdLst/>
            <a:ahLst/>
            <a:cxnLst/>
            <a:rect l="0" t="0" r="r" b="b"/>
            <a:pathLst>
              <a:path w="21600" h="20745">
                <a:moveTo>
                  <a:pt x="21600" y="20745"/>
                </a:moveTo>
                <a:cubicBezTo>
                  <a:pt x="21412" y="7486"/>
                  <a:pt x="13148" y="-855"/>
                  <a:pt x="0" y="0"/>
                </a:cubicBezTo>
              </a:path>
            </a:pathLst>
          </a:custGeom>
          <a:noFill/>
          <a:ln w="38100">
            <a:solidFill>
              <a:srgbClr val="000000"/>
            </a:solidFill>
            <a:prstDash val="sysDot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 flipH="1">
            <a:off x="7874126" y="5387951"/>
            <a:ext cx="1416471" cy="0"/>
          </a:xfrm>
          <a:prstGeom prst="line">
            <a:avLst/>
          </a:prstGeom>
          <a:noFill/>
          <a:ln w="76200">
            <a:solidFill>
              <a:srgbClr val="FF0017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8348" name="Rectangle 44"/>
          <p:cNvSpPr>
            <a:spLocks/>
          </p:cNvSpPr>
          <p:nvPr/>
        </p:nvSpPr>
        <p:spPr bwMode="auto">
          <a:xfrm>
            <a:off x="1613297" y="1982392"/>
            <a:ext cx="1019510" cy="183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9000"/>
              </a:lnSpc>
            </a:pPr>
            <a:r>
              <a:rPr lang="en-US" altLang="en-US" sz="11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DNA molecule</a:t>
            </a:r>
          </a:p>
        </p:txBody>
      </p:sp>
      <p:sp>
        <p:nvSpPr>
          <p:cNvPr id="98349" name="Rectangle 45"/>
          <p:cNvSpPr>
            <a:spLocks/>
          </p:cNvSpPr>
          <p:nvPr/>
        </p:nvSpPr>
        <p:spPr bwMode="auto">
          <a:xfrm>
            <a:off x="4042172" y="3375423"/>
            <a:ext cx="794742" cy="38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10922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10922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10922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10922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10922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>
              <a:spcBef>
                <a:spcPts val="562"/>
              </a:spcBef>
            </a:pPr>
            <a:r>
              <a:rPr lang="en-US" altLang="en-US" sz="11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RNA polymerase</a:t>
            </a:r>
          </a:p>
        </p:txBody>
      </p:sp>
      <p:sp>
        <p:nvSpPr>
          <p:cNvPr id="98350" name="Rectangle 46"/>
          <p:cNvSpPr>
            <a:spLocks/>
          </p:cNvSpPr>
          <p:nvPr/>
        </p:nvSpPr>
        <p:spPr bwMode="auto">
          <a:xfrm>
            <a:off x="3765352" y="5179219"/>
            <a:ext cx="803672" cy="41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>
              <a:lnSpc>
                <a:spcPct val="119000"/>
              </a:lnSpc>
            </a:pPr>
            <a:r>
              <a:rPr lang="en-US" altLang="en-US" sz="11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mRNA molecule</a:t>
            </a:r>
          </a:p>
        </p:txBody>
      </p:sp>
      <p:sp>
        <p:nvSpPr>
          <p:cNvPr id="98351" name="Rectangle 47"/>
          <p:cNvSpPr>
            <a:spLocks/>
          </p:cNvSpPr>
          <p:nvPr/>
        </p:nvSpPr>
        <p:spPr bwMode="auto">
          <a:xfrm>
            <a:off x="6033492" y="1643063"/>
            <a:ext cx="1428750" cy="22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9000"/>
              </a:lnSpc>
            </a:pPr>
            <a:r>
              <a:rPr lang="en-US" altLang="en-US" sz="11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Nuclear membrane</a:t>
            </a:r>
          </a:p>
        </p:txBody>
      </p:sp>
      <p:sp>
        <p:nvSpPr>
          <p:cNvPr id="98352" name="Rectangle 48"/>
          <p:cNvSpPr>
            <a:spLocks/>
          </p:cNvSpPr>
          <p:nvPr/>
        </p:nvSpPr>
        <p:spPr bwMode="auto">
          <a:xfrm>
            <a:off x="6408539" y="5947172"/>
            <a:ext cx="1080492" cy="22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9000"/>
              </a:lnSpc>
            </a:pPr>
            <a:r>
              <a:rPr lang="en-US" altLang="en-US" sz="11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Nuclear pores</a:t>
            </a:r>
          </a:p>
        </p:txBody>
      </p:sp>
      <p:sp>
        <p:nvSpPr>
          <p:cNvPr id="98353" name="Rectangle 49"/>
          <p:cNvSpPr>
            <a:spLocks/>
          </p:cNvSpPr>
          <p:nvPr/>
        </p:nvSpPr>
        <p:spPr bwMode="auto">
          <a:xfrm>
            <a:off x="6783587" y="2536031"/>
            <a:ext cx="875109" cy="46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en-US" sz="11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Unloaded tRNA</a:t>
            </a:r>
            <a:endParaRPr lang="en-US" alt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98354" name="AutoShape 50"/>
          <p:cNvSpPr>
            <a:spLocks/>
          </p:cNvSpPr>
          <p:nvPr/>
        </p:nvSpPr>
        <p:spPr bwMode="auto">
          <a:xfrm rot="6600000" flipH="1">
            <a:off x="7858498" y="2315021"/>
            <a:ext cx="258961" cy="285750"/>
          </a:xfrm>
          <a:custGeom>
            <a:avLst/>
            <a:gdLst/>
            <a:ahLst/>
            <a:cxnLst/>
            <a:rect l="0" t="0" r="r" b="b"/>
            <a:pathLst>
              <a:path w="19454" h="19940">
                <a:moveTo>
                  <a:pt x="19454" y="19940"/>
                </a:moveTo>
                <a:cubicBezTo>
                  <a:pt x="19145" y="-1660"/>
                  <a:pt x="21600" y="-790"/>
                  <a:pt x="0" y="604"/>
                </a:cubicBezTo>
              </a:path>
            </a:pathLst>
          </a:custGeom>
          <a:noFill/>
          <a:ln w="38100">
            <a:solidFill>
              <a:srgbClr val="000000"/>
            </a:solidFill>
            <a:prstDash val="sysDot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pic>
        <p:nvPicPr>
          <p:cNvPr id="98355" name="Picture 51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59" y="2178844"/>
            <a:ext cx="241102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98356" name="Rectangle 52"/>
          <p:cNvSpPr>
            <a:spLocks/>
          </p:cNvSpPr>
          <p:nvPr/>
        </p:nvSpPr>
        <p:spPr bwMode="auto">
          <a:xfrm>
            <a:off x="9310687" y="1598414"/>
            <a:ext cx="982266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11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Free</a:t>
            </a:r>
            <a:br>
              <a:rPr lang="en-US" altLang="en-US" sz="11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</a:br>
            <a:r>
              <a:rPr lang="en-US" altLang="en-US" sz="11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amino acids</a:t>
            </a:r>
          </a:p>
        </p:txBody>
      </p:sp>
      <p:sp>
        <p:nvSpPr>
          <p:cNvPr id="98357" name="Rectangle 53"/>
          <p:cNvSpPr>
            <a:spLocks/>
          </p:cNvSpPr>
          <p:nvPr/>
        </p:nvSpPr>
        <p:spPr bwMode="auto">
          <a:xfrm>
            <a:off x="8953500" y="3402211"/>
            <a:ext cx="919758" cy="41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>
              <a:lnSpc>
                <a:spcPct val="119000"/>
              </a:lnSpc>
            </a:pPr>
            <a:r>
              <a:rPr lang="en-US" altLang="en-US" sz="11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Polypeptide chain</a:t>
            </a:r>
          </a:p>
        </p:txBody>
      </p:sp>
      <p:sp>
        <p:nvSpPr>
          <p:cNvPr id="98358" name="Rectangle 54"/>
          <p:cNvSpPr>
            <a:spLocks/>
          </p:cNvSpPr>
          <p:nvPr/>
        </p:nvSpPr>
        <p:spPr bwMode="auto">
          <a:xfrm>
            <a:off x="9694664" y="4652367"/>
            <a:ext cx="964406" cy="22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>
              <a:lnSpc>
                <a:spcPct val="119000"/>
              </a:lnSpc>
            </a:pPr>
            <a:r>
              <a:rPr lang="en-US" altLang="en-US" sz="11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Ribosome</a:t>
            </a:r>
          </a:p>
        </p:txBody>
      </p:sp>
      <p:sp>
        <p:nvSpPr>
          <p:cNvPr id="98359" name="Rectangle 55"/>
          <p:cNvSpPr>
            <a:spLocks/>
          </p:cNvSpPr>
          <p:nvPr/>
        </p:nvSpPr>
        <p:spPr bwMode="auto">
          <a:xfrm>
            <a:off x="3711774" y="1893094"/>
            <a:ext cx="901898" cy="41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>
              <a:lnSpc>
                <a:spcPct val="119000"/>
              </a:lnSpc>
            </a:pPr>
            <a:r>
              <a:rPr lang="en-US" altLang="en-US" sz="11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Free nucleotides</a:t>
            </a:r>
          </a:p>
        </p:txBody>
      </p:sp>
    </p:spTree>
    <p:extLst>
      <p:ext uri="{BB962C8B-B14F-4D97-AF65-F5344CB8AC3E}">
        <p14:creationId xmlns:p14="http://schemas.microsoft.com/office/powerpoint/2010/main" val="19549163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48" grpId="0" autoUpdateAnimBg="0"/>
      <p:bldP spid="98349" grpId="0" autoUpdateAnimBg="0"/>
      <p:bldP spid="98350" grpId="0" autoUpdateAnimBg="0"/>
      <p:bldP spid="98351" grpId="0" autoUpdateAnimBg="0"/>
      <p:bldP spid="98352" grpId="0" autoUpdateAnimBg="0"/>
      <p:bldP spid="98353" grpId="0" autoUpdateAnimBg="0"/>
      <p:bldP spid="98356" grpId="0" autoUpdateAnimBg="0"/>
      <p:bldP spid="98357" grpId="0" autoUpdateAnimBg="0"/>
      <p:bldP spid="98358" grpId="0" autoUpdateAnimBg="0"/>
      <p:bldP spid="9835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160" y="3964781"/>
            <a:ext cx="1366242" cy="136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99330" name="Rectangle 2"/>
          <p:cNvSpPr>
            <a:spLocks/>
          </p:cNvSpPr>
          <p:nvPr/>
        </p:nvSpPr>
        <p:spPr bwMode="auto">
          <a:xfrm>
            <a:off x="-110133" y="-35719"/>
            <a:ext cx="5134570" cy="7956352"/>
          </a:xfrm>
          <a:prstGeom prst="rect">
            <a:avLst/>
          </a:prstGeom>
          <a:solidFill>
            <a:srgbClr val="FF7F1B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6E36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Hoefler Text" pitchFamily="1" charset="0"/>
                <a:cs typeface="Hoefler Text" pitchFamily="1" charset="0"/>
              </a:rPr>
              <a:t>c</a:t>
            </a:r>
            <a:r>
              <a:rPr lang="en-US" altLang="en-US" sz="13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mRNA molecule</a:t>
            </a: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8" t="4485" r="10849" b="18449"/>
          <a:stretch>
            <a:fillRect/>
          </a:stretch>
        </p:blipFill>
        <p:spPr bwMode="auto">
          <a:xfrm>
            <a:off x="3743028" y="-226591"/>
            <a:ext cx="2786063" cy="7495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99332" name="Rectangle 4"/>
          <p:cNvSpPr>
            <a:spLocks/>
          </p:cNvSpPr>
          <p:nvPr/>
        </p:nvSpPr>
        <p:spPr bwMode="auto">
          <a:xfrm>
            <a:off x="1497211" y="-8930"/>
            <a:ext cx="9197578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9525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9525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9525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9525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9525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>
              <a:lnSpc>
                <a:spcPct val="89000"/>
              </a:lnSpc>
              <a:spcBef>
                <a:spcPts val="141"/>
              </a:spcBef>
            </a:pPr>
            <a:r>
              <a:rPr lang="en-US" altLang="en-US" sz="4500">
                <a:solidFill>
                  <a:srgbClr val="000000"/>
                </a:solidFill>
                <a:latin typeface="Arial Black" pitchFamily="1" charset="0"/>
                <a:ea typeface="Arial Black" pitchFamily="1" charset="0"/>
                <a:cs typeface="Arial Black" pitchFamily="1" charset="0"/>
                <a:sym typeface="Arial Black" pitchFamily="1" charset="0"/>
              </a:rPr>
              <a:t>Processes Involved With Protein Synthesis</a:t>
            </a:r>
          </a:p>
        </p:txBody>
      </p:sp>
      <p:sp>
        <p:nvSpPr>
          <p:cNvPr id="99333" name="Oval 5"/>
          <p:cNvSpPr>
            <a:spLocks/>
          </p:cNvSpPr>
          <p:nvPr/>
        </p:nvSpPr>
        <p:spPr bwMode="auto">
          <a:xfrm>
            <a:off x="5729883" y="4054079"/>
            <a:ext cx="446484" cy="892969"/>
          </a:xfrm>
          <a:prstGeom prst="ellipse">
            <a:avLst/>
          </a:prstGeom>
          <a:solidFill>
            <a:srgbClr val="FDE9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6E362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9334" name="Rectangle 6"/>
          <p:cNvSpPr>
            <a:spLocks/>
          </p:cNvSpPr>
          <p:nvPr/>
        </p:nvSpPr>
        <p:spPr bwMode="auto">
          <a:xfrm>
            <a:off x="4077890" y="3321845"/>
            <a:ext cx="928688" cy="437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10922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10922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10922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10922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10922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922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spcBef>
                <a:spcPts val="562"/>
              </a:spcBef>
            </a:pPr>
            <a:r>
              <a:rPr lang="en-US" altLang="en-US" sz="13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RNA polymerase</a:t>
            </a:r>
          </a:p>
        </p:txBody>
      </p:sp>
      <p:pic>
        <p:nvPicPr>
          <p:cNvPr id="9933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84" y="3080742"/>
            <a:ext cx="760140" cy="73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933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445" y="4124400"/>
            <a:ext cx="1250156" cy="1199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933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577" y="4801940"/>
            <a:ext cx="4771802" cy="544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933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586" y="3557365"/>
            <a:ext cx="3238128" cy="169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933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80" y="1777008"/>
            <a:ext cx="2104057" cy="475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934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324" y="3997153"/>
            <a:ext cx="425276" cy="76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9341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864" y="2677790"/>
            <a:ext cx="454298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9342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03" y="3384352"/>
            <a:ext cx="449833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9343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728" y="1660923"/>
            <a:ext cx="1285875" cy="882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9344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015" y="3107532"/>
            <a:ext cx="275704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9345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36" y="4411266"/>
            <a:ext cx="456530" cy="61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9346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065" y="3875485"/>
            <a:ext cx="435322" cy="60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99347" name="Line 19"/>
          <p:cNvSpPr>
            <a:spLocks noChangeShapeType="1"/>
          </p:cNvSpPr>
          <p:nvPr/>
        </p:nvSpPr>
        <p:spPr bwMode="auto">
          <a:xfrm>
            <a:off x="3820047" y="3446859"/>
            <a:ext cx="195337" cy="0"/>
          </a:xfrm>
          <a:prstGeom prst="line">
            <a:avLst/>
          </a:prstGeom>
          <a:noFill/>
          <a:ln w="25400">
            <a:solidFill>
              <a:srgbClr val="FF0017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9348" name="Line 20"/>
          <p:cNvSpPr>
            <a:spLocks noChangeShapeType="1"/>
          </p:cNvSpPr>
          <p:nvPr/>
        </p:nvSpPr>
        <p:spPr bwMode="auto">
          <a:xfrm>
            <a:off x="7415361" y="5165824"/>
            <a:ext cx="0" cy="209848"/>
          </a:xfrm>
          <a:prstGeom prst="line">
            <a:avLst/>
          </a:prstGeom>
          <a:noFill/>
          <a:ln w="25400">
            <a:solidFill>
              <a:srgbClr val="FF0017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20000"/>
                    </a:scheme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pic>
        <p:nvPicPr>
          <p:cNvPr id="99349" name="Picture 2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248" y="2921124"/>
            <a:ext cx="271240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9350" name="Picture 2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439" y="4539630"/>
            <a:ext cx="286866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9351" name="Picture 2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05" y="4709295"/>
            <a:ext cx="265658" cy="25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9352" name="Picture 2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174" y="3652242"/>
            <a:ext cx="276820" cy="24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9353" name="Picture 2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486" y="5357812"/>
            <a:ext cx="271240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9354" name="Picture 26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20" y="4027290"/>
            <a:ext cx="296912" cy="25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9355" name="Picture 2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095" y="2159870"/>
            <a:ext cx="267891" cy="251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9356" name="Picture 28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466" y="2759275"/>
            <a:ext cx="785813" cy="1561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9357" name="Picture 29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62" y="3991570"/>
            <a:ext cx="973336" cy="132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99358" name="Rectangle 30"/>
          <p:cNvSpPr>
            <a:spLocks/>
          </p:cNvSpPr>
          <p:nvPr/>
        </p:nvSpPr>
        <p:spPr bwMode="auto">
          <a:xfrm>
            <a:off x="7113984" y="1723430"/>
            <a:ext cx="1366242" cy="41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9000"/>
              </a:lnSpc>
            </a:pPr>
            <a:r>
              <a:rPr lang="en-US" altLang="en-US" sz="11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tRNA recharged with amino acid</a:t>
            </a:r>
          </a:p>
        </p:txBody>
      </p:sp>
      <p:sp>
        <p:nvSpPr>
          <p:cNvPr id="99359" name="Rectangle 31"/>
          <p:cNvSpPr>
            <a:spLocks/>
          </p:cNvSpPr>
          <p:nvPr/>
        </p:nvSpPr>
        <p:spPr bwMode="auto">
          <a:xfrm>
            <a:off x="8471297" y="3393282"/>
            <a:ext cx="1268016" cy="59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9000"/>
              </a:lnSpc>
            </a:pPr>
            <a:r>
              <a:rPr lang="en-US" altLang="en-US" sz="11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tRNA with amino acid is drawn into the ribosome</a:t>
            </a:r>
          </a:p>
        </p:txBody>
      </p:sp>
      <p:sp>
        <p:nvSpPr>
          <p:cNvPr id="99360" name="AutoShape 32"/>
          <p:cNvSpPr>
            <a:spLocks/>
          </p:cNvSpPr>
          <p:nvPr/>
        </p:nvSpPr>
        <p:spPr bwMode="auto">
          <a:xfrm>
            <a:off x="6899672" y="3804047"/>
            <a:ext cx="305842" cy="964406"/>
          </a:xfrm>
          <a:custGeom>
            <a:avLst/>
            <a:gdLst/>
            <a:ahLst/>
            <a:cxnLst/>
            <a:rect l="0" t="0" r="r" b="b"/>
            <a:pathLst>
              <a:path w="11876" h="21600">
                <a:moveTo>
                  <a:pt x="7272" y="21600"/>
                </a:moveTo>
                <a:cubicBezTo>
                  <a:pt x="7112" y="15196"/>
                  <a:pt x="21600" y="1366"/>
                  <a:pt x="0" y="0"/>
                </a:cubicBezTo>
              </a:path>
            </a:pathLst>
          </a:custGeom>
          <a:noFill/>
          <a:ln w="38100">
            <a:solidFill>
              <a:srgbClr val="000000"/>
            </a:solidFill>
            <a:prstDash val="sysDot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9361" name="AutoShape 33"/>
          <p:cNvSpPr>
            <a:spLocks/>
          </p:cNvSpPr>
          <p:nvPr/>
        </p:nvSpPr>
        <p:spPr bwMode="auto">
          <a:xfrm rot="-4200000">
            <a:off x="7726786" y="4434706"/>
            <a:ext cx="473273" cy="410766"/>
          </a:xfrm>
          <a:custGeom>
            <a:avLst/>
            <a:gdLst/>
            <a:ahLst/>
            <a:cxnLst/>
            <a:rect l="0" t="0" r="r" b="b"/>
            <a:pathLst>
              <a:path w="21600" h="20745">
                <a:moveTo>
                  <a:pt x="21600" y="20745"/>
                </a:moveTo>
                <a:cubicBezTo>
                  <a:pt x="21412" y="7486"/>
                  <a:pt x="13148" y="-855"/>
                  <a:pt x="0" y="0"/>
                </a:cubicBezTo>
              </a:path>
            </a:pathLst>
          </a:custGeom>
          <a:noFill/>
          <a:ln w="38100">
            <a:solidFill>
              <a:srgbClr val="000000"/>
            </a:solidFill>
            <a:prstDash val="sysDot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9362" name="AutoShape 34"/>
          <p:cNvSpPr>
            <a:spLocks/>
          </p:cNvSpPr>
          <p:nvPr/>
        </p:nvSpPr>
        <p:spPr bwMode="auto">
          <a:xfrm rot="6600000" flipH="1">
            <a:off x="7608467" y="2297162"/>
            <a:ext cx="258961" cy="285750"/>
          </a:xfrm>
          <a:custGeom>
            <a:avLst/>
            <a:gdLst/>
            <a:ahLst/>
            <a:cxnLst/>
            <a:rect l="0" t="0" r="r" b="b"/>
            <a:pathLst>
              <a:path w="19454" h="19940">
                <a:moveTo>
                  <a:pt x="19454" y="19940"/>
                </a:moveTo>
                <a:cubicBezTo>
                  <a:pt x="19145" y="-1660"/>
                  <a:pt x="21600" y="-790"/>
                  <a:pt x="0" y="604"/>
                </a:cubicBezTo>
              </a:path>
            </a:pathLst>
          </a:custGeom>
          <a:noFill/>
          <a:ln w="38100">
            <a:solidFill>
              <a:srgbClr val="000000"/>
            </a:solidFill>
            <a:prstDash val="sysDot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pic>
        <p:nvPicPr>
          <p:cNvPr id="99363" name="Picture 35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328" y="2160984"/>
            <a:ext cx="241102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99364" name="AutoShape 36"/>
          <p:cNvSpPr>
            <a:spLocks/>
          </p:cNvSpPr>
          <p:nvPr/>
        </p:nvSpPr>
        <p:spPr bwMode="auto">
          <a:xfrm>
            <a:off x="3317753" y="2841873"/>
            <a:ext cx="769069" cy="630660"/>
          </a:xfrm>
          <a:custGeom>
            <a:avLst/>
            <a:gdLst/>
            <a:ahLst/>
            <a:cxnLst/>
            <a:rect l="0" t="0" r="r" b="b"/>
            <a:pathLst>
              <a:path w="20640" h="16603">
                <a:moveTo>
                  <a:pt x="20640" y="3932"/>
                </a:moveTo>
                <a:cubicBezTo>
                  <a:pt x="20280" y="-1147"/>
                  <a:pt x="-960" y="-4997"/>
                  <a:pt x="0" y="16603"/>
                </a:cubicBezTo>
              </a:path>
            </a:pathLst>
          </a:custGeom>
          <a:noFill/>
          <a:ln w="38100">
            <a:solidFill>
              <a:srgbClr val="000000"/>
            </a:solidFill>
            <a:prstDash val="sysDot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pic>
        <p:nvPicPr>
          <p:cNvPr id="99365" name="Picture 37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46" y="2268140"/>
            <a:ext cx="990079" cy="86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9366" name="Picture 38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98" y="2733601"/>
            <a:ext cx="271240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99367" name="Line 39"/>
          <p:cNvSpPr>
            <a:spLocks noChangeShapeType="1"/>
          </p:cNvSpPr>
          <p:nvPr/>
        </p:nvSpPr>
        <p:spPr bwMode="auto">
          <a:xfrm flipH="1">
            <a:off x="6002239" y="5370091"/>
            <a:ext cx="921990" cy="0"/>
          </a:xfrm>
          <a:prstGeom prst="line">
            <a:avLst/>
          </a:prstGeom>
          <a:noFill/>
          <a:ln w="76200">
            <a:solidFill>
              <a:srgbClr val="FF0017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9368" name="Line 40"/>
          <p:cNvSpPr>
            <a:spLocks noChangeShapeType="1"/>
          </p:cNvSpPr>
          <p:nvPr/>
        </p:nvSpPr>
        <p:spPr bwMode="auto">
          <a:xfrm flipH="1">
            <a:off x="7829477" y="5370091"/>
            <a:ext cx="1416471" cy="0"/>
          </a:xfrm>
          <a:prstGeom prst="line">
            <a:avLst/>
          </a:prstGeom>
          <a:noFill/>
          <a:ln w="76200">
            <a:solidFill>
              <a:srgbClr val="FF0017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9369" name="Rectangle 41"/>
          <p:cNvSpPr>
            <a:spLocks/>
          </p:cNvSpPr>
          <p:nvPr/>
        </p:nvSpPr>
        <p:spPr bwMode="auto">
          <a:xfrm>
            <a:off x="1657945" y="2839640"/>
            <a:ext cx="1080492" cy="41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9000"/>
              </a:lnSpc>
            </a:pPr>
            <a:r>
              <a:rPr lang="en-US" altLang="en-US" sz="11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Unwinding DNA molecule</a:t>
            </a:r>
          </a:p>
        </p:txBody>
      </p:sp>
      <p:sp>
        <p:nvSpPr>
          <p:cNvPr id="99370" name="Rectangle 42"/>
          <p:cNvSpPr>
            <a:spLocks/>
          </p:cNvSpPr>
          <p:nvPr/>
        </p:nvSpPr>
        <p:spPr bwMode="auto">
          <a:xfrm>
            <a:off x="3417094" y="1830586"/>
            <a:ext cx="1375172" cy="41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>
              <a:lnSpc>
                <a:spcPct val="119000"/>
              </a:lnSpc>
            </a:pPr>
            <a:r>
              <a:rPr lang="en-US" altLang="en-US" sz="11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Adding nucleotides to create mRNA</a:t>
            </a:r>
          </a:p>
        </p:txBody>
      </p:sp>
      <p:sp>
        <p:nvSpPr>
          <p:cNvPr id="99371" name="Rectangle 43"/>
          <p:cNvSpPr>
            <a:spLocks/>
          </p:cNvSpPr>
          <p:nvPr/>
        </p:nvSpPr>
        <p:spPr bwMode="auto">
          <a:xfrm>
            <a:off x="6292453" y="2366367"/>
            <a:ext cx="857250" cy="97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>
              <a:lnSpc>
                <a:spcPct val="119000"/>
              </a:lnSpc>
            </a:pPr>
            <a:r>
              <a:rPr lang="en-US" altLang="en-US" sz="11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Unloaded tRNA leaves translation complex</a:t>
            </a:r>
          </a:p>
        </p:txBody>
      </p:sp>
      <p:sp>
        <p:nvSpPr>
          <p:cNvPr id="99372" name="Rectangle 44"/>
          <p:cNvSpPr>
            <a:spLocks/>
          </p:cNvSpPr>
          <p:nvPr/>
        </p:nvSpPr>
        <p:spPr bwMode="auto">
          <a:xfrm>
            <a:off x="6658570" y="5625704"/>
            <a:ext cx="1491258" cy="59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>
              <a:lnSpc>
                <a:spcPct val="119000"/>
              </a:lnSpc>
            </a:pPr>
            <a:r>
              <a:rPr lang="en-US" altLang="en-US" sz="11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tRNA adds amino acid to growing polypeptide</a:t>
            </a:r>
          </a:p>
        </p:txBody>
      </p:sp>
      <p:sp>
        <p:nvSpPr>
          <p:cNvPr id="99373" name="Rectangle 45"/>
          <p:cNvSpPr>
            <a:spLocks/>
          </p:cNvSpPr>
          <p:nvPr/>
        </p:nvSpPr>
        <p:spPr bwMode="auto">
          <a:xfrm>
            <a:off x="5238750" y="4098728"/>
            <a:ext cx="803672" cy="59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>
              <a:lnSpc>
                <a:spcPct val="119000"/>
              </a:lnSpc>
            </a:pPr>
            <a:r>
              <a:rPr lang="en-US" altLang="en-US" sz="11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mRNA moves to cytoplasm</a:t>
            </a:r>
          </a:p>
        </p:txBody>
      </p:sp>
      <p:sp>
        <p:nvSpPr>
          <p:cNvPr id="99374" name="Rectangle 46"/>
          <p:cNvSpPr>
            <a:spLocks/>
          </p:cNvSpPr>
          <p:nvPr/>
        </p:nvSpPr>
        <p:spPr bwMode="auto">
          <a:xfrm>
            <a:off x="2604493" y="3973711"/>
            <a:ext cx="1062633" cy="41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>
              <a:lnSpc>
                <a:spcPct val="119000"/>
              </a:lnSpc>
            </a:pPr>
            <a:r>
              <a:rPr lang="en-US" altLang="en-US" sz="11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DNA molecule rewinds</a:t>
            </a:r>
          </a:p>
        </p:txBody>
      </p:sp>
      <p:sp>
        <p:nvSpPr>
          <p:cNvPr id="99375" name="AutoShape 47"/>
          <p:cNvSpPr>
            <a:spLocks/>
          </p:cNvSpPr>
          <p:nvPr/>
        </p:nvSpPr>
        <p:spPr bwMode="auto">
          <a:xfrm>
            <a:off x="3381375" y="4455915"/>
            <a:ext cx="330398" cy="375047"/>
          </a:xfrm>
          <a:custGeom>
            <a:avLst/>
            <a:gdLst/>
            <a:ahLst/>
            <a:cxnLst/>
            <a:rect l="0" t="0" r="r" b="b"/>
            <a:pathLst>
              <a:path w="21600" h="20745">
                <a:moveTo>
                  <a:pt x="21600" y="20745"/>
                </a:moveTo>
                <a:cubicBezTo>
                  <a:pt x="21346" y="7486"/>
                  <a:pt x="17767" y="-855"/>
                  <a:pt x="0" y="0"/>
                </a:cubicBezTo>
              </a:path>
            </a:pathLst>
          </a:custGeom>
          <a:noFill/>
          <a:ln w="38100">
            <a:solidFill>
              <a:srgbClr val="000000"/>
            </a:solidFill>
            <a:prstDash val="sysDot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9376" name="AutoShape 48"/>
          <p:cNvSpPr>
            <a:spLocks/>
          </p:cNvSpPr>
          <p:nvPr/>
        </p:nvSpPr>
        <p:spPr bwMode="auto">
          <a:xfrm flipH="1">
            <a:off x="2836664" y="4455915"/>
            <a:ext cx="330398" cy="375047"/>
          </a:xfrm>
          <a:custGeom>
            <a:avLst/>
            <a:gdLst/>
            <a:ahLst/>
            <a:cxnLst/>
            <a:rect l="0" t="0" r="r" b="b"/>
            <a:pathLst>
              <a:path w="21600" h="20745">
                <a:moveTo>
                  <a:pt x="21600" y="20745"/>
                </a:moveTo>
                <a:cubicBezTo>
                  <a:pt x="21346" y="7486"/>
                  <a:pt x="17767" y="-855"/>
                  <a:pt x="0" y="0"/>
                </a:cubicBezTo>
              </a:path>
            </a:pathLst>
          </a:custGeom>
          <a:noFill/>
          <a:ln w="38100">
            <a:solidFill>
              <a:srgbClr val="000000"/>
            </a:solidFill>
            <a:prstDash val="sysDot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99377" name="Rectangle 49"/>
          <p:cNvSpPr>
            <a:spLocks/>
          </p:cNvSpPr>
          <p:nvPr/>
        </p:nvSpPr>
        <p:spPr bwMode="auto">
          <a:xfrm>
            <a:off x="1756172" y="6107906"/>
            <a:ext cx="965008" cy="27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en-US" altLang="en-US" sz="1700" b="1">
                <a:solidFill>
                  <a:srgbClr val="2D00FA"/>
                </a:solidFill>
                <a:latin typeface="Arial" charset="0"/>
                <a:cs typeface="Arial" charset="0"/>
                <a:sym typeface="Arial" charset="0"/>
              </a:rPr>
              <a:t>Nucleus</a:t>
            </a:r>
          </a:p>
        </p:txBody>
      </p:sp>
      <p:sp>
        <p:nvSpPr>
          <p:cNvPr id="99378" name="Rectangle 50"/>
          <p:cNvSpPr>
            <a:spLocks/>
          </p:cNvSpPr>
          <p:nvPr/>
        </p:nvSpPr>
        <p:spPr bwMode="auto">
          <a:xfrm>
            <a:off x="8623102" y="6072187"/>
            <a:ext cx="1231106" cy="27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en-US" altLang="en-US" sz="1700" b="1">
                <a:solidFill>
                  <a:srgbClr val="2D00FA"/>
                </a:solidFill>
                <a:latin typeface="Arial" charset="0"/>
                <a:cs typeface="Arial" charset="0"/>
                <a:sym typeface="Arial" charset="0"/>
              </a:rPr>
              <a:t>Cytoplasm</a:t>
            </a:r>
          </a:p>
        </p:txBody>
      </p:sp>
    </p:spTree>
    <p:extLst>
      <p:ext uri="{BB962C8B-B14F-4D97-AF65-F5344CB8AC3E}">
        <p14:creationId xmlns:p14="http://schemas.microsoft.com/office/powerpoint/2010/main" val="37581579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8" grpId="0" autoUpdateAnimBg="0"/>
      <p:bldP spid="99359" grpId="0" autoUpdateAnimBg="0"/>
      <p:bldP spid="99369" grpId="0" autoUpdateAnimBg="0"/>
      <p:bldP spid="99370" grpId="0" autoUpdateAnimBg="0"/>
      <p:bldP spid="99371" grpId="0" autoUpdateAnimBg="0"/>
      <p:bldP spid="99372" grpId="0" autoUpdateAnimBg="0"/>
      <p:bldP spid="99373" grpId="0" autoUpdateAnimBg="0"/>
      <p:bldP spid="9937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89" name="Group 1"/>
          <p:cNvGrpSpPr>
            <a:grpSpLocks/>
          </p:cNvGrpSpPr>
          <p:nvPr/>
        </p:nvGrpSpPr>
        <p:grpSpPr bwMode="auto">
          <a:xfrm>
            <a:off x="6997899" y="2678906"/>
            <a:ext cx="3518297" cy="1482328"/>
            <a:chOff x="0" y="0"/>
            <a:chExt cx="3152" cy="1328"/>
          </a:xfrm>
        </p:grpSpPr>
        <p:pic>
          <p:nvPicPr>
            <p:cNvPr id="8909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2"/>
              <a:ext cx="744" cy="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89091" name="Rectangle 3"/>
            <p:cNvSpPr>
              <a:spLocks/>
            </p:cNvSpPr>
            <p:nvPr/>
          </p:nvSpPr>
          <p:spPr bwMode="auto">
            <a:xfrm>
              <a:off x="1424" y="0"/>
              <a:ext cx="1728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RNA polymerase enzyme</a:t>
              </a:r>
            </a:p>
          </p:txBody>
        </p:sp>
        <p:sp>
          <p:nvSpPr>
            <p:cNvPr id="89092" name="Rectangle 4"/>
            <p:cNvSpPr>
              <a:spLocks/>
            </p:cNvSpPr>
            <p:nvPr/>
          </p:nvSpPr>
          <p:spPr bwMode="auto">
            <a:xfrm>
              <a:off x="1424" y="400"/>
              <a:ext cx="1648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>
                <a:lnSpc>
                  <a:spcPct val="117000"/>
                </a:lnSpc>
              </a:pPr>
              <a:r>
                <a:rPr lang="en-US" altLang="en-US" sz="130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Template strand of DNA contains the information for the construction of a functional mRNA product (e.g. a protein)</a:t>
              </a:r>
            </a:p>
          </p:txBody>
        </p:sp>
        <p:sp>
          <p:nvSpPr>
            <p:cNvPr id="89093" name="Line 5"/>
            <p:cNvSpPr>
              <a:spLocks noChangeShapeType="1"/>
            </p:cNvSpPr>
            <p:nvPr/>
          </p:nvSpPr>
          <p:spPr bwMode="auto">
            <a:xfrm rot="10800000" flipH="1">
              <a:off x="1007" y="784"/>
              <a:ext cx="419" cy="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9094" name="Line 6"/>
            <p:cNvSpPr>
              <a:spLocks noChangeShapeType="1"/>
            </p:cNvSpPr>
            <p:nvPr/>
          </p:nvSpPr>
          <p:spPr bwMode="auto">
            <a:xfrm rot="10800000" flipH="1">
              <a:off x="619" y="96"/>
              <a:ext cx="781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pic>
        <p:nvPicPr>
          <p:cNvPr id="890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597" y="1160859"/>
            <a:ext cx="2459013" cy="555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89096" name="Rectangle 8"/>
          <p:cNvSpPr>
            <a:spLocks noGrp="1" noChangeArrowheads="1"/>
          </p:cNvSpPr>
          <p:nvPr>
            <p:ph type="title"/>
          </p:nvPr>
        </p:nvSpPr>
        <p:spPr>
          <a:xfrm>
            <a:off x="1497211" y="-8930"/>
            <a:ext cx="9197578" cy="812602"/>
          </a:xfrm>
          <a:ln/>
        </p:spPr>
        <p:txBody>
          <a:bodyPr vert="horz" lIns="0" tIns="0" rIns="0" bIns="0" rtlCol="0" anchor="b" anchorCtr="0">
            <a:noAutofit/>
          </a:bodyPr>
          <a:lstStyle/>
          <a:p>
            <a:pPr>
              <a:tabLst>
                <a:tab pos="669703" algn="l"/>
              </a:tabLst>
            </a:pPr>
            <a:r>
              <a:rPr lang="en-US" altLang="en-US">
                <a:solidFill>
                  <a:srgbClr val="000000"/>
                </a:solidFill>
              </a:rPr>
              <a:t>Transcription</a:t>
            </a:r>
          </a:p>
        </p:txBody>
      </p:sp>
      <p:sp>
        <p:nvSpPr>
          <p:cNvPr id="89097" name="Rectangle 9"/>
          <p:cNvSpPr>
            <a:spLocks noGrp="1" noChangeArrowheads="1"/>
          </p:cNvSpPr>
          <p:nvPr>
            <p:ph sz="quarter" idx="13"/>
          </p:nvPr>
        </p:nvSpPr>
        <p:spPr>
          <a:xfrm>
            <a:off x="1863328" y="1214438"/>
            <a:ext cx="3268266" cy="2223492"/>
          </a:xfrm>
          <a:ln/>
        </p:spPr>
        <p:txBody>
          <a:bodyPr vert="horz" lIns="0" tIns="0" rIns="0" bIns="0" rtlCol="0" anchor="ctr">
            <a:normAutofit/>
          </a:bodyPr>
          <a:lstStyle/>
          <a:p>
            <a:pPr marL="424145" indent="-334851"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5"/>
              </a:buBlip>
              <a:tabLst>
                <a:tab pos="709885" algn="l"/>
                <a:tab pos="709885" algn="l"/>
              </a:tabLst>
            </a:pPr>
            <a:r>
              <a:rPr lang="en-US" altLang="en-US" sz="1700">
                <a:solidFill>
                  <a:srgbClr val="000000"/>
                </a:solidFill>
              </a:rPr>
              <a:t>A </a:t>
            </a:r>
            <a:r>
              <a:rPr lang="en-US" altLang="en-US" sz="1700" b="1">
                <a:solidFill>
                  <a:srgbClr val="000000"/>
                </a:solidFill>
              </a:rPr>
              <a:t>mRNA</a:t>
            </a:r>
            <a:r>
              <a:rPr lang="en-US" altLang="en-US" sz="1700">
                <a:solidFill>
                  <a:srgbClr val="000000"/>
                </a:solidFill>
              </a:rPr>
              <a:t> strand is formed using the </a:t>
            </a:r>
            <a:r>
              <a:rPr lang="en-US" altLang="en-US" sz="1700" b="1">
                <a:solidFill>
                  <a:srgbClr val="000000"/>
                </a:solidFill>
              </a:rPr>
              <a:t>DNA</a:t>
            </a:r>
            <a:r>
              <a:rPr lang="en-US" altLang="en-US" sz="1700">
                <a:solidFill>
                  <a:srgbClr val="000000"/>
                </a:solidFill>
              </a:rPr>
              <a:t> </a:t>
            </a:r>
            <a:r>
              <a:rPr lang="en-US" altLang="en-US" sz="1700" b="1">
                <a:solidFill>
                  <a:srgbClr val="000000"/>
                </a:solidFill>
              </a:rPr>
              <a:t>molecule</a:t>
            </a:r>
            <a:r>
              <a:rPr lang="en-US" altLang="en-US" sz="1700">
                <a:solidFill>
                  <a:srgbClr val="000000"/>
                </a:solidFill>
              </a:rPr>
              <a:t> as the </a:t>
            </a:r>
            <a:r>
              <a:rPr lang="en-US" altLang="en-US" sz="1700" b="1">
                <a:solidFill>
                  <a:srgbClr val="000000"/>
                </a:solidFill>
              </a:rPr>
              <a:t>template</a:t>
            </a:r>
            <a:r>
              <a:rPr lang="en-US" altLang="en-US" sz="1700">
                <a:solidFill>
                  <a:srgbClr val="000000"/>
                </a:solidFill>
              </a:rPr>
              <a:t>.</a:t>
            </a:r>
          </a:p>
          <a:p>
            <a:pPr marL="424145" indent="-334851"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5"/>
              </a:buBlip>
              <a:tabLst>
                <a:tab pos="709885" algn="l"/>
                <a:tab pos="709885" algn="l"/>
              </a:tabLst>
            </a:pPr>
            <a:r>
              <a:rPr lang="en-US" altLang="en-US" sz="1700">
                <a:solidFill>
                  <a:srgbClr val="000000"/>
                </a:solidFill>
              </a:rPr>
              <a:t>Free nucleotides with bases complementary to the DNA are joined together by the enzyme </a:t>
            </a:r>
            <a:r>
              <a:rPr lang="en-US" altLang="en-US" sz="1700" b="1">
                <a:solidFill>
                  <a:srgbClr val="000000"/>
                </a:solidFill>
              </a:rPr>
              <a:t>RNA</a:t>
            </a:r>
            <a:r>
              <a:rPr lang="en-US" altLang="en-US" sz="1700">
                <a:solidFill>
                  <a:srgbClr val="000000"/>
                </a:solidFill>
              </a:rPr>
              <a:t> </a:t>
            </a:r>
            <a:r>
              <a:rPr lang="en-US" altLang="en-US" sz="1700" b="1">
                <a:solidFill>
                  <a:srgbClr val="000000"/>
                </a:solidFill>
              </a:rPr>
              <a:t>polymerase</a:t>
            </a:r>
            <a:r>
              <a:rPr lang="en-US" altLang="en-US" sz="17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9098" name="Rectangle 10"/>
          <p:cNvSpPr>
            <a:spLocks/>
          </p:cNvSpPr>
          <p:nvPr/>
        </p:nvSpPr>
        <p:spPr bwMode="auto">
          <a:xfrm>
            <a:off x="6872883" y="928688"/>
            <a:ext cx="476092" cy="21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7000"/>
              </a:lnSpc>
            </a:pPr>
            <a:r>
              <a:rPr lang="en-US" altLang="en-US" sz="1300" b="1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DNA</a:t>
            </a:r>
          </a:p>
        </p:txBody>
      </p:sp>
      <p:sp>
        <p:nvSpPr>
          <p:cNvPr id="89099" name="Rectangle 11"/>
          <p:cNvSpPr>
            <a:spLocks/>
          </p:cNvSpPr>
          <p:nvPr/>
        </p:nvSpPr>
        <p:spPr bwMode="auto">
          <a:xfrm>
            <a:off x="4819056" y="4589859"/>
            <a:ext cx="1125141" cy="17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Coding strand</a:t>
            </a:r>
          </a:p>
        </p:txBody>
      </p:sp>
      <p:sp>
        <p:nvSpPr>
          <p:cNvPr id="89100" name="Rectangle 12"/>
          <p:cNvSpPr>
            <a:spLocks/>
          </p:cNvSpPr>
          <p:nvPr/>
        </p:nvSpPr>
        <p:spPr bwMode="auto">
          <a:xfrm>
            <a:off x="4935142" y="5304235"/>
            <a:ext cx="1509117" cy="55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The two strands of DNA coil up into a double helix</a:t>
            </a:r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>
            <a:off x="7113984" y="4575349"/>
            <a:ext cx="223242" cy="139526"/>
          </a:xfrm>
          <a:prstGeom prst="line">
            <a:avLst/>
          </a:prstGeom>
          <a:noFill/>
          <a:ln w="25400">
            <a:solidFill>
              <a:srgbClr val="FF0017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89102" name="Line 14"/>
          <p:cNvSpPr>
            <a:spLocks noChangeShapeType="1"/>
          </p:cNvSpPr>
          <p:nvPr/>
        </p:nvSpPr>
        <p:spPr bwMode="auto">
          <a:xfrm flipH="1">
            <a:off x="6828234" y="4586512"/>
            <a:ext cx="223242" cy="123899"/>
          </a:xfrm>
          <a:prstGeom prst="line">
            <a:avLst/>
          </a:prstGeom>
          <a:noFill/>
          <a:ln w="25400">
            <a:solidFill>
              <a:srgbClr val="FF0017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 flipH="1">
            <a:off x="5934150" y="4365502"/>
            <a:ext cx="277936" cy="2332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grpSp>
        <p:nvGrpSpPr>
          <p:cNvPr id="89104" name="Group 16"/>
          <p:cNvGrpSpPr>
            <a:grpSpLocks/>
          </p:cNvGrpSpPr>
          <p:nvPr/>
        </p:nvGrpSpPr>
        <p:grpSpPr bwMode="auto">
          <a:xfrm>
            <a:off x="7253512" y="1348384"/>
            <a:ext cx="2649884" cy="2027039"/>
            <a:chOff x="0" y="0"/>
            <a:chExt cx="2374" cy="1816"/>
          </a:xfrm>
        </p:grpSpPr>
        <p:pic>
          <p:nvPicPr>
            <p:cNvPr id="89105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" y="144"/>
              <a:ext cx="964" cy="1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89106" name="Rectangle 18"/>
            <p:cNvSpPr>
              <a:spLocks/>
            </p:cNvSpPr>
            <p:nvPr/>
          </p:nvSpPr>
          <p:spPr bwMode="auto">
            <a:xfrm>
              <a:off x="1130" y="0"/>
              <a:ext cx="1244" cy="5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>
                <a:lnSpc>
                  <a:spcPct val="111000"/>
                </a:lnSpc>
              </a:pPr>
              <a:r>
                <a:rPr lang="en-US" altLang="en-US" sz="130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Free nucleotides</a:t>
              </a:r>
            </a:p>
            <a:p>
              <a:pPr>
                <a:lnSpc>
                  <a:spcPct val="111000"/>
                </a:lnSpc>
              </a:pPr>
              <a:r>
                <a:rPr lang="en-US" altLang="en-US" sz="130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used to construct</a:t>
              </a:r>
            </a:p>
            <a:p>
              <a:pPr>
                <a:lnSpc>
                  <a:spcPct val="111000"/>
                </a:lnSpc>
              </a:pPr>
              <a:r>
                <a:rPr lang="en-US" altLang="en-US" sz="130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the mRNA strand</a:t>
              </a:r>
            </a:p>
          </p:txBody>
        </p:sp>
        <p:sp>
          <p:nvSpPr>
            <p:cNvPr id="89107" name="Line 19"/>
            <p:cNvSpPr>
              <a:spLocks noChangeShapeType="1"/>
            </p:cNvSpPr>
            <p:nvPr/>
          </p:nvSpPr>
          <p:spPr bwMode="auto">
            <a:xfrm rot="10800000" flipH="1">
              <a:off x="0" y="921"/>
              <a:ext cx="399" cy="895"/>
            </a:xfrm>
            <a:prstGeom prst="line">
              <a:avLst/>
            </a:prstGeom>
            <a:noFill/>
            <a:ln w="25400">
              <a:solidFill>
                <a:srgbClr val="FF0017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89108" name="Group 20"/>
          <p:cNvGrpSpPr>
            <a:grpSpLocks/>
          </p:cNvGrpSpPr>
          <p:nvPr/>
        </p:nvGrpSpPr>
        <p:grpSpPr bwMode="auto">
          <a:xfrm>
            <a:off x="5211962" y="946548"/>
            <a:ext cx="1678781" cy="2669977"/>
            <a:chOff x="0" y="0"/>
            <a:chExt cx="1504" cy="2392"/>
          </a:xfrm>
        </p:grpSpPr>
        <p:sp>
          <p:nvSpPr>
            <p:cNvPr id="89109" name="Rectangle 21"/>
            <p:cNvSpPr>
              <a:spLocks/>
            </p:cNvSpPr>
            <p:nvPr/>
          </p:nvSpPr>
          <p:spPr bwMode="auto">
            <a:xfrm>
              <a:off x="328" y="456"/>
              <a:ext cx="1136" cy="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>
                <a:lnSpc>
                  <a:spcPct val="111000"/>
                </a:lnSpc>
              </a:pPr>
              <a:r>
                <a:rPr lang="en-US" altLang="en-US" sz="130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Single-armed</a:t>
              </a:r>
            </a:p>
            <a:p>
              <a:pPr>
                <a:lnSpc>
                  <a:spcPct val="111000"/>
                </a:lnSpc>
              </a:pPr>
              <a:r>
                <a:rPr lang="en-US" altLang="en-US" sz="130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chromosome as found in non-dividing cell</a:t>
              </a:r>
            </a:p>
          </p:txBody>
        </p:sp>
        <p:sp>
          <p:nvSpPr>
            <p:cNvPr id="89110" name="Line 22"/>
            <p:cNvSpPr>
              <a:spLocks noChangeShapeType="1"/>
            </p:cNvSpPr>
            <p:nvPr/>
          </p:nvSpPr>
          <p:spPr bwMode="auto">
            <a:xfrm flipH="1">
              <a:off x="272" y="392"/>
              <a:ext cx="12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pic>
          <p:nvPicPr>
            <p:cNvPr id="89111" name="Picture 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5" cy="2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89112" name="Oval 24"/>
            <p:cNvSpPr>
              <a:spLocks/>
            </p:cNvSpPr>
            <p:nvPr/>
          </p:nvSpPr>
          <p:spPr bwMode="auto">
            <a:xfrm>
              <a:off x="0" y="256"/>
              <a:ext cx="296" cy="280"/>
            </a:xfrm>
            <a:prstGeom prst="ellipse">
              <a:avLst/>
            </a:prstGeom>
            <a:noFill/>
            <a:ln w="50800">
              <a:solidFill>
                <a:srgbClr val="FF001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89113" name="Group 25"/>
          <p:cNvGrpSpPr>
            <a:grpSpLocks/>
          </p:cNvGrpSpPr>
          <p:nvPr/>
        </p:nvGrpSpPr>
        <p:grpSpPr bwMode="auto">
          <a:xfrm>
            <a:off x="6618388" y="3214688"/>
            <a:ext cx="3817441" cy="3125391"/>
            <a:chOff x="0" y="0"/>
            <a:chExt cx="3419" cy="2799"/>
          </a:xfrm>
        </p:grpSpPr>
        <p:sp>
          <p:nvSpPr>
            <p:cNvPr id="89114" name="Rectangle 26"/>
            <p:cNvSpPr>
              <a:spLocks/>
            </p:cNvSpPr>
            <p:nvPr/>
          </p:nvSpPr>
          <p:spPr bwMode="auto">
            <a:xfrm rot="2700000">
              <a:off x="-12" y="554"/>
              <a:ext cx="87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/>
              <a:r>
                <a:rPr lang="en-US" altLang="en-US" sz="1300" i="1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Direction of synthesis</a:t>
              </a:r>
            </a:p>
          </p:txBody>
        </p:sp>
        <p:grpSp>
          <p:nvGrpSpPr>
            <p:cNvPr id="89115" name="Group 27"/>
            <p:cNvGrpSpPr>
              <a:grpSpLocks/>
            </p:cNvGrpSpPr>
            <p:nvPr/>
          </p:nvGrpSpPr>
          <p:grpSpPr bwMode="auto">
            <a:xfrm>
              <a:off x="531" y="0"/>
              <a:ext cx="2888" cy="2799"/>
              <a:chOff x="0" y="0"/>
              <a:chExt cx="2888" cy="2799"/>
            </a:xfrm>
          </p:grpSpPr>
          <p:sp>
            <p:nvSpPr>
              <p:cNvPr id="89116" name="Rectangle 28"/>
              <p:cNvSpPr>
                <a:spLocks/>
              </p:cNvSpPr>
              <p:nvPr/>
            </p:nvSpPr>
            <p:spPr bwMode="auto">
              <a:xfrm>
                <a:off x="472" y="2063"/>
                <a:ext cx="2416" cy="7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114300"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1pPr>
                <a:lvl2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2pPr>
                <a:lvl3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3pPr>
                <a:lvl4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4pPr>
                <a:lvl5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9pPr>
              </a:lstStyle>
              <a:p>
                <a:pPr>
                  <a:lnSpc>
                    <a:spcPct val="117000"/>
                  </a:lnSpc>
                </a:pPr>
                <a:r>
                  <a:rPr lang="en-US" altLang="en-US" sz="130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Formation of a single strand of </a:t>
                </a:r>
                <a:r>
                  <a:rPr lang="en-US" altLang="en-US" sz="1300" b="1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mRNA</a:t>
                </a:r>
                <a:r>
                  <a:rPr lang="en-US" altLang="en-US" sz="130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 that is complementary to the template strand (therefore the same “message” as the coding strand)</a:t>
                </a:r>
              </a:p>
            </p:txBody>
          </p:sp>
          <p:sp>
            <p:nvSpPr>
              <p:cNvPr id="89117" name="Line 29"/>
              <p:cNvSpPr>
                <a:spLocks noChangeShapeType="1"/>
              </p:cNvSpPr>
              <p:nvPr/>
            </p:nvSpPr>
            <p:spPr bwMode="auto">
              <a:xfrm>
                <a:off x="82" y="452"/>
                <a:ext cx="1110" cy="1123"/>
              </a:xfrm>
              <a:prstGeom prst="line">
                <a:avLst/>
              </a:prstGeom>
              <a:noFill/>
              <a:ln w="101600">
                <a:solidFill>
                  <a:srgbClr val="FF0017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pic>
            <p:nvPicPr>
              <p:cNvPr id="89118" name="Picture 30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248" cy="18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190500" dist="190499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89119" name="Line 31"/>
              <p:cNvSpPr>
                <a:spLocks noChangeShapeType="1"/>
              </p:cNvSpPr>
              <p:nvPr/>
            </p:nvSpPr>
            <p:spPr bwMode="auto">
              <a:xfrm>
                <a:off x="1506" y="1631"/>
                <a:ext cx="5" cy="38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03659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7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/>
          </p:cNvSpPr>
          <p:nvPr/>
        </p:nvSpPr>
        <p:spPr bwMode="auto">
          <a:xfrm>
            <a:off x="1211461" y="-375047"/>
            <a:ext cx="5134570" cy="7572375"/>
          </a:xfrm>
          <a:prstGeom prst="rect">
            <a:avLst/>
          </a:prstGeom>
          <a:solidFill>
            <a:srgbClr val="FF7F1B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6E36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306" y="-821531"/>
            <a:ext cx="3625453" cy="876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xfrm>
            <a:off x="1497211" y="-8930"/>
            <a:ext cx="9197578" cy="839391"/>
          </a:xfrm>
          <a:ln/>
        </p:spPr>
        <p:txBody>
          <a:bodyPr vert="horz" lIns="0" tIns="0" rIns="0" bIns="0" rtlCol="0" anchor="b" anchorCtr="0">
            <a:noAutofit/>
          </a:bodyPr>
          <a:lstStyle/>
          <a:p>
            <a:pPr>
              <a:lnSpc>
                <a:spcPct val="69000"/>
              </a:lnSpc>
              <a:tabLst>
                <a:tab pos="669703" algn="l"/>
              </a:tabLst>
            </a:pPr>
            <a:r>
              <a:rPr lang="en-US" altLang="en-US">
                <a:solidFill>
                  <a:srgbClr val="000000"/>
                </a:solidFill>
              </a:rPr>
              <a:t>Movement of mRNA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sz="quarter" idx="13"/>
          </p:nvPr>
        </p:nvSpPr>
        <p:spPr>
          <a:xfrm>
            <a:off x="1693665" y="910829"/>
            <a:ext cx="3902273" cy="5402461"/>
          </a:xfrm>
          <a:ln/>
        </p:spPr>
        <p:txBody>
          <a:bodyPr vert="horz" lIns="0" tIns="0" rIns="0" bIns="0" rtlCol="0" anchor="ctr">
            <a:normAutofit/>
          </a:bodyPr>
          <a:lstStyle/>
          <a:p>
            <a:pPr marL="435307" indent="-346013"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Blip>
                <a:blip r:embed="rId4"/>
              </a:buBlip>
              <a:tabLst>
                <a:tab pos="721047" algn="l"/>
                <a:tab pos="1045853" algn="l"/>
                <a:tab pos="721047" algn="l"/>
              </a:tabLst>
            </a:pPr>
            <a:r>
              <a:rPr lang="en-US" altLang="en-US">
                <a:solidFill>
                  <a:srgbClr val="000000"/>
                </a:solidFill>
              </a:rPr>
              <a:t>In eukaryotic cells, the two main steps in protein synthesis occur in separate compartments: transcription in the nucleus and translation in the cytoplasm.</a:t>
            </a:r>
            <a:endParaRPr lang="en-US" altLang="en-US" sz="1700">
              <a:solidFill>
                <a:srgbClr val="000000"/>
              </a:solidFill>
            </a:endParaRPr>
          </a:p>
          <a:p>
            <a:pPr marL="760113" lvl="1" indent="-402938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5"/>
              </a:buBlip>
              <a:tabLst>
                <a:tab pos="721047" algn="l"/>
                <a:tab pos="1045853" algn="l"/>
                <a:tab pos="721047" algn="l"/>
              </a:tabLst>
            </a:pPr>
            <a:r>
              <a:rPr lang="en-US" altLang="en-US" sz="1700">
                <a:solidFill>
                  <a:srgbClr val="000000"/>
                </a:solidFill>
              </a:rPr>
              <a:t>mRNA moves out of</a:t>
            </a:r>
            <a:br>
              <a:rPr lang="en-US" altLang="en-US" sz="1700">
                <a:solidFill>
                  <a:srgbClr val="000000"/>
                </a:solidFill>
              </a:rPr>
            </a:br>
            <a:r>
              <a:rPr lang="en-US" altLang="en-US" sz="1700">
                <a:solidFill>
                  <a:srgbClr val="000000"/>
                </a:solidFill>
              </a:rPr>
              <a:t>the nucleus, to the</a:t>
            </a:r>
            <a:br>
              <a:rPr lang="en-US" altLang="en-US" sz="1700">
                <a:solidFill>
                  <a:srgbClr val="000000"/>
                </a:solidFill>
              </a:rPr>
            </a:br>
            <a:r>
              <a:rPr lang="en-US" altLang="en-US" sz="1700">
                <a:solidFill>
                  <a:srgbClr val="000000"/>
                </a:solidFill>
              </a:rPr>
              <a:t>cytoplasm, through pores in</a:t>
            </a:r>
            <a:br>
              <a:rPr lang="en-US" altLang="en-US" sz="1700">
                <a:solidFill>
                  <a:srgbClr val="000000"/>
                </a:solidFill>
              </a:rPr>
            </a:br>
            <a:r>
              <a:rPr lang="en-US" altLang="en-US" sz="1700">
                <a:solidFill>
                  <a:srgbClr val="000000"/>
                </a:solidFill>
              </a:rPr>
              <a:t>the nuclear membrane.</a:t>
            </a:r>
          </a:p>
          <a:p>
            <a:pPr marL="435307" indent="-346013"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Blip>
                <a:blip r:embed="rId4"/>
              </a:buBlip>
              <a:tabLst>
                <a:tab pos="721047" algn="l"/>
                <a:tab pos="1045853" algn="l"/>
                <a:tab pos="721047" algn="l"/>
              </a:tabLst>
            </a:pPr>
            <a:r>
              <a:rPr lang="en-US" altLang="en-US">
                <a:solidFill>
                  <a:srgbClr val="000000"/>
                </a:solidFill>
              </a:rPr>
              <a:t>In prokaryotic cells, there is no nucleus, and the chromosome is in direct contact with the cytoplasm, and protein synthesis can begin even while the DNA is being transcribed.</a:t>
            </a:r>
          </a:p>
        </p:txBody>
      </p:sp>
      <p:sp>
        <p:nvSpPr>
          <p:cNvPr id="90117" name="Rectangle 5"/>
          <p:cNvSpPr>
            <a:spLocks/>
          </p:cNvSpPr>
          <p:nvPr/>
        </p:nvSpPr>
        <p:spPr bwMode="auto">
          <a:xfrm>
            <a:off x="7180958" y="6500812"/>
            <a:ext cx="1231106" cy="27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en-US" altLang="en-US" sz="1700" b="1" i="1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Cytoplasm</a:t>
            </a:r>
          </a:p>
        </p:txBody>
      </p:sp>
      <p:sp>
        <p:nvSpPr>
          <p:cNvPr id="90118" name="Rectangle 6"/>
          <p:cNvSpPr>
            <a:spLocks/>
          </p:cNvSpPr>
          <p:nvPr/>
        </p:nvSpPr>
        <p:spPr bwMode="auto">
          <a:xfrm>
            <a:off x="7944446" y="5223867"/>
            <a:ext cx="1924053" cy="66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13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Nuclear pore through</a:t>
            </a:r>
          </a:p>
          <a:p>
            <a:pPr>
              <a:lnSpc>
                <a:spcPct val="111000"/>
              </a:lnSpc>
            </a:pPr>
            <a:r>
              <a:rPr lang="en-US" altLang="en-US" sz="13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which the mRNA passes</a:t>
            </a:r>
          </a:p>
          <a:p>
            <a:pPr>
              <a:lnSpc>
                <a:spcPct val="111000"/>
              </a:lnSpc>
            </a:pPr>
            <a:r>
              <a:rPr lang="en-US" altLang="en-US" sz="13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into the cytoplasm</a:t>
            </a:r>
          </a:p>
        </p:txBody>
      </p:sp>
      <p:sp>
        <p:nvSpPr>
          <p:cNvPr id="90119" name="Rectangle 7"/>
          <p:cNvSpPr>
            <a:spLocks/>
          </p:cNvSpPr>
          <p:nvPr/>
        </p:nvSpPr>
        <p:spPr bwMode="auto">
          <a:xfrm>
            <a:off x="4377036" y="6500812"/>
            <a:ext cx="965008" cy="27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en-US" altLang="en-US" sz="1700" b="1" i="1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Nucleus</a:t>
            </a:r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6488906" y="5500688"/>
            <a:ext cx="136624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grpSp>
        <p:nvGrpSpPr>
          <p:cNvPr id="90121" name="Group 9"/>
          <p:cNvGrpSpPr>
            <a:grpSpLocks/>
          </p:cNvGrpSpPr>
          <p:nvPr/>
        </p:nvGrpSpPr>
        <p:grpSpPr bwMode="auto">
          <a:xfrm>
            <a:off x="4774407" y="2714625"/>
            <a:ext cx="5836667" cy="2223492"/>
            <a:chOff x="0" y="0"/>
            <a:chExt cx="5229" cy="1992"/>
          </a:xfrm>
        </p:grpSpPr>
        <p:pic>
          <p:nvPicPr>
            <p:cNvPr id="90122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6" y="592"/>
              <a:ext cx="1216" cy="1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90123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" y="592"/>
              <a:ext cx="1216" cy="1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90124" name="Group 12"/>
            <p:cNvGrpSpPr>
              <a:grpSpLocks/>
            </p:cNvGrpSpPr>
            <p:nvPr/>
          </p:nvGrpSpPr>
          <p:grpSpPr bwMode="auto">
            <a:xfrm>
              <a:off x="0" y="0"/>
              <a:ext cx="5229" cy="1992"/>
              <a:chOff x="0" y="0"/>
              <a:chExt cx="5229" cy="1992"/>
            </a:xfrm>
          </p:grpSpPr>
          <p:grpSp>
            <p:nvGrpSpPr>
              <p:cNvPr id="90125" name="Group 13"/>
              <p:cNvGrpSpPr>
                <a:grpSpLocks/>
              </p:cNvGrpSpPr>
              <p:nvPr/>
            </p:nvGrpSpPr>
            <p:grpSpPr bwMode="auto">
              <a:xfrm>
                <a:off x="0" y="168"/>
                <a:ext cx="5168" cy="1821"/>
                <a:chOff x="0" y="0"/>
                <a:chExt cx="5168" cy="1820"/>
              </a:xfrm>
            </p:grpSpPr>
            <p:sp>
              <p:nvSpPr>
                <p:cNvPr id="90126" name="Rectangle 14"/>
                <p:cNvSpPr>
                  <a:spLocks/>
                </p:cNvSpPr>
                <p:nvPr/>
              </p:nvSpPr>
              <p:spPr bwMode="auto">
                <a:xfrm>
                  <a:off x="816" y="135"/>
                  <a:ext cx="543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114300"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1pPr>
                  <a:lvl2pPr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2pPr>
                  <a:lvl3pPr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3pPr>
                  <a:lvl4pPr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4pPr>
                  <a:lvl5pPr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9pPr>
                </a:lstStyle>
                <a:p>
                  <a:pPr>
                    <a:lnSpc>
                      <a:spcPct val="117000"/>
                    </a:lnSpc>
                  </a:pPr>
                  <a:r>
                    <a:rPr lang="en-US" altLang="en-US" sz="1300">
                      <a:solidFill>
                        <a:srgbClr val="000000"/>
                      </a:solidFill>
                      <a:latin typeface="Arial" charset="0"/>
                      <a:cs typeface="Arial" charset="0"/>
                      <a:sym typeface="Arial" charset="0"/>
                    </a:rPr>
                    <a:t>mRNA</a:t>
                  </a:r>
                </a:p>
              </p:txBody>
            </p:sp>
            <p:sp>
              <p:nvSpPr>
                <p:cNvPr id="90127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2269" y="1820"/>
                  <a:ext cx="1395" cy="0"/>
                </a:xfrm>
                <a:prstGeom prst="line">
                  <a:avLst/>
                </a:prstGeom>
                <a:noFill/>
                <a:ln w="88900">
                  <a:solidFill>
                    <a:srgbClr val="FF0017"/>
                  </a:solidFill>
                  <a:round/>
                  <a:headEnd type="stealth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pic>
              <p:nvPicPr>
                <p:cNvPr id="90128" name="Picture 16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168" cy="15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190500" dist="190499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90129" name="Line 17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024" y="383"/>
                  <a:ext cx="0" cy="71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oval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90130" name="Group 18"/>
              <p:cNvGrpSpPr>
                <a:grpSpLocks/>
              </p:cNvGrpSpPr>
              <p:nvPr/>
            </p:nvGrpSpPr>
            <p:grpSpPr bwMode="auto">
              <a:xfrm>
                <a:off x="2502" y="0"/>
                <a:ext cx="2727" cy="1992"/>
                <a:chOff x="0" y="0"/>
                <a:chExt cx="2726" cy="1992"/>
              </a:xfrm>
            </p:grpSpPr>
            <p:sp>
              <p:nvSpPr>
                <p:cNvPr id="90131" name="AutoShape 19"/>
                <p:cNvSpPr>
                  <a:spLocks/>
                </p:cNvSpPr>
                <p:nvPr/>
              </p:nvSpPr>
              <p:spPr bwMode="auto">
                <a:xfrm>
                  <a:off x="857" y="240"/>
                  <a:ext cx="778" cy="57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600" y="21500"/>
                      </a:moveTo>
                      <a:lnTo>
                        <a:pt x="10874" y="0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90132" name="Rectangle 20"/>
                <p:cNvSpPr>
                  <a:spLocks/>
                </p:cNvSpPr>
                <p:nvPr/>
              </p:nvSpPr>
              <p:spPr bwMode="auto">
                <a:xfrm>
                  <a:off x="849" y="0"/>
                  <a:ext cx="851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114300"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1pPr>
                  <a:lvl2pPr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2pPr>
                  <a:lvl3pPr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3pPr>
                  <a:lvl4pPr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4pPr>
                  <a:lvl5pPr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9pPr>
                </a:lstStyle>
                <a:p>
                  <a:pPr>
                    <a:lnSpc>
                      <a:spcPct val="117000"/>
                    </a:lnSpc>
                  </a:pPr>
                  <a:r>
                    <a:rPr lang="en-US" altLang="en-US" sz="1300">
                      <a:solidFill>
                        <a:srgbClr val="000000"/>
                      </a:solidFill>
                      <a:latin typeface="Arial" charset="0"/>
                      <a:cs typeface="Arial" charset="0"/>
                      <a:sym typeface="Arial" charset="0"/>
                    </a:rPr>
                    <a:t>Ribosomes</a:t>
                  </a:r>
                </a:p>
              </p:txBody>
            </p:sp>
            <p:sp>
              <p:nvSpPr>
                <p:cNvPr id="9013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433" y="1992"/>
                  <a:ext cx="1293" cy="0"/>
                </a:xfrm>
                <a:prstGeom prst="line">
                  <a:avLst/>
                </a:prstGeom>
                <a:noFill/>
                <a:ln w="88900">
                  <a:solidFill>
                    <a:srgbClr val="FF0017"/>
                  </a:solidFill>
                  <a:round/>
                  <a:headEnd type="stealth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pic>
              <p:nvPicPr>
                <p:cNvPr id="90134" name="Picture 22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624"/>
                  <a:ext cx="866" cy="11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190500" dist="190499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0135" name="Picture 2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48" y="624"/>
                  <a:ext cx="866" cy="11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190500" dist="190499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09738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build="p" bldLvl="5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7211" y="-8930"/>
            <a:ext cx="9197578" cy="812602"/>
          </a:xfrm>
          <a:ln/>
        </p:spPr>
        <p:txBody>
          <a:bodyPr vert="horz" lIns="0" tIns="0" rIns="0" bIns="0" rtlCol="0" anchor="b" anchorCtr="0">
            <a:noAutofit/>
          </a:bodyPr>
          <a:lstStyle/>
          <a:p>
            <a:pPr>
              <a:tabLst>
                <a:tab pos="669703" algn="l"/>
              </a:tabLst>
            </a:pPr>
            <a:r>
              <a:rPr lang="en-US" altLang="en-US" sz="4200">
                <a:solidFill>
                  <a:srgbClr val="000000"/>
                </a:solidFill>
              </a:rPr>
              <a:t>mRNA Codes for Amino Acids</a:t>
            </a: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84834" name="Group 514"/>
          <p:cNvGraphicFramePr>
            <a:graphicFrameLocks noGrp="1"/>
          </p:cNvGraphicFramePr>
          <p:nvPr/>
        </p:nvGraphicFramePr>
        <p:xfrm>
          <a:off x="2729508" y="1419820"/>
          <a:ext cx="6893722" cy="5066664"/>
        </p:xfrm>
        <a:graphic>
          <a:graphicData uri="http://schemas.openxmlformats.org/drawingml/2006/table">
            <a:tbl>
              <a:tblPr/>
              <a:tblGrid>
                <a:gridCol w="602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21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21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27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6806">
                <a:tc>
                  <a:txBody>
                    <a:bodyPr/>
                    <a:lstStyle>
                      <a:lvl1pPr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oefler Text" pitchFamily="1" charset="0"/>
                        <a:ea typeface="ヒラギノ角ゴ Pro W3" pitchFamily="1" charset="-128"/>
                        <a:sym typeface="Hoefler Text" pitchFamily="1" charset="0"/>
                      </a:endParaRP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oefler Text" pitchFamily="1" charset="0"/>
                        <a:ea typeface="ヒラギノ角ゴ Pro W3" pitchFamily="1" charset="-128"/>
                        <a:sym typeface="Hoefler Text" pitchFamily="1" charset="0"/>
                      </a:endParaRP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231">
                <a:tc rowSpan="4"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UUU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Phe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UCU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Ser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UAU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Tyr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UGU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Cys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3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UUC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Phe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UCC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Ser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UAC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Tyr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UGC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Cys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3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UUA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Leu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UCA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Ser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UAA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17"/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STOP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UGA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17"/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STOP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UUG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Leu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UCG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Ser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UAG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17"/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STOP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UGG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Try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18">
                <a:tc rowSpan="4"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CUU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Leu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CCU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Pro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CAU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His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CGU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Arg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3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CUC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Leu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CCC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Pro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CAC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His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CGC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Arg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3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CUA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Leu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CCA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Pro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CAA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Gln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CGA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Arg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98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CUG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Leu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CCG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Pro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CAG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Gln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CGG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Arg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402">
                <a:tc rowSpan="4"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AUU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Iso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ACU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Thr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AAU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Asn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AGU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Ser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1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AUC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Iso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ACC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Thr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AAC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Asn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AGC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Ser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63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AUA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Iso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ACA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Thr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AAA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Lys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AGA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Arg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6867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AUG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18"/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Met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ACG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Thr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AAG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Lys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AGG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Arg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750">
                <a:tc rowSpan="4"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GUU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Val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GCU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Ala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GAU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Asp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GGU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Gly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U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40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GUC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Val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GCC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Ala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GAC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Asp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GGC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Gly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C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463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GUA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Val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GCA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Ala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GAA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Glu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GGA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Gly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463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GUG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Val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GCG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Ala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GAG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Glu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GGG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Gly</a:t>
                      </a:r>
                    </a:p>
                  </a:txBody>
                  <a:tcPr marL="26789" marR="26789" marT="26789" marB="2678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92B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114300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81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1pPr>
                      <a:lvl2pPr marL="10302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2pPr>
                      <a:lvl3pPr marL="1198563" indent="-322263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3pPr>
                      <a:lvl4pPr marL="1792288" indent="-5349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4pPr>
                      <a:lvl5pPr marL="2160588" indent="-522288">
                        <a:lnSpc>
                          <a:spcPct val="136000"/>
                        </a:lnSpc>
                        <a:spcBef>
                          <a:spcPts val="32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5pPr>
                      <a:lvl6pPr marL="26177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6pPr>
                      <a:lvl7pPr marL="30749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7pPr>
                      <a:lvl8pPr marL="35321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8pPr>
                      <a:lvl9pPr marL="3989388" indent="-522288" fontAlgn="base">
                        <a:lnSpc>
                          <a:spcPct val="136000"/>
                        </a:lnSpc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" charset="-128"/>
                          <a:sym typeface="Arial" charset="0"/>
                        </a:defRPr>
                      </a:lvl9pPr>
                    </a:lstStyle>
                    <a:p>
                      <a:pPr marL="114300" marR="0" lvl="0" indent="0" algn="ctr" defTabSz="914400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1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1" charset="-128"/>
                          <a:cs typeface="Arial" charset="0"/>
                          <a:sym typeface="Arial" charset="0"/>
                        </a:rPr>
                        <a:t>G</a:t>
                      </a:r>
                    </a:p>
                  </a:txBody>
                  <a:tcPr marL="26789" marR="26789" marT="26789" marB="2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E37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84813" name="Rectangle 493"/>
          <p:cNvSpPr>
            <a:spLocks/>
          </p:cNvSpPr>
          <p:nvPr/>
        </p:nvSpPr>
        <p:spPr bwMode="auto">
          <a:xfrm>
            <a:off x="9694664" y="2643188"/>
            <a:ext cx="533800" cy="21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7000"/>
              </a:lnSpc>
            </a:pPr>
            <a:r>
              <a:rPr lang="en-US" altLang="en-US" sz="1300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         </a:t>
            </a:r>
          </a:p>
        </p:txBody>
      </p:sp>
      <p:grpSp>
        <p:nvGrpSpPr>
          <p:cNvPr id="184814" name="Group 494"/>
          <p:cNvGrpSpPr>
            <a:grpSpLocks/>
          </p:cNvGrpSpPr>
          <p:nvPr/>
        </p:nvGrpSpPr>
        <p:grpSpPr bwMode="auto">
          <a:xfrm>
            <a:off x="1979415" y="866180"/>
            <a:ext cx="7054453" cy="794742"/>
            <a:chOff x="0" y="0"/>
            <a:chExt cx="6320" cy="712"/>
          </a:xfrm>
        </p:grpSpPr>
        <p:sp>
          <p:nvSpPr>
            <p:cNvPr id="184815" name="Rectangle 495"/>
            <p:cNvSpPr>
              <a:spLocks/>
            </p:cNvSpPr>
            <p:nvPr/>
          </p:nvSpPr>
          <p:spPr bwMode="auto">
            <a:xfrm>
              <a:off x="1216" y="0"/>
              <a:ext cx="5104" cy="496"/>
            </a:xfrm>
            <a:prstGeom prst="rect">
              <a:avLst/>
            </a:prstGeom>
            <a:solidFill>
              <a:srgbClr val="797592">
                <a:alpha val="80783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grpSp>
          <p:nvGrpSpPr>
            <p:cNvPr id="184816" name="Group 496"/>
            <p:cNvGrpSpPr>
              <a:grpSpLocks/>
            </p:cNvGrpSpPr>
            <p:nvPr/>
          </p:nvGrpSpPr>
          <p:grpSpPr bwMode="auto">
            <a:xfrm>
              <a:off x="0" y="0"/>
              <a:ext cx="1090" cy="712"/>
              <a:chOff x="0" y="0"/>
              <a:chExt cx="1090" cy="712"/>
            </a:xfrm>
          </p:grpSpPr>
          <p:sp>
            <p:nvSpPr>
              <p:cNvPr id="184817" name="Rectangle 497"/>
              <p:cNvSpPr>
                <a:spLocks/>
              </p:cNvSpPr>
              <p:nvPr/>
            </p:nvSpPr>
            <p:spPr bwMode="auto">
              <a:xfrm>
                <a:off x="0" y="0"/>
                <a:ext cx="1040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114300"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1pPr>
                <a:lvl2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2pPr>
                <a:lvl3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3pPr>
                <a:lvl4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4pPr>
                <a:lvl5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9pPr>
              </a:lstStyle>
              <a:p>
                <a:pPr algn="ctr"/>
                <a:r>
                  <a:rPr lang="en-US" altLang="en-US" sz="1300">
                    <a:solidFill>
                      <a:srgbClr val="171512"/>
                    </a:solidFill>
                    <a:latin typeface="Arial" charset="0"/>
                    <a:cs typeface="Arial" charset="0"/>
                    <a:sym typeface="Arial" charset="0"/>
                  </a:rPr>
                  <a:t>Read second letter here</a:t>
                </a:r>
              </a:p>
            </p:txBody>
          </p:sp>
          <p:sp>
            <p:nvSpPr>
              <p:cNvPr id="184818" name="Line 498"/>
              <p:cNvSpPr>
                <a:spLocks noChangeShapeType="1"/>
              </p:cNvSpPr>
              <p:nvPr/>
            </p:nvSpPr>
            <p:spPr bwMode="auto">
              <a:xfrm rot="10800000">
                <a:off x="869" y="380"/>
                <a:ext cx="223" cy="330"/>
              </a:xfrm>
              <a:prstGeom prst="line">
                <a:avLst/>
              </a:prstGeom>
              <a:noFill/>
              <a:ln w="50800">
                <a:solidFill>
                  <a:srgbClr val="FF0017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184819" name="Rectangle 499"/>
            <p:cNvSpPr>
              <a:spLocks/>
            </p:cNvSpPr>
            <p:nvPr/>
          </p:nvSpPr>
          <p:spPr bwMode="auto">
            <a:xfrm>
              <a:off x="2950" y="129"/>
              <a:ext cx="163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>
                <a:lnSpc>
                  <a:spcPct val="111000"/>
                </a:lnSpc>
              </a:pPr>
              <a:r>
                <a:rPr lang="en-US" altLang="en-US" sz="2000" b="1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Second Letter</a:t>
              </a:r>
            </a:p>
          </p:txBody>
        </p:sp>
      </p:grpSp>
      <p:grpSp>
        <p:nvGrpSpPr>
          <p:cNvPr id="184820" name="Group 500"/>
          <p:cNvGrpSpPr>
            <a:grpSpLocks/>
          </p:cNvGrpSpPr>
          <p:nvPr/>
        </p:nvGrpSpPr>
        <p:grpSpPr bwMode="auto">
          <a:xfrm>
            <a:off x="1532929" y="1401962"/>
            <a:ext cx="1384102" cy="5072063"/>
            <a:chOff x="0" y="0"/>
            <a:chExt cx="1240" cy="4544"/>
          </a:xfrm>
        </p:grpSpPr>
        <p:grpSp>
          <p:nvGrpSpPr>
            <p:cNvPr id="184821" name="Group 501"/>
            <p:cNvGrpSpPr>
              <a:grpSpLocks/>
            </p:cNvGrpSpPr>
            <p:nvPr/>
          </p:nvGrpSpPr>
          <p:grpSpPr bwMode="auto">
            <a:xfrm>
              <a:off x="0" y="0"/>
              <a:ext cx="1240" cy="4544"/>
              <a:chOff x="0" y="0"/>
              <a:chExt cx="1240" cy="4544"/>
            </a:xfrm>
          </p:grpSpPr>
          <p:sp>
            <p:nvSpPr>
              <p:cNvPr id="184822" name="Rectangle 502"/>
              <p:cNvSpPr>
                <a:spLocks/>
              </p:cNvSpPr>
              <p:nvPr/>
            </p:nvSpPr>
            <p:spPr bwMode="auto">
              <a:xfrm rot="-5400000">
                <a:off x="-1212" y="2260"/>
                <a:ext cx="4071" cy="496"/>
              </a:xfrm>
              <a:prstGeom prst="rect">
                <a:avLst/>
              </a:prstGeom>
              <a:solidFill>
                <a:srgbClr val="797592">
                  <a:alpha val="80783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184823" name="Group 503"/>
              <p:cNvGrpSpPr>
                <a:grpSpLocks/>
              </p:cNvGrpSpPr>
              <p:nvPr/>
            </p:nvGrpSpPr>
            <p:grpSpPr bwMode="auto">
              <a:xfrm>
                <a:off x="0" y="0"/>
                <a:ext cx="1240" cy="472"/>
                <a:chOff x="0" y="0"/>
                <a:chExt cx="1240" cy="472"/>
              </a:xfrm>
            </p:grpSpPr>
            <p:sp>
              <p:nvSpPr>
                <p:cNvPr id="184824" name="Rectangle 504"/>
                <p:cNvSpPr>
                  <a:spLocks/>
                </p:cNvSpPr>
                <p:nvPr/>
              </p:nvSpPr>
              <p:spPr bwMode="auto">
                <a:xfrm>
                  <a:off x="0" y="0"/>
                  <a:ext cx="832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marL="114300"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1pPr>
                  <a:lvl2pPr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2pPr>
                  <a:lvl3pPr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3pPr>
                  <a:lvl4pPr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4pPr>
                  <a:lvl5pPr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9pPr>
                </a:lstStyle>
                <a:p>
                  <a:pPr algn="ctr"/>
                  <a:r>
                    <a:rPr lang="en-US" altLang="en-US" sz="1300">
                      <a:solidFill>
                        <a:srgbClr val="171512"/>
                      </a:solidFill>
                      <a:latin typeface="Arial" charset="0"/>
                      <a:cs typeface="Arial" charset="0"/>
                      <a:sym typeface="Arial" charset="0"/>
                    </a:rPr>
                    <a:t>Read first letter here</a:t>
                  </a:r>
                </a:p>
              </p:txBody>
            </p:sp>
            <p:sp>
              <p:nvSpPr>
                <p:cNvPr id="184825" name="Line 505"/>
                <p:cNvSpPr>
                  <a:spLocks noChangeShapeType="1"/>
                </p:cNvSpPr>
                <p:nvPr/>
              </p:nvSpPr>
              <p:spPr bwMode="auto">
                <a:xfrm rot="10800000">
                  <a:off x="856" y="205"/>
                  <a:ext cx="384" cy="267"/>
                </a:xfrm>
                <a:prstGeom prst="line">
                  <a:avLst/>
                </a:prstGeom>
                <a:noFill/>
                <a:ln w="50800">
                  <a:solidFill>
                    <a:srgbClr val="FF0017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</p:grpSp>
        <p:sp>
          <p:nvSpPr>
            <p:cNvPr id="184826" name="Rectangle 506"/>
            <p:cNvSpPr>
              <a:spLocks/>
            </p:cNvSpPr>
            <p:nvPr/>
          </p:nvSpPr>
          <p:spPr bwMode="auto">
            <a:xfrm rot="16200000">
              <a:off x="201" y="2368"/>
              <a:ext cx="1301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>
                <a:lnSpc>
                  <a:spcPct val="111000"/>
                </a:lnSpc>
              </a:pPr>
              <a:r>
                <a:rPr lang="en-US" altLang="en-US" sz="2000" b="1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First Letter</a:t>
              </a:r>
            </a:p>
          </p:txBody>
        </p:sp>
      </p:grpSp>
      <p:grpSp>
        <p:nvGrpSpPr>
          <p:cNvPr id="184827" name="Group 507"/>
          <p:cNvGrpSpPr>
            <a:grpSpLocks/>
          </p:cNvGrpSpPr>
          <p:nvPr/>
        </p:nvGrpSpPr>
        <p:grpSpPr bwMode="auto">
          <a:xfrm>
            <a:off x="9319618" y="1053703"/>
            <a:ext cx="991195" cy="5420320"/>
            <a:chOff x="0" y="0"/>
            <a:chExt cx="888" cy="4856"/>
          </a:xfrm>
        </p:grpSpPr>
        <p:grpSp>
          <p:nvGrpSpPr>
            <p:cNvPr id="184828" name="Group 508"/>
            <p:cNvGrpSpPr>
              <a:grpSpLocks/>
            </p:cNvGrpSpPr>
            <p:nvPr/>
          </p:nvGrpSpPr>
          <p:grpSpPr bwMode="auto">
            <a:xfrm>
              <a:off x="0" y="0"/>
              <a:ext cx="888" cy="4856"/>
              <a:chOff x="0" y="0"/>
              <a:chExt cx="888" cy="4856"/>
            </a:xfrm>
          </p:grpSpPr>
          <p:sp>
            <p:nvSpPr>
              <p:cNvPr id="184829" name="Rectangle 509"/>
              <p:cNvSpPr>
                <a:spLocks/>
              </p:cNvSpPr>
              <p:nvPr/>
            </p:nvSpPr>
            <p:spPr bwMode="auto">
              <a:xfrm rot="-5400000">
                <a:off x="-1508" y="2572"/>
                <a:ext cx="4071" cy="496"/>
              </a:xfrm>
              <a:prstGeom prst="rect">
                <a:avLst/>
              </a:prstGeom>
              <a:solidFill>
                <a:srgbClr val="797592">
                  <a:alpha val="80783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184830" name="Group 510"/>
              <p:cNvGrpSpPr>
                <a:grpSpLocks/>
              </p:cNvGrpSpPr>
              <p:nvPr/>
            </p:nvGrpSpPr>
            <p:grpSpPr bwMode="auto">
              <a:xfrm>
                <a:off x="0" y="0"/>
                <a:ext cx="888" cy="794"/>
                <a:chOff x="0" y="0"/>
                <a:chExt cx="888" cy="794"/>
              </a:xfrm>
            </p:grpSpPr>
            <p:sp>
              <p:nvSpPr>
                <p:cNvPr id="184831" name="Rectangle 511"/>
                <p:cNvSpPr>
                  <a:spLocks/>
                </p:cNvSpPr>
                <p:nvPr/>
              </p:nvSpPr>
              <p:spPr bwMode="auto">
                <a:xfrm>
                  <a:off x="0" y="0"/>
                  <a:ext cx="888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marL="114300"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1pPr>
                  <a:lvl2pPr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2pPr>
                  <a:lvl3pPr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3pPr>
                  <a:lvl4pPr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4pPr>
                  <a:lvl5pPr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20700" algn="l"/>
                    </a:tabLst>
                    <a:defRPr sz="1200">
                      <a:solidFill>
                        <a:schemeClr val="tx1"/>
                      </a:solidFill>
                      <a:latin typeface="Hoefler Text" pitchFamily="1" charset="0"/>
                    </a:defRPr>
                  </a:lvl9pPr>
                </a:lstStyle>
                <a:p>
                  <a:pPr algn="ctr"/>
                  <a:r>
                    <a:rPr lang="en-US" altLang="en-US" sz="1300">
                      <a:solidFill>
                        <a:srgbClr val="171512"/>
                      </a:solidFill>
                      <a:latin typeface="Arial" charset="0"/>
                      <a:cs typeface="Arial" charset="0"/>
                      <a:sym typeface="Arial" charset="0"/>
                    </a:rPr>
                    <a:t>Read third letter here</a:t>
                  </a:r>
                </a:p>
              </p:txBody>
            </p:sp>
            <p:sp>
              <p:nvSpPr>
                <p:cNvPr id="184832" name="Line 512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09" y="389"/>
                  <a:ext cx="277" cy="405"/>
                </a:xfrm>
                <a:prstGeom prst="line">
                  <a:avLst/>
                </a:prstGeom>
                <a:noFill/>
                <a:ln w="50800">
                  <a:solidFill>
                    <a:srgbClr val="FF0017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</p:grpSp>
        <p:sp>
          <p:nvSpPr>
            <p:cNvPr id="184833" name="Rectangle 513"/>
            <p:cNvSpPr>
              <a:spLocks/>
            </p:cNvSpPr>
            <p:nvPr/>
          </p:nvSpPr>
          <p:spPr bwMode="auto">
            <a:xfrm rot="5400000">
              <a:off x="-159" y="2681"/>
              <a:ext cx="1379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>
                <a:lnSpc>
                  <a:spcPct val="111000"/>
                </a:lnSpc>
              </a:pPr>
              <a:r>
                <a:rPr lang="en-US" altLang="en-US" sz="2000" b="1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Third Letter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85291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Grp="1" noChangeArrowheads="1"/>
          </p:cNvSpPr>
          <p:nvPr>
            <p:ph type="title"/>
          </p:nvPr>
        </p:nvSpPr>
        <p:spPr>
          <a:xfrm>
            <a:off x="1497212" y="-8930"/>
            <a:ext cx="5911453" cy="812602"/>
          </a:xfrm>
          <a:ln/>
        </p:spPr>
        <p:txBody>
          <a:bodyPr vert="horz" lIns="0" tIns="0" rIns="0" bIns="0" rtlCol="0" anchor="b" anchorCtr="0">
            <a:noAutofit/>
          </a:bodyPr>
          <a:lstStyle/>
          <a:p>
            <a:pPr>
              <a:tabLst>
                <a:tab pos="669703" algn="l"/>
              </a:tabLst>
            </a:pPr>
            <a:r>
              <a:rPr lang="en-US" altLang="en-US">
                <a:solidFill>
                  <a:srgbClr val="000000"/>
                </a:solidFill>
              </a:rPr>
              <a:t>Translation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1765103" y="946548"/>
            <a:ext cx="5339953" cy="5125641"/>
          </a:xfrm>
          <a:ln/>
        </p:spPr>
        <p:txBody>
          <a:bodyPr vert="horz" lIns="0" tIns="0" rIns="0" bIns="0" rtlCol="0" anchor="ctr">
            <a:normAutofit/>
          </a:bodyPr>
          <a:lstStyle/>
          <a:p>
            <a:pPr marL="435307" indent="-346013"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Blip>
                <a:blip r:embed="rId3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  <a:tab pos="977766" algn="l"/>
              </a:tabLst>
            </a:pPr>
            <a:r>
              <a:rPr lang="en-US" altLang="en-US">
                <a:solidFill>
                  <a:srgbClr val="000000"/>
                </a:solidFill>
              </a:rPr>
              <a:t>Translation is the process of building a polypeptide chain from amino acids, guided by the sequence of codons on the mRNA.</a:t>
            </a:r>
          </a:p>
          <a:p>
            <a:pPr marL="435307" indent="-346013"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Blip>
                <a:blip r:embed="rId3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  <a:tab pos="977766" algn="l"/>
              </a:tabLst>
            </a:pPr>
            <a:r>
              <a:rPr lang="en-US" altLang="en-US">
                <a:solidFill>
                  <a:srgbClr val="000000"/>
                </a:solidFill>
              </a:rPr>
              <a:t>Structures involved in translation:</a:t>
            </a: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  <a:tab pos="977766" algn="l"/>
              </a:tabLst>
            </a:pPr>
            <a:r>
              <a:rPr lang="en-US" altLang="en-US" sz="1700" b="1">
                <a:solidFill>
                  <a:srgbClr val="000000"/>
                </a:solidFill>
              </a:rPr>
              <a:t>Messenger RNA</a:t>
            </a:r>
            <a:r>
              <a:rPr lang="en-US" altLang="en-US" sz="1700">
                <a:solidFill>
                  <a:srgbClr val="000000"/>
                </a:solidFill>
              </a:rPr>
              <a:t> molecules (</a:t>
            </a:r>
            <a:r>
              <a:rPr lang="en-US" altLang="en-US" sz="1700" b="1">
                <a:solidFill>
                  <a:srgbClr val="000000"/>
                </a:solidFill>
              </a:rPr>
              <a:t>mRNA</a:t>
            </a:r>
            <a:r>
              <a:rPr lang="en-US" altLang="en-US" sz="1700">
                <a:solidFill>
                  <a:srgbClr val="000000"/>
                </a:solidFill>
              </a:rPr>
              <a:t>) carries</a:t>
            </a:r>
            <a:br>
              <a:rPr lang="en-US" altLang="en-US" sz="1700">
                <a:solidFill>
                  <a:srgbClr val="000000"/>
                </a:solidFill>
              </a:rPr>
            </a:br>
            <a:r>
              <a:rPr lang="en-US" altLang="en-US" sz="1700">
                <a:solidFill>
                  <a:srgbClr val="000000"/>
                </a:solidFill>
              </a:rPr>
              <a:t>the code from the DNA that will be translated</a:t>
            </a:r>
            <a:br>
              <a:rPr lang="en-US" altLang="en-US" sz="1700">
                <a:solidFill>
                  <a:srgbClr val="000000"/>
                </a:solidFill>
              </a:rPr>
            </a:br>
            <a:r>
              <a:rPr lang="en-US" altLang="en-US" sz="1700">
                <a:solidFill>
                  <a:srgbClr val="000000"/>
                </a:solidFill>
              </a:rPr>
              <a:t>into an amino acid sequence.</a:t>
            </a: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  <a:tab pos="977766" algn="l"/>
              </a:tabLst>
            </a:pPr>
            <a:r>
              <a:rPr lang="en-US" altLang="en-US" sz="1700" b="1">
                <a:solidFill>
                  <a:srgbClr val="000000"/>
                </a:solidFill>
              </a:rPr>
              <a:t>Transfer</a:t>
            </a:r>
            <a:r>
              <a:rPr lang="en-US" altLang="en-US" sz="1700">
                <a:solidFill>
                  <a:srgbClr val="000000"/>
                </a:solidFill>
              </a:rPr>
              <a:t> </a:t>
            </a:r>
            <a:r>
              <a:rPr lang="en-US" altLang="en-US" sz="1700" b="1">
                <a:solidFill>
                  <a:srgbClr val="000000"/>
                </a:solidFill>
              </a:rPr>
              <a:t>RNA</a:t>
            </a:r>
            <a:r>
              <a:rPr lang="en-US" altLang="en-US" sz="1700">
                <a:solidFill>
                  <a:srgbClr val="000000"/>
                </a:solidFill>
              </a:rPr>
              <a:t> molecules (</a:t>
            </a:r>
            <a:r>
              <a:rPr lang="en-US" altLang="en-US" sz="1700" b="1">
                <a:solidFill>
                  <a:srgbClr val="000000"/>
                </a:solidFill>
              </a:rPr>
              <a:t>tRNA</a:t>
            </a:r>
            <a:r>
              <a:rPr lang="en-US" altLang="en-US" sz="1700">
                <a:solidFill>
                  <a:srgbClr val="000000"/>
                </a:solidFill>
              </a:rPr>
              <a:t>) transport amino acids to their correct position on the mRNA strand.</a:t>
            </a: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  <a:tab pos="977766" algn="l"/>
              </a:tabLst>
            </a:pPr>
            <a:r>
              <a:rPr lang="en-US" altLang="en-US" sz="1700" b="1">
                <a:solidFill>
                  <a:srgbClr val="000000"/>
                </a:solidFill>
              </a:rPr>
              <a:t>Ribosomes</a:t>
            </a:r>
            <a:r>
              <a:rPr lang="en-US" altLang="en-US" sz="1700">
                <a:solidFill>
                  <a:srgbClr val="000000"/>
                </a:solidFill>
              </a:rPr>
              <a:t> provide the environment for</a:t>
            </a:r>
            <a:br>
              <a:rPr lang="en-US" altLang="en-US" sz="1700">
                <a:solidFill>
                  <a:srgbClr val="000000"/>
                </a:solidFill>
              </a:rPr>
            </a:br>
            <a:r>
              <a:rPr lang="en-US" altLang="en-US" sz="1700">
                <a:solidFill>
                  <a:srgbClr val="000000"/>
                </a:solidFill>
              </a:rPr>
              <a:t>tRNA attachment and amino acid linkage.</a:t>
            </a: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  <a:tab pos="977766" algn="l"/>
              </a:tabLst>
            </a:pPr>
            <a:r>
              <a:rPr lang="en-US" altLang="en-US" sz="1700" b="1">
                <a:solidFill>
                  <a:srgbClr val="000000"/>
                </a:solidFill>
              </a:rPr>
              <a:t>Amino acids</a:t>
            </a:r>
            <a:r>
              <a:rPr lang="en-US" altLang="en-US" sz="1700">
                <a:solidFill>
                  <a:srgbClr val="000000"/>
                </a:solidFill>
              </a:rPr>
              <a:t> from which the polypeptides</a:t>
            </a:r>
            <a:br>
              <a:rPr lang="en-US" altLang="en-US" sz="1700">
                <a:solidFill>
                  <a:srgbClr val="000000"/>
                </a:solidFill>
              </a:rPr>
            </a:br>
            <a:r>
              <a:rPr lang="en-US" altLang="en-US" sz="1700">
                <a:solidFill>
                  <a:srgbClr val="000000"/>
                </a:solidFill>
              </a:rPr>
              <a:t>are constructed.</a:t>
            </a:r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821" y="294680"/>
            <a:ext cx="2707928" cy="22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92164" name="Rectangle 4"/>
          <p:cNvSpPr>
            <a:spLocks/>
          </p:cNvSpPr>
          <p:nvPr/>
        </p:nvSpPr>
        <p:spPr bwMode="auto">
          <a:xfrm>
            <a:off x="7274719" y="2616399"/>
            <a:ext cx="3196828" cy="60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>
              <a:lnSpc>
                <a:spcPct val="111000"/>
              </a:lnSpc>
            </a:pPr>
            <a:r>
              <a:rPr lang="en-US" altLang="en-US" sz="1300">
                <a:solidFill>
                  <a:srgbClr val="84007E"/>
                </a:solidFill>
                <a:latin typeface="Arial" charset="0"/>
                <a:cs typeface="Arial" charset="0"/>
                <a:sym typeface="Arial" charset="0"/>
              </a:rPr>
              <a:t>The speckled appearance of the rough endoplasmic reticulum is the result of ribosomes bound to the membrane surface.</a:t>
            </a:r>
          </a:p>
        </p:txBody>
      </p: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7203282" y="3453557"/>
            <a:ext cx="7402711" cy="706546"/>
            <a:chOff x="0" y="0"/>
            <a:chExt cx="6632" cy="632"/>
          </a:xfrm>
        </p:grpSpPr>
        <p:pic>
          <p:nvPicPr>
            <p:cNvPr id="9216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32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2167" name="Rectangle 7"/>
            <p:cNvSpPr>
              <a:spLocks/>
            </p:cNvSpPr>
            <p:nvPr/>
          </p:nvSpPr>
          <p:spPr bwMode="auto">
            <a:xfrm>
              <a:off x="713" y="449"/>
              <a:ext cx="54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>
                <a:lnSpc>
                  <a:spcPct val="111000"/>
                </a:lnSpc>
              </a:pPr>
              <a:r>
                <a:rPr lang="en-US" altLang="en-US" sz="130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mRNA</a:t>
              </a:r>
            </a:p>
          </p:txBody>
        </p:sp>
      </p:grpSp>
      <p:grpSp>
        <p:nvGrpSpPr>
          <p:cNvPr id="92168" name="Group 8"/>
          <p:cNvGrpSpPr>
            <a:grpSpLocks/>
          </p:cNvGrpSpPr>
          <p:nvPr/>
        </p:nvGrpSpPr>
        <p:grpSpPr bwMode="auto">
          <a:xfrm>
            <a:off x="6997899" y="4044034"/>
            <a:ext cx="1419820" cy="1768071"/>
            <a:chOff x="0" y="0"/>
            <a:chExt cx="1272" cy="1583"/>
          </a:xfrm>
        </p:grpSpPr>
        <p:pic>
          <p:nvPicPr>
            <p:cNvPr id="92169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72" cy="1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2170" name="Rectangle 10"/>
            <p:cNvSpPr>
              <a:spLocks/>
            </p:cNvSpPr>
            <p:nvPr/>
          </p:nvSpPr>
          <p:spPr bwMode="auto">
            <a:xfrm>
              <a:off x="25" y="1400"/>
              <a:ext cx="460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>
                <a:lnSpc>
                  <a:spcPct val="111000"/>
                </a:lnSpc>
              </a:pPr>
              <a:r>
                <a:rPr lang="en-US" altLang="en-US" sz="130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tRNA</a:t>
              </a:r>
            </a:p>
          </p:txBody>
        </p:sp>
      </p:grpSp>
      <p:grpSp>
        <p:nvGrpSpPr>
          <p:cNvPr id="92171" name="Group 11"/>
          <p:cNvGrpSpPr>
            <a:grpSpLocks/>
          </p:cNvGrpSpPr>
          <p:nvPr/>
        </p:nvGrpSpPr>
        <p:grpSpPr bwMode="auto">
          <a:xfrm>
            <a:off x="7846220" y="5206009"/>
            <a:ext cx="2566169" cy="1404193"/>
            <a:chOff x="0" y="0"/>
            <a:chExt cx="2299" cy="1258"/>
          </a:xfrm>
        </p:grpSpPr>
        <p:pic>
          <p:nvPicPr>
            <p:cNvPr id="9217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32" cy="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2173" name="Rectangle 13"/>
            <p:cNvSpPr>
              <a:spLocks/>
            </p:cNvSpPr>
            <p:nvPr/>
          </p:nvSpPr>
          <p:spPr bwMode="auto">
            <a:xfrm>
              <a:off x="1381" y="943"/>
              <a:ext cx="918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>
                <a:lnSpc>
                  <a:spcPct val="111000"/>
                </a:lnSpc>
              </a:pPr>
              <a:r>
                <a:rPr lang="en-US" altLang="en-US" sz="130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Amino acids</a:t>
              </a:r>
            </a:p>
          </p:txBody>
        </p:sp>
      </p:grpSp>
      <p:grpSp>
        <p:nvGrpSpPr>
          <p:cNvPr id="92174" name="Group 14"/>
          <p:cNvGrpSpPr>
            <a:grpSpLocks/>
          </p:cNvGrpSpPr>
          <p:nvPr/>
        </p:nvGrpSpPr>
        <p:grpSpPr bwMode="auto">
          <a:xfrm>
            <a:off x="8942338" y="3991571"/>
            <a:ext cx="1504652" cy="1499071"/>
            <a:chOff x="0" y="0"/>
            <a:chExt cx="1348" cy="1343"/>
          </a:xfrm>
        </p:grpSpPr>
        <p:pic>
          <p:nvPicPr>
            <p:cNvPr id="92175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20" cy="1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2176" name="Rectangle 16"/>
            <p:cNvSpPr>
              <a:spLocks/>
            </p:cNvSpPr>
            <p:nvPr/>
          </p:nvSpPr>
          <p:spPr bwMode="auto">
            <a:xfrm>
              <a:off x="496" y="1160"/>
              <a:ext cx="85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>
                <a:lnSpc>
                  <a:spcPct val="111000"/>
                </a:lnSpc>
              </a:pPr>
              <a:r>
                <a:rPr lang="en-US" altLang="en-US" sz="130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Ribosomes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1504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 bldLvl="5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>
            <a:spLocks noGrp="1" noChangeArrowheads="1"/>
          </p:cNvSpPr>
          <p:nvPr>
            <p:ph type="title"/>
          </p:nvPr>
        </p:nvSpPr>
        <p:spPr>
          <a:xfrm>
            <a:off x="1497211" y="-8930"/>
            <a:ext cx="9197578" cy="839391"/>
          </a:xfrm>
          <a:ln/>
        </p:spPr>
        <p:txBody>
          <a:bodyPr vert="horz" lIns="0" tIns="0" rIns="0" bIns="0" rtlCol="0" anchor="b" anchorCtr="0">
            <a:noAutofit/>
          </a:bodyPr>
          <a:lstStyle/>
          <a:p>
            <a:pPr>
              <a:lnSpc>
                <a:spcPct val="69000"/>
              </a:lnSpc>
              <a:tabLst>
                <a:tab pos="669703" algn="l"/>
              </a:tabLst>
            </a:pPr>
            <a:r>
              <a:rPr lang="en-US" altLang="en-US">
                <a:solidFill>
                  <a:srgbClr val="000000"/>
                </a:solidFill>
              </a:rPr>
              <a:t>Ribosomes &amp; tRNA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1925837" y="1026914"/>
            <a:ext cx="4482703" cy="5259586"/>
          </a:xfrm>
          <a:ln/>
        </p:spPr>
        <p:txBody>
          <a:bodyPr vert="horz" lIns="0" tIns="0" rIns="0" bIns="0" rtlCol="0" anchor="ctr">
            <a:normAutofit fontScale="92500"/>
          </a:bodyPr>
          <a:lstStyle/>
          <a:p>
            <a:pPr marL="435307" indent="-346013"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Blip>
                <a:blip r:embed="rId3"/>
              </a:buBlip>
              <a:tabLst>
                <a:tab pos="721047" algn="l"/>
                <a:tab pos="977766" algn="l"/>
                <a:tab pos="977766" algn="l"/>
                <a:tab pos="977766" algn="l"/>
                <a:tab pos="721047" algn="l"/>
                <a:tab pos="977766" algn="l"/>
                <a:tab pos="977766" algn="l"/>
              </a:tabLst>
            </a:pPr>
            <a:r>
              <a:rPr lang="en-US" altLang="en-US" b="1">
                <a:solidFill>
                  <a:srgbClr val="000000"/>
                </a:solidFill>
              </a:rPr>
              <a:t>Ribosome</a:t>
            </a:r>
            <a:endParaRPr lang="en-US" altLang="en-US" b="1">
              <a:solidFill>
                <a:srgbClr val="000000"/>
              </a:solidFill>
              <a:ea typeface="ヒラギノ角ゴ Pro W6" pitchFamily="1" charset="-128"/>
            </a:endParaRP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977766" algn="l"/>
                <a:tab pos="977766" algn="l"/>
                <a:tab pos="977766" algn="l"/>
                <a:tab pos="721047" algn="l"/>
                <a:tab pos="977766" algn="l"/>
                <a:tab pos="977766" algn="l"/>
              </a:tabLst>
            </a:pPr>
            <a:r>
              <a:rPr lang="en-US" altLang="en-US" sz="1700">
                <a:solidFill>
                  <a:srgbClr val="000000"/>
                </a:solidFill>
              </a:rPr>
              <a:t>Comprises two subunits in which there are grooves where the mRNA strand and polypeptide chain fit in.</a:t>
            </a: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977766" algn="l"/>
                <a:tab pos="977766" algn="l"/>
                <a:tab pos="977766" algn="l"/>
                <a:tab pos="721047" algn="l"/>
                <a:tab pos="977766" algn="l"/>
                <a:tab pos="977766" algn="l"/>
              </a:tabLst>
            </a:pPr>
            <a:r>
              <a:rPr lang="en-US" altLang="en-US" sz="1700">
                <a:solidFill>
                  <a:srgbClr val="000000"/>
                </a:solidFill>
              </a:rPr>
              <a:t>The ribosomal subunits are constructed of protein and ribosomal RNA (rRNA).</a:t>
            </a: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977766" algn="l"/>
                <a:tab pos="977766" algn="l"/>
                <a:tab pos="977766" algn="l"/>
                <a:tab pos="721047" algn="l"/>
                <a:tab pos="977766" algn="l"/>
                <a:tab pos="977766" algn="l"/>
              </a:tabLst>
            </a:pPr>
            <a:r>
              <a:rPr lang="en-US" altLang="en-US" sz="1700">
                <a:solidFill>
                  <a:srgbClr val="000000"/>
                </a:solidFill>
              </a:rPr>
              <a:t>The subunits form a functional unit only when they attach to a mRNA molecule.</a:t>
            </a:r>
          </a:p>
          <a:p>
            <a:pPr marL="435307" indent="-346013"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Blip>
                <a:blip r:embed="rId3"/>
              </a:buBlip>
              <a:tabLst>
                <a:tab pos="721047" algn="l"/>
                <a:tab pos="977766" algn="l"/>
                <a:tab pos="977766" algn="l"/>
                <a:tab pos="977766" algn="l"/>
                <a:tab pos="721047" algn="l"/>
                <a:tab pos="977766" algn="l"/>
                <a:tab pos="977766" algn="l"/>
              </a:tabLst>
            </a:pPr>
            <a:r>
              <a:rPr lang="en-US" altLang="en-US" b="1">
                <a:solidFill>
                  <a:srgbClr val="000000"/>
                </a:solidFill>
              </a:rPr>
              <a:t>tRNA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molecule</a:t>
            </a:r>
            <a:endParaRPr lang="en-US" altLang="en-US" b="1">
              <a:solidFill>
                <a:srgbClr val="000000"/>
              </a:solidFill>
              <a:ea typeface="ヒラギノ角ゴ Pro W6" pitchFamily="1" charset="-128"/>
            </a:endParaRP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Blip>
                <a:blip r:embed="rId4"/>
              </a:buBlip>
              <a:tabLst>
                <a:tab pos="721047" algn="l"/>
                <a:tab pos="977766" algn="l"/>
                <a:tab pos="977766" algn="l"/>
                <a:tab pos="977766" algn="l"/>
                <a:tab pos="721047" algn="l"/>
                <a:tab pos="977766" algn="l"/>
                <a:tab pos="977766" algn="l"/>
              </a:tabLst>
            </a:pPr>
            <a:r>
              <a:rPr lang="en-US" altLang="en-US" sz="1700">
                <a:solidFill>
                  <a:srgbClr val="000000"/>
                </a:solidFill>
              </a:rPr>
              <a:t>There is a specific tRNA molecule and </a:t>
            </a:r>
            <a:r>
              <a:rPr lang="en-US" altLang="en-US" sz="1700" b="1">
                <a:solidFill>
                  <a:srgbClr val="000000"/>
                </a:solidFill>
              </a:rPr>
              <a:t>anticodon</a:t>
            </a:r>
            <a:r>
              <a:rPr lang="en-US" altLang="en-US" sz="1700">
                <a:solidFill>
                  <a:srgbClr val="000000"/>
                </a:solidFill>
              </a:rPr>
              <a:t> for each type of </a:t>
            </a:r>
            <a:r>
              <a:rPr lang="en-US" altLang="en-US" sz="1700" b="1">
                <a:solidFill>
                  <a:srgbClr val="000000"/>
                </a:solidFill>
              </a:rPr>
              <a:t>codon</a:t>
            </a:r>
            <a:r>
              <a:rPr lang="en-US" altLang="en-US" sz="1700">
                <a:solidFill>
                  <a:srgbClr val="000000"/>
                </a:solidFill>
              </a:rPr>
              <a:t>.</a:t>
            </a: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Blip>
                <a:blip r:embed="rId4"/>
              </a:buBlip>
              <a:tabLst>
                <a:tab pos="721047" algn="l"/>
                <a:tab pos="977766" algn="l"/>
                <a:tab pos="977766" algn="l"/>
                <a:tab pos="977766" algn="l"/>
                <a:tab pos="721047" algn="l"/>
                <a:tab pos="977766" algn="l"/>
                <a:tab pos="977766" algn="l"/>
              </a:tabLst>
            </a:pPr>
            <a:r>
              <a:rPr lang="en-US" altLang="en-US" sz="1700">
                <a:solidFill>
                  <a:srgbClr val="000000"/>
                </a:solidFill>
              </a:rPr>
              <a:t>The</a:t>
            </a:r>
            <a:r>
              <a:rPr lang="en-US" altLang="en-US" sz="1700" b="1">
                <a:solidFill>
                  <a:srgbClr val="000000"/>
                </a:solidFill>
              </a:rPr>
              <a:t> anticodon</a:t>
            </a:r>
            <a:r>
              <a:rPr lang="en-US" altLang="en-US" sz="1700">
                <a:solidFill>
                  <a:srgbClr val="000000"/>
                </a:solidFill>
              </a:rPr>
              <a:t> is the site of the 3-base sequence that 'recognizes' and matches up with the codon on the mRNA molecule.</a:t>
            </a:r>
          </a:p>
        </p:txBody>
      </p:sp>
      <p:grpSp>
        <p:nvGrpSpPr>
          <p:cNvPr id="93187" name="Group 3"/>
          <p:cNvGrpSpPr>
            <a:grpSpLocks/>
          </p:cNvGrpSpPr>
          <p:nvPr/>
        </p:nvGrpSpPr>
        <p:grpSpPr bwMode="auto">
          <a:xfrm>
            <a:off x="6754565" y="821532"/>
            <a:ext cx="3663404" cy="1910953"/>
            <a:chOff x="0" y="0"/>
            <a:chExt cx="3281" cy="1712"/>
          </a:xfrm>
        </p:grpSpPr>
        <p:pic>
          <p:nvPicPr>
            <p:cNvPr id="9318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63" cy="1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3189" name="Rectangle 5"/>
            <p:cNvSpPr>
              <a:spLocks/>
            </p:cNvSpPr>
            <p:nvPr/>
          </p:nvSpPr>
          <p:spPr bwMode="auto">
            <a:xfrm>
              <a:off x="1313" y="120"/>
              <a:ext cx="827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>
                <a:lnSpc>
                  <a:spcPct val="117000"/>
                </a:lnSpc>
              </a:pPr>
              <a:r>
                <a:rPr lang="en-US" altLang="en-US" sz="1300" b="1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Ribosome</a:t>
              </a:r>
            </a:p>
          </p:txBody>
        </p:sp>
        <p:sp>
          <p:nvSpPr>
            <p:cNvPr id="93190" name="Rectangle 6"/>
            <p:cNvSpPr>
              <a:spLocks/>
            </p:cNvSpPr>
            <p:nvPr/>
          </p:nvSpPr>
          <p:spPr bwMode="auto">
            <a:xfrm>
              <a:off x="2657" y="1256"/>
              <a:ext cx="624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>
                <a:lnSpc>
                  <a:spcPct val="117000"/>
                </a:lnSpc>
              </a:pPr>
              <a:r>
                <a:rPr lang="en-US" altLang="en-US" sz="1300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Small subunit</a:t>
              </a:r>
            </a:p>
          </p:txBody>
        </p:sp>
        <p:sp>
          <p:nvSpPr>
            <p:cNvPr id="93191" name="Rectangle 7"/>
            <p:cNvSpPr>
              <a:spLocks/>
            </p:cNvSpPr>
            <p:nvPr/>
          </p:nvSpPr>
          <p:spPr bwMode="auto">
            <a:xfrm>
              <a:off x="1825" y="1256"/>
              <a:ext cx="624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>
                <a:lnSpc>
                  <a:spcPct val="117000"/>
                </a:lnSpc>
              </a:pPr>
              <a:r>
                <a:rPr lang="en-US" altLang="en-US" sz="1300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Large subunit</a:t>
              </a:r>
            </a:p>
          </p:txBody>
        </p:sp>
        <p:pic>
          <p:nvPicPr>
            <p:cNvPr id="9319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" y="536"/>
              <a:ext cx="471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93193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7" y="536"/>
              <a:ext cx="64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93194" name="Group 10"/>
          <p:cNvGrpSpPr>
            <a:grpSpLocks/>
          </p:cNvGrpSpPr>
          <p:nvPr/>
        </p:nvGrpSpPr>
        <p:grpSpPr bwMode="auto">
          <a:xfrm>
            <a:off x="6685361" y="3027165"/>
            <a:ext cx="3732609" cy="3634383"/>
            <a:chOff x="0" y="0"/>
            <a:chExt cx="3343" cy="3256"/>
          </a:xfrm>
        </p:grpSpPr>
        <p:pic>
          <p:nvPicPr>
            <p:cNvPr id="9319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" y="808"/>
              <a:ext cx="659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9319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96"/>
              <a:ext cx="1943" cy="2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3197" name="Rectangle 13"/>
            <p:cNvSpPr>
              <a:spLocks/>
            </p:cNvSpPr>
            <p:nvPr/>
          </p:nvSpPr>
          <p:spPr bwMode="auto">
            <a:xfrm>
              <a:off x="103" y="0"/>
              <a:ext cx="187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>
                <a:lnSpc>
                  <a:spcPct val="111000"/>
                </a:lnSpc>
              </a:pPr>
              <a:r>
                <a:rPr lang="en-US" altLang="en-US" sz="1300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Amino acid attachment site</a:t>
              </a:r>
            </a:p>
          </p:txBody>
        </p:sp>
        <p:sp>
          <p:nvSpPr>
            <p:cNvPr id="93198" name="Rectangle 14"/>
            <p:cNvSpPr>
              <a:spLocks/>
            </p:cNvSpPr>
            <p:nvPr/>
          </p:nvSpPr>
          <p:spPr bwMode="auto">
            <a:xfrm>
              <a:off x="151" y="3096"/>
              <a:ext cx="177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>
                <a:lnSpc>
                  <a:spcPct val="117000"/>
                </a:lnSpc>
              </a:pPr>
              <a:r>
                <a:rPr lang="en-US" altLang="en-US" sz="1300" b="1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Transfer RNA molecule</a:t>
              </a:r>
            </a:p>
          </p:txBody>
        </p:sp>
        <p:sp>
          <p:nvSpPr>
            <p:cNvPr id="93199" name="Rectangle 15"/>
            <p:cNvSpPr>
              <a:spLocks/>
            </p:cNvSpPr>
            <p:nvPr/>
          </p:nvSpPr>
          <p:spPr bwMode="auto">
            <a:xfrm>
              <a:off x="1447" y="2096"/>
              <a:ext cx="1896" cy="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>
                <a:lnSpc>
                  <a:spcPct val="117000"/>
                </a:lnSpc>
              </a:pPr>
              <a:r>
                <a:rPr lang="en-US" altLang="en-US" sz="1300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The 3-base sequence of the </a:t>
              </a:r>
              <a:r>
                <a:rPr lang="en-US" altLang="en-US" sz="1300" b="1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anticodon</a:t>
              </a:r>
              <a:r>
                <a:rPr lang="en-US" altLang="en-US" sz="1300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 is complementary to the codon on the mRNA molecule</a:t>
              </a:r>
            </a:p>
          </p:txBody>
        </p:sp>
        <p:sp>
          <p:nvSpPr>
            <p:cNvPr id="93200" name="Rectangle 16"/>
            <p:cNvSpPr>
              <a:spLocks/>
            </p:cNvSpPr>
            <p:nvPr/>
          </p:nvSpPr>
          <p:spPr bwMode="auto">
            <a:xfrm>
              <a:off x="1135" y="416"/>
              <a:ext cx="1264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>
                <a:lnSpc>
                  <a:spcPct val="117000"/>
                </a:lnSpc>
              </a:pPr>
              <a:r>
                <a:rPr lang="en-US" altLang="en-US" sz="1300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Ribosome attachment point</a:t>
              </a:r>
            </a:p>
          </p:txBody>
        </p:sp>
        <p:sp>
          <p:nvSpPr>
            <p:cNvPr id="93201" name="Rectangle 17"/>
            <p:cNvSpPr>
              <a:spLocks/>
            </p:cNvSpPr>
            <p:nvPr/>
          </p:nvSpPr>
          <p:spPr bwMode="auto">
            <a:xfrm>
              <a:off x="527" y="2808"/>
              <a:ext cx="768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>
                <a:lnSpc>
                  <a:spcPct val="117000"/>
                </a:lnSpc>
              </a:pPr>
              <a:r>
                <a:rPr lang="en-US" altLang="en-US" sz="1300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Anticodon</a:t>
              </a:r>
            </a:p>
          </p:txBody>
        </p:sp>
        <p:sp>
          <p:nvSpPr>
            <p:cNvPr id="93202" name="Line 18"/>
            <p:cNvSpPr>
              <a:spLocks noChangeShapeType="1"/>
            </p:cNvSpPr>
            <p:nvPr/>
          </p:nvSpPr>
          <p:spPr bwMode="auto">
            <a:xfrm rot="10800000" flipH="1">
              <a:off x="1708" y="804"/>
              <a:ext cx="0" cy="6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3203" name="Line 19"/>
            <p:cNvSpPr>
              <a:spLocks noChangeShapeType="1"/>
            </p:cNvSpPr>
            <p:nvPr/>
          </p:nvSpPr>
          <p:spPr bwMode="auto">
            <a:xfrm>
              <a:off x="2564" y="1695"/>
              <a:ext cx="5" cy="3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3204" name="Line 20"/>
            <p:cNvSpPr>
              <a:spLocks noChangeShapeType="1"/>
            </p:cNvSpPr>
            <p:nvPr/>
          </p:nvSpPr>
          <p:spPr bwMode="auto">
            <a:xfrm rot="10800000" flipH="1">
              <a:off x="1028" y="191"/>
              <a:ext cx="0" cy="30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3205" name="AutoShape 21"/>
            <p:cNvSpPr>
              <a:spLocks/>
            </p:cNvSpPr>
            <p:nvPr/>
          </p:nvSpPr>
          <p:spPr bwMode="auto">
            <a:xfrm>
              <a:off x="679" y="2624"/>
              <a:ext cx="408" cy="14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41" y="200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38100">
              <a:solidFill>
                <a:srgbClr val="FF001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0699070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build="p" bldLvl="5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6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7719" y="1555999"/>
            <a:ext cx="2321719" cy="222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325635" name="Rectangle 3"/>
          <p:cNvSpPr>
            <a:spLocks noGrp="1" noChangeArrowheads="1"/>
          </p:cNvSpPr>
          <p:nvPr>
            <p:ph type="title"/>
          </p:nvPr>
        </p:nvSpPr>
        <p:spPr>
          <a:xfrm>
            <a:off x="1497211" y="-8930"/>
            <a:ext cx="9197578" cy="812602"/>
          </a:xfrm>
          <a:ln/>
        </p:spPr>
        <p:txBody>
          <a:bodyPr vert="horz" lIns="0" tIns="0" rIns="0" bIns="0" rtlCol="0" anchor="b" anchorCtr="0">
            <a:noAutofit/>
          </a:bodyPr>
          <a:lstStyle/>
          <a:p>
            <a:pPr>
              <a:tabLst>
                <a:tab pos="669703" algn="l"/>
              </a:tabLst>
            </a:pPr>
            <a:r>
              <a:rPr lang="en-US" altLang="en-US">
                <a:solidFill>
                  <a:srgbClr val="000000"/>
                </a:solidFill>
              </a:rPr>
              <a:t>Translation: Initiation</a:t>
            </a:r>
          </a:p>
        </p:txBody>
      </p:sp>
      <p:sp>
        <p:nvSpPr>
          <p:cNvPr id="325636" name="Rectangle 4"/>
          <p:cNvSpPr>
            <a:spLocks noGrp="1" noChangeArrowheads="1"/>
          </p:cNvSpPr>
          <p:nvPr>
            <p:ph sz="quarter" idx="13"/>
          </p:nvPr>
        </p:nvSpPr>
        <p:spPr>
          <a:xfrm>
            <a:off x="1836539" y="901900"/>
            <a:ext cx="8509992" cy="2366367"/>
          </a:xfrm>
          <a:ln/>
        </p:spPr>
        <p:txBody>
          <a:bodyPr vert="horz" lIns="0" tIns="0" rIns="0" bIns="0" rtlCol="0" anchor="ctr">
            <a:normAutofit/>
          </a:bodyPr>
          <a:lstStyle/>
          <a:p>
            <a:pPr marL="424145" indent="-334851"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Blip>
                <a:blip r:embed="rId4"/>
              </a:buBlip>
              <a:tabLst>
                <a:tab pos="977766" algn="l"/>
                <a:tab pos="977766" algn="l"/>
                <a:tab pos="977766" algn="l"/>
              </a:tabLst>
            </a:pPr>
            <a:r>
              <a:rPr lang="en-US" altLang="en-US" sz="1700">
                <a:solidFill>
                  <a:srgbClr val="000000"/>
                </a:solidFill>
              </a:rPr>
              <a:t>The first </a:t>
            </a:r>
            <a:r>
              <a:rPr lang="en-US" altLang="en-US" sz="1700" b="1">
                <a:solidFill>
                  <a:srgbClr val="000000"/>
                </a:solidFill>
              </a:rPr>
              <a:t>initiation </a:t>
            </a:r>
            <a:r>
              <a:rPr lang="en-US" altLang="en-US" sz="1700">
                <a:solidFill>
                  <a:srgbClr val="000000"/>
                </a:solidFill>
              </a:rPr>
              <a:t>stage of translation brings together </a:t>
            </a:r>
            <a:r>
              <a:rPr lang="en-US" altLang="en-US" sz="1700" b="1">
                <a:solidFill>
                  <a:srgbClr val="000000"/>
                </a:solidFill>
              </a:rPr>
              <a:t>mRNA</a:t>
            </a:r>
            <a:r>
              <a:rPr lang="en-US" altLang="en-US" sz="1700">
                <a:solidFill>
                  <a:srgbClr val="000000"/>
                </a:solidFill>
              </a:rPr>
              <a:t>, a </a:t>
            </a:r>
            <a:r>
              <a:rPr lang="en-US" altLang="en-US" sz="1700" b="1">
                <a:solidFill>
                  <a:srgbClr val="000000"/>
                </a:solidFill>
              </a:rPr>
              <a:t>tRNA</a:t>
            </a:r>
            <a:r>
              <a:rPr lang="en-US" altLang="en-US" sz="1700">
                <a:solidFill>
                  <a:srgbClr val="000000"/>
                </a:solidFill>
              </a:rPr>
              <a:t> bearing the first amino acid of a polypeptide, and the two </a:t>
            </a:r>
            <a:r>
              <a:rPr lang="en-US" altLang="en-US" sz="1700" b="1">
                <a:solidFill>
                  <a:srgbClr val="000000"/>
                </a:solidFill>
              </a:rPr>
              <a:t>ribosomal subunits</a:t>
            </a:r>
            <a:r>
              <a:rPr lang="en-US" altLang="en-US" sz="1700">
                <a:solidFill>
                  <a:srgbClr val="000000"/>
                </a:solidFill>
              </a:rPr>
              <a:t>.</a:t>
            </a:r>
            <a:endParaRPr lang="en-US" altLang="en-US" sz="1400">
              <a:solidFill>
                <a:srgbClr val="000000"/>
              </a:solidFill>
            </a:endParaRP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5"/>
              </a:buBlip>
              <a:tabLst>
                <a:tab pos="977766" algn="l"/>
                <a:tab pos="977766" algn="l"/>
                <a:tab pos="977766" algn="l"/>
              </a:tabLst>
            </a:pPr>
            <a:r>
              <a:rPr lang="en-US" altLang="en-US" sz="1400">
                <a:solidFill>
                  <a:srgbClr val="000000"/>
                </a:solidFill>
              </a:rPr>
              <a:t>The small ribosomal sub-unit attaches to a specific nucleotide sequence on the mRNA strand just ‘upstream’ the initiation codon (AUG) where translation will start. The initiator tRNA, carrying methionine, attaches to the initiator codon. </a:t>
            </a: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5"/>
              </a:buBlip>
              <a:tabLst>
                <a:tab pos="977766" algn="l"/>
                <a:tab pos="977766" algn="l"/>
                <a:tab pos="977766" algn="l"/>
              </a:tabLst>
            </a:pPr>
            <a:r>
              <a:rPr lang="en-US" altLang="en-US" sz="1400">
                <a:solidFill>
                  <a:srgbClr val="000000"/>
                </a:solidFill>
              </a:rPr>
              <a:t>The large </a:t>
            </a:r>
            <a:r>
              <a:rPr lang="en-US" altLang="en-US" sz="1400" b="1">
                <a:solidFill>
                  <a:srgbClr val="000000"/>
                </a:solidFill>
              </a:rPr>
              <a:t>ribosomal</a:t>
            </a:r>
            <a:r>
              <a:rPr lang="en-US" altLang="en-US" sz="1400">
                <a:solidFill>
                  <a:srgbClr val="000000"/>
                </a:solidFill>
              </a:rPr>
              <a:t> sub-unit binds to complete the protein-synthesizing complex.</a:t>
            </a:r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325637" name="Rectangle 5"/>
          <p:cNvSpPr>
            <a:spLocks/>
          </p:cNvSpPr>
          <p:nvPr/>
        </p:nvSpPr>
        <p:spPr bwMode="auto">
          <a:xfrm>
            <a:off x="6890742" y="3491509"/>
            <a:ext cx="794742" cy="31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r>
              <a:rPr lang="en-US" altLang="en-US" sz="1100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Activated</a:t>
            </a:r>
            <a:br>
              <a:rPr lang="en-US" altLang="en-US" sz="1100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</a:br>
            <a:r>
              <a:rPr lang="en-US" altLang="en-US" sz="1100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Thr-tRNA</a:t>
            </a:r>
          </a:p>
        </p:txBody>
      </p:sp>
      <p:sp>
        <p:nvSpPr>
          <p:cNvPr id="325638" name="Rectangle 6"/>
          <p:cNvSpPr>
            <a:spLocks/>
          </p:cNvSpPr>
          <p:nvPr/>
        </p:nvSpPr>
        <p:spPr bwMode="auto">
          <a:xfrm>
            <a:off x="3568899" y="5750719"/>
            <a:ext cx="623569" cy="21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7000"/>
              </a:lnSpc>
            </a:pPr>
            <a:r>
              <a:rPr lang="en-US" altLang="en-US" sz="1300" b="1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mRNA</a:t>
            </a:r>
          </a:p>
        </p:txBody>
      </p:sp>
      <p:sp>
        <p:nvSpPr>
          <p:cNvPr id="325639" name="Rectangle 7"/>
          <p:cNvSpPr>
            <a:spLocks/>
          </p:cNvSpPr>
          <p:nvPr/>
        </p:nvSpPr>
        <p:spPr bwMode="auto">
          <a:xfrm>
            <a:off x="3211711" y="6456164"/>
            <a:ext cx="923330" cy="21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7000"/>
              </a:lnSpc>
            </a:pPr>
            <a:r>
              <a:rPr lang="en-US" altLang="en-US" sz="1300" b="1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Ribosome</a:t>
            </a:r>
          </a:p>
        </p:txBody>
      </p:sp>
      <p:grpSp>
        <p:nvGrpSpPr>
          <p:cNvPr id="325640" name="Group 8"/>
          <p:cNvGrpSpPr>
            <a:grpSpLocks/>
          </p:cNvGrpSpPr>
          <p:nvPr/>
        </p:nvGrpSpPr>
        <p:grpSpPr bwMode="auto">
          <a:xfrm>
            <a:off x="5842622" y="6149211"/>
            <a:ext cx="2566169" cy="429742"/>
            <a:chOff x="3869" y="5509"/>
            <a:chExt cx="2299" cy="385"/>
          </a:xfrm>
        </p:grpSpPr>
        <p:sp>
          <p:nvSpPr>
            <p:cNvPr id="325641" name="Rectangle 9"/>
            <p:cNvSpPr>
              <a:spLocks/>
            </p:cNvSpPr>
            <p:nvPr/>
          </p:nvSpPr>
          <p:spPr bwMode="auto">
            <a:xfrm>
              <a:off x="3869" y="5703"/>
              <a:ext cx="2299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>
                <a:lnSpc>
                  <a:spcPct val="117000"/>
                </a:lnSpc>
              </a:pPr>
              <a:r>
                <a:rPr lang="en-US" altLang="en-US" sz="1300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Ribosomes move in this direction</a:t>
              </a:r>
            </a:p>
          </p:txBody>
        </p:sp>
        <p:sp>
          <p:nvSpPr>
            <p:cNvPr id="325642" name="Line 10"/>
            <p:cNvSpPr>
              <a:spLocks noChangeShapeType="1"/>
            </p:cNvSpPr>
            <p:nvPr/>
          </p:nvSpPr>
          <p:spPr bwMode="auto">
            <a:xfrm flipH="1">
              <a:off x="4029" y="5509"/>
              <a:ext cx="1979" cy="3"/>
            </a:xfrm>
            <a:prstGeom prst="line">
              <a:avLst/>
            </a:prstGeom>
            <a:noFill/>
            <a:ln w="101600">
              <a:solidFill>
                <a:srgbClr val="FF0017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325643" name="AutoShape 11"/>
          <p:cNvSpPr>
            <a:spLocks/>
          </p:cNvSpPr>
          <p:nvPr/>
        </p:nvSpPr>
        <p:spPr bwMode="auto">
          <a:xfrm rot="10800000" flipH="1">
            <a:off x="4408289" y="5453806"/>
            <a:ext cx="401836" cy="714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246"/>
                </a:lnTo>
                <a:lnTo>
                  <a:pt x="21600" y="0"/>
                </a:lnTo>
              </a:path>
            </a:pathLst>
          </a:custGeom>
          <a:noFill/>
          <a:ln w="25400">
            <a:solidFill>
              <a:srgbClr val="FF001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pic>
        <p:nvPicPr>
          <p:cNvPr id="3256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9" y="3178970"/>
            <a:ext cx="1330523" cy="162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325645" name="Rectangle 13"/>
          <p:cNvSpPr>
            <a:spLocks/>
          </p:cNvSpPr>
          <p:nvPr/>
        </p:nvSpPr>
        <p:spPr bwMode="auto">
          <a:xfrm>
            <a:off x="5589241" y="4745013"/>
            <a:ext cx="2035969" cy="5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9000"/>
              </a:lnSpc>
            </a:pPr>
            <a:r>
              <a:rPr lang="en-US" altLang="en-US" sz="1100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Large ribosomal unit attaches to form a functional ribosomal protein-synthesizing complex</a:t>
            </a:r>
          </a:p>
        </p:txBody>
      </p:sp>
      <p:grpSp>
        <p:nvGrpSpPr>
          <p:cNvPr id="325646" name="Group 14"/>
          <p:cNvGrpSpPr>
            <a:grpSpLocks/>
          </p:cNvGrpSpPr>
          <p:nvPr/>
        </p:nvGrpSpPr>
        <p:grpSpPr bwMode="auto">
          <a:xfrm>
            <a:off x="8729143" y="3125392"/>
            <a:ext cx="1330523" cy="2419945"/>
            <a:chOff x="2224" y="2992"/>
            <a:chExt cx="1192" cy="2168"/>
          </a:xfrm>
        </p:grpSpPr>
        <p:pic>
          <p:nvPicPr>
            <p:cNvPr id="325647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4" y="3704"/>
              <a:ext cx="1192" cy="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25400" dist="12699" dir="54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25648" name="Rectangle 16"/>
            <p:cNvSpPr>
              <a:spLocks/>
            </p:cNvSpPr>
            <p:nvPr/>
          </p:nvSpPr>
          <p:spPr bwMode="auto">
            <a:xfrm>
              <a:off x="2448" y="2992"/>
              <a:ext cx="632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>
                <a:lnSpc>
                  <a:spcPct val="119000"/>
                </a:lnSpc>
              </a:pPr>
              <a:r>
                <a:rPr lang="en-US" altLang="en-US" sz="1100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Initiator tRNA </a:t>
              </a:r>
            </a:p>
          </p:txBody>
        </p:sp>
        <p:sp>
          <p:nvSpPr>
            <p:cNvPr id="325649" name="Line 17"/>
            <p:cNvSpPr>
              <a:spLocks noChangeShapeType="1"/>
            </p:cNvSpPr>
            <p:nvPr/>
          </p:nvSpPr>
          <p:spPr bwMode="auto">
            <a:xfrm rot="10800000" flipH="1">
              <a:off x="2757" y="3527"/>
              <a:ext cx="0" cy="3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pic>
        <p:nvPicPr>
          <p:cNvPr id="325650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70" y="5250656"/>
            <a:ext cx="7858125" cy="896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325651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7146" y="4137795"/>
            <a:ext cx="1375172" cy="186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grpSp>
        <p:nvGrpSpPr>
          <p:cNvPr id="325652" name="Group 20"/>
          <p:cNvGrpSpPr>
            <a:grpSpLocks/>
          </p:cNvGrpSpPr>
          <p:nvPr/>
        </p:nvGrpSpPr>
        <p:grpSpPr bwMode="auto">
          <a:xfrm>
            <a:off x="2515197" y="4232672"/>
            <a:ext cx="1330523" cy="1384102"/>
            <a:chOff x="888" y="3792"/>
            <a:chExt cx="1192" cy="1240"/>
          </a:xfrm>
        </p:grpSpPr>
        <p:sp>
          <p:nvSpPr>
            <p:cNvPr id="325653" name="Rectangle 21"/>
            <p:cNvSpPr>
              <a:spLocks/>
            </p:cNvSpPr>
            <p:nvPr/>
          </p:nvSpPr>
          <p:spPr bwMode="auto">
            <a:xfrm>
              <a:off x="888" y="3792"/>
              <a:ext cx="114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>
                <a:lnSpc>
                  <a:spcPct val="119000"/>
                </a:lnSpc>
              </a:pPr>
              <a:r>
                <a:rPr lang="en-US" altLang="en-US" sz="1100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Small ribosomal unit attaches</a:t>
              </a:r>
            </a:p>
          </p:txBody>
        </p:sp>
        <p:sp>
          <p:nvSpPr>
            <p:cNvPr id="325654" name="AutoShape 22"/>
            <p:cNvSpPr>
              <a:spLocks/>
            </p:cNvSpPr>
            <p:nvPr/>
          </p:nvSpPr>
          <p:spPr bwMode="auto">
            <a:xfrm rot="-9900000">
              <a:off x="1160" y="4256"/>
              <a:ext cx="920" cy="776"/>
            </a:xfrm>
            <a:custGeom>
              <a:avLst/>
              <a:gdLst/>
              <a:ahLst/>
              <a:cxnLst/>
              <a:rect l="0" t="0" r="r" b="b"/>
              <a:pathLst>
                <a:path w="21600" h="20745">
                  <a:moveTo>
                    <a:pt x="21600" y="20745"/>
                  </a:moveTo>
                  <a:cubicBezTo>
                    <a:pt x="21412" y="7486"/>
                    <a:pt x="13148" y="-855"/>
                    <a:pt x="0" y="0"/>
                  </a:cubicBezTo>
                </a:path>
              </a:pathLst>
            </a:custGeom>
            <a:noFill/>
            <a:ln w="50800">
              <a:solidFill>
                <a:srgbClr val="000000"/>
              </a:solidFill>
              <a:prstDash val="sysDot"/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325655" name="Rectangle 23"/>
          <p:cNvSpPr>
            <a:spLocks/>
          </p:cNvSpPr>
          <p:nvPr/>
        </p:nvSpPr>
        <p:spPr bwMode="auto">
          <a:xfrm>
            <a:off x="4381500" y="6241853"/>
            <a:ext cx="464344" cy="3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/>
            <a:r>
              <a:rPr lang="en-US" altLang="en-US" sz="1300" b="1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P</a:t>
            </a:r>
          </a:p>
          <a:p>
            <a:pPr algn="ctr"/>
            <a:r>
              <a:rPr lang="en-US" altLang="en-US" sz="1300" b="1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site</a:t>
            </a:r>
          </a:p>
        </p:txBody>
      </p:sp>
      <p:sp>
        <p:nvSpPr>
          <p:cNvPr id="325656" name="Rectangle 24"/>
          <p:cNvSpPr>
            <a:spLocks/>
          </p:cNvSpPr>
          <p:nvPr/>
        </p:nvSpPr>
        <p:spPr bwMode="auto">
          <a:xfrm>
            <a:off x="4827984" y="6241853"/>
            <a:ext cx="464344" cy="3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/>
            <a:r>
              <a:rPr lang="en-US" altLang="en-US" sz="1300" b="1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A</a:t>
            </a:r>
          </a:p>
          <a:p>
            <a:pPr algn="ctr"/>
            <a:r>
              <a:rPr lang="en-US" altLang="en-US" sz="1300" b="1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site</a:t>
            </a:r>
          </a:p>
        </p:txBody>
      </p:sp>
      <p:sp>
        <p:nvSpPr>
          <p:cNvPr id="325657" name="Line 25"/>
          <p:cNvSpPr>
            <a:spLocks noChangeShapeType="1"/>
          </p:cNvSpPr>
          <p:nvPr/>
        </p:nvSpPr>
        <p:spPr bwMode="auto">
          <a:xfrm>
            <a:off x="4601394" y="5831086"/>
            <a:ext cx="0" cy="36723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  <p:sp>
        <p:nvSpPr>
          <p:cNvPr id="325658" name="Line 26"/>
          <p:cNvSpPr>
            <a:spLocks noChangeShapeType="1"/>
          </p:cNvSpPr>
          <p:nvPr/>
        </p:nvSpPr>
        <p:spPr bwMode="auto">
          <a:xfrm>
            <a:off x="5056808" y="5831086"/>
            <a:ext cx="0" cy="36723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9396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2698E-6 -5.6696E-7 L 0.22637 0.06158 L 0.43516 0.20821 L 0.46324 0.3377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62" y="1687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0" dur="2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7753E-6 -3.36918E-6 L 0.16691 0.09971 L 0.38828 0.06338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25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4" y="498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2000" fill="hold"/>
                                        <p:tgtEl>
                                          <p:spTgt spid="3256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3 0.00163 L -0.08729 -0.064 L -0.204 -0.03404 L -0.32072 -0.07915 L -0.43596 -0.04902 L -0.51654 0.01238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87" y="-35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 build="p" bldLvl="5" autoUpdateAnimBg="0"/>
      <p:bldP spid="3256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7211" y="-8930"/>
            <a:ext cx="9197578" cy="812602"/>
          </a:xfrm>
          <a:ln/>
        </p:spPr>
        <p:txBody>
          <a:bodyPr vert="horz" lIns="0" tIns="0" rIns="0" bIns="0" rtlCol="0" anchor="b" anchorCtr="0">
            <a:noAutofit/>
          </a:bodyPr>
          <a:lstStyle/>
          <a:p>
            <a:pPr>
              <a:tabLst>
                <a:tab pos="669703" algn="l"/>
              </a:tabLst>
            </a:pPr>
            <a:r>
              <a:rPr lang="en-US" altLang="en-US">
                <a:solidFill>
                  <a:srgbClr val="000000"/>
                </a:solidFill>
              </a:rPr>
              <a:t>Translation: Elongation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738313" y="964407"/>
            <a:ext cx="8509992" cy="2893219"/>
          </a:xfrm>
          <a:ln/>
        </p:spPr>
        <p:txBody>
          <a:bodyPr vert="horz" lIns="0" tIns="0" rIns="0" bIns="0" rtlCol="0" anchor="ctr">
            <a:normAutofit/>
          </a:bodyPr>
          <a:lstStyle/>
          <a:p>
            <a:pPr marL="424145" indent="-334851"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Blip>
                <a:blip r:embed="rId3"/>
              </a:buBlip>
              <a:tabLst>
                <a:tab pos="977766" algn="l"/>
                <a:tab pos="977766" algn="l"/>
                <a:tab pos="977766" algn="l"/>
              </a:tabLst>
            </a:pPr>
            <a:r>
              <a:rPr lang="en-US" altLang="en-US" sz="1400">
                <a:solidFill>
                  <a:srgbClr val="000000"/>
                </a:solidFill>
                <a:cs typeface="Arial" charset="0"/>
              </a:rPr>
              <a:t>In the elongation stage of translation, amino acids are added one by one   by tRNAs as the ribosome moves along the mRNA. There are three steps:</a:t>
            </a:r>
            <a:endParaRPr lang="en-US" altLang="en-US" sz="1000">
              <a:solidFill>
                <a:srgbClr val="000000"/>
              </a:solidFill>
            </a:endParaRP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4"/>
              </a:buBlip>
              <a:tabLst>
                <a:tab pos="977766" algn="l"/>
                <a:tab pos="977766" algn="l"/>
                <a:tab pos="977766" algn="l"/>
              </a:tabLst>
            </a:pPr>
            <a:r>
              <a:rPr lang="en-US" altLang="en-US" sz="1300">
                <a:solidFill>
                  <a:srgbClr val="000000"/>
                </a:solidFill>
                <a:cs typeface="Arial" charset="0"/>
              </a:rPr>
              <a:t>The correct tRNA binds to the A site on the ribosome.</a:t>
            </a:r>
            <a:endParaRPr lang="en-US" altLang="en-US" sz="1300">
              <a:solidFill>
                <a:srgbClr val="000000"/>
              </a:solidFill>
            </a:endParaRP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4"/>
              </a:buBlip>
              <a:tabLst>
                <a:tab pos="977766" algn="l"/>
                <a:tab pos="977766" algn="l"/>
                <a:tab pos="977766" algn="l"/>
              </a:tabLst>
            </a:pPr>
            <a:r>
              <a:rPr lang="en-US" altLang="en-US" sz="13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altLang="en-US" sz="1300" b="1">
                <a:solidFill>
                  <a:srgbClr val="000000"/>
                </a:solidFill>
                <a:cs typeface="Arial" charset="0"/>
              </a:rPr>
              <a:t> peptide bond</a:t>
            </a:r>
            <a:r>
              <a:rPr lang="en-US" altLang="en-US" sz="1300">
                <a:solidFill>
                  <a:srgbClr val="000000"/>
                </a:solidFill>
                <a:cs typeface="Arial" charset="0"/>
              </a:rPr>
              <a:t> forms between adjacent amino acids.</a:t>
            </a: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4"/>
              </a:buBlip>
              <a:tabLst>
                <a:tab pos="977766" algn="l"/>
                <a:tab pos="977766" algn="l"/>
                <a:tab pos="977766" algn="l"/>
              </a:tabLst>
            </a:pPr>
            <a:r>
              <a:rPr lang="en-US" altLang="en-US" sz="1300">
                <a:solidFill>
                  <a:srgbClr val="000000"/>
                </a:solidFill>
                <a:cs typeface="Arial" charset="0"/>
              </a:rPr>
              <a:t>The tRNA at the P site is released. The tRNA at the A site, now attached </a:t>
            </a:r>
            <a:br>
              <a:rPr lang="en-US" altLang="en-US" sz="1300">
                <a:solidFill>
                  <a:srgbClr val="000000"/>
                </a:solidFill>
                <a:cs typeface="Arial" charset="0"/>
              </a:rPr>
            </a:br>
            <a:r>
              <a:rPr lang="en-US" altLang="en-US" sz="1300">
                <a:solidFill>
                  <a:srgbClr val="000000"/>
                </a:solidFill>
                <a:cs typeface="Arial" charset="0"/>
              </a:rPr>
              <a:t>to the growing polypeptide, moves to the P site and the ribosome advances </a:t>
            </a:r>
            <a:br>
              <a:rPr lang="en-US" altLang="en-US" sz="1300">
                <a:solidFill>
                  <a:srgbClr val="000000"/>
                </a:solidFill>
                <a:cs typeface="Arial" charset="0"/>
              </a:rPr>
            </a:br>
            <a:r>
              <a:rPr lang="en-US" altLang="en-US" sz="1300">
                <a:solidFill>
                  <a:srgbClr val="000000"/>
                </a:solidFill>
                <a:cs typeface="Arial" charset="0"/>
              </a:rPr>
              <a:t>by one codon. This step requires energy.</a:t>
            </a:r>
            <a:endParaRPr lang="en-US" altLang="en-US" sz="1100">
              <a:solidFill>
                <a:srgbClr val="000000"/>
              </a:solidFill>
              <a:cs typeface="Arial" charset="0"/>
            </a:endParaRP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4"/>
              </a:buBlip>
              <a:tabLst>
                <a:tab pos="977766" algn="l"/>
                <a:tab pos="977766" algn="l"/>
                <a:tab pos="977766" algn="l"/>
              </a:tabLst>
            </a:pPr>
            <a:endParaRPr lang="en-US" altLang="en-US" sz="110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327684" name="Group 4"/>
          <p:cNvGrpSpPr>
            <a:grpSpLocks/>
          </p:cNvGrpSpPr>
          <p:nvPr/>
        </p:nvGrpSpPr>
        <p:grpSpPr bwMode="auto">
          <a:xfrm>
            <a:off x="4077892" y="4036219"/>
            <a:ext cx="2321719" cy="2794992"/>
            <a:chOff x="2160" y="3480"/>
            <a:chExt cx="2080" cy="2504"/>
          </a:xfrm>
        </p:grpSpPr>
        <p:pic>
          <p:nvPicPr>
            <p:cNvPr id="32768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3480"/>
              <a:ext cx="2080" cy="1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27686" name="Rectangle 6"/>
            <p:cNvSpPr>
              <a:spLocks/>
            </p:cNvSpPr>
            <p:nvPr/>
          </p:nvSpPr>
          <p:spPr bwMode="auto">
            <a:xfrm>
              <a:off x="3184" y="5656"/>
              <a:ext cx="392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/>
              <a:r>
                <a:rPr lang="en-US" altLang="en-US" sz="1300" b="1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A site</a:t>
              </a:r>
            </a:p>
          </p:txBody>
        </p:sp>
        <p:sp>
          <p:nvSpPr>
            <p:cNvPr id="327687" name="Rectangle 7"/>
            <p:cNvSpPr>
              <a:spLocks/>
            </p:cNvSpPr>
            <p:nvPr/>
          </p:nvSpPr>
          <p:spPr bwMode="auto">
            <a:xfrm>
              <a:off x="2784" y="5656"/>
              <a:ext cx="40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/>
              <a:r>
                <a:rPr lang="en-US" altLang="en-US" sz="1300" b="1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P site</a:t>
              </a:r>
            </a:p>
          </p:txBody>
        </p:sp>
        <p:sp>
          <p:nvSpPr>
            <p:cNvPr id="327688" name="Line 8"/>
            <p:cNvSpPr>
              <a:spLocks noChangeShapeType="1"/>
            </p:cNvSpPr>
            <p:nvPr/>
          </p:nvSpPr>
          <p:spPr bwMode="auto">
            <a:xfrm>
              <a:off x="2992" y="5396"/>
              <a:ext cx="0" cy="2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27689" name="Line 9"/>
            <p:cNvSpPr>
              <a:spLocks noChangeShapeType="1"/>
            </p:cNvSpPr>
            <p:nvPr/>
          </p:nvSpPr>
          <p:spPr bwMode="auto">
            <a:xfrm>
              <a:off x="3381" y="5408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327690" name="Rectangle 10"/>
          <p:cNvSpPr>
            <a:spLocks/>
          </p:cNvSpPr>
          <p:nvPr/>
        </p:nvSpPr>
        <p:spPr bwMode="auto">
          <a:xfrm>
            <a:off x="8176617" y="3500439"/>
            <a:ext cx="794742" cy="3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r>
              <a:rPr lang="en-US" altLang="en-US" sz="1300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Activated</a:t>
            </a:r>
            <a:br>
              <a:rPr lang="en-US" altLang="en-US" sz="1300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</a:br>
            <a:r>
              <a:rPr lang="en-US" altLang="en-US" sz="1300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Tyr-tRNA</a:t>
            </a:r>
          </a:p>
        </p:txBody>
      </p:sp>
      <p:sp>
        <p:nvSpPr>
          <p:cNvPr id="327691" name="Rectangle 11"/>
          <p:cNvSpPr>
            <a:spLocks/>
          </p:cNvSpPr>
          <p:nvPr/>
        </p:nvSpPr>
        <p:spPr bwMode="auto">
          <a:xfrm>
            <a:off x="3542110" y="5947172"/>
            <a:ext cx="623569" cy="21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17000"/>
              </a:lnSpc>
            </a:pPr>
            <a:r>
              <a:rPr lang="en-US" altLang="en-US" sz="1300" b="1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mRNA</a:t>
            </a:r>
          </a:p>
        </p:txBody>
      </p:sp>
      <p:grpSp>
        <p:nvGrpSpPr>
          <p:cNvPr id="327692" name="Group 12"/>
          <p:cNvGrpSpPr>
            <a:grpSpLocks/>
          </p:cNvGrpSpPr>
          <p:nvPr/>
        </p:nvGrpSpPr>
        <p:grpSpPr bwMode="auto">
          <a:xfrm>
            <a:off x="2113359" y="4416848"/>
            <a:ext cx="1617390" cy="946547"/>
            <a:chOff x="0" y="0"/>
            <a:chExt cx="1449" cy="848"/>
          </a:xfrm>
        </p:grpSpPr>
        <p:sp>
          <p:nvSpPr>
            <p:cNvPr id="327693" name="Rectangle 13"/>
            <p:cNvSpPr>
              <a:spLocks/>
            </p:cNvSpPr>
            <p:nvPr/>
          </p:nvSpPr>
          <p:spPr bwMode="auto">
            <a:xfrm>
              <a:off x="0" y="434"/>
              <a:ext cx="73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300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Unloaded</a:t>
              </a:r>
              <a:br>
                <a:rPr lang="en-US" altLang="en-US" sz="1300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</a:br>
              <a:r>
                <a:rPr lang="en-US" altLang="en-US" sz="1300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Thr-tRNA</a:t>
              </a:r>
            </a:p>
          </p:txBody>
        </p:sp>
        <p:pic>
          <p:nvPicPr>
            <p:cNvPr id="32769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0"/>
              <a:ext cx="603" cy="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327695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304" y="3999385"/>
            <a:ext cx="696516" cy="97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327696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548" y="4893469"/>
            <a:ext cx="688702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327697" name="Rectangle 17"/>
          <p:cNvSpPr>
            <a:spLocks/>
          </p:cNvSpPr>
          <p:nvPr/>
        </p:nvSpPr>
        <p:spPr bwMode="auto">
          <a:xfrm>
            <a:off x="4265415" y="6179344"/>
            <a:ext cx="267891" cy="17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>
              <a:lnSpc>
                <a:spcPct val="117000"/>
              </a:lnSpc>
            </a:pPr>
            <a:r>
              <a:rPr lang="en-US" altLang="en-US" sz="1300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5’</a:t>
            </a:r>
          </a:p>
        </p:txBody>
      </p:sp>
      <p:pic>
        <p:nvPicPr>
          <p:cNvPr id="327698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2" r="-3084"/>
          <a:stretch>
            <a:fillRect/>
          </a:stretch>
        </p:blipFill>
        <p:spPr bwMode="auto">
          <a:xfrm>
            <a:off x="8344049" y="1846214"/>
            <a:ext cx="708794" cy="8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grpSp>
        <p:nvGrpSpPr>
          <p:cNvPr id="327699" name="Group 19"/>
          <p:cNvGrpSpPr>
            <a:grpSpLocks/>
          </p:cNvGrpSpPr>
          <p:nvPr/>
        </p:nvGrpSpPr>
        <p:grpSpPr bwMode="auto">
          <a:xfrm>
            <a:off x="3256360" y="4065240"/>
            <a:ext cx="2300511" cy="178594"/>
            <a:chOff x="921" y="1893"/>
            <a:chExt cx="2061" cy="160"/>
          </a:xfrm>
        </p:grpSpPr>
        <p:sp>
          <p:nvSpPr>
            <p:cNvPr id="327700" name="Rectangle 20"/>
            <p:cNvSpPr>
              <a:spLocks/>
            </p:cNvSpPr>
            <p:nvPr/>
          </p:nvSpPr>
          <p:spPr bwMode="auto">
            <a:xfrm>
              <a:off x="921" y="1893"/>
              <a:ext cx="142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/>
              <a:r>
                <a:rPr lang="en-US" altLang="en-US" sz="1300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Growing polypeptide</a:t>
              </a:r>
            </a:p>
          </p:txBody>
        </p:sp>
        <p:sp>
          <p:nvSpPr>
            <p:cNvPr id="327701" name="Line 21"/>
            <p:cNvSpPr>
              <a:spLocks noChangeShapeType="1"/>
            </p:cNvSpPr>
            <p:nvPr/>
          </p:nvSpPr>
          <p:spPr bwMode="auto">
            <a:xfrm flipH="1">
              <a:off x="2439" y="1973"/>
              <a:ext cx="5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pic>
        <p:nvPicPr>
          <p:cNvPr id="327702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71" y="4085332"/>
            <a:ext cx="2125266" cy="2125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327703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610" y="5469434"/>
            <a:ext cx="7858125" cy="896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327704" name="Picture 2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584" y="4277320"/>
            <a:ext cx="1512466" cy="2053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327705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618" y="2231307"/>
            <a:ext cx="1232297" cy="245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327706" name="Picture 26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756" y="1531443"/>
            <a:ext cx="360536" cy="33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07" name="Picture 2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800" y="3385469"/>
            <a:ext cx="690935" cy="122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2613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3626E-6 -3.35288E-6 L -0.01831 -0.11257 L -0.07313 -0.19517 L -0.26153 -0.24877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77" y="-124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2000" fill="hold"/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7 -4.03909E-6 L 0.05945 -4.03909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6 -0.00341 L 0.06237 -0.0034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9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1.16756E-6 -4.58333E-6 L -0.0022 -0.24804 L 0.05984 -0.37125 L 0.16878 -0.4484 L 0.32279 -0.49365 L 0.42184 -0.49869 L 0.4978 -0.50325 L 0.62983 -0.5249 L 0.71165 -0.5249 " pathEditMode="relative" rAng="0" ptsTypes="AAAAAAAAA">
                                      <p:cBhvr>
                                        <p:cTn id="30" dur="2900" fill="hold"/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67" y="-2625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60000000">
                                      <p:cBhvr>
                                        <p:cTn id="32" dur="2500" fill="hold"/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0364E-7 1.04167E-7 L -0.083 1.04167E-7 L -0.25302 0.05241 L -0.30648 0.19124 L -0.30221 0.44694 " pathEditMode="relative" rAng="0" ptsTypes="AAAAA">
                                      <p:cBhvr>
                                        <p:cTn id="34" dur="2100" fill="hold"/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30" y="2234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998E-6 -1.35417E-6 L -0.083 -1.35417E-6 L -0.25302 0.05241 L -0.30648 0.19124 L -0.30331 0.44906 " pathEditMode="relative" rAng="0" ptsTypes="AAAAA">
                                      <p:cBhvr>
                                        <p:cTn id="36" dur="2100" fill="hold"/>
                                        <p:tgtEl>
                                          <p:spTgt spid="327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30" y="2244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6237 -0.00342 L 0.0642 -0.03418 " pathEditMode="relative" rAng="0" ptsTypes="AA">
                                      <p:cBhvr>
                                        <p:cTn id="38" dur="900" fill="hold"/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-15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06299 -4.03909E-6 L 0.11085 -4.03909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3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06407 -0.0332 L 0.11192 -0.033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2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0.30429 0.44971 L -0.25644 0.44971 " pathEditMode="fixed" rAng="0" ptsTypes="AA">
                                      <p:cBhvr>
                                        <p:cTn id="44" dur="2000" fill="hold"/>
                                        <p:tgtEl>
                                          <p:spTgt spid="327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2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3029 0.44398 L -0.30156 0.23388 L -0.36199 0.08193 L -0.62508 -0.02507 L -0.80223 -0.0381 L -0.82335 -0.0381 " pathEditMode="fixed" ptsTypes="AAAAAA">
                                      <p:cBhvr>
                                        <p:cTn id="46" dur="2000" fill="hold"/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animRot by="43200000">
                                      <p:cBhvr>
                                        <p:cTn id="48" dur="1500" fill="hold"/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0" presetClass="path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Motion origin="layout" path="M -0.25681 0.44971 L -0.25681 0.40658 " pathEditMode="fixed" rAng="0" ptsTypes="AA">
                                      <p:cBhvr>
                                        <p:cTn id="50" dur="1200" fill="hold"/>
                                        <p:tgtEl>
                                          <p:spTgt spid="327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0.11241 -0.03271 L 0.11241 -0.07584 " pathEditMode="relative" rAng="0" ptsTypes="AA">
                                      <p:cBhvr>
                                        <p:cTn id="52" dur="1200" fill="hold"/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0.00036 -0.00017 L -0.10229 0.00927 L -0.13597 0.11051 L -0.14562 0.17545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3277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9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bldLvl="5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824" y="3749353"/>
            <a:ext cx="2321719" cy="222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>
          <a:xfrm>
            <a:off x="1497211" y="-8930"/>
            <a:ext cx="9197578" cy="812602"/>
          </a:xfrm>
          <a:ln/>
        </p:spPr>
        <p:txBody>
          <a:bodyPr anchor="b"/>
          <a:lstStyle/>
          <a:p>
            <a:pPr>
              <a:tabLst>
                <a:tab pos="669703" algn="l"/>
              </a:tabLst>
            </a:pPr>
            <a:r>
              <a:rPr lang="en-US" altLang="en-US">
                <a:solidFill>
                  <a:srgbClr val="000000"/>
                </a:solidFill>
              </a:rPr>
              <a:t>Translation: Termination</a:t>
            </a:r>
          </a:p>
        </p:txBody>
      </p:sp>
      <p:sp>
        <p:nvSpPr>
          <p:cNvPr id="329732" name="Rectangle 4"/>
          <p:cNvSpPr>
            <a:spLocks noGrp="1" noChangeArrowheads="1"/>
          </p:cNvSpPr>
          <p:nvPr>
            <p:ph sz="quarter" idx="13"/>
          </p:nvPr>
        </p:nvSpPr>
        <p:spPr>
          <a:xfrm>
            <a:off x="1782961" y="910828"/>
            <a:ext cx="7947422" cy="1937742"/>
          </a:xfrm>
          <a:ln/>
        </p:spPr>
        <p:txBody>
          <a:bodyPr vert="horz" lIns="0" tIns="0" rIns="0" bIns="0" rtlCol="0" anchor="ctr">
            <a:normAutofit/>
          </a:bodyPr>
          <a:lstStyle/>
          <a:p>
            <a:pPr marL="435307" indent="-346013"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Blip>
                <a:blip r:embed="rId4"/>
              </a:buBlip>
              <a:tabLst>
                <a:tab pos="721047" algn="l"/>
                <a:tab pos="977766" algn="l"/>
              </a:tabLst>
            </a:pPr>
            <a:r>
              <a:rPr lang="en-US" altLang="en-US">
                <a:solidFill>
                  <a:srgbClr val="000000"/>
                </a:solidFill>
              </a:rPr>
              <a:t>The final stage of protein synthesis (</a:t>
            </a:r>
            <a:r>
              <a:rPr lang="en-US" altLang="en-US" b="1">
                <a:solidFill>
                  <a:srgbClr val="000000"/>
                </a:solidFill>
              </a:rPr>
              <a:t>termination</a:t>
            </a:r>
            <a:r>
              <a:rPr lang="en-US" altLang="en-US">
                <a:solidFill>
                  <a:srgbClr val="000000"/>
                </a:solidFill>
              </a:rPr>
              <a:t>) occurs when the ribosome reaches a </a:t>
            </a:r>
            <a:r>
              <a:rPr lang="en-US" altLang="en-US" b="1">
                <a:solidFill>
                  <a:srgbClr val="000000"/>
                </a:solidFill>
              </a:rPr>
              <a:t>stop codon</a:t>
            </a:r>
            <a:r>
              <a:rPr lang="en-US" altLang="en-US">
                <a:solidFill>
                  <a:srgbClr val="000000"/>
                </a:solidFill>
              </a:rPr>
              <a:t>.</a:t>
            </a: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5"/>
              </a:buBlip>
              <a:tabLst>
                <a:tab pos="721047" algn="l"/>
                <a:tab pos="977766" algn="l"/>
              </a:tabLst>
            </a:pPr>
            <a:r>
              <a:rPr lang="en-US" altLang="en-US" sz="1700">
                <a:solidFill>
                  <a:srgbClr val="000000"/>
                </a:solidFill>
              </a:rPr>
              <a:t>A release factor binds to the stop</a:t>
            </a:r>
            <a:br>
              <a:rPr lang="en-US" altLang="en-US" sz="1700">
                <a:solidFill>
                  <a:srgbClr val="000000"/>
                </a:solidFill>
              </a:rPr>
            </a:br>
            <a:r>
              <a:rPr lang="en-US" altLang="en-US" sz="1700">
                <a:solidFill>
                  <a:srgbClr val="000000"/>
                </a:solidFill>
              </a:rPr>
              <a:t>codon and hydrolyzes the completed</a:t>
            </a:r>
            <a:br>
              <a:rPr lang="en-US" altLang="en-US" sz="1700">
                <a:solidFill>
                  <a:srgbClr val="000000"/>
                </a:solidFill>
              </a:rPr>
            </a:br>
            <a:r>
              <a:rPr lang="en-US" altLang="en-US" sz="1700">
                <a:solidFill>
                  <a:srgbClr val="000000"/>
                </a:solidFill>
              </a:rPr>
              <a:t>polypeptide from the tRNA, releasing</a:t>
            </a:r>
            <a:br>
              <a:rPr lang="en-US" altLang="en-US" sz="1700">
                <a:solidFill>
                  <a:srgbClr val="000000"/>
                </a:solidFill>
              </a:rPr>
            </a:br>
            <a:r>
              <a:rPr lang="en-US" altLang="en-US" sz="1700">
                <a:solidFill>
                  <a:srgbClr val="000000"/>
                </a:solidFill>
              </a:rPr>
              <a:t>the polypeptide from the ribosome.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329733" name="Group 5"/>
          <p:cNvGrpSpPr>
            <a:grpSpLocks/>
          </p:cNvGrpSpPr>
          <p:nvPr/>
        </p:nvGrpSpPr>
        <p:grpSpPr bwMode="auto">
          <a:xfrm>
            <a:off x="4646042" y="3293940"/>
            <a:ext cx="1523628" cy="383977"/>
            <a:chOff x="2797" y="2951"/>
            <a:chExt cx="1365" cy="344"/>
          </a:xfrm>
        </p:grpSpPr>
        <p:sp>
          <p:nvSpPr>
            <p:cNvPr id="329734" name="Rectangle 6"/>
            <p:cNvSpPr>
              <a:spLocks/>
            </p:cNvSpPr>
            <p:nvPr/>
          </p:nvSpPr>
          <p:spPr bwMode="auto">
            <a:xfrm>
              <a:off x="2797" y="2951"/>
              <a:ext cx="88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/>
              <a:r>
                <a:rPr lang="en-US" altLang="en-US" sz="1300">
                  <a:solidFill>
                    <a:srgbClr val="171512"/>
                  </a:solidFill>
                  <a:latin typeface="Arial" charset="0"/>
                  <a:cs typeface="Arial" charset="0"/>
                  <a:sym typeface="Arial" charset="0"/>
                </a:rPr>
                <a:t>Completed polypeptide</a:t>
              </a:r>
            </a:p>
          </p:txBody>
        </p:sp>
        <p:sp>
          <p:nvSpPr>
            <p:cNvPr id="329735" name="Line 7"/>
            <p:cNvSpPr>
              <a:spLocks noChangeShapeType="1"/>
            </p:cNvSpPr>
            <p:nvPr/>
          </p:nvSpPr>
          <p:spPr bwMode="auto">
            <a:xfrm flipH="1">
              <a:off x="3619" y="3119"/>
              <a:ext cx="5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pic>
        <p:nvPicPr>
          <p:cNvPr id="32973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75" y="4103191"/>
            <a:ext cx="984498" cy="137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329737" name="Rectangle 9"/>
          <p:cNvSpPr>
            <a:spLocks/>
          </p:cNvSpPr>
          <p:nvPr/>
        </p:nvSpPr>
        <p:spPr bwMode="auto">
          <a:xfrm>
            <a:off x="8525991" y="3270498"/>
            <a:ext cx="982266" cy="580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/>
            <a:r>
              <a:rPr lang="en-US" altLang="en-US" sz="1300">
                <a:solidFill>
                  <a:srgbClr val="171512"/>
                </a:solidFill>
                <a:latin typeface="Arial" charset="0"/>
                <a:cs typeface="Arial" charset="0"/>
                <a:sym typeface="Arial" charset="0"/>
              </a:rPr>
              <a:t>Completed polypeptide is released</a:t>
            </a:r>
          </a:p>
        </p:txBody>
      </p:sp>
      <p:sp>
        <p:nvSpPr>
          <p:cNvPr id="329738" name="Rectangle 10"/>
          <p:cNvSpPr>
            <a:spLocks noChangeArrowheads="1"/>
          </p:cNvSpPr>
          <p:nvPr/>
        </p:nvSpPr>
        <p:spPr bwMode="auto">
          <a:xfrm>
            <a:off x="1899047" y="5679281"/>
            <a:ext cx="4125516" cy="80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441325" indent="-441325">
              <a:lnSpc>
                <a:spcPct val="136000"/>
              </a:lnSpc>
              <a:spcBef>
                <a:spcPts val="3200"/>
              </a:spcBef>
              <a:buSzPct val="181000"/>
              <a:buChar char="•"/>
              <a:tabLst>
                <a:tab pos="1025525" algn="l"/>
                <a:tab pos="1390650" algn="l"/>
              </a:tabLst>
              <a:defRPr sz="2800">
                <a:solidFill>
                  <a:schemeClr val="tx1"/>
                </a:solidFill>
                <a:latin typeface="Arial" charset="0"/>
                <a:ea typeface="ヒラギノ角ゴ Pro W3" pitchFamily="1" charset="-128"/>
                <a:sym typeface="Arial" charset="0"/>
              </a:defRPr>
            </a:lvl1pPr>
            <a:lvl2pPr marL="981075" indent="-425450">
              <a:lnSpc>
                <a:spcPct val="136000"/>
              </a:lnSpc>
              <a:spcBef>
                <a:spcPts val="3200"/>
              </a:spcBef>
              <a:buSzPct val="177000"/>
              <a:buChar char="•"/>
              <a:tabLst>
                <a:tab pos="1025525" algn="l"/>
                <a:tab pos="1390650" algn="l"/>
              </a:tabLst>
              <a:defRPr sz="2800">
                <a:solidFill>
                  <a:schemeClr val="tx1"/>
                </a:solidFill>
                <a:latin typeface="Arial" charset="0"/>
                <a:ea typeface="ヒラギノ角ゴ Pro W3" pitchFamily="1" charset="-128"/>
                <a:sym typeface="Arial" charset="0"/>
              </a:defRPr>
            </a:lvl2pPr>
            <a:lvl3pPr marL="1244600" indent="-317500">
              <a:lnSpc>
                <a:spcPct val="136000"/>
              </a:lnSpc>
              <a:spcBef>
                <a:spcPts val="3200"/>
              </a:spcBef>
              <a:buSzPct val="79000"/>
              <a:buChar char="•"/>
              <a:tabLst>
                <a:tab pos="1025525" algn="l"/>
                <a:tab pos="1390650" algn="l"/>
              </a:tabLst>
              <a:defRPr sz="2800">
                <a:solidFill>
                  <a:schemeClr val="tx1"/>
                </a:solidFill>
                <a:latin typeface="Arial" charset="0"/>
                <a:ea typeface="ヒラギノ角ゴ Pro W3" pitchFamily="1" charset="-128"/>
                <a:sym typeface="Arial" charset="0"/>
              </a:defRPr>
            </a:lvl3pPr>
            <a:lvl4pPr marL="1625600" indent="-317500">
              <a:lnSpc>
                <a:spcPct val="136000"/>
              </a:lnSpc>
              <a:spcBef>
                <a:spcPts val="3200"/>
              </a:spcBef>
              <a:buSzPct val="177000"/>
              <a:buChar char="•"/>
              <a:tabLst>
                <a:tab pos="1025525" algn="l"/>
                <a:tab pos="1390650" algn="l"/>
              </a:tabLst>
              <a:defRPr sz="2800">
                <a:solidFill>
                  <a:schemeClr val="tx1"/>
                </a:solidFill>
                <a:latin typeface="Arial" charset="0"/>
                <a:ea typeface="ヒラギノ角ゴ Pro W3" pitchFamily="1" charset="-128"/>
                <a:sym typeface="Arial" charset="0"/>
              </a:defRPr>
            </a:lvl4pPr>
            <a:lvl5pPr marL="1993900" indent="-304800">
              <a:lnSpc>
                <a:spcPct val="136000"/>
              </a:lnSpc>
              <a:spcBef>
                <a:spcPts val="3200"/>
              </a:spcBef>
              <a:buSzPct val="177000"/>
              <a:buChar char="•"/>
              <a:tabLst>
                <a:tab pos="1025525" algn="l"/>
                <a:tab pos="1390650" algn="l"/>
              </a:tabLst>
              <a:defRPr sz="2800">
                <a:solidFill>
                  <a:schemeClr val="tx1"/>
                </a:solidFill>
                <a:latin typeface="Arial" charset="0"/>
                <a:ea typeface="ヒラギノ角ゴ Pro W3" pitchFamily="1" charset="-128"/>
                <a:sym typeface="Arial" charset="0"/>
              </a:defRPr>
            </a:lvl5pPr>
            <a:lvl6pPr marL="2451100" indent="-304800" fontAlgn="base">
              <a:lnSpc>
                <a:spcPct val="136000"/>
              </a:lnSpc>
              <a:spcBef>
                <a:spcPts val="3200"/>
              </a:spcBef>
              <a:spcAft>
                <a:spcPct val="0"/>
              </a:spcAft>
              <a:buSzPct val="177000"/>
              <a:buChar char="•"/>
              <a:tabLst>
                <a:tab pos="1025525" algn="l"/>
                <a:tab pos="1390650" algn="l"/>
              </a:tabLst>
              <a:defRPr sz="2800">
                <a:solidFill>
                  <a:schemeClr val="tx1"/>
                </a:solidFill>
                <a:latin typeface="Arial" charset="0"/>
                <a:ea typeface="ヒラギノ角ゴ Pro W3" pitchFamily="1" charset="-128"/>
                <a:sym typeface="Arial" charset="0"/>
              </a:defRPr>
            </a:lvl6pPr>
            <a:lvl7pPr marL="2908300" indent="-304800" fontAlgn="base">
              <a:lnSpc>
                <a:spcPct val="136000"/>
              </a:lnSpc>
              <a:spcBef>
                <a:spcPts val="3200"/>
              </a:spcBef>
              <a:spcAft>
                <a:spcPct val="0"/>
              </a:spcAft>
              <a:buSzPct val="177000"/>
              <a:buChar char="•"/>
              <a:tabLst>
                <a:tab pos="1025525" algn="l"/>
                <a:tab pos="1390650" algn="l"/>
              </a:tabLst>
              <a:defRPr sz="2800">
                <a:solidFill>
                  <a:schemeClr val="tx1"/>
                </a:solidFill>
                <a:latin typeface="Arial" charset="0"/>
                <a:ea typeface="ヒラギノ角ゴ Pro W3" pitchFamily="1" charset="-128"/>
                <a:sym typeface="Arial" charset="0"/>
              </a:defRPr>
            </a:lvl7pPr>
            <a:lvl8pPr marL="3365500" indent="-304800" fontAlgn="base">
              <a:lnSpc>
                <a:spcPct val="136000"/>
              </a:lnSpc>
              <a:spcBef>
                <a:spcPts val="3200"/>
              </a:spcBef>
              <a:spcAft>
                <a:spcPct val="0"/>
              </a:spcAft>
              <a:buSzPct val="177000"/>
              <a:buChar char="•"/>
              <a:tabLst>
                <a:tab pos="1025525" algn="l"/>
                <a:tab pos="1390650" algn="l"/>
              </a:tabLst>
              <a:defRPr sz="2800">
                <a:solidFill>
                  <a:schemeClr val="tx1"/>
                </a:solidFill>
                <a:latin typeface="Arial" charset="0"/>
                <a:ea typeface="ヒラギノ角ゴ Pro W3" pitchFamily="1" charset="-128"/>
                <a:sym typeface="Arial" charset="0"/>
              </a:defRPr>
            </a:lvl8pPr>
            <a:lvl9pPr marL="3822700" indent="-304800" fontAlgn="base">
              <a:lnSpc>
                <a:spcPct val="136000"/>
              </a:lnSpc>
              <a:spcBef>
                <a:spcPts val="3200"/>
              </a:spcBef>
              <a:spcAft>
                <a:spcPct val="0"/>
              </a:spcAft>
              <a:buSzPct val="177000"/>
              <a:buChar char="•"/>
              <a:tabLst>
                <a:tab pos="1025525" algn="l"/>
                <a:tab pos="1390650" algn="l"/>
              </a:tabLst>
              <a:defRPr sz="2800">
                <a:solidFill>
                  <a:schemeClr val="tx1"/>
                </a:solidFill>
                <a:latin typeface="Arial" charset="0"/>
                <a:ea typeface="ヒラギノ角ゴ Pro W3" pitchFamily="1" charset="-128"/>
                <a:sym typeface="Arial" charset="0"/>
              </a:defRPr>
            </a:lvl9pPr>
          </a:lstStyle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None/>
            </a:pPr>
            <a:endParaRPr lang="en-US" altLang="en-US" sz="2200">
              <a:solidFill>
                <a:srgbClr val="000000"/>
              </a:solidFill>
            </a:endParaRPr>
          </a:p>
          <a:p>
            <a:pPr lvl="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5"/>
              </a:buBlip>
            </a:pPr>
            <a:r>
              <a:rPr lang="en-US" altLang="en-US" sz="1700">
                <a:solidFill>
                  <a:srgbClr val="000000"/>
                </a:solidFill>
                <a:cs typeface="Arial" charset="0"/>
              </a:rPr>
              <a:t>The ribosomal units then fall</a:t>
            </a:r>
            <a:br>
              <a:rPr lang="en-US" altLang="en-US" sz="1700">
                <a:solidFill>
                  <a:srgbClr val="000000"/>
                </a:solidFill>
                <a:cs typeface="Arial" charset="0"/>
              </a:rPr>
            </a:br>
            <a:r>
              <a:rPr lang="en-US" altLang="en-US" sz="1700">
                <a:solidFill>
                  <a:srgbClr val="000000"/>
                </a:solidFill>
                <a:cs typeface="Arial" charset="0"/>
              </a:rPr>
              <a:t>apart so that they can be recycled.</a:t>
            </a:r>
          </a:p>
        </p:txBody>
      </p:sp>
      <p:pic>
        <p:nvPicPr>
          <p:cNvPr id="32973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328" y="1310432"/>
            <a:ext cx="1530325" cy="306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740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07" y="4867796"/>
            <a:ext cx="8408417" cy="10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9741" name="Group 13"/>
          <p:cNvGrpSpPr>
            <a:grpSpLocks/>
          </p:cNvGrpSpPr>
          <p:nvPr/>
        </p:nvGrpSpPr>
        <p:grpSpPr bwMode="auto">
          <a:xfrm>
            <a:off x="7985747" y="1898675"/>
            <a:ext cx="2312789" cy="709910"/>
            <a:chOff x="5660" y="3210"/>
            <a:chExt cx="2072" cy="636"/>
          </a:xfrm>
        </p:grpSpPr>
        <p:pic>
          <p:nvPicPr>
            <p:cNvPr id="329742" name="Picture 14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" y="3210"/>
              <a:ext cx="487" cy="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9743" name="Group 15"/>
            <p:cNvGrpSpPr>
              <a:grpSpLocks/>
            </p:cNvGrpSpPr>
            <p:nvPr/>
          </p:nvGrpSpPr>
          <p:grpSpPr bwMode="auto">
            <a:xfrm>
              <a:off x="5905" y="3438"/>
              <a:ext cx="1827" cy="168"/>
              <a:chOff x="4557" y="4256"/>
              <a:chExt cx="1827" cy="168"/>
            </a:xfrm>
          </p:grpSpPr>
          <p:sp>
            <p:nvSpPr>
              <p:cNvPr id="329744" name="Rectangle 16"/>
              <p:cNvSpPr>
                <a:spLocks/>
              </p:cNvSpPr>
              <p:nvPr/>
            </p:nvSpPr>
            <p:spPr bwMode="auto">
              <a:xfrm>
                <a:off x="5184" y="4256"/>
                <a:ext cx="1200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114300"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1pPr>
                <a:lvl2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2pPr>
                <a:lvl3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3pPr>
                <a:lvl4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4pPr>
                <a:lvl5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9pPr>
              </a:lstStyle>
              <a:p>
                <a:pPr algn="ctr"/>
                <a:r>
                  <a:rPr lang="en-US" altLang="en-US" sz="1300">
                    <a:solidFill>
                      <a:srgbClr val="171512"/>
                    </a:solidFill>
                    <a:latin typeface="Arial" charset="0"/>
                    <a:cs typeface="Arial" charset="0"/>
                    <a:sym typeface="Arial" charset="0"/>
                  </a:rPr>
                  <a:t>Release factor</a:t>
                </a:r>
              </a:p>
            </p:txBody>
          </p:sp>
          <p:sp>
            <p:nvSpPr>
              <p:cNvPr id="329745" name="Line 17"/>
              <p:cNvSpPr>
                <a:spLocks noChangeShapeType="1"/>
              </p:cNvSpPr>
              <p:nvPr/>
            </p:nvSpPr>
            <p:spPr bwMode="auto">
              <a:xfrm>
                <a:off x="4557" y="4344"/>
                <a:ext cx="67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  <p:pic>
        <p:nvPicPr>
          <p:cNvPr id="329746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81" y="4007197"/>
            <a:ext cx="1512465" cy="2053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8485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9688E-7 -3.28125E-6 L -0.05762 0.10515 L -0.09216 0.17204 L -0.16809 0.40446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3297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11" y="202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4004E-6 1.14007E-6 C 0.00281 -0.00131 0.00842 -0.00375 0.00842 -0.00375 L 0.06886 -0.04121 L 0.19692 -0.06939 " pathEditMode="relative" ptsTypes="fAAA">
                                      <p:cBhvr>
                                        <p:cTn id="21" dur="2000" fill="hold"/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0">
                                      <p:cBhvr>
                                        <p:cTn id="23" dur="2000" fill="hold"/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918E-6 6.51466E-8 C -0.00281 -0.00439 -0.00842 -0.01303 -0.00842 -0.01303 L -0.10133 -0.13876 L -0.21804 -0.22882 L -0.38115 -0.257 " pathEditMode="relative" ptsTypes="fAAAA">
                                      <p:cBhvr>
                                        <p:cTn id="27" dur="2000" fill="hold"/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5734E-7 -2.8013E-6 L 0.07606 0.10326 L 0.22928 0.15195 L 0.31511 0.20831 " pathEditMode="relative" ptsTypes="AAAA">
                                      <p:cBhvr>
                                        <p:cTn id="31" dur="2000" fill="hold"/>
                                        <p:tgtEl>
                                          <p:spTgt spid="329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8418E-6 -5.21173E-7 L 0.1111 -0.02443 L 0.35723 -0.13502 L 0.46686 -0.10684 " pathEditMode="relative" ptsTypes="AAAA">
                                      <p:cBhvr>
                                        <p:cTn id="33" dur="2000" fill="hold"/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5" dur="2000" fill="hold"/>
                                        <p:tgtEl>
                                          <p:spTgt spid="3297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7" dur="2000" fill="hold"/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 build="p" bldLvl="5" autoUpdateAnimBg="0"/>
      <p:bldP spid="329737" grpId="0"/>
      <p:bldP spid="329738" grpId="0" build="p" bldLvl="5" autoUpdateAnimBg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876</Words>
  <Application>Microsoft Office PowerPoint</Application>
  <PresentationFormat>Widescreen</PresentationFormat>
  <Paragraphs>300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Hoefler Text</vt:lpstr>
      <vt:lpstr>Trebuchet MS</vt:lpstr>
      <vt:lpstr>Wingdings 3</vt:lpstr>
      <vt:lpstr>Facet</vt:lpstr>
      <vt:lpstr>Protein Synthesis</vt:lpstr>
      <vt:lpstr>Transcription</vt:lpstr>
      <vt:lpstr>Movement of mRNA</vt:lpstr>
      <vt:lpstr>mRNA Codes for Amino Acids</vt:lpstr>
      <vt:lpstr>Translation</vt:lpstr>
      <vt:lpstr>Ribosomes &amp; tRNA</vt:lpstr>
      <vt:lpstr>Translation: Initiation</vt:lpstr>
      <vt:lpstr>Translation: Elongation</vt:lpstr>
      <vt:lpstr>Translation: Termination</vt:lpstr>
      <vt:lpstr>Overview of Translation</vt:lpstr>
      <vt:lpstr>Structures Involved With Protein Synthesis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Synthesis</dc:title>
  <dc:creator>Greg Munyard</dc:creator>
  <cp:lastModifiedBy>Greg Munyard</cp:lastModifiedBy>
  <cp:revision>1</cp:revision>
  <dcterms:created xsi:type="dcterms:W3CDTF">2019-06-24T03:32:07Z</dcterms:created>
  <dcterms:modified xsi:type="dcterms:W3CDTF">2019-06-24T03:33:27Z</dcterms:modified>
</cp:coreProperties>
</file>