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54"/>
  </p:handoutMasterIdLst>
  <p:sldIdLst>
    <p:sldId id="256" r:id="rId2"/>
    <p:sldId id="300" r:id="rId3"/>
    <p:sldId id="301" r:id="rId4"/>
    <p:sldId id="318" r:id="rId5"/>
    <p:sldId id="344" r:id="rId6"/>
    <p:sldId id="343" r:id="rId7"/>
    <p:sldId id="319" r:id="rId8"/>
    <p:sldId id="323" r:id="rId9"/>
    <p:sldId id="320" r:id="rId10"/>
    <p:sldId id="321" r:id="rId11"/>
    <p:sldId id="322" r:id="rId12"/>
    <p:sldId id="325" r:id="rId13"/>
    <p:sldId id="354" r:id="rId14"/>
    <p:sldId id="326" r:id="rId15"/>
    <p:sldId id="327" r:id="rId16"/>
    <p:sldId id="302" r:id="rId17"/>
    <p:sldId id="258" r:id="rId18"/>
    <p:sldId id="345" r:id="rId19"/>
    <p:sldId id="259" r:id="rId20"/>
    <p:sldId id="287" r:id="rId21"/>
    <p:sldId id="260" r:id="rId22"/>
    <p:sldId id="261" r:id="rId23"/>
    <p:sldId id="262" r:id="rId24"/>
    <p:sldId id="332" r:id="rId25"/>
    <p:sldId id="331" r:id="rId26"/>
    <p:sldId id="263" r:id="rId27"/>
    <p:sldId id="349" r:id="rId28"/>
    <p:sldId id="338" r:id="rId29"/>
    <p:sldId id="351" r:id="rId30"/>
    <p:sldId id="352" r:id="rId31"/>
    <p:sldId id="339" r:id="rId32"/>
    <p:sldId id="336" r:id="rId33"/>
    <p:sldId id="337" r:id="rId34"/>
    <p:sldId id="340" r:id="rId35"/>
    <p:sldId id="350" r:id="rId36"/>
    <p:sldId id="291" r:id="rId37"/>
    <p:sldId id="290" r:id="rId38"/>
    <p:sldId id="265" r:id="rId39"/>
    <p:sldId id="266" r:id="rId40"/>
    <p:sldId id="357" r:id="rId41"/>
    <p:sldId id="358" r:id="rId42"/>
    <p:sldId id="267" r:id="rId43"/>
    <p:sldId id="359" r:id="rId44"/>
    <p:sldId id="308" r:id="rId45"/>
    <p:sldId id="360" r:id="rId46"/>
    <p:sldId id="281" r:id="rId47"/>
    <p:sldId id="355" r:id="rId48"/>
    <p:sldId id="282" r:id="rId49"/>
    <p:sldId id="341" r:id="rId50"/>
    <p:sldId id="310" r:id="rId51"/>
    <p:sldId id="311" r:id="rId52"/>
    <p:sldId id="356" r:id="rId5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>
      <p:cViewPr>
        <p:scale>
          <a:sx n="127" d="100"/>
          <a:sy n="127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E1BA7-EC39-434C-BE86-89F1D5ACF688}" type="datetimeFigureOut">
              <a:rPr lang="en-US" smtClean="0"/>
              <a:pPr/>
              <a:t>9/11/2015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8B1A0-FFFD-4A38-9A7C-3283F21CD63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535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A42CAA1-0445-46CD-8B2C-46EA9A378674}" type="datetimeFigureOut">
              <a:rPr lang="en-US" smtClean="0"/>
              <a:pPr/>
              <a:t>9/11/2015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65D6B35-ECDA-45E7-B32B-644E9C235EE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/>
            </a:r>
            <a:b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/>
            </a:r>
            <a:br>
              <a:rPr lang="en-AU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Chapter 21</a:t>
            </a:r>
            <a:b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Sexually </a:t>
            </a:r>
            <a: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Transmitted</a:t>
            </a:r>
            <a:b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Infections (</a:t>
            </a:r>
            <a:r>
              <a:rPr lang="en-AU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sti</a:t>
            </a:r>
            <a:r>
              <a:rPr lang="en-AU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</a:t>
            </a:r>
            <a:r>
              <a:rPr lang="en-AU" sz="44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)</a:t>
            </a:r>
            <a:endParaRPr lang="en-AU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 </a:t>
            </a:r>
            <a:r>
              <a:rPr lang="en-A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It can be passed through the placenta to the foetus.</a:t>
            </a:r>
          </a:p>
          <a:p>
            <a:r>
              <a:rPr lang="en-A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The baby may suffer eye infection –conjunctivitis, nose and throat infections or pneumonia.</a:t>
            </a:r>
          </a:p>
          <a:p>
            <a:r>
              <a:rPr lang="en-AU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Risk of premature or still birth.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Correct diagnosis and treatment is vital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Even with prolonged treatment on antibiotics this bacterium may never be completely eliminated from the body.</a:t>
            </a:r>
          </a:p>
          <a:p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This bacteria also causes the eye disease trachoma, affecting 48 million people in the world.</a:t>
            </a:r>
          </a:p>
          <a:p>
            <a:endParaRPr lang="en-AU" sz="2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836712"/>
            <a:ext cx="8229600" cy="4079376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Type 2 virus, transmitted through sexual contact, results in painful blisters on the genital organs.</a:t>
            </a:r>
          </a:p>
          <a:p>
            <a:pPr>
              <a:buNone/>
            </a:pPr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It is incurable, even if blisters are healed the virus passes into the nervous system and remains there for life.</a:t>
            </a:r>
          </a:p>
          <a:p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The first episode is usually the most severe. Blisters develop on the penis or vaginal area of the female.</a:t>
            </a:r>
          </a:p>
          <a:p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A rash or flu-like symptoms may accompany the blistering.</a:t>
            </a:r>
          </a:p>
          <a:p>
            <a:pPr>
              <a:buNone/>
            </a:pPr>
            <a:endParaRPr lang="en-AU" sz="24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Genital Herpes blisters</a:t>
            </a:r>
            <a:endParaRPr lang="en-A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288562"/>
            <a:ext cx="4838708" cy="256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510156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3314" name="Picture 2" descr="C:\Documents and Settings\LocalAdmin\My Documents\My Pictures\CA9XH9H0CAY0P9P1CAZTJYWNCAQAI0PJCABF2RB7CAKIAVD5CAAKH56TCAI58SYYCANMGZOQCAY3WG9PCAMN0TWDCAIZKADFCABVYH3VCAV0503CCALR0F8HCAB8DYE9CA8DB769CAWZRB47CAH1JE79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3500462" cy="3143272"/>
          </a:xfrm>
          <a:prstGeom prst="rect">
            <a:avLst/>
          </a:prstGeom>
          <a:noFill/>
        </p:spPr>
      </p:pic>
      <p:pic>
        <p:nvPicPr>
          <p:cNvPr id="13315" name="Picture 3" descr="C:\Documents and Settings\LocalAdmin\My Documents\My Pictures\CAA1RZZBCAQQ9DMJCA45V901CAQGI2HMCABRNKERCAMM25GJCAJIWZNVCA3K52KECA36J5N7CA0CW7GWCA5GC2RICAH6PETNCAG6PCJPCA3RBRGFCAP72125CAQG1SZPCA9BNW86CAHLGSH1CA78JSK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429000"/>
            <a:ext cx="3571900" cy="3429000"/>
          </a:xfrm>
          <a:prstGeom prst="rect">
            <a:avLst/>
          </a:prstGeom>
          <a:noFill/>
        </p:spPr>
      </p:pic>
      <p:pic>
        <p:nvPicPr>
          <p:cNvPr id="13316" name="Picture 4" descr="C:\Documents and Settings\LocalAdmin\My Documents\My Pictures\HerpLi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285728"/>
            <a:ext cx="4762500" cy="6572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352928" cy="393536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This virus can reinfect the skin or mucous membranes of the genital organs for rest of the person’s life.</a:t>
            </a:r>
          </a:p>
          <a:p>
            <a:endParaRPr lang="en-AU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High rate of recurrence .</a:t>
            </a:r>
          </a:p>
          <a:p>
            <a:endParaRPr lang="en-AU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Virus can cause malformation and life-threatening disease in children born to infected mothers’ although it is not common.</a:t>
            </a:r>
          </a:p>
          <a:p>
            <a:endParaRPr lang="en-AU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Infected pregnant mothers have </a:t>
            </a:r>
            <a:r>
              <a:rPr lang="en-US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ceasaran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 sections to avoid the transmission of the virus during birth.</a:t>
            </a:r>
            <a:endParaRPr lang="en-AU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endParaRPr lang="en-AU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endParaRPr lang="en-AU" b="1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endParaRPr lang="en-AU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Genital Warts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142984"/>
            <a:ext cx="8496944" cy="3870192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Found on the genital area-the vagina, labia, cervix or penis and occasionally rectal area or in the throat.</a:t>
            </a:r>
          </a:p>
          <a:p>
            <a:pPr>
              <a:buNone/>
            </a:pPr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Caused by human </a:t>
            </a:r>
            <a:r>
              <a:rPr lang="en-AU" sz="2400" dirty="0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papillomavirus</a:t>
            </a:r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(HPV), a similar virus to skin warts.</a:t>
            </a:r>
          </a:p>
          <a:p>
            <a:pPr>
              <a:buNone/>
            </a:pPr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Genital warts are passed on by infected sexual partner. The warts may be inside the vagina or penis so there is a risk of being infected by a person who is unaware of the  infection.</a:t>
            </a:r>
          </a:p>
          <a:p>
            <a:endParaRPr lang="en-AU" sz="2400" b="1" dirty="0" smtClean="0">
              <a:solidFill>
                <a:srgbClr val="FFC000"/>
              </a:solidFill>
              <a:latin typeface="Batang" pitchFamily="18" charset="-127"/>
              <a:ea typeface="Batang" pitchFamily="18" charset="-127"/>
            </a:endParaRPr>
          </a:p>
          <a:p>
            <a:endParaRPr lang="en-AU" sz="2400" b="1" dirty="0" smtClean="0">
              <a:solidFill>
                <a:srgbClr val="FFC000"/>
              </a:solidFill>
              <a:latin typeface="Batang" pitchFamily="18" charset="-127"/>
              <a:ea typeface="Batang" pitchFamily="18" charset="-127"/>
            </a:endParaRPr>
          </a:p>
          <a:p>
            <a:endParaRPr lang="en-AU" sz="24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Gonorrhoea ‘The Clap’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600200"/>
            <a:ext cx="8363272" cy="298092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It is caused by the bacterium </a:t>
            </a:r>
            <a:r>
              <a:rPr lang="en-US" sz="2400" i="1" dirty="0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Neisseria</a:t>
            </a:r>
            <a:r>
              <a:rPr lang="en-US" sz="2400" i="1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gonorrhoea</a:t>
            </a:r>
            <a:r>
              <a:rPr lang="en-US" sz="2400" i="1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.</a:t>
            </a:r>
          </a:p>
          <a:p>
            <a:pPr>
              <a:buNone/>
            </a:pPr>
            <a:endParaRPr lang="en-AU" sz="2400" i="1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The disease is an infectious disease that mainly affects the mucous membranes of the excretory and reproductive  systems, the rectum, and occasionally the eyes and throat.</a:t>
            </a:r>
          </a:p>
          <a:p>
            <a:pPr>
              <a:buNone/>
            </a:pPr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It appears in both males and female and symptoms appear about 2 to 10 days after infection. In female this may not be recognised.</a:t>
            </a:r>
            <a:endParaRPr lang="en-AU" sz="2400" dirty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49694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AU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pink/red spheres are the bacteria, </a:t>
            </a:r>
            <a:r>
              <a:rPr lang="en-AU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Neisseria gonorrhoeae, </a:t>
            </a:r>
            <a:r>
              <a:rPr lang="en-AU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cause gonorrhoea.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844824"/>
            <a:ext cx="478313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Gonorrhoea in Males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Bacterium enters urethra during intercourse with an infected female.</a:t>
            </a:r>
          </a:p>
          <a:p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Inflammation in the urethra causing extreme pain when passing urine.</a:t>
            </a:r>
          </a:p>
          <a:p>
            <a:pPr>
              <a:buNone/>
            </a:pPr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Later there is yellow discharge of pus from the penis.</a:t>
            </a:r>
            <a:endParaRPr lang="en-AU" sz="2400" dirty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Formerly referred to as STDs</a:t>
            </a:r>
          </a:p>
          <a:p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Transmitted by close body contact, usually the genital organs.</a:t>
            </a:r>
          </a:p>
          <a:p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Caused by viruses, bacteria or parasites</a:t>
            </a:r>
            <a:endParaRPr lang="en-AU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Gonorrhoea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Documents and Settings\LocalAdmin\My Documents\My Pictures\CAFOFBMRCAHR8A9BCA5HYNY3CAAKAWK2CA9W1R61CA7MJVHXCAF6E7BUCAO1BMN5CAXUWT2KCAWK8TB1CAQTDPJ7CAJKHO7WCAFOLTFECANQKL0OCA4XAZ3UCAD7KFI9CA4MWDHZCAOGAHVACAJMYP6V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3962400" y="3200400"/>
            <a:ext cx="12192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If untreated it can cause constriction in the urethra.</a:t>
            </a:r>
          </a:p>
          <a:p>
            <a:pPr>
              <a:buNone/>
            </a:pPr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If untreated infection can spread to other organs causing sterility, arthritis or damage to the heart and eyes.</a:t>
            </a:r>
          </a:p>
          <a:p>
            <a:endParaRPr lang="en-AU" sz="2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endParaRPr lang="en-AU" sz="24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Gonorrhoea in Females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In female it takes longer to show any sign of infection. The infection usually occurs in the vagina or cervix.</a:t>
            </a:r>
          </a:p>
          <a:p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Usually mistaken for vaginal discharge</a:t>
            </a:r>
          </a:p>
          <a:p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The female may have this disease for months before pain causes her to seek medical treatment. </a:t>
            </a:r>
          </a:p>
          <a:p>
            <a:pPr>
              <a:buNone/>
            </a:pPr>
            <a:endParaRPr lang="en-A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endParaRPr lang="en-AU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If untreated the infection spreads to the oviducts and abdominal membranes.</a:t>
            </a:r>
          </a:p>
          <a:p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Oviduct infection may cause oviduct blockage which leads to sterility</a:t>
            </a:r>
          </a:p>
          <a:p>
            <a:endParaRPr lang="en-AU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Babies born to woman with the disease may be infected during birth causing an eye infection which can lead to blindness.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rgbClr val="FFC000"/>
                </a:solidFill>
              </a:rPr>
              <a:t>A baby whose eyes are oozing pus  due to a gonorrhoeal infection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654278"/>
            <a:ext cx="4071949" cy="520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endParaRPr lang="en-US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Oral sex with an infected partner can result in an infection of the throat.</a:t>
            </a:r>
          </a:p>
          <a:p>
            <a:pPr>
              <a:buNone/>
            </a:pPr>
            <a:endParaRPr lang="en-US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Antibiotics will cure most cases if treated early enough.</a:t>
            </a:r>
            <a:endParaRPr lang="en-AU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Syphilis</a:t>
            </a:r>
            <a:endParaRPr lang="en-AU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Syphilis also known as ‘the pox’ it was named after a shepherd by name Syphilis who had this disease.</a:t>
            </a:r>
          </a:p>
          <a:p>
            <a:pPr>
              <a:buNone/>
            </a:pPr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Usually contacted by direct sexual contact.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Contact via indirect contact is rare since the bacterium cannot survive outside human tissue.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	The symptoms are the same in men and women.</a:t>
            </a:r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endParaRPr lang="en-AU" sz="24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14290"/>
            <a:ext cx="9144000" cy="6357982"/>
          </a:xfrm>
        </p:spPr>
        <p:txBody>
          <a:bodyPr/>
          <a:lstStyle/>
          <a:p>
            <a:pPr>
              <a:buNone/>
            </a:pPr>
            <a:endParaRPr lang="en-AU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AU" dirty="0" smtClean="0"/>
              <a:t>	</a:t>
            </a:r>
            <a:r>
              <a:rPr lang="en-AU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disease is normally contracted by direct sexual contact.</a:t>
            </a:r>
          </a:p>
          <a:p>
            <a:pPr>
              <a:buNone/>
            </a:pPr>
            <a:endParaRPr lang="en-AU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Infections by indirect contact are extremely rare, as the bacterium can survive for only a brief time outside human tissues.</a:t>
            </a:r>
            <a:endParaRPr lang="en-AU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spiral-shaped bacterium called </a:t>
            </a:r>
            <a:r>
              <a:rPr lang="en-US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Treponema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pallidum</a:t>
            </a:r>
            <a:endParaRPr lang="en-AU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63" y="2376488"/>
            <a:ext cx="54768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34076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AU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Syphilis affects men and women in the same way, 	and the course of the disease follows </a:t>
            </a:r>
            <a:r>
              <a:rPr lang="en-AU" sz="36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</a:t>
            </a:r>
            <a:r>
              <a:rPr lang="en-AU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stages if it is untreated.</a:t>
            </a:r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2132856"/>
            <a:ext cx="8208912" cy="3484984"/>
          </a:xfrm>
        </p:spPr>
        <p:txBody>
          <a:bodyPr>
            <a:noAutofit/>
          </a:bodyPr>
          <a:lstStyle/>
          <a:p>
            <a:r>
              <a:rPr lang="en-AU" sz="24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Stage: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Bacterium enters through small breaks in the skin during sexual activity.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Incubation ranges from 10 days to 10 weeks, in which the bacteria multiply and spread.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symptoms:  chancres on the sex organs but may appear on lips, fingers and eyelids. 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usually painless and may be difficult to see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heal within 3 to 8 weeks.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the increase in the number of notified cases of STIs in WA, 1998 to 2007</a:t>
            </a:r>
            <a:endParaRPr lang="en-AU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606156" cy="474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Stage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196752"/>
            <a:ext cx="8424936" cy="367240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follows a few weeks after the primary stage, but may</a:t>
            </a:r>
            <a:r>
              <a:rPr lang="en-A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delayed for up to twelve months. </a:t>
            </a:r>
          </a:p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large range of </a:t>
            </a:r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symptoms during</a:t>
            </a:r>
          </a:p>
          <a:p>
            <a:pPr>
              <a:buNone/>
            </a:pPr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this stage, including skin rashes, sore or ulcerated mouth or throat, mild fevers and disorders of the bones or eyes. The skin rash due to syphilis persists for several weeks </a:t>
            </a:r>
          </a:p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some cases the symptoms are quite mild and may not be taken seriously, but the patient is highly infectious during this stage of the disease. </a:t>
            </a:r>
          </a:p>
          <a:p>
            <a:r>
              <a:rPr lang="en-AU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secondary stage lasts about two years and all symptoms eventually disappear even without medical treatment.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skin rash during the secondary stage of an infection of syphilis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612292"/>
            <a:ext cx="3571871" cy="524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3 or Latent Stage</a:t>
            </a:r>
            <a:endParaRPr lang="en-AU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begins when the symptoms from stage 1 and 2 have gone.</a:t>
            </a:r>
          </a:p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stage may last for many years.</a:t>
            </a:r>
          </a:p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infected person is not contagious unless stage 2 symptoms reappear.</a:t>
            </a:r>
          </a:p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symptoms reappear, the results can lead to syphilitic heart disease, insanity, blindness, weakening of the blood vessels, physical incapacity, ….</a:t>
            </a:r>
          </a:p>
          <a:p>
            <a:endParaRPr lang="en-A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Antibiotics are the usual treatment for all the stages.</a:t>
            </a:r>
          </a:p>
          <a:p>
            <a:pPr>
              <a:buNone/>
            </a:pPr>
            <a:endParaRPr lang="en-US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Surgery may be necessary for later stages.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Syphilis can cross the placenta and infect the developing </a:t>
            </a:r>
            <a:r>
              <a:rPr lang="en-US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foetus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causing permanent damage to the </a:t>
            </a:r>
            <a:r>
              <a:rPr lang="en-US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foetus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A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gonorrhoea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syphilis cases in WA, 1985 to 2007</a:t>
            </a:r>
            <a:endParaRPr lang="en-AU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550988"/>
            <a:ext cx="7862887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Sores usually appear on the sex organs.</a:t>
            </a:r>
          </a:p>
          <a:p>
            <a:pPr>
              <a:buNone/>
            </a:pPr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Skin rashes, sores or ulcers on the mouth or in the throat, mild fevers and disorders of the bones or eyes.</a:t>
            </a:r>
          </a:p>
          <a:p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During pregnancy it can spread through the placenta </a:t>
            </a:r>
          </a:p>
          <a:p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The foetus will be infected and results in permanent damage to the heart and other organs</a:t>
            </a:r>
            <a:endParaRPr lang="en-AU" sz="2400" dirty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Syphilis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C:\Documents and Settings\LocalAdmin\My Documents\My Pictures\syphilis_picture_primary_46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15370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syphilis</a:t>
            </a:r>
            <a:endParaRPr lang="en-A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Documents and Settings\LocalAdmin\My Documents\My Pictures\slide0736_image152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2028825" y="1728787"/>
            <a:ext cx="508635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HIV/AIDS .</a:t>
            </a:r>
            <a:endParaRPr lang="en-AU" sz="32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H</a:t>
            </a:r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uman  immunodeficiency virus(HIV) causes progressive damage to the body’s immune system</a:t>
            </a:r>
          </a:p>
          <a:p>
            <a:endParaRPr lang="en-AU" sz="2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Destruction of immune system leaves people  susceptible to infection by other organism.</a:t>
            </a:r>
            <a:endParaRPr lang="en-AU" sz="2400" dirty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2852"/>
            <a:ext cx="8229600" cy="5983311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HIV is a fatal disease without treatment in most cases </a:t>
            </a:r>
          </a:p>
          <a:p>
            <a:pPr>
              <a:buNone/>
            </a:pPr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It is caused by a retrovirus containing an RNA core rather than a DNA core.</a:t>
            </a:r>
          </a:p>
          <a:p>
            <a:pPr>
              <a:buNone/>
            </a:pPr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The HIV cannot reproduce itself therefore it needs a host cell. </a:t>
            </a:r>
          </a:p>
          <a:p>
            <a:endParaRPr lang="en-A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HIV are classified into different stage of the disease and symptoms.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Chlamydia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most common STI.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Caused by bacterium called </a:t>
            </a:r>
            <a:r>
              <a:rPr lang="en-US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Chlamydia trachomatis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can only reproduce when inside a living human cell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Transmitted by vaginal or anal sex with an infected person.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called the ‘silent infection’ because most persons show no symptoms.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treated with antibiotics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infected person may experience ‘flu-like’ symptoms after a month of the first infection.</a:t>
            </a:r>
          </a:p>
          <a:p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recovery, the virus continues to destroy the white blood cells called T-Lymphocytes.</a:t>
            </a:r>
          </a:p>
          <a:p>
            <a:pPr>
              <a:buNone/>
            </a:pPr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some point the immune system becomes so weak that it cannot fight infections or cancers.</a:t>
            </a:r>
          </a:p>
          <a:p>
            <a:pPr>
              <a:buNone/>
            </a:pPr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this stage the person is considered to have AIDS.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Spread of AIDS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071546"/>
            <a:ext cx="8229600" cy="5572164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AIDS is considered a pandemic because it has spread around the world.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virus does not survive outside the body but it is not transmitted through air or water.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transmitted through body fluids which will then pass into the bloodstream.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Fluids such as blood, seminal fluid, vaginal and cervical fluids and breast milk will carry the HIV.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Transmitted through body fluid into the blood stream:</a:t>
            </a:r>
          </a:p>
          <a:p>
            <a:pPr lvl="1"/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By unprotected sexual intercourse</a:t>
            </a:r>
          </a:p>
          <a:p>
            <a:pPr lvl="1">
              <a:buNone/>
            </a:pPr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pPr lvl="1"/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By sharing same needle or syringe</a:t>
            </a:r>
          </a:p>
          <a:p>
            <a:pPr lvl="1">
              <a:buNone/>
            </a:pPr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pPr lvl="1"/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From mother to her baby during pregnancy, birth, and breast feeding</a:t>
            </a:r>
          </a:p>
          <a:p>
            <a:pPr lvl="1">
              <a:buNone/>
            </a:pPr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pPr lvl="1"/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Blood transfusion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 Diagnosis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676456" cy="5517232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 is detected by the production of antibodies that are produced in response to the virus.</a:t>
            </a:r>
          </a:p>
          <a:p>
            <a:endParaRPr lang="en-AU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test called Viral Load determines the amount of HIV in the blood.</a:t>
            </a:r>
          </a:p>
          <a:p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63"/>
            <a:ext cx="8929688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no cure for HIV and no vaccine to prevent the infection.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anti-viral drugs that inhibit the reproductive  cycle of the virus.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virus will still  remain in the body and the drug therapy must be continued indefinitely.</a:t>
            </a:r>
            <a:endParaRPr lang="en-AU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  <a:t>Trichomoniasis</a:t>
            </a:r>
            <a:br>
              <a:rPr lang="en-AU" b="1" u="sng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</a:br>
            <a:endParaRPr lang="en-AU" b="1" u="sng" dirty="0">
              <a:solidFill>
                <a:srgbClr val="FFC0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  <a:t>Caused by a protozoan, Trichomonas vaginalis.</a:t>
            </a:r>
          </a:p>
          <a:p>
            <a:pPr>
              <a:buNone/>
            </a:pPr>
            <a:endParaRPr lang="en-AU" sz="2400" b="1" dirty="0" smtClean="0">
              <a:solidFill>
                <a:srgbClr val="FFC0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b="1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  <a:t>It causes inflammation of the mucous membranes of vagina in women and urethra in men.</a:t>
            </a:r>
          </a:p>
          <a:p>
            <a:pPr>
              <a:buNone/>
            </a:pPr>
            <a:endParaRPr lang="en-AU" sz="2400" b="1" dirty="0" smtClean="0">
              <a:solidFill>
                <a:srgbClr val="FFC0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b="1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  <a:t>In woman it causes great discomfort, vaginal discharge and severe vaginal itch </a:t>
            </a:r>
            <a:endParaRPr lang="en-AU" sz="2400" b="1" dirty="0">
              <a:solidFill>
                <a:srgbClr val="FFC0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418387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2976" y="585789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protozoan that causes </a:t>
            </a:r>
            <a:r>
              <a:rPr lang="en-US" sz="28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trichomoniasis</a:t>
            </a:r>
            <a:endParaRPr lang="en-A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  <a:t>Trichomoniasis</a:t>
            </a:r>
            <a:br>
              <a:rPr lang="en-AU" b="1" u="sng" dirty="0" smtClean="0">
                <a:solidFill>
                  <a:srgbClr val="FFC000"/>
                </a:solidFill>
                <a:latin typeface="Batang" pitchFamily="18" charset="-127"/>
                <a:ea typeface="Batang" pitchFamily="18" charset="-127"/>
              </a:rPr>
            </a:br>
            <a:endParaRPr lang="en-AU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Men can have the infection without symptoms.</a:t>
            </a:r>
          </a:p>
          <a:p>
            <a:pPr>
              <a:buNone/>
            </a:pPr>
            <a:endParaRPr lang="en-A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Man can transmit this infection without any symptoms.</a:t>
            </a:r>
          </a:p>
          <a:p>
            <a:endParaRPr lang="en-A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r>
              <a:rPr lang="en-A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Can be cured quickly and easily with antibiotics.</a:t>
            </a:r>
            <a:endParaRPr lang="en-AU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Pubic Lice and Scabies</a:t>
            </a:r>
            <a:endParaRPr lang="en-AU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pubic lice and scabies cause intense itching in the genital area.</a:t>
            </a:r>
          </a:p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Pubic lice are insects called </a:t>
            </a:r>
            <a:r>
              <a:rPr lang="en-AU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Phthirus</a:t>
            </a:r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pubis.</a:t>
            </a:r>
          </a:p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usually confined to the pubic and anal area but may be found in other areas if a person is  hairy.</a:t>
            </a:r>
          </a:p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itchiness may be caused by an allergic reaction to the lice and their faeces.</a:t>
            </a:r>
            <a:endParaRPr lang="en-A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4800" cy="1143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sz="2000" b="1" i="1" dirty="0" smtClean="0">
                <a:solidFill>
                  <a:srgbClr val="FFC000"/>
                </a:solidFill>
              </a:rPr>
              <a:t>Chlamydia trachomatis </a:t>
            </a:r>
            <a:r>
              <a:rPr lang="en-AU" sz="2000" b="1" dirty="0" smtClean="0">
                <a:solidFill>
                  <a:srgbClr val="FFC000"/>
                </a:solidFill>
              </a:rPr>
              <a:t>cells(dark pink) in vaginal cells. The bacterium reproduces inside the host cell and the new bacteria are released by rupturing the host. </a:t>
            </a:r>
            <a:endParaRPr lang="en-AU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7145358" cy="496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pubic lice attached to human hairs.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93813"/>
            <a:ext cx="7239000" cy="556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22383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1571625"/>
            <a:ext cx="47148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14351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Scabies mite</a:t>
            </a:r>
            <a:endParaRPr lang="en-A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Rash on the skin caused by the scabies mite</a:t>
            </a:r>
            <a:endParaRPr lang="en-A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lice and scabies can be transmitted by sexual contact.  However, if the partners are sharing the same bed, the transmission  may occur through prolonged, warm, close contact.</a:t>
            </a:r>
          </a:p>
          <a:p>
            <a:pPr>
              <a:buNone/>
            </a:pPr>
            <a:endParaRPr lang="en-AU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Pubic lice and scabies are both treated using lotions that are applied to the skin.  </a:t>
            </a:r>
          </a:p>
          <a:p>
            <a:pPr>
              <a:buNone/>
            </a:pPr>
            <a:endParaRPr lang="en-AU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lotions kill the insects or mites and also their eggs.</a:t>
            </a:r>
          </a:p>
          <a:p>
            <a:endParaRPr lang="en-AU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A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showing the incidence of 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chlamydia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Australia, 1999 to 2008</a:t>
            </a:r>
            <a:endParaRPr lang="en-A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392" y="1857364"/>
            <a:ext cx="628860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Chlamydia in Men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Men may develop an infection known as  non-specific </a:t>
            </a:r>
            <a:r>
              <a:rPr lang="en-AU" sz="2400" dirty="0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urethritis</a:t>
            </a:r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(NSU)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It is inflammation of the urethra. 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A yellow, pus is discharged from the penis with a burning sensation when passing urine.</a:t>
            </a:r>
            <a:endParaRPr lang="en-AU" sz="2400" dirty="0" smtClean="0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If untreated it causes </a:t>
            </a:r>
            <a:r>
              <a:rPr lang="en-AU" sz="2400" dirty="0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epididymitis</a:t>
            </a:r>
            <a:r>
              <a:rPr lang="en-AU" sz="2400" dirty="0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which can lead to infertility if both testes are infected.</a:t>
            </a:r>
          </a:p>
          <a:p>
            <a:endParaRPr lang="en-AU" sz="2400" b="1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endParaRPr lang="en-AU" sz="24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266" name="Picture 2" descr="C:\Documents and Settings\LocalAdmin\My Documents\My Pictures\SOA-Chlamydia-trachomatis-female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286807" cy="6572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Chlamydia in Women</a:t>
            </a:r>
            <a:endParaRPr lang="en-AU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Women  have no symptoms and therefore makes the disease very dangerous.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Can cause infertility, eye infection and arthritis.</a:t>
            </a:r>
          </a:p>
          <a:p>
            <a:r>
              <a:rPr lang="en-AU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Some have pelvic inflammatory disease which is an infection of the uterus and uterine tubes. This can lead to infertility and cause an ectopic pregnancy.</a:t>
            </a:r>
          </a:p>
          <a:p>
            <a:endParaRPr lang="en-A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548</TotalTime>
  <Words>1676</Words>
  <Application>Microsoft Office PowerPoint</Application>
  <PresentationFormat>On-screen Show (4:3)</PresentationFormat>
  <Paragraphs>196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Horizon</vt:lpstr>
      <vt:lpstr>  Chapter 21 Sexually Transmitted Infections (stis)</vt:lpstr>
      <vt:lpstr>PowerPoint Presentation</vt:lpstr>
      <vt:lpstr>Shows the increase in the number of notified cases of STIs in WA, 1998 to 2007</vt:lpstr>
      <vt:lpstr>Chlamydia</vt:lpstr>
      <vt:lpstr>Chlamydia trachomatis cells(dark pink) in vaginal cells. The bacterium reproduces inside the host cell and the new bacteria are released by rupturing the host. </vt:lpstr>
      <vt:lpstr>Graph showing the incidence of chlamydia in Australia, 1999 to 2008</vt:lpstr>
      <vt:lpstr>Chlamydia in Men</vt:lpstr>
      <vt:lpstr>PowerPoint Presentation</vt:lpstr>
      <vt:lpstr>Chlamydia in Women</vt:lpstr>
      <vt:lpstr>PowerPoint Presentation</vt:lpstr>
      <vt:lpstr>Correct diagnosis and treatment is vital</vt:lpstr>
      <vt:lpstr>PowerPoint Presentation</vt:lpstr>
      <vt:lpstr>Genital Herpes blisters</vt:lpstr>
      <vt:lpstr>PowerPoint Presentation</vt:lpstr>
      <vt:lpstr>PowerPoint Presentation</vt:lpstr>
      <vt:lpstr>Genital Warts</vt:lpstr>
      <vt:lpstr>Gonorrhoea ‘The Clap’</vt:lpstr>
      <vt:lpstr>The pink/red spheres are the bacteria, Neisseria gonorrhoeae, that cause gonorrhoea.</vt:lpstr>
      <vt:lpstr>Gonorrhoea in Males</vt:lpstr>
      <vt:lpstr>Gonorrhoea</vt:lpstr>
      <vt:lpstr>PowerPoint Presentation</vt:lpstr>
      <vt:lpstr>Gonorrhoea in Females</vt:lpstr>
      <vt:lpstr>PowerPoint Presentation</vt:lpstr>
      <vt:lpstr>A baby whose eyes are oozing pus  due to a gonorrhoeal infection</vt:lpstr>
      <vt:lpstr>PowerPoint Presentation</vt:lpstr>
      <vt:lpstr>Syphilis</vt:lpstr>
      <vt:lpstr>PowerPoint Presentation</vt:lpstr>
      <vt:lpstr>The spiral-shaped bacterium called Treponema pallidum</vt:lpstr>
      <vt:lpstr>Syphilis affects men and women in the same way,  and the course of the disease follows four stages if it is untreated. </vt:lpstr>
      <vt:lpstr>Second Stage</vt:lpstr>
      <vt:lpstr>A skin rash during the secondary stage of an infection of syphilis</vt:lpstr>
      <vt:lpstr>Stage 3 or Latent Stage</vt:lpstr>
      <vt:lpstr>PowerPoint Presentation</vt:lpstr>
      <vt:lpstr>Number of gonorrhoea and syphilis cases in WA, 1985 to 2007</vt:lpstr>
      <vt:lpstr>PowerPoint Presentation</vt:lpstr>
      <vt:lpstr>Syphilis</vt:lpstr>
      <vt:lpstr>syphilis</vt:lpstr>
      <vt:lpstr>HIV/AIDS .</vt:lpstr>
      <vt:lpstr>PowerPoint Presentation</vt:lpstr>
      <vt:lpstr>PowerPoint Presentation</vt:lpstr>
      <vt:lpstr>The Spread of AIDS</vt:lpstr>
      <vt:lpstr>PowerPoint Presentation</vt:lpstr>
      <vt:lpstr>HIV Diagnosis</vt:lpstr>
      <vt:lpstr>PowerPoint Presentation</vt:lpstr>
      <vt:lpstr>Treatment</vt:lpstr>
      <vt:lpstr>Trichomoniasis </vt:lpstr>
      <vt:lpstr>PowerPoint Presentation</vt:lpstr>
      <vt:lpstr>Trichomoniasis </vt:lpstr>
      <vt:lpstr>Pubic Lice and Scabies</vt:lpstr>
      <vt:lpstr>Two pubic lice attached to human hairs.</vt:lpstr>
      <vt:lpstr>PowerPoint Presentation</vt:lpstr>
      <vt:lpstr>PowerPoint Presentation</vt:lpstr>
    </vt:vector>
  </TitlesOfParts>
  <Company>DOE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Sexually transmitted</dc:title>
  <dc:creator>DET</dc:creator>
  <cp:lastModifiedBy>Greg Munyard</cp:lastModifiedBy>
  <cp:revision>84</cp:revision>
  <dcterms:created xsi:type="dcterms:W3CDTF">2009-09-01T14:14:07Z</dcterms:created>
  <dcterms:modified xsi:type="dcterms:W3CDTF">2015-09-11T07:53:36Z</dcterms:modified>
</cp:coreProperties>
</file>