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528" y="4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AU" sz="14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AU" sz="14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AU" sz="14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E076174-66A2-4542-A637-C88F2A3088E0}" type="slidenum">
              <a:t>‹#›</a:t>
            </a:fld>
            <a:endParaRPr lang="en-AU" sz="14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30478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AU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AU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AU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AU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rtl="0" hangingPunct="0">
              <a:buNone/>
              <a:tabLst/>
              <a:defRPr lang="en-AU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A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r" rtl="0" hangingPunct="0">
              <a:buNone/>
              <a:tabLst/>
              <a:defRPr lang="en-AU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2D844CAD-210C-4F8A-8B98-7D24F44DE497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830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AU" sz="2000" b="0" i="0" u="none" strike="noStrike">
        <a:ln>
          <a:noFill/>
        </a:ln>
        <a:latin typeface="Albany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27FC7C-0CCC-4EF6-809D-BE291AF2102D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880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751B0E-AE67-4A00-A332-42A0DDBD2312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76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8838" y="554038"/>
            <a:ext cx="2222500" cy="53863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554038"/>
            <a:ext cx="6516688" cy="53863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84C333-4A13-4E88-9133-07544E3D53CE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204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A4E59D-CCF2-4F77-BE30-95A3A564A6EE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3A3F23-6521-40CA-9519-90A06422E6D7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2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2339975"/>
            <a:ext cx="4333875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025" y="2339975"/>
            <a:ext cx="4333875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B3E370-3779-4729-91AB-2579CD205701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746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77746D-DC5B-4F6B-B0F9-78A97443223C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518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AC0084-C292-4E65-A1DC-9DBC2B1CD780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872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E22D9D-EF76-45A4-812C-E01DDBD16977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62731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D76685-7EAE-42C0-9600-F121C90644D2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411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B28561-243A-45AA-99F8-225A40A6F822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184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76000" y="553320"/>
            <a:ext cx="88560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40000" y="2340000"/>
            <a:ext cx="8820000" cy="36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AU"/>
              <a:t>Click to edit the outline text format</a:t>
            </a:r>
          </a:p>
          <a:p>
            <a:pPr lvl="1"/>
            <a:r>
              <a:rPr lang="en-AU"/>
              <a:t>Second Outline Level</a:t>
            </a:r>
          </a:p>
          <a:p>
            <a:pPr lvl="2"/>
            <a:r>
              <a:rPr lang="en-AU"/>
              <a:t>Third Outline Level</a:t>
            </a:r>
          </a:p>
          <a:p>
            <a:pPr lvl="3"/>
            <a:r>
              <a:rPr lang="en-AU"/>
              <a:t>Fourth Outline Level</a:t>
            </a:r>
          </a:p>
          <a:p>
            <a:pPr lvl="4"/>
            <a:r>
              <a:rPr lang="en-AU"/>
              <a:t>Fifth Outline Level</a:t>
            </a:r>
          </a:p>
          <a:p>
            <a:pPr lvl="5"/>
            <a:r>
              <a:rPr lang="en-AU"/>
              <a:t>Sixth Outline Level</a:t>
            </a:r>
          </a:p>
          <a:p>
            <a:pPr lvl="6"/>
            <a:r>
              <a:rPr lang="en-AU"/>
              <a:t>Seventh Outline Level</a:t>
            </a:r>
          </a:p>
          <a:p>
            <a:pPr lvl="7"/>
            <a:r>
              <a:rPr lang="en-AU"/>
              <a:t>Eighth Outline Level</a:t>
            </a:r>
          </a:p>
          <a:p>
            <a:pPr lvl="8"/>
            <a:r>
              <a:rPr lang="en-AU"/>
              <a:t>Ninth Outline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711720" y="63000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AU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AU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56000" y="631872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buNone/>
              <a:tabLst/>
              <a:defRPr lang="en-AU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AU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020000" y="63000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AU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1D01374C-43EC-4644-8729-3D3E1ED1C896}" type="slidenum"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AU" sz="4400" b="1" i="0" u="none" strike="noStrike">
          <a:ln>
            <a:noFill/>
          </a:ln>
          <a:solidFill>
            <a:srgbClr val="800000"/>
          </a:solidFill>
          <a:latin typeface="Albany" pitchFamily="18"/>
          <a:cs typeface="Tahoma" pitchFamily="2"/>
        </a:defRPr>
      </a:lvl1pPr>
    </p:titleStyle>
    <p:bodyStyle>
      <a:lvl1pPr marL="0" marR="0" lvl="0" indent="0" rtl="0" hangingPunct="0">
        <a:buSzPct val="45000"/>
        <a:buFont typeface="StarSymbol"/>
        <a:buChar char="●"/>
        <a:tabLst/>
        <a:defRPr lang="en-AU"/>
      </a:lvl1pPr>
      <a:lvl2pPr marL="0" marR="0" lvl="1" indent="0" rtl="0" hangingPunct="0">
        <a:buSzPct val="75000"/>
        <a:buFont typeface="StarSymbol"/>
        <a:buChar char="–"/>
        <a:tabLst/>
        <a:defRPr lang="en-AU"/>
      </a:lvl2pPr>
      <a:lvl3pPr marL="0" marR="0" lvl="2" indent="0" rtl="0" hangingPunct="0">
        <a:buSzPct val="45000"/>
        <a:buFont typeface="StarSymbol"/>
        <a:buChar char="●"/>
        <a:tabLst/>
        <a:defRPr lang="en-AU"/>
      </a:lvl3pPr>
      <a:lvl4pPr marL="0" marR="0" lvl="3" indent="0" rtl="0" hangingPunct="0">
        <a:buSzPct val="75000"/>
        <a:buFont typeface="StarSymbol"/>
        <a:buChar char="–"/>
        <a:tabLst/>
        <a:defRPr lang="en-AU"/>
      </a:lvl4pPr>
      <a:lvl5pPr marL="0" marR="0" lvl="4" indent="0" rtl="0" hangingPunct="0">
        <a:buSzPct val="45000"/>
        <a:buFont typeface="StarSymbol"/>
        <a:buChar char="●"/>
        <a:tabLst/>
        <a:defRPr lang="en-AU"/>
      </a:lvl5pPr>
      <a:lvl6pPr marL="0" marR="0" lvl="5" indent="0" rtl="0" hangingPunct="0">
        <a:buSzPct val="45000"/>
        <a:buFont typeface="StarSymbol"/>
        <a:buChar char="●"/>
        <a:tabLst/>
        <a:defRPr lang="en-AU"/>
      </a:lvl6pPr>
      <a:lvl7pPr marL="0" marR="0" lvl="6" indent="0" rtl="0" hangingPunct="0">
        <a:buSzPct val="45000"/>
        <a:buFont typeface="StarSymbol"/>
        <a:buChar char="●"/>
        <a:tabLst/>
        <a:defRPr lang="en-AU"/>
      </a:lvl7pPr>
      <a:lvl8pPr marL="0" marR="0" lvl="7" indent="0" rtl="0" hangingPunct="0">
        <a:buSzPct val="45000"/>
        <a:buFont typeface="StarSymbol"/>
        <a:buChar char="●"/>
        <a:tabLst/>
        <a:defRPr lang="en-AU"/>
      </a:lvl8pPr>
      <a:lvl9pPr marL="0" marR="0" lvl="8" indent="0" rtl="0" hangingPunct="0">
        <a:buSzPct val="45000"/>
        <a:buFont typeface="StarSymbol"/>
        <a:buChar char="●"/>
        <a:tabLst/>
        <a:defRPr lang="en-AU"/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76000" y="553320"/>
            <a:ext cx="8856000" cy="126252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/>
              <a:t>EMBRYONIC PERIOD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40000" y="1800000"/>
            <a:ext cx="8820000" cy="54392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237960" lvl="0" indent="-228600"/>
            <a:r>
              <a:rPr lang="en-AU"/>
              <a:t>The first two months of pregnancy.</a:t>
            </a:r>
          </a:p>
          <a:p>
            <a:pPr lvl="0"/>
            <a:r>
              <a:rPr lang="en-AU"/>
              <a:t>All adult organs are in place by the end of the embryonic period.</a:t>
            </a:r>
          </a:p>
          <a:p>
            <a:pPr lvl="0"/>
            <a:r>
              <a:rPr lang="en-AU"/>
              <a:t>Once the blastocyst becomes implanted, the </a:t>
            </a:r>
            <a:r>
              <a:rPr lang="en-AU" b="1"/>
              <a:t>primary germ layers </a:t>
            </a:r>
            <a:r>
              <a:rPr lang="en-AU"/>
              <a:t>become formed.</a:t>
            </a:r>
          </a:p>
          <a:p>
            <a:pPr lvl="0"/>
            <a:r>
              <a:rPr lang="en-AU"/>
              <a:t>The primary germ layers include; ectoderm, mesoderm &amp; endoderm </a:t>
            </a:r>
            <a:r>
              <a:rPr lang="en-AU" b="1"/>
              <a:t>(embryonic disc)</a:t>
            </a:r>
            <a:r>
              <a:rPr lang="en-AU"/>
              <a:t>.</a:t>
            </a:r>
          </a:p>
          <a:p>
            <a:pPr lvl="0"/>
            <a:r>
              <a:rPr lang="en-AU"/>
              <a:t>These layers </a:t>
            </a:r>
            <a:r>
              <a:rPr lang="en-AU" b="1"/>
              <a:t>differentiate </a:t>
            </a:r>
            <a:r>
              <a:rPr lang="en-AU"/>
              <a:t>into what will become the adult tissue &amp; organs.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76000" y="598320"/>
            <a:ext cx="885600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40000" y="2340000"/>
            <a:ext cx="8820000" cy="35100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indent="0"/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93920" y="2257560"/>
            <a:ext cx="3809520" cy="3580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76000" y="553320"/>
            <a:ext cx="8856000" cy="126252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/>
              <a:t>EMBRYONIC MEMBRANES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40000" y="1370520"/>
            <a:ext cx="8820000" cy="618948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237960" lvl="0" indent="-228600">
              <a:tabLst>
                <a:tab pos="452160" algn="l"/>
              </a:tabLst>
            </a:pPr>
            <a:r>
              <a:rPr lang="en-AU"/>
              <a:t>Amnion, yolk sac, allantois and chorion are the embryonic membranes that are formed.</a:t>
            </a:r>
          </a:p>
          <a:p>
            <a:pPr lvl="0"/>
            <a:r>
              <a:rPr lang="en-AU"/>
              <a:t>Amnion acts as a “shock absorber” (formed 8 days after fertilisation &amp; surrounds the embryo).It secretes amniotic fluid into the amniotic cavity.</a:t>
            </a:r>
          </a:p>
          <a:p>
            <a:pPr lvl="0"/>
            <a:r>
              <a:rPr lang="en-AU"/>
              <a:t>Chorion forms foetal part of the placenta (chorionic villi- formed by trophoblast cells &amp; one layer of mesoderm). Releases HCG.</a:t>
            </a:r>
          </a:p>
          <a:p>
            <a:pPr lvl="0"/>
            <a:r>
              <a:rPr lang="en-AU"/>
              <a:t>Yolk sac- first site of red blood cell production.</a:t>
            </a:r>
          </a:p>
          <a:p>
            <a:pPr lvl="0"/>
            <a:r>
              <a:rPr lang="en-AU"/>
              <a:t>Yolk sac &amp; allantois end up forming the umbilical cord (body stalk).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76000" y="598320"/>
            <a:ext cx="885600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40000" y="2340000"/>
            <a:ext cx="8820000" cy="35100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indent="0"/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93920" y="1933560"/>
            <a:ext cx="3809520" cy="4228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7440"/>
            <a:ext cx="9071640" cy="12502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/>
              <a:t>GERM LAYERS BECOME ORGANS &amp; TISSUE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40000" y="2340000"/>
            <a:ext cx="8820000" cy="48996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AU"/>
              <a:t>Ectoderm- becomes skin, hair, nervous tissue &amp; the lining of the respiratory &amp; digestive systems</a:t>
            </a:r>
          </a:p>
          <a:p>
            <a:pPr lvl="0"/>
            <a:r>
              <a:rPr lang="en-AU"/>
              <a:t>Endoderm- becomes pancreas, liver, bladder &amp; thyroid gland.</a:t>
            </a:r>
          </a:p>
          <a:p>
            <a:pPr lvl="0"/>
            <a:r>
              <a:rPr lang="en-AU"/>
              <a:t>Mesoderm- becomes the skeletal, muscular, cardiovascular, lymphatic, urinary &amp; reproductive systems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76000" y="553320"/>
            <a:ext cx="8856000" cy="126252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/>
              <a:t>EMBRYONIC MILESTONES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800000"/>
            <a:ext cx="8820000" cy="509796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237960" lvl="0" indent="-228600"/>
            <a:r>
              <a:rPr lang="en-AU"/>
              <a:t>By 3 weeks, the blood &amp; blood vessels start developing. Notochord (future spinal cord) is formed.</a:t>
            </a:r>
          </a:p>
          <a:p>
            <a:pPr marL="237960" lvl="0" indent="-228600"/>
            <a:r>
              <a:rPr lang="en-AU"/>
              <a:t>By 4 weeks, muscle segments are formed around the future brain and spinal cord.Tail formed. Major organs start developing.</a:t>
            </a:r>
          </a:p>
          <a:p>
            <a:pPr lvl="0"/>
            <a:r>
              <a:rPr lang="en-AU"/>
              <a:t>By 5 weeks, the arm &amp; leg buds are evident. Eyes &amp; ears start to form. Face evident.</a:t>
            </a:r>
          </a:p>
          <a:p>
            <a:pPr lvl="0"/>
            <a:r>
              <a:rPr lang="en-AU"/>
              <a:t>By 6 weeks, umbilical cord formed. Skeleton formed.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76000" y="553320"/>
            <a:ext cx="8856000" cy="126252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/>
              <a:t>EMBRYONIC MILESTONES Cont...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40000" y="2340000"/>
            <a:ext cx="8820000" cy="48996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AU"/>
              <a:t>By week 7, head is round. Eyes large. Hands &amp; feet formed. Skeleton growth occurs. Tail gone.</a:t>
            </a:r>
          </a:p>
          <a:p>
            <a:pPr lvl="0"/>
            <a:r>
              <a:rPr lang="en-AU"/>
              <a:t>By week 8, gender can be determined by chorionic villus sampling. All organs are formed but not necessarily functioning. First movements of finger/ toes/ arms/ legs. Face is formed.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yt-brightpaint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350</Words>
  <Application>Microsoft Office PowerPoint</Application>
  <PresentationFormat>Custom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Albany</vt:lpstr>
      <vt:lpstr>Andale Sans UI</vt:lpstr>
      <vt:lpstr>Arial</vt:lpstr>
      <vt:lpstr>Calibri</vt:lpstr>
      <vt:lpstr>Lucida Sans Unicode</vt:lpstr>
      <vt:lpstr>StarSymbol</vt:lpstr>
      <vt:lpstr>Tahoma</vt:lpstr>
      <vt:lpstr>Times New Roman</vt:lpstr>
      <vt:lpstr>lyt-brightpainting</vt:lpstr>
      <vt:lpstr>EMBRYONIC PERIOD</vt:lpstr>
      <vt:lpstr>PowerPoint Presentation</vt:lpstr>
      <vt:lpstr>EMBRYONIC MEMBRANES</vt:lpstr>
      <vt:lpstr>PowerPoint Presentation</vt:lpstr>
      <vt:lpstr>GERM LAYERS BECOME ORGANS &amp; TISSUE</vt:lpstr>
      <vt:lpstr>EMBRYONIC MILESTONES</vt:lpstr>
      <vt:lpstr>EMBRYONIC MILESTONES Cont...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EMBRYONIC PERIOD</dc:title>
  <dc:creator>craig hill</dc:creator>
  <cp:lastModifiedBy>Craig Hill</cp:lastModifiedBy>
  <cp:revision>7</cp:revision>
  <dcterms:created xsi:type="dcterms:W3CDTF">2009-08-04T15:42:47Z</dcterms:created>
  <dcterms:modified xsi:type="dcterms:W3CDTF">2018-09-05T06:31:37Z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