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216"/>
  </p:normalViewPr>
  <p:slideViewPr>
    <p:cSldViewPr snapToGrid="0" snapToObjects="1">
      <p:cViewPr varScale="1">
        <p:scale>
          <a:sx n="110" d="100"/>
          <a:sy n="110" d="100"/>
        </p:scale>
        <p:origin x="75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2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5176-5D35-9D44-B857-DF0FCDE29D1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30FD-2E52-C147-B80B-878C4B37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HUMAN EVOLUTIONARY TRENDS</a:t>
            </a:r>
            <a:endParaRPr lang="en-AU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evolutionary trends in </a:t>
            </a:r>
            <a:r>
              <a:rPr lang="en-AU" sz="3200" dirty="0" err="1">
                <a:latin typeface="+mj-lt"/>
              </a:rPr>
              <a:t>hominins</a:t>
            </a:r>
            <a:r>
              <a:rPr lang="en-AU" sz="3200" dirty="0">
                <a:latin typeface="+mj-lt"/>
              </a:rPr>
              <a:t> include</a:t>
            </a:r>
            <a:r>
              <a:rPr lang="en-AU" sz="3000" dirty="0">
                <a:latin typeface="+mj-lt"/>
              </a:rPr>
              <a:t> </a:t>
            </a:r>
          </a:p>
          <a:p>
            <a:pPr lvl="1"/>
            <a:r>
              <a:rPr lang="en-AU" sz="3000" dirty="0">
                <a:latin typeface="+mj-lt"/>
              </a:rPr>
              <a:t>Adaptations for erect posture</a:t>
            </a:r>
          </a:p>
          <a:p>
            <a:pPr lvl="1"/>
            <a:r>
              <a:rPr lang="en-AU" sz="3000" dirty="0">
                <a:latin typeface="+mj-lt"/>
              </a:rPr>
              <a:t>Stance and locomotion</a:t>
            </a:r>
          </a:p>
          <a:p>
            <a:pPr lvl="1"/>
            <a:r>
              <a:rPr lang="en-AU" sz="3000" dirty="0">
                <a:latin typeface="+mj-lt"/>
              </a:rPr>
              <a:t>Relative size of the brain</a:t>
            </a:r>
          </a:p>
          <a:p>
            <a:pPr lvl="1"/>
            <a:r>
              <a:rPr lang="en-AU" sz="3000" dirty="0" err="1">
                <a:latin typeface="+mj-lt"/>
              </a:rPr>
              <a:t>Prognathism</a:t>
            </a:r>
            <a:r>
              <a:rPr lang="en-AU" sz="3000" dirty="0">
                <a:latin typeface="+mj-lt"/>
              </a:rPr>
              <a:t> &amp; dentition</a:t>
            </a:r>
          </a:p>
          <a:p>
            <a:pPr lvl="1"/>
            <a:r>
              <a:rPr lang="en-AU" sz="3000" dirty="0">
                <a:latin typeface="+mj-lt"/>
              </a:rPr>
              <a:t>Culture </a:t>
            </a:r>
          </a:p>
          <a:p>
            <a:pPr lvl="1"/>
            <a:endParaRPr lang="en-AU" sz="3000" dirty="0">
              <a:latin typeface="+mj-lt"/>
            </a:endParaRPr>
          </a:p>
          <a:p>
            <a:pPr marL="271463" lvl="1" indent="-246063">
              <a:buNone/>
            </a:pPr>
            <a:r>
              <a:rPr lang="en-AU" sz="3000" dirty="0">
                <a:latin typeface="+mj-lt"/>
              </a:rPr>
              <a:t>An adaptation is any characteristic that helps an organism survive and reproduce in its natural environment</a:t>
            </a:r>
          </a:p>
        </p:txBody>
      </p:sp>
    </p:spTree>
    <p:extLst>
      <p:ext uri="{BB962C8B-B14F-4D97-AF65-F5344CB8AC3E}">
        <p14:creationId xmlns:p14="http://schemas.microsoft.com/office/powerpoint/2010/main" val="5321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pelvis in humans is bowl shaped to support the intestines and keeping them in line with the centre of gravity</a:t>
            </a:r>
          </a:p>
          <a:p>
            <a:r>
              <a:rPr lang="en-AU" sz="3200" dirty="0">
                <a:latin typeface="+mj-lt"/>
              </a:rPr>
              <a:t>The female pelvis is broader than that of the male to support the baby and aid in birth</a:t>
            </a:r>
          </a:p>
          <a:p>
            <a:r>
              <a:rPr lang="en-AU" sz="3200" dirty="0">
                <a:latin typeface="+mj-lt"/>
              </a:rPr>
              <a:t>A broad pelvis allows for the attachment of big </a:t>
            </a:r>
            <a:r>
              <a:rPr lang="en-AU" sz="3200" dirty="0" err="1">
                <a:latin typeface="+mj-lt"/>
              </a:rPr>
              <a:t>gluteal</a:t>
            </a:r>
            <a:r>
              <a:rPr lang="en-AU" sz="3200" dirty="0">
                <a:latin typeface="+mj-lt"/>
              </a:rPr>
              <a:t> muscles </a:t>
            </a:r>
          </a:p>
          <a:p>
            <a:r>
              <a:rPr lang="en-AU" sz="3200" dirty="0">
                <a:latin typeface="+mj-lt"/>
              </a:rPr>
              <a:t>The pelvis apes is flatter and the guts hang forward further pushing the centre of gravity forward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pic>
        <p:nvPicPr>
          <p:cNvPr id="5" name="Content Placeholder 4" descr="carrying angl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524232" y="1785926"/>
            <a:ext cx="4029014" cy="4429156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femurs of the human slope inwards and keep the knees in line with the spine</a:t>
            </a:r>
          </a:p>
          <a:p>
            <a:r>
              <a:rPr lang="en-AU" sz="3200" dirty="0">
                <a:latin typeface="+mj-lt"/>
              </a:rPr>
              <a:t>This is called the carrying angle</a:t>
            </a:r>
          </a:p>
          <a:p>
            <a:r>
              <a:rPr lang="en-AU" sz="3200" dirty="0">
                <a:latin typeface="+mj-lt"/>
              </a:rPr>
              <a:t>It also ensures that the weight stays in line with the centre of gravity</a:t>
            </a:r>
          </a:p>
          <a:p>
            <a:r>
              <a:rPr lang="en-AU" sz="3200" dirty="0">
                <a:latin typeface="+mj-lt"/>
              </a:rPr>
              <a:t>When one foot is lifted the weight is supported by the other leg – striding gait</a:t>
            </a:r>
          </a:p>
          <a:p>
            <a:r>
              <a:rPr lang="en-AU" sz="3200" dirty="0">
                <a:latin typeface="+mj-lt"/>
              </a:rPr>
              <a:t>Apes have a straight femur and must sway to transfer the weight from side to side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knee structure is such that there are 2 hinges separated by ligaments</a:t>
            </a:r>
          </a:p>
          <a:p>
            <a:r>
              <a:rPr lang="en-AU" sz="3200" dirty="0">
                <a:latin typeface="+mj-lt"/>
              </a:rPr>
              <a:t>The weight of the body tries to bend the knee backwards but the ligaments resist this and therefore no energy is required to support the body in a standing 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foot is adapted for bipedal locomotion</a:t>
            </a:r>
          </a:p>
          <a:p>
            <a:r>
              <a:rPr lang="en-AU" sz="3200" dirty="0">
                <a:latin typeface="+mj-lt"/>
              </a:rPr>
              <a:t>The human foot is not prehensile, instead the big toe is used for thrust</a:t>
            </a:r>
          </a:p>
          <a:p>
            <a:r>
              <a:rPr lang="en-AU" sz="3200" dirty="0">
                <a:latin typeface="+mj-lt"/>
              </a:rPr>
              <a:t>Weight travels along the outside of the foot and out through the big toe</a:t>
            </a:r>
          </a:p>
        </p:txBody>
      </p:sp>
      <p:pic>
        <p:nvPicPr>
          <p:cNvPr id="5" name="Picture 4" descr="foot wei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629" y="3571876"/>
            <a:ext cx="2581275" cy="27241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 descr="hominid - anthropoid feet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809852" y="0"/>
            <a:ext cx="4786346" cy="6671504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human foot has two arches</a:t>
            </a:r>
          </a:p>
          <a:p>
            <a:pPr lvl="1"/>
            <a:r>
              <a:rPr lang="en-AU" sz="3000" dirty="0">
                <a:latin typeface="+mj-lt"/>
              </a:rPr>
              <a:t>The longitudinal and transverse</a:t>
            </a:r>
          </a:p>
          <a:p>
            <a:r>
              <a:rPr lang="en-AU" sz="3200" dirty="0">
                <a:latin typeface="+mj-lt"/>
              </a:rPr>
              <a:t>The transverse arch allows the inside middle of the foot to be lifted off the ground and so acts as a shock absorber</a:t>
            </a:r>
          </a:p>
          <a:p>
            <a:r>
              <a:rPr lang="en-AU" sz="3200" dirty="0">
                <a:latin typeface="+mj-lt"/>
              </a:rPr>
              <a:t>Apes have only a longitudinal arch and are said to be flat footed</a:t>
            </a:r>
          </a:p>
          <a:p>
            <a:pPr>
              <a:buNone/>
            </a:pPr>
            <a:endParaRPr lang="en-AU" sz="3200" dirty="0">
              <a:latin typeface="+mj-lt"/>
            </a:endParaRPr>
          </a:p>
          <a:p>
            <a:pPr>
              <a:buNone/>
            </a:pPr>
            <a:endParaRPr lang="en-AU" sz="3200" dirty="0">
              <a:latin typeface="+mj-lt"/>
            </a:endParaRPr>
          </a:p>
          <a:p>
            <a:pPr>
              <a:buNone/>
            </a:pPr>
            <a:r>
              <a:rPr lang="en-AU" dirty="0">
                <a:solidFill>
                  <a:srgbClr val="FF0000"/>
                </a:solidFill>
                <a:latin typeface="+mj-lt"/>
              </a:rPr>
              <a:t>Ask someone who is flat footed what running is like!</a:t>
            </a:r>
          </a:p>
        </p:txBody>
      </p:sp>
      <p:pic>
        <p:nvPicPr>
          <p:cNvPr id="6" name="Picture 5" descr="foot arches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0117" y="4643446"/>
            <a:ext cx="5768943" cy="150019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centre of gravity is lower than that of apes</a:t>
            </a:r>
          </a:p>
          <a:p>
            <a:r>
              <a:rPr lang="en-AU" sz="3200" dirty="0">
                <a:latin typeface="+mj-lt"/>
              </a:rPr>
              <a:t>In humans the legs make up half the total height and thus the centre of gravity is low</a:t>
            </a:r>
          </a:p>
          <a:p>
            <a:r>
              <a:rPr lang="en-AU" sz="3200" dirty="0">
                <a:latin typeface="+mj-lt"/>
              </a:rPr>
              <a:t>In apes the legs only make up one third of their total height and so their centre of gravity is higher</a:t>
            </a:r>
          </a:p>
        </p:txBody>
      </p:sp>
      <p:pic>
        <p:nvPicPr>
          <p:cNvPr id="5" name="Picture 4" descr="centre of grav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7241" y="4076694"/>
            <a:ext cx="2953893" cy="278130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pic>
        <p:nvPicPr>
          <p:cNvPr id="5" name="Content Placeholder 4" descr="human adaptation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66910" y="985872"/>
            <a:ext cx="7143800" cy="5872129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 descr="human v gorill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7871626" cy="5715016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pic>
        <p:nvPicPr>
          <p:cNvPr id="5" name="Content Placeholder 4" descr="human adaptation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66910" y="985872"/>
            <a:ext cx="7143800" cy="5872129"/>
          </a:xfrm>
        </p:spPr>
      </p:pic>
    </p:spTree>
    <p:extLst>
      <p:ext uri="{BB962C8B-B14F-4D97-AF65-F5344CB8AC3E}">
        <p14:creationId xmlns:p14="http://schemas.microsoft.com/office/powerpoint/2010/main" val="12959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000" dirty="0"/>
              <a:t>ADAPTATIONS FOR </a:t>
            </a:r>
            <a:br>
              <a:rPr lang="en-AU" sz="4000" dirty="0"/>
            </a:br>
            <a:r>
              <a:rPr lang="en-AU" sz="4000" dirty="0"/>
              <a:t>STANCE &amp; LOCOMOTION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 err="1">
                <a:latin typeface="+mj-lt"/>
              </a:rPr>
              <a:t>Hominins</a:t>
            </a:r>
            <a:r>
              <a:rPr lang="en-AU" sz="3200" dirty="0">
                <a:latin typeface="+mj-lt"/>
              </a:rPr>
              <a:t> walk </a:t>
            </a:r>
            <a:r>
              <a:rPr lang="en-AU" sz="3200" dirty="0" err="1">
                <a:latin typeface="+mj-lt"/>
              </a:rPr>
              <a:t>bipedally</a:t>
            </a:r>
            <a:endParaRPr lang="en-AU" sz="3200" dirty="0">
              <a:latin typeface="+mj-lt"/>
            </a:endParaRPr>
          </a:p>
          <a:p>
            <a:r>
              <a:rPr lang="en-AU" sz="3200" dirty="0">
                <a:latin typeface="+mj-lt"/>
              </a:rPr>
              <a:t>Australopithecus through to H. erectus and </a:t>
            </a:r>
            <a:r>
              <a:rPr lang="en-AU" sz="3200" dirty="0" err="1">
                <a:latin typeface="+mj-lt"/>
              </a:rPr>
              <a:t>neanderthalensis</a:t>
            </a:r>
            <a:r>
              <a:rPr lang="en-AU" sz="3200" dirty="0">
                <a:latin typeface="+mj-lt"/>
              </a:rPr>
              <a:t> also walked </a:t>
            </a:r>
            <a:r>
              <a:rPr lang="en-AU" sz="3200" dirty="0" err="1">
                <a:latin typeface="+mj-lt"/>
              </a:rPr>
              <a:t>bipedally</a:t>
            </a:r>
            <a:endParaRPr lang="en-AU" sz="3200" dirty="0">
              <a:latin typeface="+mj-lt"/>
            </a:endParaRPr>
          </a:p>
          <a:p>
            <a:r>
              <a:rPr lang="en-AU" sz="3200" dirty="0">
                <a:latin typeface="+mj-lt"/>
              </a:rPr>
              <a:t>One of the essential elements for maintaining upright stance is muscle tone</a:t>
            </a:r>
          </a:p>
          <a:p>
            <a:r>
              <a:rPr lang="en-AU" sz="3200" dirty="0">
                <a:solidFill>
                  <a:srgbClr val="FF0000"/>
                </a:solidFill>
                <a:latin typeface="+mj-lt"/>
              </a:rPr>
              <a:t>Muscle tone </a:t>
            </a:r>
            <a:r>
              <a:rPr lang="en-AU" sz="3200" dirty="0">
                <a:latin typeface="+mj-lt"/>
              </a:rPr>
              <a:t>is the partial contraction of muscle where different fibres are recruited at different times to keep the overall level of contraction constant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000" dirty="0"/>
              <a:t>ADAPTATIONS FOR </a:t>
            </a:r>
            <a:br>
              <a:rPr lang="en-AU" sz="4000" dirty="0"/>
            </a:br>
            <a:r>
              <a:rPr lang="en-AU" sz="4000" dirty="0"/>
              <a:t>STANCE &amp; LOCOMOTION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Muscle tone supports the body against gravity</a:t>
            </a:r>
          </a:p>
          <a:p>
            <a:r>
              <a:rPr lang="en-AU" sz="3200" dirty="0">
                <a:latin typeface="+mj-lt"/>
              </a:rPr>
              <a:t>Hominins use striding gait</a:t>
            </a:r>
          </a:p>
        </p:txBody>
      </p:sp>
      <p:pic>
        <p:nvPicPr>
          <p:cNvPr id="5" name="Picture 4" descr="hominid - physics of walking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0" y="3071810"/>
            <a:ext cx="2722786" cy="3429000"/>
          </a:xfrm>
          <a:prstGeom prst="rect">
            <a:avLst/>
          </a:prstGeom>
        </p:spPr>
      </p:pic>
      <p:pic>
        <p:nvPicPr>
          <p:cNvPr id="6" name="Picture 5" descr="hominid - physics of walking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5539" y="3071810"/>
            <a:ext cx="27787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000" dirty="0"/>
              <a:t>ADAPTATIONS FOR </a:t>
            </a:r>
            <a:br>
              <a:rPr lang="en-AU" sz="4000" dirty="0"/>
            </a:br>
            <a:r>
              <a:rPr lang="en-AU" sz="4000" dirty="0"/>
              <a:t>STANCE &amp; LOCOMOTION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666844" y="928671"/>
            <a:ext cx="8543956" cy="54262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AU" sz="3200" dirty="0">
                <a:solidFill>
                  <a:srgbClr val="FF0000"/>
                </a:solidFill>
                <a:latin typeface="+mj-lt"/>
              </a:rPr>
              <a:t>Can you explain the difference?</a:t>
            </a:r>
          </a:p>
        </p:txBody>
      </p:sp>
      <p:pic>
        <p:nvPicPr>
          <p:cNvPr id="10" name="Content Placeholder 6" descr="striding ga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596" y="1643050"/>
            <a:ext cx="7358114" cy="49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SIZE OF THE CEREBRAL CORTEX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average human brain size is 1350cm</a:t>
            </a:r>
            <a:r>
              <a:rPr lang="en-AU" sz="1800" baseline="80000" dirty="0">
                <a:latin typeface="+mj-lt"/>
              </a:rPr>
              <a:t>3</a:t>
            </a:r>
            <a:r>
              <a:rPr lang="en-AU" sz="3200" dirty="0">
                <a:latin typeface="+mj-lt"/>
              </a:rPr>
              <a:t> but it does vary</a:t>
            </a:r>
          </a:p>
          <a:p>
            <a:r>
              <a:rPr lang="en-AU" sz="3200" dirty="0">
                <a:latin typeface="+mj-lt"/>
              </a:rPr>
              <a:t>Apes brains are only around 400-500cm</a:t>
            </a:r>
            <a:r>
              <a:rPr lang="en-AU" sz="1800" baseline="80000" dirty="0">
                <a:latin typeface="+mj-lt"/>
              </a:rPr>
              <a:t>3</a:t>
            </a:r>
            <a:endParaRPr lang="en-AU" sz="3200" dirty="0">
              <a:latin typeface="+mj-lt"/>
            </a:endParaRPr>
          </a:p>
          <a:p>
            <a:r>
              <a:rPr lang="en-AU" sz="3200" dirty="0">
                <a:latin typeface="+mj-lt"/>
              </a:rPr>
              <a:t>Most of the difference is associated with the cerebrum</a:t>
            </a:r>
          </a:p>
          <a:p>
            <a:pPr lvl="1"/>
            <a:r>
              <a:rPr lang="en-AU" sz="3000" dirty="0">
                <a:latin typeface="+mj-lt"/>
              </a:rPr>
              <a:t>The outer portion is the cerebral cortex</a:t>
            </a:r>
          </a:p>
          <a:p>
            <a:r>
              <a:rPr lang="en-AU" sz="3200" dirty="0">
                <a:latin typeface="+mj-lt"/>
              </a:rPr>
              <a:t>In humans this section is over grown and over hangs the mid brain</a:t>
            </a:r>
          </a:p>
        </p:txBody>
      </p:sp>
    </p:spTree>
    <p:extLst>
      <p:ext uri="{BB962C8B-B14F-4D97-AF65-F5344CB8AC3E}">
        <p14:creationId xmlns:p14="http://schemas.microsoft.com/office/powerpoint/2010/main" val="11900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SIZE OF THE CEREBRAL CORTEX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The convolutions in the cerebral cortex has greatly increased the surface area</a:t>
            </a:r>
          </a:p>
          <a:p>
            <a:r>
              <a:rPr lang="en-AU" sz="3200" dirty="0">
                <a:latin typeface="+mj-lt"/>
              </a:rPr>
              <a:t>The frontal lobe has had the greatest increase in surface area</a:t>
            </a:r>
          </a:p>
          <a:p>
            <a:pPr lvl="1"/>
            <a:r>
              <a:rPr lang="en-AU" sz="3000" dirty="0">
                <a:latin typeface="+mj-lt"/>
              </a:rPr>
              <a:t>In humans it makes up 47% but 33% in apes</a:t>
            </a:r>
          </a:p>
          <a:p>
            <a:pPr lvl="1"/>
            <a:r>
              <a:rPr lang="en-AU" sz="3000" dirty="0">
                <a:latin typeface="+mj-lt"/>
              </a:rPr>
              <a:t>The frontal lobe is used for planning, emotions etc</a:t>
            </a:r>
          </a:p>
          <a:p>
            <a:r>
              <a:rPr lang="en-AU" sz="3200" dirty="0">
                <a:latin typeface="+mj-lt"/>
              </a:rPr>
              <a:t>The larger brain requires a larger skull (cranium)</a:t>
            </a:r>
          </a:p>
          <a:p>
            <a:r>
              <a:rPr lang="en-AU" sz="3200" dirty="0">
                <a:latin typeface="+mj-lt"/>
              </a:rPr>
              <a:t>The volume of the skull is called cranial capacity </a:t>
            </a:r>
          </a:p>
          <a:p>
            <a:r>
              <a:rPr lang="en-AU" sz="3200" dirty="0">
                <a:latin typeface="+mj-lt"/>
              </a:rPr>
              <a:t>Cranial capacity has increased over time and can be measured with an </a:t>
            </a:r>
            <a:r>
              <a:rPr lang="en-AU" sz="3200" dirty="0" err="1">
                <a:latin typeface="+mj-lt"/>
              </a:rPr>
              <a:t>endocast</a:t>
            </a:r>
            <a:endParaRPr lang="en-A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3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SIZE OF THE CEREBRAL CORTEX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pic>
        <p:nvPicPr>
          <p:cNvPr id="5" name="Content Placeholder 4" descr="hominin cranial capacit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095472" y="1311106"/>
            <a:ext cx="6929454" cy="5546895"/>
          </a:xfrm>
        </p:spPr>
      </p:pic>
    </p:spTree>
    <p:extLst>
      <p:ext uri="{BB962C8B-B14F-4D97-AF65-F5344CB8AC3E}">
        <p14:creationId xmlns:p14="http://schemas.microsoft.com/office/powerpoint/2010/main" val="13441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SIZE OF THE CEREBRAL CORTEX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pic>
        <p:nvPicPr>
          <p:cNvPr id="5" name="Content Placeholder 4" descr="hominin cranial capacity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452662" y="1248332"/>
            <a:ext cx="6429420" cy="5609669"/>
          </a:xfrm>
        </p:spPr>
      </p:pic>
    </p:spTree>
    <p:extLst>
      <p:ext uri="{BB962C8B-B14F-4D97-AF65-F5344CB8AC3E}">
        <p14:creationId xmlns:p14="http://schemas.microsoft.com/office/powerpoint/2010/main" val="9719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SIZE OF THE CEREBRAL CORTEX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pic>
        <p:nvPicPr>
          <p:cNvPr id="5" name="Content Placeholder 4" descr="hominin cranial capacity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309787" y="2357430"/>
            <a:ext cx="8035395" cy="4000528"/>
          </a:xfrm>
        </p:spPr>
      </p:pic>
      <p:sp>
        <p:nvSpPr>
          <p:cNvPr id="7" name="TextBox 6"/>
          <p:cNvSpPr txBox="1"/>
          <p:nvPr/>
        </p:nvSpPr>
        <p:spPr>
          <a:xfrm>
            <a:off x="2166910" y="1142984"/>
            <a:ext cx="7215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+mj-lt"/>
              </a:rPr>
              <a:t>The increase in brain size is thought to be as a result of increased protein in the diet</a:t>
            </a:r>
          </a:p>
        </p:txBody>
      </p:sp>
    </p:spTree>
    <p:extLst>
      <p:ext uri="{BB962C8B-B14F-4D97-AF65-F5344CB8AC3E}">
        <p14:creationId xmlns:p14="http://schemas.microsoft.com/office/powerpoint/2010/main" val="2095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PROGNATHISM &amp; DENTITION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Human dentition is very distinctive</a:t>
            </a:r>
          </a:p>
          <a:p>
            <a:r>
              <a:rPr lang="en-AU" sz="3200" dirty="0">
                <a:latin typeface="+mj-lt"/>
              </a:rPr>
              <a:t>The canine teeth do not project beyond the other teeth and interlock as they do in apes</a:t>
            </a:r>
          </a:p>
          <a:p>
            <a:r>
              <a:rPr lang="en-AU" sz="3200" dirty="0">
                <a:latin typeface="+mj-lt"/>
              </a:rPr>
              <a:t>The teeth in either row, dental arcade, are smaller and take up less room</a:t>
            </a:r>
          </a:p>
          <a:p>
            <a:r>
              <a:rPr lang="en-AU" sz="3200" dirty="0">
                <a:latin typeface="+mj-lt"/>
              </a:rPr>
              <a:t>The human jaw is parabolic and not U shaped as in apes</a:t>
            </a:r>
          </a:p>
          <a:p>
            <a:endParaRPr lang="en-AU" sz="3200" dirty="0">
              <a:latin typeface="+mj-lt"/>
            </a:endParaRPr>
          </a:p>
          <a:p>
            <a:endParaRPr lang="en-AU" sz="3200" dirty="0">
              <a:latin typeface="+mj-lt"/>
            </a:endParaRPr>
          </a:p>
        </p:txBody>
      </p:sp>
      <p:pic>
        <p:nvPicPr>
          <p:cNvPr id="5" name="Picture 4" descr="dental arca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0050" y="4572008"/>
            <a:ext cx="4431688" cy="22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HUMAN EVOLUTIONARY TRENDS</a:t>
            </a:r>
            <a:endParaRPr lang="en-AU" dirty="0"/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As humans have evolved their faces have become flatter</a:t>
            </a:r>
          </a:p>
          <a:p>
            <a:r>
              <a:rPr lang="en-AU" sz="3200" dirty="0">
                <a:latin typeface="+mj-lt"/>
              </a:rPr>
              <a:t>The jaw does not jut out </a:t>
            </a:r>
          </a:p>
          <a:p>
            <a:pPr lvl="1"/>
            <a:r>
              <a:rPr lang="en-AU" sz="3000" dirty="0" err="1">
                <a:latin typeface="+mj-lt"/>
              </a:rPr>
              <a:t>Prognathism</a:t>
            </a:r>
            <a:endParaRPr lang="en-AU" sz="3000" dirty="0">
              <a:latin typeface="+mj-lt"/>
            </a:endParaRPr>
          </a:p>
          <a:p>
            <a:r>
              <a:rPr lang="en-AU" sz="3200" dirty="0">
                <a:latin typeface="+mj-lt"/>
              </a:rPr>
              <a:t>Molar size has decreased with increased meat in the diet and many people are today born without wisdom teeth</a:t>
            </a:r>
          </a:p>
          <a:p>
            <a:r>
              <a:rPr lang="en-AU" sz="3200" dirty="0">
                <a:latin typeface="+mj-lt"/>
              </a:rPr>
              <a:t>Homo sapiens are the only </a:t>
            </a:r>
            <a:r>
              <a:rPr lang="en-AU" sz="3200" dirty="0" err="1">
                <a:latin typeface="+mj-lt"/>
              </a:rPr>
              <a:t>hominin</a:t>
            </a:r>
            <a:r>
              <a:rPr lang="en-AU" sz="3200" dirty="0">
                <a:latin typeface="+mj-lt"/>
              </a:rPr>
              <a:t> to have a chin</a:t>
            </a:r>
          </a:p>
          <a:p>
            <a:r>
              <a:rPr lang="en-AU" sz="3200" dirty="0">
                <a:latin typeface="+mj-lt"/>
              </a:rPr>
              <a:t>The forehead has also become flatter</a:t>
            </a:r>
          </a:p>
          <a:p>
            <a:endParaRPr lang="en-A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2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uman v gorill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7871626" cy="5715016"/>
          </a:xfrm>
        </p:spPr>
      </p:pic>
    </p:spTree>
    <p:extLst>
      <p:ext uri="{BB962C8B-B14F-4D97-AF65-F5344CB8AC3E}">
        <p14:creationId xmlns:p14="http://schemas.microsoft.com/office/powerpoint/2010/main" val="19917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HUMAN EVOLUTIONARY TRENDS</a:t>
            </a:r>
            <a:endParaRPr lang="en-AU" dirty="0"/>
          </a:p>
        </p:txBody>
      </p:sp>
      <p:pic>
        <p:nvPicPr>
          <p:cNvPr id="5" name="Content Placeholder 4" descr="flat fac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024034" y="1571612"/>
            <a:ext cx="8429684" cy="3571900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pic>
        <p:nvPicPr>
          <p:cNvPr id="5" name="Content Placeholder 4" descr="skull shapes over tim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524001" y="0"/>
            <a:ext cx="7241301" cy="6858000"/>
          </a:xfrm>
        </p:spPr>
      </p:pic>
    </p:spTree>
    <p:extLst>
      <p:ext uri="{BB962C8B-B14F-4D97-AF65-F5344CB8AC3E}">
        <p14:creationId xmlns:p14="http://schemas.microsoft.com/office/powerpoint/2010/main" val="4050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AU" sz="4000" dirty="0"/>
              <a:t>THE EFECT OF HOMININ EVOLUTION ON THE ENVIRONMENT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920085"/>
            <a:ext cx="8186766" cy="44348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Working backwards in terms of natural selection, scientists believe they know what the environment was like for past </a:t>
            </a:r>
            <a:r>
              <a:rPr lang="en-AU" sz="3200" dirty="0" err="1">
                <a:latin typeface="+mj-lt"/>
              </a:rPr>
              <a:t>hominins</a:t>
            </a:r>
            <a:endParaRPr lang="en-AU" sz="3200" dirty="0">
              <a:latin typeface="+mj-lt"/>
            </a:endParaRPr>
          </a:p>
          <a:p>
            <a:r>
              <a:rPr lang="en-AU" sz="3200" dirty="0">
                <a:latin typeface="+mj-lt"/>
              </a:rPr>
              <a:t>Early </a:t>
            </a:r>
            <a:r>
              <a:rPr lang="en-AU" sz="3200" dirty="0" err="1">
                <a:latin typeface="+mj-lt"/>
              </a:rPr>
              <a:t>hominins</a:t>
            </a:r>
            <a:r>
              <a:rPr lang="en-AU" sz="3200" dirty="0">
                <a:latin typeface="+mj-lt"/>
              </a:rPr>
              <a:t> and chimpanzees evolved from the same ancestral species that lived in a woodland environment</a:t>
            </a:r>
          </a:p>
          <a:p>
            <a:r>
              <a:rPr lang="en-AU" sz="3200" dirty="0">
                <a:latin typeface="+mj-lt"/>
              </a:rPr>
              <a:t>These patches of forest were surrounded by grass 1m tall</a:t>
            </a:r>
          </a:p>
        </p:txBody>
      </p:sp>
    </p:spTree>
    <p:extLst>
      <p:ext uri="{BB962C8B-B14F-4D97-AF65-F5344CB8AC3E}">
        <p14:creationId xmlns:p14="http://schemas.microsoft.com/office/powerpoint/2010/main" val="8947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AU" sz="4000" dirty="0"/>
              <a:t>THE EFECT OF HOMININ EVOLUTION ON THE ENVIRONMENT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920085"/>
            <a:ext cx="8186766" cy="44348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Chimpanzees stayed in the trees whilst our ancestors travelled across the grassy plains</a:t>
            </a:r>
          </a:p>
          <a:p>
            <a:r>
              <a:rPr lang="en-AU" sz="3200" dirty="0" err="1">
                <a:latin typeface="+mj-lt"/>
              </a:rPr>
              <a:t>Bipedalism</a:t>
            </a:r>
            <a:r>
              <a:rPr lang="en-AU" sz="3200" dirty="0">
                <a:latin typeface="+mj-lt"/>
              </a:rPr>
              <a:t> was born!!</a:t>
            </a:r>
          </a:p>
          <a:p>
            <a:endParaRPr lang="en-AU" sz="3200" dirty="0">
              <a:latin typeface="+mj-lt"/>
            </a:endParaRPr>
          </a:p>
        </p:txBody>
      </p:sp>
      <p:pic>
        <p:nvPicPr>
          <p:cNvPr id="5" name="Picture 4" descr="human v goril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4431" y="3714752"/>
            <a:ext cx="3863653" cy="28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AU" sz="4000" dirty="0"/>
              <a:t>THE EFECT OF HOMININ EVOLUTION ON THE ENVIRONMENT</a:t>
            </a:r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920085"/>
            <a:ext cx="8186766" cy="4723625"/>
          </a:xfrm>
        </p:spPr>
        <p:txBody>
          <a:bodyPr>
            <a:normAutofit/>
          </a:bodyPr>
          <a:lstStyle/>
          <a:p>
            <a:r>
              <a:rPr lang="en-AU" sz="3200" dirty="0" err="1">
                <a:latin typeface="+mj-lt"/>
              </a:rPr>
              <a:t>Bipedalism</a:t>
            </a:r>
            <a:r>
              <a:rPr lang="en-AU" sz="3200" dirty="0">
                <a:latin typeface="+mj-lt"/>
              </a:rPr>
              <a:t> has its advantages</a:t>
            </a:r>
          </a:p>
          <a:p>
            <a:pPr lvl="1"/>
            <a:r>
              <a:rPr lang="en-AU" sz="3000" dirty="0">
                <a:latin typeface="+mj-lt"/>
              </a:rPr>
              <a:t>Increased range of vision for predators</a:t>
            </a:r>
          </a:p>
          <a:p>
            <a:pPr lvl="1"/>
            <a:r>
              <a:rPr lang="en-AU" sz="3000" dirty="0">
                <a:latin typeface="+mj-lt"/>
              </a:rPr>
              <a:t>Increased size deters predators</a:t>
            </a:r>
          </a:p>
          <a:p>
            <a:pPr lvl="1"/>
            <a:r>
              <a:rPr lang="en-AU" sz="3000" dirty="0">
                <a:latin typeface="+mj-lt"/>
              </a:rPr>
              <a:t>Hands free for carrying tools etc</a:t>
            </a:r>
          </a:p>
          <a:p>
            <a:pPr lvl="1"/>
            <a:r>
              <a:rPr lang="en-AU" sz="3000" dirty="0">
                <a:latin typeface="+mj-lt"/>
              </a:rPr>
              <a:t>Higher reach for food (fruit)</a:t>
            </a:r>
          </a:p>
          <a:p>
            <a:pPr lvl="1"/>
            <a:r>
              <a:rPr lang="en-AU" sz="3000" dirty="0">
                <a:latin typeface="+mj-lt"/>
              </a:rPr>
              <a:t>Improved cooling of the body (</a:t>
            </a:r>
            <a:r>
              <a:rPr lang="en-AU" sz="3000" dirty="0">
                <a:latin typeface="+mj-lt"/>
                <a:sym typeface="Symbol"/>
              </a:rPr>
              <a:t></a:t>
            </a:r>
            <a:r>
              <a:rPr lang="en-AU" sz="3000" dirty="0">
                <a:latin typeface="+mj-lt"/>
              </a:rPr>
              <a:t>SA:V for sun)</a:t>
            </a:r>
          </a:p>
          <a:p>
            <a:pPr lvl="1"/>
            <a:endParaRPr lang="en-AU" sz="3000" dirty="0">
              <a:latin typeface="+mj-lt"/>
            </a:endParaRPr>
          </a:p>
          <a:p>
            <a:pPr marL="6350" lvl="1" indent="-6350">
              <a:buNone/>
            </a:pPr>
            <a:r>
              <a:rPr lang="en-AU" sz="3000" dirty="0">
                <a:solidFill>
                  <a:srgbClr val="FF0000"/>
                </a:solidFill>
                <a:latin typeface="+mj-lt"/>
              </a:rPr>
              <a:t>What effect would natural selection have on these?</a:t>
            </a:r>
          </a:p>
        </p:txBody>
      </p:sp>
    </p:spTree>
    <p:extLst>
      <p:ext uri="{BB962C8B-B14F-4D97-AF65-F5344CB8AC3E}">
        <p14:creationId xmlns:p14="http://schemas.microsoft.com/office/powerpoint/2010/main" val="15264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Cultural evolution of </a:t>
            </a:r>
            <a:r>
              <a:rPr lang="en-AU" dirty="0" err="1" smtClean="0"/>
              <a:t>hominins</a:t>
            </a:r>
            <a:endParaRPr lang="en-AU" dirty="0"/>
          </a:p>
        </p:txBody>
      </p:sp>
      <p:pic>
        <p:nvPicPr>
          <p:cNvPr id="9" name="Content Placeholder 8" descr="bcgs_logo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525000" y="1"/>
            <a:ext cx="1143000" cy="1304925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920085"/>
            <a:ext cx="8186766" cy="44348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Culture is any knowledge that is able to be passed down to the next generation</a:t>
            </a:r>
          </a:p>
          <a:p>
            <a:r>
              <a:rPr lang="en-AU" sz="3200" dirty="0">
                <a:latin typeface="+mj-lt"/>
              </a:rPr>
              <a:t>All </a:t>
            </a:r>
            <a:r>
              <a:rPr lang="en-AU" sz="3200" dirty="0" err="1">
                <a:latin typeface="+mj-lt"/>
              </a:rPr>
              <a:t>hominin</a:t>
            </a:r>
            <a:r>
              <a:rPr lang="en-AU" sz="3200" dirty="0">
                <a:latin typeface="+mj-lt"/>
              </a:rPr>
              <a:t> groups have had culture</a:t>
            </a:r>
          </a:p>
          <a:p>
            <a:r>
              <a:rPr lang="en-AU" sz="3200" dirty="0">
                <a:latin typeface="+mj-lt"/>
              </a:rPr>
              <a:t>The old would show the young</a:t>
            </a:r>
          </a:p>
          <a:p>
            <a:r>
              <a:rPr lang="en-AU" sz="3200" dirty="0">
                <a:latin typeface="+mj-lt"/>
              </a:rPr>
              <a:t>In time it was turned into speech then script</a:t>
            </a:r>
          </a:p>
        </p:txBody>
      </p:sp>
    </p:spTree>
    <p:extLst>
      <p:ext uri="{BB962C8B-B14F-4D97-AF65-F5344CB8AC3E}">
        <p14:creationId xmlns:p14="http://schemas.microsoft.com/office/powerpoint/2010/main" val="5724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AU" sz="3000" dirty="0">
                <a:latin typeface="+mj-lt"/>
              </a:rPr>
              <a:t>An </a:t>
            </a:r>
            <a:r>
              <a:rPr lang="en-AU" sz="3000" dirty="0">
                <a:solidFill>
                  <a:srgbClr val="FF0000"/>
                </a:solidFill>
                <a:latin typeface="+mj-lt"/>
              </a:rPr>
              <a:t>adaptation</a:t>
            </a:r>
            <a:r>
              <a:rPr lang="en-AU" sz="3000" dirty="0">
                <a:latin typeface="+mj-lt"/>
              </a:rPr>
              <a:t> is any characteristic that helps an organism survive and reproduce in its natural environment</a:t>
            </a:r>
          </a:p>
          <a:p>
            <a:r>
              <a:rPr lang="en-AU" sz="3200" dirty="0">
                <a:latin typeface="+mj-lt"/>
              </a:rPr>
              <a:t>The foramen magnum is the place where the spine inserts into the skull</a:t>
            </a:r>
          </a:p>
          <a:p>
            <a:r>
              <a:rPr lang="en-AU" sz="3200" dirty="0">
                <a:latin typeface="+mj-lt"/>
              </a:rPr>
              <a:t>The foramen magnum (big hole) is situated centrally at the base of the skull</a:t>
            </a:r>
          </a:p>
          <a:p>
            <a:r>
              <a:rPr lang="en-AU" sz="3200" dirty="0">
                <a:latin typeface="+mj-lt"/>
              </a:rPr>
              <a:t>In apes this structure is located towards the back of the skull and makes their head hang forward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pic>
        <p:nvPicPr>
          <p:cNvPr id="5" name="Content Placeholder 4" descr="foramen magnum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95802" y="2071678"/>
            <a:ext cx="3214710" cy="4061512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Apes have a protruding jaw whilst humans have a flatter face</a:t>
            </a:r>
          </a:p>
          <a:p>
            <a:r>
              <a:rPr lang="en-AU" sz="3200" dirty="0">
                <a:latin typeface="+mj-lt"/>
              </a:rPr>
              <a:t>The evolution of humans from apes has seen the protrusion of the jaw gradually reduce</a:t>
            </a:r>
          </a:p>
          <a:p>
            <a:r>
              <a:rPr lang="en-AU" sz="3200" dirty="0">
                <a:latin typeface="+mj-lt"/>
              </a:rPr>
              <a:t>This allows the skull to balance on the spine</a:t>
            </a:r>
          </a:p>
          <a:p>
            <a:r>
              <a:rPr lang="en-AU" sz="3200" dirty="0">
                <a:latin typeface="+mj-lt"/>
              </a:rPr>
              <a:t>The weight in front of the foramen magnum is the same as the weight behind</a:t>
            </a:r>
          </a:p>
          <a:p>
            <a:r>
              <a:rPr lang="en-AU" sz="3200" dirty="0">
                <a:latin typeface="+mj-lt"/>
              </a:rPr>
              <a:t>This helps with balance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A curved spine allows the head to remain, balanced, over the pelvis</a:t>
            </a:r>
          </a:p>
          <a:p>
            <a:r>
              <a:rPr lang="en-AU" sz="3200" dirty="0">
                <a:latin typeface="+mj-lt"/>
              </a:rPr>
              <a:t>Humans have a double curvature of the spine</a:t>
            </a:r>
          </a:p>
          <a:p>
            <a:pPr lvl="1"/>
            <a:r>
              <a:rPr lang="en-AU" sz="3000" dirty="0">
                <a:latin typeface="+mj-lt"/>
              </a:rPr>
              <a:t>S shaped</a:t>
            </a:r>
          </a:p>
          <a:p>
            <a:r>
              <a:rPr lang="en-AU" sz="3200" dirty="0">
                <a:latin typeface="+mj-lt"/>
              </a:rPr>
              <a:t>All segments are curved</a:t>
            </a:r>
          </a:p>
          <a:p>
            <a:endParaRPr lang="en-AU" sz="3200" dirty="0">
              <a:latin typeface="+mj-lt"/>
            </a:endParaRPr>
          </a:p>
        </p:txBody>
      </p:sp>
      <p:pic>
        <p:nvPicPr>
          <p:cNvPr id="6" name="Picture 5" descr="spine curva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6067" y="3643315"/>
            <a:ext cx="2124075" cy="27146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2024034" y="1285860"/>
            <a:ext cx="8643966" cy="5572140"/>
          </a:xfrm>
        </p:spPr>
        <p:txBody>
          <a:bodyPr>
            <a:normAutofit/>
          </a:bodyPr>
          <a:lstStyle/>
          <a:p>
            <a:r>
              <a:rPr lang="en-AU" sz="3200" dirty="0">
                <a:latin typeface="+mj-lt"/>
              </a:rPr>
              <a:t>Whilst humans have an S shaped spine all other apes have a C shaped spine</a:t>
            </a:r>
          </a:p>
          <a:p>
            <a:r>
              <a:rPr lang="en-AU" sz="3200" dirty="0">
                <a:latin typeface="+mj-lt"/>
              </a:rPr>
              <a:t>This means that their centre of gravity is in front of their torso</a:t>
            </a:r>
          </a:p>
        </p:txBody>
      </p:sp>
      <p:pic>
        <p:nvPicPr>
          <p:cNvPr id="5" name="Picture 4" descr="centre of grav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1555" y="2867026"/>
            <a:ext cx="4238625" cy="39909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524000" y="357166"/>
            <a:ext cx="8229600" cy="70410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ADAPTATIONS FOR ERECT POSTURE</a:t>
            </a:r>
          </a:p>
        </p:txBody>
      </p:sp>
      <p:pic>
        <p:nvPicPr>
          <p:cNvPr id="5" name="Content Placeholder 4" descr="pelvis comparis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66911" y="1857364"/>
            <a:ext cx="7554569" cy="3357586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Widescreen</PresentationFormat>
  <Paragraphs>125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Office Theme</vt:lpstr>
      <vt:lpstr>HUMAN EVOLUTIONARY TRENDS</vt:lpstr>
      <vt:lpstr>ADAPTATIONS FOR ERECT POSTURE</vt:lpstr>
      <vt:lpstr>PowerPoint Presentation</vt:lpstr>
      <vt:lpstr>ADAPTATIONS FOR ERECT POSTURE</vt:lpstr>
      <vt:lpstr>ADAPTATIONS FOR ERECT POSTURE</vt:lpstr>
      <vt:lpstr>ADAPTATIONS FOR ERECT POSTURE</vt:lpstr>
      <vt:lpstr>ADAPTATIONS FOR ERECT POSTURE</vt:lpstr>
      <vt:lpstr>ADAPTATIONS FOR ERECT POSTURE</vt:lpstr>
      <vt:lpstr>ADAPTATIONS FOR ERECT POSTURE</vt:lpstr>
      <vt:lpstr>ADAPTATIONS FOR ERECT POSTURE</vt:lpstr>
      <vt:lpstr>ADAPTATIONS FOR ERECT POSTURE</vt:lpstr>
      <vt:lpstr>ADAPTATIONS FOR ERECT POSTURE</vt:lpstr>
      <vt:lpstr>ADAPTATIONS FOR ERECT POSTURE</vt:lpstr>
      <vt:lpstr>ADAPTATIONS FOR ERECT POSTURE</vt:lpstr>
      <vt:lpstr>PowerPoint Presentation</vt:lpstr>
      <vt:lpstr>ADAPTATIONS FOR ERECT POSTURE</vt:lpstr>
      <vt:lpstr>ADAPTATIONS FOR ERECT POSTURE</vt:lpstr>
      <vt:lpstr>ADAPTATIONS FOR ERECT POSTURE</vt:lpstr>
      <vt:lpstr>PowerPoint Presentation</vt:lpstr>
      <vt:lpstr>ADAPTATIONS FOR  STANCE &amp; LOCOMOTION</vt:lpstr>
      <vt:lpstr>ADAPTATIONS FOR  STANCE &amp; LOCOMOTION</vt:lpstr>
      <vt:lpstr>ADAPTATIONS FOR  STANCE &amp; LOCOMOTION</vt:lpstr>
      <vt:lpstr>SIZE OF THE CEREBRAL CORTEX</vt:lpstr>
      <vt:lpstr>SIZE OF THE CEREBRAL CORTEX</vt:lpstr>
      <vt:lpstr>SIZE OF THE CEREBRAL CORTEX</vt:lpstr>
      <vt:lpstr>SIZE OF THE CEREBRAL CORTEX</vt:lpstr>
      <vt:lpstr>SIZE OF THE CEREBRAL CORTEX</vt:lpstr>
      <vt:lpstr>PROGNATHISM &amp; DENTITION</vt:lpstr>
      <vt:lpstr>HUMAN EVOLUTIONARY TRENDS</vt:lpstr>
      <vt:lpstr>HUMAN EVOLUTIONARY TRENDS</vt:lpstr>
      <vt:lpstr>PowerPoint Presentation</vt:lpstr>
      <vt:lpstr>THE EFECT OF HOMININ EVOLUTION ON THE ENVIRONMENT</vt:lpstr>
      <vt:lpstr>THE EFECT OF HOMININ EVOLUTION ON THE ENVIRONMENT</vt:lpstr>
      <vt:lpstr>THE EFECT OF HOMININ EVOLUTION ON THE ENVIRONMENT</vt:lpstr>
      <vt:lpstr>Cultural evolution of hominins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EVOLUTIONARY TRENDS</dc:title>
  <dc:creator>Jemma Diedrichs</dc:creator>
  <cp:lastModifiedBy>Kathy Chiera</cp:lastModifiedBy>
  <cp:revision>3</cp:revision>
  <dcterms:created xsi:type="dcterms:W3CDTF">2016-08-11T02:27:30Z</dcterms:created>
  <dcterms:modified xsi:type="dcterms:W3CDTF">2017-08-22T13:07:48Z</dcterms:modified>
</cp:coreProperties>
</file>