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77" r:id="rId4"/>
    <p:sldId id="262" r:id="rId5"/>
    <p:sldId id="264" r:id="rId6"/>
    <p:sldId id="265" r:id="rId7"/>
    <p:sldId id="263" r:id="rId8"/>
    <p:sldId id="266" r:id="rId9"/>
    <p:sldId id="267" r:id="rId10"/>
    <p:sldId id="271" r:id="rId11"/>
    <p:sldId id="272" r:id="rId12"/>
    <p:sldId id="269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6041-2C4E-0A4B-B68D-D9529325F19E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810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4" y="5034762"/>
            <a:ext cx="1761249" cy="1761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93" y="267252"/>
            <a:ext cx="3979601" cy="2017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" y="4389883"/>
            <a:ext cx="3948991" cy="246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017" y="4428320"/>
            <a:ext cx="3382415" cy="2367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7" y="2502098"/>
            <a:ext cx="2788792" cy="1394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7067" y="2285078"/>
            <a:ext cx="3066937" cy="1929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341" y="2285077"/>
            <a:ext cx="3026979" cy="27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Lethal Recessives 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gene mutations produce a recessive allele </a:t>
            </a:r>
          </a:p>
          <a:p>
            <a:r>
              <a:rPr lang="en-US" dirty="0" smtClean="0"/>
              <a:t>Some mutations are lethal if they are not masked by a dominant normal allele</a:t>
            </a:r>
          </a:p>
          <a:p>
            <a:r>
              <a:rPr lang="en-US" dirty="0" smtClean="0"/>
              <a:t>Causes death of embryo of </a:t>
            </a:r>
            <a:r>
              <a:rPr lang="en-US" dirty="0" err="1" smtClean="0"/>
              <a:t>foetus</a:t>
            </a:r>
            <a:r>
              <a:rPr lang="en-US" dirty="0" smtClean="0"/>
              <a:t> (miscarriage)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90"/>
                </a:solidFill>
              </a:rPr>
              <a:t>Tay-sachs</a:t>
            </a:r>
            <a:r>
              <a:rPr lang="en-US" b="1" dirty="0" smtClean="0">
                <a:solidFill>
                  <a:srgbClr val="000090"/>
                </a:solidFill>
              </a:rPr>
              <a:t> disease (TSD)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Disorder of lipid metabolism</a:t>
            </a:r>
          </a:p>
          <a:p>
            <a:r>
              <a:rPr lang="en-US" dirty="0" smtClean="0"/>
              <a:t>Autosomal recessive </a:t>
            </a:r>
          </a:p>
          <a:p>
            <a:r>
              <a:rPr lang="en-US" dirty="0" smtClean="0"/>
              <a:t>Condition is lethal due to missing enzyme </a:t>
            </a:r>
          </a:p>
          <a:p>
            <a:r>
              <a:rPr lang="en-US" dirty="0" smtClean="0"/>
              <a:t>Results in fatty substance in the nervous system </a:t>
            </a:r>
          </a:p>
          <a:p>
            <a:r>
              <a:rPr lang="en-US" dirty="0" smtClean="0"/>
              <a:t>Symptoms: develop normally for first few months, deteriorates, mental and physical disabilities surface – death in early childhood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429" y="1454019"/>
            <a:ext cx="7781795" cy="32682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Lethal recessive alleles result in death of an individual. </a:t>
            </a:r>
            <a:br>
              <a:rPr lang="en-US" b="1" dirty="0">
                <a:solidFill>
                  <a:srgbClr val="000090"/>
                </a:solidFill>
              </a:rPr>
            </a:br>
            <a:r>
              <a:rPr lang="en-US" b="1" dirty="0">
                <a:solidFill>
                  <a:srgbClr val="000090"/>
                </a:solidFill>
              </a:rPr>
              <a:t>How would this affect the allelic composition of a gene pool?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6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Chromosomal mutations</a:t>
            </a:r>
            <a:endParaRPr lang="en-US" b="1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16-06-10 at 2.15.56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4" y="1193517"/>
            <a:ext cx="8686800" cy="51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Remember!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review due Thursday 14th</a:t>
            </a:r>
          </a:p>
        </p:txBody>
      </p:sp>
    </p:spTree>
    <p:extLst>
      <p:ext uri="{BB962C8B-B14F-4D97-AF65-F5344CB8AC3E}">
        <p14:creationId xmlns:p14="http://schemas.microsoft.com/office/powerpoint/2010/main" val="2946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Quick quiz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What is the name given to </a:t>
            </a:r>
            <a:r>
              <a:rPr lang="en-US" dirty="0">
                <a:solidFill>
                  <a:srgbClr val="000000"/>
                </a:solidFill>
              </a:rPr>
              <a:t>a group of organisms of the same species living together in a particular place at a particular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What are the two main types of </a:t>
            </a:r>
            <a:r>
              <a:rPr lang="en-US" dirty="0" smtClean="0"/>
              <a:t>mutations?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State the differences </a:t>
            </a:r>
            <a:r>
              <a:rPr lang="en-US" dirty="0" smtClean="0"/>
              <a:t>between somatic and germline mutations</a:t>
            </a:r>
          </a:p>
        </p:txBody>
      </p:sp>
    </p:spTree>
    <p:extLst>
      <p:ext uri="{BB962C8B-B14F-4D97-AF65-F5344CB8AC3E}">
        <p14:creationId xmlns:p14="http://schemas.microsoft.com/office/powerpoint/2010/main" val="10031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Quick quiz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Population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3366FF"/>
                </a:solidFill>
              </a:rPr>
              <a:t/>
            </a:r>
            <a:br>
              <a:rPr lang="en-US" dirty="0" smtClean="0">
                <a:solidFill>
                  <a:srgbClr val="3366FF"/>
                </a:solidFill>
              </a:rPr>
            </a:br>
            <a:endParaRPr lang="en-US" dirty="0" smtClean="0">
              <a:solidFill>
                <a:srgbClr val="3366FF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Gene and chromosomal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3366FF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Somatic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i="1" dirty="0" smtClean="0">
                <a:solidFill>
                  <a:srgbClr val="3366FF"/>
                </a:solidFill>
              </a:rPr>
              <a:t>individuals affected, occurs in body cells</a:t>
            </a:r>
            <a:br>
              <a:rPr lang="en-US" i="1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3366FF"/>
                </a:solidFill>
              </a:rPr>
              <a:t>Germline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i="1" dirty="0" smtClean="0">
                <a:solidFill>
                  <a:srgbClr val="3366FF"/>
                </a:solidFill>
              </a:rPr>
              <a:t>offspring affected, occurs in gametes</a:t>
            </a:r>
          </a:p>
        </p:txBody>
      </p:sp>
    </p:spTree>
    <p:extLst>
      <p:ext uri="{BB962C8B-B14F-4D97-AF65-F5344CB8AC3E}">
        <p14:creationId xmlns:p14="http://schemas.microsoft.com/office/powerpoint/2010/main" val="26390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Gene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individual genes </a:t>
            </a:r>
          </a:p>
          <a:p>
            <a:r>
              <a:rPr lang="en-US" dirty="0" smtClean="0"/>
              <a:t>Genes code for proteins</a:t>
            </a:r>
          </a:p>
          <a:p>
            <a:r>
              <a:rPr lang="en-US" dirty="0" smtClean="0"/>
              <a:t>Disruption of base sequences may result in</a:t>
            </a:r>
          </a:p>
          <a:p>
            <a:pPr lvl="1">
              <a:buFontTx/>
              <a:buChar char="-"/>
            </a:pPr>
            <a:r>
              <a:rPr lang="en-US" dirty="0" smtClean="0"/>
              <a:t>No change </a:t>
            </a:r>
          </a:p>
          <a:p>
            <a:pPr lvl="1">
              <a:buFontTx/>
              <a:buChar char="-"/>
            </a:pPr>
            <a:r>
              <a:rPr lang="en-US" dirty="0" smtClean="0"/>
              <a:t>Change of protein structure </a:t>
            </a:r>
          </a:p>
          <a:p>
            <a:pPr lvl="1">
              <a:buFontTx/>
              <a:buChar char="-"/>
            </a:pPr>
            <a:r>
              <a:rPr lang="en-US" dirty="0" smtClean="0"/>
              <a:t>Disrupt protein production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Point mutation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 change in just one base sequence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124104"/>
            <a:ext cx="8385081" cy="44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Albinism 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566" cy="4525963"/>
          </a:xfrm>
        </p:spPr>
        <p:txBody>
          <a:bodyPr/>
          <a:lstStyle/>
          <a:p>
            <a:r>
              <a:rPr lang="en-US" dirty="0" smtClean="0"/>
              <a:t>Absence of pigment in hair, skin and eyes</a:t>
            </a:r>
          </a:p>
          <a:p>
            <a:r>
              <a:rPr lang="en-US" dirty="0" smtClean="0"/>
              <a:t>Hair – whitish blonde </a:t>
            </a:r>
          </a:p>
          <a:p>
            <a:r>
              <a:rPr lang="en-US" dirty="0" smtClean="0"/>
              <a:t>Skin – extremely pale </a:t>
            </a:r>
          </a:p>
          <a:p>
            <a:r>
              <a:rPr lang="en-US" dirty="0" smtClean="0"/>
              <a:t>Eyes – pinkish </a:t>
            </a:r>
          </a:p>
          <a:p>
            <a:r>
              <a:rPr lang="en-US" dirty="0" smtClean="0"/>
              <a:t>Mutation of the genes </a:t>
            </a:r>
            <a:br>
              <a:rPr lang="en-US" dirty="0" smtClean="0"/>
            </a:br>
            <a:r>
              <a:rPr lang="en-US" dirty="0" smtClean="0"/>
              <a:t>involved in melanin </a:t>
            </a:r>
            <a:br>
              <a:rPr lang="en-US" dirty="0" smtClean="0"/>
            </a:br>
            <a:r>
              <a:rPr lang="en-US" dirty="0" smtClean="0"/>
              <a:t>production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48" y="3913886"/>
            <a:ext cx="4167052" cy="29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Duchenne Muscular Dystrophy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in mother which can be passed down to her son </a:t>
            </a:r>
          </a:p>
          <a:p>
            <a:r>
              <a:rPr lang="en-US" dirty="0" smtClean="0"/>
              <a:t>Or mutation in the zygote </a:t>
            </a:r>
          </a:p>
          <a:p>
            <a:r>
              <a:rPr lang="en-US" dirty="0" smtClean="0"/>
              <a:t>Wasting of muscles </a:t>
            </a:r>
            <a:br>
              <a:rPr lang="en-US" dirty="0" smtClean="0"/>
            </a:br>
            <a:r>
              <a:rPr lang="en-US" dirty="0" smtClean="0"/>
              <a:t>(legs first and later arms etc.) </a:t>
            </a:r>
          </a:p>
          <a:p>
            <a:r>
              <a:rPr lang="en-US" dirty="0" smtClean="0"/>
              <a:t>Evident by 3-5 years due to muscle weakness</a:t>
            </a:r>
          </a:p>
          <a:p>
            <a:r>
              <a:rPr lang="en-US" dirty="0" smtClean="0"/>
              <a:t>Death due to failure of respiratory muscles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0"/>
                </a:solidFill>
              </a:rPr>
              <a:t>Cystic Fibrosis 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of gene found on chromosome 7 </a:t>
            </a:r>
          </a:p>
          <a:p>
            <a:r>
              <a:rPr lang="en-US" dirty="0" smtClean="0"/>
              <a:t>Gene codes for protein that regulates the passage for chloride ions across the cell membrane </a:t>
            </a:r>
          </a:p>
          <a:p>
            <a:r>
              <a:rPr lang="en-US" dirty="0" smtClean="0"/>
              <a:t>Symptoms: salty-tasting skin; persistent coughing; wheezing or </a:t>
            </a:r>
            <a:r>
              <a:rPr lang="en-US" dirty="0" err="1" smtClean="0"/>
              <a:t>pneuomnia</a:t>
            </a:r>
            <a:r>
              <a:rPr lang="en-US" dirty="0" smtClean="0"/>
              <a:t>; digestive and other problems </a:t>
            </a:r>
          </a:p>
          <a:p>
            <a:r>
              <a:rPr lang="en-US" dirty="0" smtClean="0"/>
              <a:t>Mutant allele is recessive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262</Words>
  <Application>Microsoft Macintosh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Quick quiz</vt:lpstr>
      <vt:lpstr>Quick quiz</vt:lpstr>
      <vt:lpstr>Gene mutations</vt:lpstr>
      <vt:lpstr>Point mutation</vt:lpstr>
      <vt:lpstr>PowerPoint Presentation</vt:lpstr>
      <vt:lpstr>Albinism </vt:lpstr>
      <vt:lpstr>Duchenne Muscular Dystrophy</vt:lpstr>
      <vt:lpstr>Cystic Fibrosis </vt:lpstr>
      <vt:lpstr>Lethal Recessives </vt:lpstr>
      <vt:lpstr>Tay-sachs disease (TSD)</vt:lpstr>
      <vt:lpstr>Lethal recessive alleles result in death of an individual.  How would this affect the allelic composition of a gene pool? </vt:lpstr>
      <vt:lpstr>Chromosomal mutations</vt:lpstr>
      <vt:lpstr>Remember!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Tu</dc:creator>
  <cp:lastModifiedBy>Microsoft Office User</cp:lastModifiedBy>
  <cp:revision>18</cp:revision>
  <dcterms:created xsi:type="dcterms:W3CDTF">2016-06-09T17:05:02Z</dcterms:created>
  <dcterms:modified xsi:type="dcterms:W3CDTF">2018-06-11T03:24:38Z</dcterms:modified>
</cp:coreProperties>
</file>