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77" r:id="rId4"/>
    <p:sldId id="298" r:id="rId5"/>
    <p:sldId id="278" r:id="rId6"/>
    <p:sldId id="273" r:id="rId7"/>
    <p:sldId id="280" r:id="rId8"/>
    <p:sldId id="271" r:id="rId9"/>
    <p:sldId id="258" r:id="rId10"/>
    <p:sldId id="299" r:id="rId11"/>
    <p:sldId id="300" r:id="rId12"/>
    <p:sldId id="262" r:id="rId13"/>
    <p:sldId id="301" r:id="rId14"/>
    <p:sldId id="291" r:id="rId15"/>
    <p:sldId id="269" r:id="rId16"/>
    <p:sldId id="266" r:id="rId17"/>
    <p:sldId id="267" r:id="rId18"/>
    <p:sldId id="268" r:id="rId19"/>
    <p:sldId id="270" r:id="rId20"/>
    <p:sldId id="293" r:id="rId21"/>
    <p:sldId id="295" r:id="rId22"/>
    <p:sldId id="296" r:id="rId23"/>
    <p:sldId id="297" r:id="rId24"/>
    <p:sldId id="302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4694"/>
  </p:normalViewPr>
  <p:slideViewPr>
    <p:cSldViewPr snapToGrid="0" snapToObjects="1">
      <p:cViewPr>
        <p:scale>
          <a:sx n="111" d="100"/>
          <a:sy n="111" d="100"/>
        </p:scale>
        <p:origin x="4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s://www.youtube.com/watch?v=-UfrN11V9S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RnrIpUMyZQ" TargetMode="External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Bc9bhLk_AhI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2F3A4-88AA-104A-90DA-BD65F1F50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2828" y="1105351"/>
            <a:ext cx="5654363" cy="3023981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Changes in allele frequencies in gene pools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5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AB727C-C818-B344-8A5C-E475B3AF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28891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	the founder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A9CA-8C8D-1A49-A92E-F5F68D3C4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Similar to genetic drift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Occurs when a </a:t>
            </a:r>
            <a:r>
              <a:rPr lang="en-US" sz="1600" dirty="0">
                <a:solidFill>
                  <a:schemeClr val="accent1"/>
                </a:solidFill>
              </a:rPr>
              <a:t>small group </a:t>
            </a:r>
            <a:r>
              <a:rPr lang="en-US" sz="1600" dirty="0"/>
              <a:t>moves away from its homeland to a totally new area to establish a new community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This new community is a small sample of the original population, but not genetically representative of original population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Examples include isolated groups of islanders, such as Pitcairn Island</a:t>
            </a:r>
          </a:p>
          <a:p>
            <a:pPr marL="0" indent="0" algn="ctr">
              <a:buNone/>
            </a:pPr>
            <a:r>
              <a:rPr lang="en-AU" sz="1600" dirty="0">
                <a:hlinkClick r:id="rId2"/>
              </a:rPr>
              <a:t>https://www.youtube.com/watch?v=-UfrN11V9SM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6CDA69D-EF5C-8147-A40F-31B885213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342" y="1692969"/>
            <a:ext cx="6909577" cy="34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B93B14-2B69-E046-A2B3-7CF6DDD6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MIGRATION</a:t>
            </a:r>
          </a:p>
        </p:txBody>
      </p:sp>
      <p:pic>
        <p:nvPicPr>
          <p:cNvPr id="6" name="Content Placeholder 5" descr="A close up of a flower&#10;&#10;Description automatically generated">
            <a:extLst>
              <a:ext uri="{FF2B5EF4-FFF2-40B4-BE49-F238E27FC236}">
                <a16:creationId xmlns:a16="http://schemas.microsoft.com/office/drawing/2014/main" id="{961CC1B3-8F2A-574E-B2C0-7BD48C43C7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037" y="3020992"/>
            <a:ext cx="4518695" cy="18160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D24D-AA3E-5D44-8020-DF6483298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3613" y="2286000"/>
            <a:ext cx="5680587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Results in changes in allele frequencies in a gene pool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Migration is described as a </a:t>
            </a:r>
            <a:r>
              <a:rPr lang="en-US" dirty="0">
                <a:solidFill>
                  <a:schemeClr val="accent1"/>
                </a:solidFill>
              </a:rPr>
              <a:t>gene flow</a:t>
            </a:r>
            <a:r>
              <a:rPr lang="en-US" dirty="0"/>
              <a:t>, which is </a:t>
            </a:r>
            <a:r>
              <a:rPr lang="en-US" b="1" dirty="0"/>
              <a:t>transfer of alleles from one population to another population through migration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Immigrants to a new country, results in changes in allele frequency for that gene will be altered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A85A-9B97-5F4B-B164-C01A9B2E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Barriers to gene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754B-2C27-0F43-AF10-AFC49A28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Barriers inhibits the amount of interbreeding between populations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Each population has different environmental pressures, as neither is the same, which results in </a:t>
            </a:r>
            <a:r>
              <a:rPr lang="en-US" dirty="0">
                <a:solidFill>
                  <a:schemeClr val="accent1"/>
                </a:solidFill>
              </a:rPr>
              <a:t>different characteristics </a:t>
            </a:r>
            <a:r>
              <a:rPr lang="en-US" dirty="0"/>
              <a:t>being favored in one populations for survival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Changes in allele frequencies in each gene pool results in populations being less similar as they develop different characteristics better suited for that environment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Isolation</a:t>
            </a:r>
            <a:r>
              <a:rPr lang="en-US" dirty="0"/>
              <a:t> contributes to the development of separate gene pools 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Types of Barriers include: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Geographical barriers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Sociocultural barriers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571-7A21-0542-927F-15AB5339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barriers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242D-6D95-D444-B7CD-4D5B4B3A0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GEOGRAPHICAL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3F41-C5B0-714C-A131-2DC9ECA3D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Includes:</a:t>
            </a:r>
          </a:p>
          <a:p>
            <a:pPr lvl="1"/>
            <a:r>
              <a:rPr lang="en-US" dirty="0"/>
              <a:t>Oceans</a:t>
            </a:r>
          </a:p>
          <a:p>
            <a:pPr lvl="1"/>
            <a:r>
              <a:rPr lang="en-US" dirty="0"/>
              <a:t>Mountain ranges </a:t>
            </a:r>
          </a:p>
          <a:p>
            <a:pPr lvl="1"/>
            <a:r>
              <a:rPr lang="en-US" dirty="0"/>
              <a:t>Lakes or deserts</a:t>
            </a:r>
          </a:p>
          <a:p>
            <a:endParaRPr lang="en-US" sz="1400" b="1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Indigenous Australian's were isolated for thousands of years due to ocean barriers as the sea levels rose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2348A-1F6E-4A43-B126-E7A98EC04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SOCIOCULTURAL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2E84F-FE69-8E42-AD0E-19ABDF928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7" y="2967788"/>
            <a:ext cx="4958763" cy="3341572"/>
          </a:xfrm>
        </p:spPr>
        <p:txBody>
          <a:bodyPr>
            <a:normAutofit/>
          </a:bodyPr>
          <a:lstStyle/>
          <a:p>
            <a:r>
              <a:rPr lang="en-US" b="1" dirty="0"/>
              <a:t>Includes: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Different religious groups </a:t>
            </a:r>
          </a:p>
          <a:p>
            <a:pPr lvl="1"/>
            <a:r>
              <a:rPr lang="en-US" dirty="0"/>
              <a:t>Economic status</a:t>
            </a:r>
          </a:p>
          <a:p>
            <a:pPr lvl="1"/>
            <a:r>
              <a:rPr lang="en-US" dirty="0"/>
              <a:t>Educational background 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b="1" dirty="0"/>
              <a:t>Example:</a:t>
            </a:r>
          </a:p>
          <a:p>
            <a:pPr marL="128016" lvl="1" indent="0">
              <a:buNone/>
            </a:pPr>
            <a:r>
              <a:rPr lang="en-US" dirty="0"/>
              <a:t>Individuals are more likely to marry someone with a similar religious group or educational background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2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2B5AF8E-A8F5-44F6-A878-BD9D09405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0C1A0A1-24C3-0442-8A39-DD940A31F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804" t="9091" r="1499"/>
          <a:stretch/>
        </p:blipFill>
        <p:spPr>
          <a:xfrm>
            <a:off x="-3274" y="975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F6E63-3C56-854B-BCBE-2EBA0A4CB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4322" y="4989786"/>
            <a:ext cx="3773349" cy="14630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GENETIC VARIATION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DEBA1-0D2F-3D4B-A495-B8D043339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57" y="4989786"/>
            <a:ext cx="7439633" cy="1463040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 term used to describe the variation in the DNA sequence in each of our genomes. </a:t>
            </a:r>
            <a:endParaRPr lang="en-US" dirty="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2EEDFD0-E50B-4516-A185-DA1CE93EE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84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3BB801-E136-0747-BF56-712705E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Random fertilization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269D-42E0-834A-B8E4-3A0AA7E3F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2286000"/>
            <a:ext cx="368885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2000" dirty="0"/>
              <a:t>Each person produces a huge number of sperm or eggs with respect to the alleles each contains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Ability of any one sperm can fertilise any available egg, which results in an infinite number of possible combinations of alleles in the offspring. </a:t>
            </a:r>
          </a:p>
          <a:p>
            <a:endParaRPr lang="en-US" sz="1600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48467B4-E6D8-424A-9CE2-EDE30E0E7F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2342" y="1502955"/>
            <a:ext cx="6909577" cy="38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BBAEB5-9D84-C74A-9C81-3F6ED970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Random assortment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1E91-5150-0C47-B8D1-2A865FC77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2000" dirty="0"/>
              <a:t>The random separation of maternal and paternal chromosomes 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Occurs to chromosomes during the first division of meiosis 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Results in gametes to have a huge number of possible combinations of the chromosomes that originally came from the male parent and female parent. </a:t>
            </a:r>
          </a:p>
          <a:p>
            <a:endParaRPr lang="en-US" sz="16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0147D9-FCA4-AC45-B468-D1E7EE651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2342" y="1226572"/>
            <a:ext cx="6909577" cy="44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8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F45F-9B24-1C43-85E4-DF207D9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Crossing 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5D23-A046-0B44-A59E-23BB1B925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644815"/>
            <a:ext cx="4754880" cy="32119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2000" dirty="0"/>
              <a:t>Occurs to chromatids during the first stage of meiosis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The interchange of pieces of a chromatid that is being broken off and attach to a different chromatid. 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Results in a changed sequence, or recombination of alleles along the resulting chromosome. 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7F639D-8410-4646-A637-6ECE3F24FA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3939"/>
          <a:stretch/>
        </p:blipFill>
        <p:spPr>
          <a:xfrm>
            <a:off x="5829725" y="2763202"/>
            <a:ext cx="6362275" cy="2508886"/>
          </a:xfrm>
        </p:spPr>
      </p:pic>
    </p:spTree>
    <p:extLst>
      <p:ext uri="{BB962C8B-B14F-4D97-AF65-F5344CB8AC3E}">
        <p14:creationId xmlns:p14="http://schemas.microsoft.com/office/powerpoint/2010/main" val="27743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B0EFE7-410D-2B45-B570-639DE20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Non-disjunction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3EC6-44E8-2044-B270-E13559A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686768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2000" dirty="0"/>
              <a:t>Where one or more members of a chromosome pair fail to separate during meiosis. 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Results in gametes to have either more or less than the correct number of chromosomes. 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This can affect gametes, which results in the embryo to have an incorrect number of chromosomes</a:t>
            </a:r>
            <a:r>
              <a:rPr lang="en-AU" sz="1600" dirty="0"/>
              <a:t> </a:t>
            </a:r>
            <a:endParaRPr lang="en-US" sz="1600" dirty="0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5271DB-ECA0-8A49-80ED-E597D9E11D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884"/>
          <a:stretch/>
        </p:blipFill>
        <p:spPr>
          <a:xfrm>
            <a:off x="5116904" y="1283524"/>
            <a:ext cx="6909577" cy="474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C79F07-27B1-984A-9B37-15968ACD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219466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5561-22E8-B349-89C8-5F037427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5949" y="2249424"/>
            <a:ext cx="4608230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AU" sz="2000" dirty="0"/>
              <a:t>Are </a:t>
            </a:r>
            <a:r>
              <a:rPr lang="en-AU" sz="2000" dirty="0">
                <a:solidFill>
                  <a:schemeClr val="accent1"/>
                </a:solidFill>
              </a:rPr>
              <a:t>permanent</a:t>
            </a:r>
            <a:r>
              <a:rPr lang="en-AU" sz="2000" dirty="0"/>
              <a:t> changes in the DNA of a chromosome 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May result in a totally new characteristic in an individual. </a:t>
            </a:r>
          </a:p>
          <a:p>
            <a:pPr>
              <a:buFont typeface="Wingdings" pitchFamily="2" charset="2"/>
              <a:buChar char="Ø"/>
            </a:pPr>
            <a:r>
              <a:rPr lang="en-AU" sz="2000" dirty="0"/>
              <a:t>If the mutation occurs in a gamete, it can be passed on from generation to generation </a:t>
            </a:r>
          </a:p>
          <a:p>
            <a:pPr>
              <a:buFont typeface="Wingdings" pitchFamily="2" charset="2"/>
              <a:buChar char="Ø"/>
            </a:pPr>
            <a:r>
              <a:rPr lang="en-AU" sz="2000" b="1" dirty="0"/>
              <a:t>Consists of two types </a:t>
            </a:r>
            <a:r>
              <a:rPr lang="en-AU" sz="2000" dirty="0"/>
              <a:t>– </a:t>
            </a:r>
            <a:r>
              <a:rPr lang="en-US" sz="2000" dirty="0"/>
              <a:t>Gene mutation and chromosomal mutation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Either affects Somatic and Germline cells 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BA19B814-0D4E-444F-9F01-AD802E640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84832"/>
            <a:ext cx="5678424" cy="35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FFEA-A9E2-6E4D-9D46-0C8307B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D180-7E82-6647-A43F-A1969F01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65131"/>
            <a:ext cx="9720073" cy="414422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AU" sz="2000" dirty="0">
                <a:solidFill>
                  <a:schemeClr val="accent1"/>
                </a:solidFill>
              </a:rPr>
              <a:t>Populations</a:t>
            </a:r>
            <a:r>
              <a:rPr lang="en-AU" sz="2000" dirty="0"/>
              <a:t> are represented as </a:t>
            </a:r>
            <a:r>
              <a:rPr lang="en-AU" sz="2000" dirty="0">
                <a:solidFill>
                  <a:schemeClr val="accent1"/>
                </a:solidFill>
              </a:rPr>
              <a:t>gene pools </a:t>
            </a:r>
            <a:r>
              <a:rPr lang="en-AU" sz="2000" dirty="0"/>
              <a:t>to reflect the </a:t>
            </a:r>
            <a:r>
              <a:rPr lang="en-AU" sz="2000" dirty="0">
                <a:solidFill>
                  <a:schemeClr val="accent1"/>
                </a:solidFill>
              </a:rPr>
              <a:t>frequency of alleles </a:t>
            </a:r>
            <a:r>
              <a:rPr lang="en-AU" sz="2000" dirty="0"/>
              <a:t>of a particular </a:t>
            </a:r>
            <a:r>
              <a:rPr lang="en-AU" sz="2000" dirty="0">
                <a:solidFill>
                  <a:schemeClr val="accent1"/>
                </a:solidFill>
              </a:rPr>
              <a:t>gene</a:t>
            </a:r>
          </a:p>
          <a:p>
            <a:pPr>
              <a:buFont typeface="Wingdings" pitchFamily="2" charset="2"/>
              <a:buChar char="Ø"/>
            </a:pPr>
            <a:r>
              <a:rPr lang="en-AU" sz="2000" b="1" dirty="0"/>
              <a:t>Changes in allele frequencies can be caused by:</a:t>
            </a:r>
          </a:p>
          <a:p>
            <a:pPr lvl="2"/>
            <a:r>
              <a:rPr lang="en-AU" sz="1600" dirty="0"/>
              <a:t>mutations</a:t>
            </a:r>
          </a:p>
          <a:p>
            <a:pPr lvl="2"/>
            <a:r>
              <a:rPr lang="en-AU" sz="1600" dirty="0"/>
              <a:t>selection pressures in natural selection</a:t>
            </a:r>
          </a:p>
          <a:p>
            <a:pPr lvl="2"/>
            <a:r>
              <a:rPr lang="en-AU" sz="1600" dirty="0"/>
              <a:t>random genetic drift, including the founder effect</a:t>
            </a:r>
          </a:p>
          <a:p>
            <a:pPr lvl="2"/>
            <a:r>
              <a:rPr lang="en-AU" sz="1600" dirty="0"/>
              <a:t>changes in gene flow between adjoining groups</a:t>
            </a:r>
          </a:p>
          <a:p>
            <a:pPr marL="310896" lvl="2" indent="0">
              <a:buNone/>
            </a:pPr>
            <a:endParaRPr lang="en-AU" sz="1600" dirty="0"/>
          </a:p>
          <a:p>
            <a:pPr lvl="1">
              <a:buFont typeface="Wingdings" pitchFamily="2" charset="2"/>
              <a:buChar char="Ø"/>
            </a:pPr>
            <a:r>
              <a:rPr lang="en-AU" sz="2000" dirty="0"/>
              <a:t>Natural selection enhances survival and reproduction as environment changes </a:t>
            </a:r>
          </a:p>
          <a:p>
            <a:pPr marL="128016" lvl="1" indent="0">
              <a:buNone/>
            </a:pPr>
            <a:endParaRPr lang="en-AU" sz="2000" dirty="0"/>
          </a:p>
          <a:p>
            <a:pPr lvl="1">
              <a:buFont typeface="Wingdings" pitchFamily="2" charset="2"/>
              <a:buChar char="Ø"/>
            </a:pPr>
            <a:r>
              <a:rPr lang="en-AU" sz="2000" b="1" dirty="0"/>
              <a:t>Effects of Genetic diseases on the gene pools: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/>
              <a:t>Tay-Sachs disease</a:t>
            </a:r>
          </a:p>
          <a:p>
            <a:pPr lvl="2"/>
            <a:r>
              <a:rPr lang="en-AU" sz="1600" dirty="0"/>
              <a:t>Thalassemia</a:t>
            </a:r>
          </a:p>
          <a:p>
            <a:pPr lvl="2"/>
            <a:r>
              <a:rPr lang="en-AU" sz="1600" dirty="0"/>
              <a:t>Sickle-cell anaemia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6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75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A2CA9-825E-8F49-8F37-73C36F52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Genetic DISEASES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234ED8-65CE-4F0D-9FCA-70C51800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AU" dirty="0">
                <a:solidFill>
                  <a:schemeClr val="bg1"/>
                </a:solidFill>
              </a:rPr>
              <a:t>Results in changes to allele frequencies in a gene pool. 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Diseases Include: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 Tay-Sachs Disease (TSD)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 Thalassaemia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 Sickle-Cell Anaemia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 Sickle-Cell Trait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01F0E5-FBEC-9440-A9A1-F1F905AD1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0" r="22774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3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A6B7-A3BE-4D4B-904E-774927A5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TAY-SACHS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D35B-0B9A-764D-917A-43C66E37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A hereditary disorder of lipid metabolism. 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Cause by a missing enzyme that results in the accumulation of a fatty substance in the nervous system.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Occurs most frequently in individuals of Jewish descent from Eastern Europe (Ashkenazi-Jewish population). 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Death usually occurs by the age of four or five.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7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E67A-7A23-B645-BDF6-EE834D9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thalassAemia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1F7B-3222-414A-84AC-0E4E362C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035" y="2249424"/>
            <a:ext cx="8953250" cy="40233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An inherited disease caused by a recessive allele, which anaemia results from defects in the formation of haemoglobin.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People with this disease require frequent blood transfusions throughout their life and special drugs to remove the excess irons that tends to build up in the body. 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Occurs most frequently in countries along the Mediterranean coast, Italy and Greece descent).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39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4428B6-BBB1-504A-92AC-30654FDA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8513410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SICKLE-CELL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61BE-5D6C-DE40-BB3F-60ADCFF55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203052" cy="3864792"/>
          </a:xfrm>
        </p:spPr>
        <p:txBody>
          <a:bodyPr vert="horz" lIns="45720" tIns="45720" rIns="45720" bIns="45720" rtlCol="0">
            <a:normAutofit fontScale="850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SICKLE-CELL ANAEMIA: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 An inherited disease that results in the blood being a crescent or sickle shape. 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 Occurs when a person inherits the recessive allele from both parents.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Occurs mainly in black Africans 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 Sickle-cell shape does not carry as much oxygen as normal red blood cells and they also stick together and block small blood vessels. </a:t>
            </a:r>
          </a:p>
          <a:p>
            <a:pPr marL="0" indent="0">
              <a:buNone/>
            </a:pPr>
            <a:r>
              <a:rPr lang="en-AU" b="1" dirty="0">
                <a:solidFill>
                  <a:schemeClr val="accent1"/>
                </a:solidFill>
              </a:rPr>
              <a:t>SICKLE-CELL TRAIT: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 Only one allele for sickle-shaped cells show no ill effect unless oxygen is in short supply, which results in the red blood cells to show mild sickling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351D3-C610-8C4B-AB04-B42FFE6FC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2137" y="2017932"/>
            <a:ext cx="5455921" cy="4132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01C67-0231-3548-BAB4-485FFE421810}"/>
              </a:ext>
            </a:extLst>
          </p:cNvPr>
          <p:cNvSpPr txBox="1"/>
          <p:nvPr/>
        </p:nvSpPr>
        <p:spPr>
          <a:xfrm>
            <a:off x="7025639" y="6196396"/>
            <a:ext cx="502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https://www.youtube.com/watch?v=hRnrIpUMyZQ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2BAC-C35D-B846-9BBB-1823C04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807555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EXAM PRACTICE</a:t>
            </a:r>
          </a:p>
        </p:txBody>
      </p:sp>
    </p:spTree>
    <p:extLst>
      <p:ext uri="{BB962C8B-B14F-4D97-AF65-F5344CB8AC3E}">
        <p14:creationId xmlns:p14="http://schemas.microsoft.com/office/powerpoint/2010/main" val="300938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5892-719B-F54D-B55B-31FF7AA4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32" y="1244973"/>
            <a:ext cx="10585376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AU" sz="2700" dirty="0"/>
              <a:t>Genetic drift is another evolutionary mechanism that can cause a change in gene pools. </a:t>
            </a:r>
            <a:br>
              <a:rPr lang="en-AU" sz="2700" dirty="0"/>
            </a:br>
            <a:r>
              <a:rPr lang="en-AU" sz="2700" dirty="0"/>
              <a:t>What is random genetic drift?</a:t>
            </a:r>
            <a:br>
              <a:rPr lang="en-AU" dirty="0"/>
            </a:br>
            <a:r>
              <a:rPr lang="en-AU" dirty="0"/>
              <a:t> </a:t>
            </a:r>
            <a:br>
              <a:rPr lang="en-AU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E61754-C5E4-EF4B-81CF-694C5509FC8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3" t="47015" r="28330" b="44015"/>
          <a:stretch/>
        </p:blipFill>
        <p:spPr bwMode="auto">
          <a:xfrm>
            <a:off x="1269202" y="3136544"/>
            <a:ext cx="10127125" cy="1771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150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A501-250C-3A47-B2DF-A92CF81E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2000" dirty="0"/>
              <a:t>Nigeria has the highest incidence of children born with sickle-cell anaemia, which can cause premature death. </a:t>
            </a:r>
            <a:br>
              <a:rPr lang="en-AU" sz="2000" dirty="0"/>
            </a:br>
            <a:r>
              <a:rPr lang="en-AU" sz="2000" dirty="0"/>
              <a:t> </a:t>
            </a:r>
            <a:br>
              <a:rPr lang="en-AU" sz="2000" dirty="0"/>
            </a:br>
            <a:r>
              <a:rPr lang="en-AU" sz="2000" dirty="0"/>
              <a:t>Explain, using the most likely scenario (random genetic drift or natural selection), how sickle-cell anaemia became common in Nigeria.</a:t>
            </a:r>
            <a:br>
              <a:rPr lang="en-AU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F3A42-4FD3-4346-95FE-4181C1884CE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63586" r="28160" b="20919"/>
          <a:stretch/>
        </p:blipFill>
        <p:spPr bwMode="auto">
          <a:xfrm>
            <a:off x="2172519" y="3411823"/>
            <a:ext cx="7423099" cy="17710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214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6AA411-D927-B247-B4BB-28168A7D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genetics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6248B-FAA1-9640-A275-94DDABE8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661" y="2084832"/>
            <a:ext cx="3771939" cy="3586164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POPULATION:</a:t>
            </a:r>
          </a:p>
          <a:p>
            <a:r>
              <a:rPr lang="en-US" sz="1800" dirty="0"/>
              <a:t>Group of the </a:t>
            </a:r>
            <a:r>
              <a:rPr lang="en-US" sz="1800" b="1" dirty="0"/>
              <a:t>same species </a:t>
            </a:r>
            <a:r>
              <a:rPr lang="en-US" sz="1800" dirty="0"/>
              <a:t>living together in a </a:t>
            </a:r>
            <a:r>
              <a:rPr lang="en-US" sz="1800" b="1" dirty="0"/>
              <a:t>particular place </a:t>
            </a:r>
            <a:r>
              <a:rPr lang="en-US" sz="1800" dirty="0"/>
              <a:t>at a </a:t>
            </a:r>
            <a:r>
              <a:rPr lang="en-US" sz="1800" b="1" dirty="0"/>
              <a:t>particular time 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1"/>
                </a:solidFill>
              </a:rPr>
              <a:t>GENES: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Part of a chromosome &amp; a section of the  DNA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Factor that determines a hereditary characteristic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800" dirty="0"/>
              <a:t>However, mutations can alter the expression of a gene </a:t>
            </a:r>
            <a:endParaRPr lang="en-US" sz="1800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3D831F-C852-FB46-A698-66FDBB6E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492" y="1796612"/>
            <a:ext cx="6909577" cy="32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B841EE-568C-AA4E-8CB5-BF2B20A7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Gene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6434-75F4-2943-82EE-C1E1C67C4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Sum of all alleles carried by the members of a genetic population that are capable of reproducing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It is an array of genes that combine and recombine by sexual reproduction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It indicates the type of genes that are distributed among the population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Described by allele frequencies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Populations differ in the characteristics they posses, such as the  Scandinavian gene pool differs from the </a:t>
            </a:r>
            <a:r>
              <a:rPr lang="en-AU" sz="2000" dirty="0"/>
              <a:t>African gene pool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11208-134F-594B-8AC1-FFE79434F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7921" y="2527297"/>
            <a:ext cx="5484373" cy="309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E689E1-177A-7246-8032-547AD3C4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ALLELES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EC93-F04B-DC42-B083-3E1E7209E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6000"/>
            <a:ext cx="5158740" cy="4137660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Alternative form of a gene or expression </a:t>
            </a:r>
            <a:r>
              <a:rPr lang="en-AU" sz="2400" dirty="0"/>
              <a:t>of a gene found in the same place of a chromosome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Each Individual has only two alleles for each gene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Alleles can be:</a:t>
            </a:r>
          </a:p>
          <a:p>
            <a:pPr lvl="1"/>
            <a:r>
              <a:rPr lang="en-AU" b="1" dirty="0"/>
              <a:t>Dominant allele </a:t>
            </a:r>
            <a:r>
              <a:rPr lang="en-AU" dirty="0"/>
              <a:t>– characteristic that is expressed (H)</a:t>
            </a:r>
          </a:p>
          <a:p>
            <a:pPr lvl="1"/>
            <a:r>
              <a:rPr lang="en-AU" b="1" dirty="0"/>
              <a:t>Recessive allele </a:t>
            </a:r>
            <a:r>
              <a:rPr lang="en-AU" dirty="0"/>
              <a:t>– characteristic that is masked by the dominant allele (h)</a:t>
            </a:r>
          </a:p>
          <a:p>
            <a:pPr lvl="1"/>
            <a:r>
              <a:rPr lang="en-AU" b="1" dirty="0"/>
              <a:t>Heterozygous</a:t>
            </a:r>
            <a:r>
              <a:rPr lang="en-AU" dirty="0"/>
              <a:t> – different alleles for given characteristic (</a:t>
            </a:r>
            <a:r>
              <a:rPr lang="en-AU" dirty="0" err="1"/>
              <a:t>Hh</a:t>
            </a:r>
            <a:r>
              <a:rPr lang="en-AU" dirty="0"/>
              <a:t>) (carrier)</a:t>
            </a:r>
          </a:p>
          <a:p>
            <a:pPr lvl="1"/>
            <a:r>
              <a:rPr lang="en-AU" b="1" dirty="0"/>
              <a:t>Homozygous</a:t>
            </a:r>
            <a:r>
              <a:rPr lang="en-AU" dirty="0"/>
              <a:t> – same allele for given characteristic (HH, </a:t>
            </a:r>
            <a:r>
              <a:rPr lang="en-AU" dirty="0" err="1"/>
              <a:t>hh</a:t>
            </a:r>
            <a:r>
              <a:rPr lang="en-AU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5D32EBD9-FCD5-8646-9C99-770F7DCEB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911"/>
          <a:stretch/>
        </p:blipFill>
        <p:spPr>
          <a:xfrm>
            <a:off x="6096000" y="1383030"/>
            <a:ext cx="545592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D25EC4-72EB-3243-8EFF-4FD78CA3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ALLELE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4A83-D55B-DE49-8E92-F4770102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652044" cy="3931920"/>
          </a:xfrm>
        </p:spPr>
        <p:txBody>
          <a:bodyPr vert="horz" lIns="45720" tIns="45720" rIns="45720" bIns="45720" rtlCol="0"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300" dirty="0"/>
              <a:t>How often each allele of a gene occurs in a gene pool for a population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By </a:t>
            </a:r>
            <a:r>
              <a:rPr lang="en-AU" sz="2300" dirty="0"/>
              <a:t>knowing how often characteristics occur in a population, we can work out the frequency of each allele for a particular gene </a:t>
            </a:r>
            <a:endParaRPr lang="en-US" sz="2300" dirty="0"/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frequency of each allele for a particular gene, such as brown eyes in an African population is greater than in Scandinavian population (vice versa)</a:t>
            </a:r>
          </a:p>
          <a:p>
            <a:pPr>
              <a:buFont typeface="Wingdings" pitchFamily="2" charset="2"/>
              <a:buChar char="Ø"/>
            </a:pPr>
            <a:r>
              <a:rPr lang="en-AU" sz="2300" dirty="0"/>
              <a:t>However, changes in the environment results in variations of the allele frequencies</a:t>
            </a:r>
            <a:endParaRPr lang="en-US" sz="1600" dirty="0"/>
          </a:p>
          <a:p>
            <a:pPr marL="0" indent="0" algn="ctr">
              <a:buNone/>
            </a:pPr>
            <a:r>
              <a:rPr lang="en-AU" sz="1600" dirty="0">
                <a:hlinkClick r:id="rId2"/>
              </a:rPr>
              <a:t>https://www.youtube.com/watch?v=Bc9bhLk_AhI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endParaRPr lang="en-US" sz="16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0F6AC-CE0B-DF41-BABD-1DA783A7E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05330" y="1157475"/>
            <a:ext cx="6909577" cy="4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DAF7A2-3DCB-9A4C-A54F-4FB8D6D2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Natural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784F-1C86-654F-A95F-A3D94047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b="1" dirty="0"/>
              <a:t>Charles Darwin: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Realized a </a:t>
            </a:r>
            <a:r>
              <a:rPr lang="en-US" dirty="0">
                <a:solidFill>
                  <a:schemeClr val="accent1"/>
                </a:solidFill>
              </a:rPr>
              <a:t>struggle of existence </a:t>
            </a:r>
            <a:r>
              <a:rPr lang="en-US" dirty="0"/>
              <a:t>would occur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Characteristics of organism that best suited the environment are more likely to survive, known as the </a:t>
            </a:r>
            <a:r>
              <a:rPr lang="en-US" dirty="0">
                <a:solidFill>
                  <a:schemeClr val="accent1"/>
                </a:solidFill>
              </a:rPr>
              <a:t>Survival of the Fittest </a:t>
            </a:r>
            <a:r>
              <a:rPr lang="en-US" dirty="0"/>
              <a:t>due to variations in species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6" name="Content Placeholder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D3213A2-D614-8B48-9651-637364D4C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5957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419058-463F-5F4F-B743-3031EBC4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058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NATURAL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7146-A86C-894B-91D9-A27A2DCD8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312093" cy="3931920"/>
          </a:xfrm>
        </p:spPr>
        <p:txBody>
          <a:bodyPr vert="horz" lIns="45720" tIns="45720" rIns="45720" bIns="45720" rtlCol="0"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Selection of </a:t>
            </a:r>
            <a:r>
              <a:rPr lang="en-US" dirty="0">
                <a:solidFill>
                  <a:schemeClr val="accent1"/>
                </a:solidFill>
              </a:rPr>
              <a:t>favoring alleles </a:t>
            </a:r>
            <a:r>
              <a:rPr lang="en-US" dirty="0"/>
              <a:t>which are passed to enhance </a:t>
            </a:r>
            <a:r>
              <a:rPr lang="en-US" dirty="0">
                <a:solidFill>
                  <a:schemeClr val="accent1"/>
                </a:solidFill>
              </a:rPr>
              <a:t>survival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reproduction</a:t>
            </a:r>
            <a:r>
              <a:rPr lang="en-US" dirty="0"/>
              <a:t> of the species, which allows species to becomes better adapted to the environment.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Nature begins to favor one set of alleles at the expense of others, which results in a major change in allele frequencies in a gene pool called </a:t>
            </a:r>
            <a:r>
              <a:rPr lang="en-US" dirty="0">
                <a:solidFill>
                  <a:schemeClr val="accent1"/>
                </a:solidFill>
              </a:rPr>
              <a:t>selection pressure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Changing environment favors particular characteristics to enhance survival then frequency for alleles increase overtime as the generations adapt to it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Not random </a:t>
            </a:r>
            <a:r>
              <a:rPr lang="en-US" dirty="0"/>
              <a:t>as alleles are not passed randomly to next generation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81D09E-751D-0948-AC2C-73BC771FD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6767"/>
          <a:stretch/>
        </p:blipFill>
        <p:spPr>
          <a:xfrm>
            <a:off x="7710320" y="2813165"/>
            <a:ext cx="4048125" cy="224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4F5-267E-1540-8CDA-ED077F0A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325638" cy="149961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RANDOM GENETIC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140E-65B9-B642-9DD3-4E02B204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5310" cy="39319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 known as the </a:t>
            </a:r>
            <a:r>
              <a:rPr lang="en-US" sz="1600" b="1" dirty="0"/>
              <a:t>Sewall Wright Effect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recognizes the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variation changes in allele frequencies, which occurs purely by</a:t>
            </a:r>
            <a:r>
              <a:rPr lang="en-US" sz="1600" dirty="0">
                <a:solidFill>
                  <a:schemeClr val="accent1"/>
                </a:solidFill>
              </a:rPr>
              <a:t> chance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Occurrence of characteristics in only a </a:t>
            </a:r>
            <a:r>
              <a:rPr lang="en-US" sz="1600" dirty="0">
                <a:solidFill>
                  <a:schemeClr val="accent1"/>
                </a:solidFill>
              </a:rPr>
              <a:t>small population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certain alleles become more frequent in smaller populations 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Example: plant population reproduction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Reproduction of Light pink flowers have decreased by second generation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Light pink is lost from the gene pool by third generation </a:t>
            </a:r>
          </a:p>
        </p:txBody>
      </p:sp>
      <p:pic>
        <p:nvPicPr>
          <p:cNvPr id="4" name="Content Placeholder 9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2AA8019F-2913-594A-B11C-C58F03827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74" r="56560"/>
          <a:stretch/>
        </p:blipFill>
        <p:spPr>
          <a:xfrm>
            <a:off x="7555183" y="640080"/>
            <a:ext cx="361268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1365</Words>
  <Application>Microsoft Macintosh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Changes in allele frequencies in gene pools </vt:lpstr>
      <vt:lpstr>Syllabus points </vt:lpstr>
      <vt:lpstr>genetics</vt:lpstr>
      <vt:lpstr>Gene pool</vt:lpstr>
      <vt:lpstr>ALLELES</vt:lpstr>
      <vt:lpstr>ALLELE frequencies</vt:lpstr>
      <vt:lpstr>Natural selection</vt:lpstr>
      <vt:lpstr>NATURAL SELECTION</vt:lpstr>
      <vt:lpstr>RANDOM GENETIC DRIFT</vt:lpstr>
      <vt:lpstr> the founder effect</vt:lpstr>
      <vt:lpstr>MIGRATION</vt:lpstr>
      <vt:lpstr>Barriers to gene flow</vt:lpstr>
      <vt:lpstr>Types of barriers</vt:lpstr>
      <vt:lpstr>GENETIC VARIATION</vt:lpstr>
      <vt:lpstr>Random fertilization</vt:lpstr>
      <vt:lpstr>Random assortment</vt:lpstr>
      <vt:lpstr>Crossing over </vt:lpstr>
      <vt:lpstr>Non-disjunction</vt:lpstr>
      <vt:lpstr>mutations</vt:lpstr>
      <vt:lpstr>Genetic DISEASES</vt:lpstr>
      <vt:lpstr>TAY-SACHS DISEASE</vt:lpstr>
      <vt:lpstr>thalassAemia</vt:lpstr>
      <vt:lpstr>SICKLE-CELL</vt:lpstr>
      <vt:lpstr>EXAM PRACTICE</vt:lpstr>
      <vt:lpstr>Genetic drift is another evolutionary mechanism that can cause a change in gene pools.  What is random genetic drift?   </vt:lpstr>
      <vt:lpstr>Nigeria has the highest incidence of children born with sickle-cell anaemia, which can cause premature death.    Explain, using the most likely scenario (random genetic drift or natural selection), how sickle-cell anaemia became common in Nigeria.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in allele frequencies in gene pools </dc:title>
  <dc:creator>Microsoft Office User</dc:creator>
  <cp:lastModifiedBy>Microsoft Office User</cp:lastModifiedBy>
  <cp:revision>4</cp:revision>
  <dcterms:created xsi:type="dcterms:W3CDTF">2019-06-26T12:04:23Z</dcterms:created>
  <dcterms:modified xsi:type="dcterms:W3CDTF">2019-06-26T12:38:21Z</dcterms:modified>
</cp:coreProperties>
</file>