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8" r:id="rId9"/>
    <p:sldId id="266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735"/>
    <p:restoredTop sz="94705"/>
  </p:normalViewPr>
  <p:slideViewPr>
    <p:cSldViewPr snapToGrid="0" snapToObjects="1">
      <p:cViewPr varScale="1">
        <p:scale>
          <a:sx n="110" d="100"/>
          <a:sy n="110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25C4-CFC3-0A48-9052-51637876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E379F-CEEE-F74B-AF86-442382EB6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66DE-E913-AB42-876A-D8B85E3F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1A97-09AB-E147-B57D-BF64C272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081B-703D-AC47-8CB6-97806EC9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8CED-B0F8-E44C-8A4E-4BB6F5DC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BC612-5424-4A4A-92B6-537314955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7E86-5A16-E543-A9F7-51CCD68F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995C-A8E9-3145-90C1-398F5107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D249-8020-2B4C-BD30-449F8D51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D8335-33EF-F347-BA54-912EF1572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2FEFF-3344-2B46-B2EB-0F48A3F15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3303-3CC6-6F40-BC63-EC7900EB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1D211-EB62-C140-8F76-8C7A82C9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A2AA-4A79-0542-9E15-344F1DE4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5778-8A8E-0C42-AA9D-58CD0ACC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C746-FE55-9E4C-8A41-AADA602D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C825-D16F-2049-969F-F97B99FF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47BF-1EA6-6F47-B681-C2395486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9DF6-69C0-0B42-89A0-79BA410C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8104-4CBD-0E4B-98B8-2D08E92F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6EA2-FA72-8143-9E1B-0C45DC09B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3017-4967-054D-A7BA-8654316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2A41-332B-CE47-8F3F-63897057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D94CE-7E86-7C4B-9093-C1A10FD3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9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4C3-8465-D24B-8383-1E270015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2ACA-A9C7-D24D-918B-89A756AC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BBA24-0AFF-FA49-9CC7-0CE3E23D5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5C869-50B4-1740-B8B6-FDE01347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DBD72-5446-7344-B44E-D348307F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B9B5F-0A2F-DE45-AC6D-59ACACB9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1004-F61C-CB44-BC4C-1F44EDEC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C8CFE-6A02-0C4C-8A0A-F2895DCB8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F34C-8A10-1242-85A4-3C73193A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C3388-22AD-7841-9DD2-87A51106C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F98CE-09AE-194B-B0B3-E760A9904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6B85A-D88E-7647-990F-2683183F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DE2DB-FB90-234E-A9C8-D60A1335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8E18F-0226-1B47-92B5-D4D0DEC5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C49A-05BF-5C41-A09D-D6EAE94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45C5F-A279-994E-A8C0-9FCC0BC6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48B7A-2226-6C42-8821-C23C8973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A5165-7B70-234B-84B7-5601C14C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3A518-4F6C-CB44-9510-5EB2CCEA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F9E8E-D2DC-F34F-941B-119155DE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FD51-0D2D-6542-8BFA-46272D65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861B-3897-DF46-95D3-C5DFA24E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D1BB-0D1A-8146-8129-AA317B88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5064A-B9F8-3A4B-B46A-5B0145065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1A077-ECDA-CF46-B709-AB7D8761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967EB-128F-FC47-97C8-E49A69A4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404FE-C1A0-8D43-9601-D8059FF4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2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79CA-9199-C743-B3E1-B9E6FED7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9914-2E85-D547-8EFE-94A245054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069EF-D539-7843-8329-D399CA34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843C0-F559-644C-8AEA-AB9130F7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719CB-716A-A148-ADC2-059A542A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5C9D7-EF23-C64B-8C66-7813041F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53373-4C6F-B241-B81A-30B34F05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C4AB-0564-A842-A961-AACBE495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27536-1593-1F40-867D-C28629AD7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8EBD-8576-844E-8594-109782E6BEF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0094-CB95-9241-A9B8-6E0D896BF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E09D3-2BB4-6741-AD62-7A3391C04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09F7-C36B-4343-B518-C8EB2A53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6ED2-C37D-D44A-B08C-033E630A2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Primate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093F3-0B04-2840-9DD5-BF738928C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0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E92A-EF79-1444-BE58-B9145CDD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207B-EC66-1D4C-830C-C1CBDCF9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28" y="1536258"/>
            <a:ext cx="5834412" cy="486454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AU" altLang="en-US" sz="2600" dirty="0"/>
              <a:t>Dental formula: the number of each type of tooth in one quarter of the jaw</a:t>
            </a:r>
          </a:p>
          <a:p>
            <a:pPr>
              <a:lnSpc>
                <a:spcPct val="100000"/>
              </a:lnSpc>
            </a:pPr>
            <a:r>
              <a:rPr lang="en-AU" altLang="en-US" sz="2600" dirty="0"/>
              <a:t>Primitive mammals had a dental formula of 3:1:4:3 </a:t>
            </a:r>
            <a:br>
              <a:rPr lang="en-AU" altLang="en-US" sz="2600" dirty="0"/>
            </a:br>
            <a:r>
              <a:rPr lang="en-AU" altLang="en-US" sz="2600" dirty="0"/>
              <a:t>(incisors: canine: premolars: molars) </a:t>
            </a:r>
          </a:p>
          <a:p>
            <a:pPr>
              <a:lnSpc>
                <a:spcPct val="100000"/>
              </a:lnSpc>
            </a:pPr>
            <a:r>
              <a:rPr lang="en-AU" altLang="en-US" sz="2600" dirty="0"/>
              <a:t>Total of 44 teeth </a:t>
            </a:r>
          </a:p>
          <a:p>
            <a:pPr>
              <a:lnSpc>
                <a:spcPct val="100000"/>
              </a:lnSpc>
            </a:pPr>
            <a:r>
              <a:rPr lang="en-AU" altLang="en-US" sz="2600" dirty="0">
                <a:solidFill>
                  <a:schemeClr val="accent6"/>
                </a:solidFill>
              </a:rPr>
              <a:t>Overall reduction of the number of teeth in primates </a:t>
            </a:r>
          </a:p>
          <a:p>
            <a:pPr>
              <a:lnSpc>
                <a:spcPct val="100000"/>
              </a:lnSpc>
            </a:pPr>
            <a:r>
              <a:rPr lang="en-AU" altLang="en-US" sz="2600" dirty="0"/>
              <a:t>Lemur has 36 teeth with a formula of 2:1:3:3</a:t>
            </a:r>
          </a:p>
          <a:p>
            <a:pPr>
              <a:lnSpc>
                <a:spcPct val="100000"/>
              </a:lnSpc>
            </a:pPr>
            <a:r>
              <a:rPr lang="en-AU" altLang="en-US" sz="2600" dirty="0"/>
              <a:t>Old world monkeys, apes and humans all have 32 teeth with a formula of 2:1:2:3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8DFF0-2D9D-074A-8066-E8EF0550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40" y="2327924"/>
            <a:ext cx="5483948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0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ED84-F028-E643-84FF-5EFC3D95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39" y="365125"/>
            <a:ext cx="10515600" cy="1325563"/>
          </a:xfrm>
        </p:spPr>
        <p:txBody>
          <a:bodyPr/>
          <a:lstStyle/>
          <a:p>
            <a:r>
              <a:rPr lang="en-US" dirty="0"/>
              <a:t>Diastema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B52F-43B4-0D41-84FF-C6206586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60" y="1779327"/>
            <a:ext cx="7240929" cy="4351338"/>
          </a:xfrm>
        </p:spPr>
        <p:txBody>
          <a:bodyPr>
            <a:normAutofit/>
          </a:bodyPr>
          <a:lstStyle/>
          <a:p>
            <a:r>
              <a:rPr lang="en-AU" altLang="en-US" dirty="0"/>
              <a:t>Old world monkeys have </a:t>
            </a:r>
            <a:r>
              <a:rPr lang="en-AU" altLang="en-US" dirty="0">
                <a:solidFill>
                  <a:schemeClr val="accent6"/>
                </a:solidFill>
              </a:rPr>
              <a:t>canines that are sharp </a:t>
            </a:r>
            <a:r>
              <a:rPr lang="en-AU" altLang="en-US" dirty="0"/>
              <a:t>and project beyond the level of other teeth. </a:t>
            </a:r>
            <a:br>
              <a:rPr lang="en-AU" altLang="en-US" dirty="0"/>
            </a:br>
            <a:endParaRPr lang="en-AU" altLang="en-US" dirty="0"/>
          </a:p>
          <a:p>
            <a:r>
              <a:rPr lang="en-AU" altLang="en-US" dirty="0"/>
              <a:t>These primates have a gap between the second incisor and the canine on the upper teeth (called a </a:t>
            </a:r>
            <a:r>
              <a:rPr lang="en-AU" altLang="en-US" dirty="0">
                <a:solidFill>
                  <a:schemeClr val="accent6"/>
                </a:solidFill>
              </a:rPr>
              <a:t>diastema</a:t>
            </a:r>
            <a:r>
              <a:rPr lang="en-AU" altLang="en-US" dirty="0"/>
              <a:t>). </a:t>
            </a:r>
            <a:br>
              <a:rPr lang="en-AU" altLang="en-US" dirty="0"/>
            </a:br>
            <a:endParaRPr lang="en-AU" altLang="en-US" dirty="0"/>
          </a:p>
          <a:p>
            <a:r>
              <a:rPr lang="en-AU" altLang="en-US" dirty="0"/>
              <a:t>The crown of the first lower premolar is slanted back with a sharp edge which helps to sharpen the canine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A7C64-1BD7-754B-BC03-9C475B33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8" r="-2132"/>
          <a:stretch>
            <a:fillRect/>
          </a:stretch>
        </p:blipFill>
        <p:spPr>
          <a:xfrm>
            <a:off x="8135587" y="0"/>
            <a:ext cx="3844210" cy="68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3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B42-3A8E-FD45-AF5D-5C2AA567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trends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8777-7D1C-9943-9D67-95D3AC1A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Sense of smell </a:t>
            </a:r>
          </a:p>
          <a:p>
            <a:r>
              <a:rPr lang="en-AU" dirty="0"/>
              <a:t>Reduced with gradual </a:t>
            </a:r>
            <a:r>
              <a:rPr lang="en-AU" dirty="0">
                <a:solidFill>
                  <a:schemeClr val="accent6"/>
                </a:solidFill>
              </a:rPr>
              <a:t>reduction </a:t>
            </a:r>
            <a:r>
              <a:rPr lang="en-AU" dirty="0"/>
              <a:t>in length of snout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Vision </a:t>
            </a:r>
          </a:p>
          <a:p>
            <a:r>
              <a:rPr lang="en-AU" dirty="0"/>
              <a:t>Eyes becoming </a:t>
            </a:r>
            <a:r>
              <a:rPr lang="en-AU" dirty="0">
                <a:solidFill>
                  <a:schemeClr val="accent6"/>
                </a:solidFill>
              </a:rPr>
              <a:t>more forward facing </a:t>
            </a:r>
            <a:r>
              <a:rPr lang="en-AU" dirty="0"/>
              <a:t>to allow for stereoscopic vision</a:t>
            </a:r>
          </a:p>
          <a:p>
            <a:r>
              <a:rPr lang="en-AU" dirty="0"/>
              <a:t>Eyes </a:t>
            </a:r>
            <a:r>
              <a:rPr lang="en-AU" dirty="0">
                <a:solidFill>
                  <a:schemeClr val="accent6"/>
                </a:solidFill>
              </a:rPr>
              <a:t>gradually becoming enclosed in protective bony socket</a:t>
            </a:r>
          </a:p>
          <a:p>
            <a:r>
              <a:rPr lang="en-AU" dirty="0">
                <a:solidFill>
                  <a:schemeClr val="accent6"/>
                </a:solidFill>
              </a:rPr>
              <a:t>Increased proportion of cerebrum </a:t>
            </a:r>
            <a:r>
              <a:rPr lang="en-AU" dirty="0"/>
              <a:t>devoted to vision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6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7529-8A2F-854D-BCC2-E10AAA43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characteristics do you have in common with these primates?</a:t>
            </a:r>
          </a:p>
        </p:txBody>
      </p:sp>
      <p:pic>
        <p:nvPicPr>
          <p:cNvPr id="4" name="Content Placeholder 3" descr="Untitled.png">
            <a:extLst>
              <a:ext uri="{FF2B5EF4-FFF2-40B4-BE49-F238E27FC236}">
                <a16:creationId xmlns:a16="http://schemas.microsoft.com/office/drawing/2014/main" id="{76050A03-E0AB-7744-8A64-149528D54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>
          <a:xfrm>
            <a:off x="838200" y="1690688"/>
            <a:ext cx="7472361" cy="46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56D9-5A99-7340-84D8-D7C55BB5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7021-6CEA-CF44-B3D2-9D1D8F71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Humans as primates are classified in the same taxonomic family as the great apes. The species within the family are differentiated by </a:t>
            </a:r>
            <a:r>
              <a:rPr lang="en-AU" dirty="0">
                <a:solidFill>
                  <a:srgbClr val="FFFF00"/>
                </a:solidFill>
                <a:highlight>
                  <a:srgbClr val="FFFF00"/>
                </a:highlight>
              </a:rPr>
              <a:t>DNA nucleotide sequences</a:t>
            </a:r>
            <a:r>
              <a:rPr lang="en-AU" dirty="0">
                <a:solidFill>
                  <a:srgbClr val="FFFF00"/>
                </a:solidFill>
              </a:rPr>
              <a:t>,</a:t>
            </a:r>
            <a:r>
              <a:rPr lang="en-AU" dirty="0"/>
              <a:t> which brings about differences in: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relative size of cerebral cortex</a:t>
            </a:r>
          </a:p>
          <a:p>
            <a:pPr lvl="1"/>
            <a:r>
              <a:rPr lang="en-AU" dirty="0"/>
              <a:t>mobility of the digits</a:t>
            </a:r>
          </a:p>
          <a:p>
            <a:pPr lvl="1"/>
            <a:r>
              <a:rPr lang="en-AU" dirty="0"/>
              <a:t>locomotion – adaptations to bipedalism and </a:t>
            </a:r>
            <a:r>
              <a:rPr lang="en-AU" dirty="0" err="1"/>
              <a:t>quadrupedalism</a:t>
            </a:r>
            <a:endParaRPr lang="en-AU" dirty="0"/>
          </a:p>
          <a:p>
            <a:pPr lvl="1"/>
            <a:r>
              <a:rPr lang="en-AU" dirty="0"/>
              <a:t>prognathism and dentition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1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487B-DB96-7A4E-A311-A5392EAA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9A58-7450-1F4C-97BB-C84C7B3A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Humans as primates are classified in the same taxonomic family as the great apes. The species within the family are differentiated by </a:t>
            </a:r>
            <a:r>
              <a:rPr lang="en-US" dirty="0">
                <a:highlight>
                  <a:srgbClr val="FFFF00"/>
                </a:highlight>
              </a:rPr>
              <a:t>DNA nucleotide sequences</a:t>
            </a:r>
            <a:r>
              <a:rPr lang="en-US" dirty="0"/>
              <a:t>, which brings about differences in: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AU" dirty="0"/>
              <a:t>relative size of cerebral cortex</a:t>
            </a:r>
          </a:p>
          <a:p>
            <a:pPr lvl="1"/>
            <a:r>
              <a:rPr lang="en-AU" dirty="0"/>
              <a:t>mobility of the digits</a:t>
            </a:r>
          </a:p>
          <a:p>
            <a:pPr lvl="1"/>
            <a:r>
              <a:rPr lang="en-AU" dirty="0"/>
              <a:t>locomotion – adaptations to bipedalism and </a:t>
            </a:r>
            <a:r>
              <a:rPr lang="en-AU" dirty="0" err="1"/>
              <a:t>quadrupedalism</a:t>
            </a:r>
            <a:endParaRPr lang="en-AU" dirty="0"/>
          </a:p>
          <a:p>
            <a:pPr lvl="1"/>
            <a:r>
              <a:rPr lang="en-AU" dirty="0"/>
              <a:t>prognathism and dentition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6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E450-2BC3-D545-8BCA-25E93DBC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Taxanomic</a:t>
            </a:r>
            <a:r>
              <a:rPr lang="en-US" dirty="0"/>
              <a:t> Family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E17B-7715-514D-8409-1B59B84B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Hominidae </a:t>
            </a:r>
          </a:p>
          <a:p>
            <a:r>
              <a:rPr lang="en-US" dirty="0"/>
              <a:t>Humans and great apes </a:t>
            </a:r>
          </a:p>
          <a:p>
            <a:endParaRPr lang="en-US" dirty="0"/>
          </a:p>
        </p:txBody>
      </p:sp>
      <p:pic>
        <p:nvPicPr>
          <p:cNvPr id="4" name="Content Placeholder 3" descr="Untitled.png">
            <a:extLst>
              <a:ext uri="{FF2B5EF4-FFF2-40B4-BE49-F238E27FC236}">
                <a16:creationId xmlns:a16="http://schemas.microsoft.com/office/drawing/2014/main" id="{10DEB818-EABA-C641-8355-181A12B9F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r="-1251"/>
          <a:stretch/>
        </p:blipFill>
        <p:spPr>
          <a:xfrm>
            <a:off x="4874264" y="1070517"/>
            <a:ext cx="7317736" cy="57874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2E64C1-3546-6A49-8E3C-AA8588DC5B57}"/>
              </a:ext>
            </a:extLst>
          </p:cNvPr>
          <p:cNvSpPr/>
          <p:nvPr/>
        </p:nvSpPr>
        <p:spPr>
          <a:xfrm>
            <a:off x="4669234" y="3964258"/>
            <a:ext cx="7727795" cy="942279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CEE8-E6D2-3C49-9D71-E3069EE2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70" y="311305"/>
            <a:ext cx="10515600" cy="1325563"/>
          </a:xfrm>
        </p:spPr>
        <p:txBody>
          <a:bodyPr/>
          <a:lstStyle/>
          <a:p>
            <a:r>
              <a:rPr lang="en-US" dirty="0"/>
              <a:t>Relative size of the cerebral cortex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95BD-B530-6142-A538-287CB8FB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70" y="1636868"/>
            <a:ext cx="5929314" cy="485600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6000"/>
              </a:lnSpc>
              <a:buNone/>
              <a:defRPr/>
            </a:pPr>
            <a:r>
              <a:rPr lang="en-AU" dirty="0">
                <a:sym typeface="Arial" charset="0"/>
              </a:rPr>
              <a:t>Increase:</a:t>
            </a:r>
          </a:p>
          <a:p>
            <a:pPr>
              <a:lnSpc>
                <a:spcPct val="126000"/>
              </a:lnSpc>
              <a:defRPr/>
            </a:pPr>
            <a:r>
              <a:rPr lang="en-AU" dirty="0">
                <a:sym typeface="Arial" charset="0"/>
              </a:rPr>
              <a:t>size of the cerebrum taking up a large proportion of the brain</a:t>
            </a:r>
          </a:p>
          <a:p>
            <a:pPr>
              <a:lnSpc>
                <a:spcPct val="126000"/>
              </a:lnSpc>
              <a:defRPr/>
            </a:pPr>
            <a:r>
              <a:rPr lang="en-AU" dirty="0">
                <a:sym typeface="Arial" charset="0"/>
              </a:rPr>
              <a:t>convolutions or folds on the surface of the </a:t>
            </a:r>
            <a:br>
              <a:rPr lang="en-AU" dirty="0">
                <a:sym typeface="Arial" charset="0"/>
              </a:rPr>
            </a:br>
            <a:r>
              <a:rPr lang="en-AU" dirty="0">
                <a:sym typeface="Arial" charset="0"/>
              </a:rPr>
              <a:t>cerebrum </a:t>
            </a:r>
            <a:br>
              <a:rPr lang="en-AU" dirty="0">
                <a:sym typeface="Arial" charset="0"/>
              </a:rPr>
            </a:br>
            <a:r>
              <a:rPr lang="en-AU" dirty="0">
                <a:sym typeface="Arial" charset="0"/>
              </a:rPr>
              <a:t>(increasing the surface area of the brain)</a:t>
            </a:r>
          </a:p>
          <a:p>
            <a:pPr marL="0" indent="0">
              <a:lnSpc>
                <a:spcPct val="126000"/>
              </a:lnSpc>
              <a:buNone/>
              <a:defRPr/>
            </a:pPr>
            <a:r>
              <a:rPr lang="en-AU" dirty="0">
                <a:sym typeface="Arial" charset="0"/>
              </a:rPr>
              <a:t>Enabled:</a:t>
            </a:r>
          </a:p>
          <a:p>
            <a:pPr>
              <a:lnSpc>
                <a:spcPct val="126000"/>
              </a:lnSpc>
              <a:defRPr/>
            </a:pPr>
            <a:r>
              <a:rPr lang="en-AU" dirty="0">
                <a:sym typeface="Arial" charset="0"/>
              </a:rPr>
              <a:t>the development of toolmaking skills in </a:t>
            </a:r>
            <a:br>
              <a:rPr lang="en-AU" dirty="0">
                <a:sym typeface="Arial" charset="0"/>
              </a:rPr>
            </a:br>
            <a:r>
              <a:rPr lang="en-AU" dirty="0">
                <a:sym typeface="Arial" charset="0"/>
              </a:rPr>
              <a:t>chimpanzees and humans </a:t>
            </a:r>
          </a:p>
          <a:p>
            <a:pPr>
              <a:lnSpc>
                <a:spcPct val="126000"/>
              </a:lnSpc>
              <a:defRPr/>
            </a:pPr>
            <a:r>
              <a:rPr lang="en-AU" dirty="0">
                <a:sym typeface="Arial" charset="0"/>
              </a:rPr>
              <a:t>complex social behaviour to develop that can respond to a variety of environmental problems </a:t>
            </a:r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A34ED1E-25C0-BA4A-A2DD-095F50E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69" y="2573533"/>
            <a:ext cx="6690731" cy="247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32FA-DBFF-E047-A1E8-368444AE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Mobility of the digits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2510-4D06-F840-8BA1-39034C23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0" y="1546845"/>
            <a:ext cx="6030951" cy="49460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200" dirty="0">
                <a:sym typeface="Arial" charset="0"/>
              </a:rPr>
              <a:t>Digits are</a:t>
            </a:r>
            <a:r>
              <a:rPr lang="en-AU" sz="2200" dirty="0">
                <a:solidFill>
                  <a:schemeClr val="accent6"/>
                </a:solidFill>
                <a:sym typeface="Arial" charset="0"/>
              </a:rPr>
              <a:t> prehensile </a:t>
            </a:r>
            <a:r>
              <a:rPr lang="en-AU" sz="2200" dirty="0">
                <a:sym typeface="Arial" charset="0"/>
              </a:rPr>
              <a:t>(grasping) allowing them to wrap around branches</a:t>
            </a:r>
          </a:p>
          <a:p>
            <a:pPr>
              <a:defRPr/>
            </a:pPr>
            <a:r>
              <a:rPr lang="en-AU" sz="2200" dirty="0">
                <a:solidFill>
                  <a:schemeClr val="accent6"/>
                </a:solidFill>
                <a:sym typeface="Arial" charset="0"/>
              </a:rPr>
              <a:t>Opposable</a:t>
            </a:r>
            <a:r>
              <a:rPr lang="en-AU" sz="2200" dirty="0">
                <a:sym typeface="Arial" charset="0"/>
              </a:rPr>
              <a:t> thumb and big toe -  able to touch each of the other digits </a:t>
            </a:r>
          </a:p>
          <a:p>
            <a:pPr>
              <a:defRPr/>
            </a:pPr>
            <a:r>
              <a:rPr lang="en-AU" sz="2200" dirty="0">
                <a:sym typeface="Arial" charset="0"/>
              </a:rPr>
              <a:t>Humans have lost their opposable big toe to enable our feet to become weight-bearing base in bipedalism</a:t>
            </a:r>
          </a:p>
          <a:p>
            <a:pPr>
              <a:defRPr/>
            </a:pPr>
            <a:r>
              <a:rPr lang="en-AU" sz="2200" dirty="0">
                <a:sym typeface="Arial" charset="0"/>
              </a:rPr>
              <a:t>Primates have </a:t>
            </a:r>
            <a:r>
              <a:rPr lang="en-AU" sz="2200" dirty="0">
                <a:solidFill>
                  <a:schemeClr val="accent6"/>
                </a:solidFill>
                <a:sym typeface="Arial" charset="0"/>
              </a:rPr>
              <a:t>nails </a:t>
            </a:r>
            <a:r>
              <a:rPr lang="en-AU" sz="2200" dirty="0">
                <a:sym typeface="Arial" charset="0"/>
              </a:rPr>
              <a:t>instead of claws – makes grasping easier </a:t>
            </a:r>
          </a:p>
          <a:p>
            <a:pPr>
              <a:defRPr/>
            </a:pPr>
            <a:r>
              <a:rPr lang="en-AU" sz="2200" dirty="0">
                <a:sym typeface="Arial" charset="0"/>
              </a:rPr>
              <a:t>The human </a:t>
            </a:r>
            <a:r>
              <a:rPr lang="en-AU" sz="2200" dirty="0">
                <a:solidFill>
                  <a:schemeClr val="accent6"/>
                </a:solidFill>
                <a:sym typeface="Arial" charset="0"/>
              </a:rPr>
              <a:t>thumb is long and strong </a:t>
            </a:r>
            <a:r>
              <a:rPr lang="en-AU" sz="2200" dirty="0">
                <a:sym typeface="Arial" charset="0"/>
              </a:rPr>
              <a:t>allowing for the greatest manipulation of objects and the ability to grasp objects with greater precision (</a:t>
            </a:r>
            <a:r>
              <a:rPr lang="en-AU" sz="2200" dirty="0">
                <a:solidFill>
                  <a:schemeClr val="accent6"/>
                </a:solidFill>
                <a:sym typeface="Arial" charset="0"/>
              </a:rPr>
              <a:t>precision grip </a:t>
            </a:r>
            <a:r>
              <a:rPr lang="en-AU" sz="2200" dirty="0">
                <a:sym typeface="Arial" charset="0"/>
              </a:rPr>
              <a:t>for writing)</a:t>
            </a:r>
          </a:p>
          <a:p>
            <a:endParaRPr lang="en-US" sz="2400" dirty="0"/>
          </a:p>
        </p:txBody>
      </p:sp>
      <p:pic>
        <p:nvPicPr>
          <p:cNvPr id="4" name="Picture 6" descr="anthropiod_hands">
            <a:extLst>
              <a:ext uri="{FF2B5EF4-FFF2-40B4-BE49-F238E27FC236}">
                <a16:creationId xmlns:a16="http://schemas.microsoft.com/office/drawing/2014/main" id="{01F1714D-18BC-6E42-A43B-AC19240C3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317" y="514892"/>
            <a:ext cx="4392482" cy="582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6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99C-B039-9143-AF9E-E0B5C587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Mobility of the digits - trend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C46C-6264-A34E-8329-BD25927A5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87" y="1852387"/>
            <a:ext cx="4335966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>
                <a:sym typeface="Arial" charset="0"/>
              </a:rPr>
              <a:t>Increased: </a:t>
            </a:r>
          </a:p>
          <a:p>
            <a:pPr lvl="1">
              <a:defRPr/>
            </a:pPr>
            <a:r>
              <a:rPr lang="en-AU" sz="2000" dirty="0">
                <a:sym typeface="Arial" charset="0"/>
              </a:rPr>
              <a:t>mobility</a:t>
            </a:r>
          </a:p>
          <a:p>
            <a:pPr lvl="1">
              <a:defRPr/>
            </a:pPr>
            <a:r>
              <a:rPr lang="en-AU" sz="2000" dirty="0">
                <a:sym typeface="Arial" charset="0"/>
              </a:rPr>
              <a:t>ability to move digits independently </a:t>
            </a:r>
          </a:p>
          <a:p>
            <a:pPr lvl="1">
              <a:defRPr/>
            </a:pPr>
            <a:r>
              <a:rPr lang="en-AU" sz="2000" dirty="0">
                <a:sym typeface="Arial" charset="0"/>
              </a:rPr>
              <a:t>length of opposable digit (thumb/big toe) </a:t>
            </a:r>
          </a:p>
          <a:p>
            <a:pPr lvl="1">
              <a:defRPr/>
            </a:pPr>
            <a:endParaRPr lang="en-AU" sz="2000" dirty="0">
              <a:sym typeface="Arial" charset="0"/>
            </a:endParaRPr>
          </a:p>
          <a:p>
            <a:pPr>
              <a:defRPr/>
            </a:pPr>
            <a:r>
              <a:rPr lang="en-AU" sz="2400" dirty="0">
                <a:sym typeface="Arial" charset="0"/>
              </a:rPr>
              <a:t>primitive primates retain claws, higher primates have nails on all digits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4FE45-9078-D140-83F2-4AEF177BF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6698" y="2011530"/>
            <a:ext cx="6020915" cy="32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3B73-7C8C-1C4A-B664-7DC2F713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Dentition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C44D4-88EA-9841-9CEB-6422E469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71985" cy="4351338"/>
          </a:xfrm>
        </p:spPr>
        <p:txBody>
          <a:bodyPr/>
          <a:lstStyle/>
          <a:p>
            <a:r>
              <a:rPr lang="en-US" dirty="0"/>
              <a:t>Chapter 17 - p. 258, 259, 264 </a:t>
            </a:r>
          </a:p>
          <a:p>
            <a:r>
              <a:rPr lang="en-US" dirty="0" err="1"/>
              <a:t>Summarise</a:t>
            </a:r>
            <a:r>
              <a:rPr lang="en-US" dirty="0"/>
              <a:t> notes on characteristics and trends in dentition of primates </a:t>
            </a:r>
          </a:p>
        </p:txBody>
      </p:sp>
    </p:spTree>
    <p:extLst>
      <p:ext uri="{BB962C8B-B14F-4D97-AF65-F5344CB8AC3E}">
        <p14:creationId xmlns:p14="http://schemas.microsoft.com/office/powerpoint/2010/main" val="265457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380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Primate Evolution</vt:lpstr>
      <vt:lpstr>What characteristics do you have in common with these primates?</vt:lpstr>
      <vt:lpstr>Syllabus point</vt:lpstr>
      <vt:lpstr>Syllabus </vt:lpstr>
      <vt:lpstr>Taxanomic Family </vt:lpstr>
      <vt:lpstr>Relative size of the cerebral cortex </vt:lpstr>
      <vt:lpstr>Mobility of the digits</vt:lpstr>
      <vt:lpstr>Mobility of the digits - trend</vt:lpstr>
      <vt:lpstr>Dentition </vt:lpstr>
      <vt:lpstr>Dentition</vt:lpstr>
      <vt:lpstr>Diastema </vt:lpstr>
      <vt:lpstr>Other trends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Primate Evolution</dc:title>
  <dc:creator>TU Thanh [John Forrest Secondary College]</dc:creator>
  <cp:lastModifiedBy>TU Thanh [John Forrest Secondary College]</cp:lastModifiedBy>
  <cp:revision>33</cp:revision>
  <dcterms:created xsi:type="dcterms:W3CDTF">2019-08-12T08:19:57Z</dcterms:created>
  <dcterms:modified xsi:type="dcterms:W3CDTF">2019-09-03T01:00:08Z</dcterms:modified>
</cp:coreProperties>
</file>