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8" r:id="rId10"/>
    <p:sldId id="259" r:id="rId11"/>
    <p:sldId id="260" r:id="rId12"/>
    <p:sldId id="261" r:id="rId13"/>
    <p:sldId id="26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707"/>
  </p:normalViewPr>
  <p:slideViewPr>
    <p:cSldViewPr snapToGrid="0" snapToObjects="1">
      <p:cViewPr varScale="1">
        <p:scale>
          <a:sx n="85" d="100"/>
          <a:sy n="85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EE2-1DD6-B148-A991-0D94DEFB2D4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4F11-6CE9-F84E-A1C4-0BAD3AC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EE2-1DD6-B148-A991-0D94DEFB2D4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4F11-6CE9-F84E-A1C4-0BAD3AC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EE2-1DD6-B148-A991-0D94DEFB2D4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4F11-6CE9-F84E-A1C4-0BAD3AC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EE2-1DD6-B148-A991-0D94DEFB2D4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4F11-6CE9-F84E-A1C4-0BAD3AC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3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EE2-1DD6-B148-A991-0D94DEFB2D4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4F11-6CE9-F84E-A1C4-0BAD3AC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EE2-1DD6-B148-A991-0D94DEFB2D45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4F11-6CE9-F84E-A1C4-0BAD3AC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EE2-1DD6-B148-A991-0D94DEFB2D45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4F11-6CE9-F84E-A1C4-0BAD3AC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EE2-1DD6-B148-A991-0D94DEFB2D45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4F11-6CE9-F84E-A1C4-0BAD3AC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8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EE2-1DD6-B148-A991-0D94DEFB2D45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4F11-6CE9-F84E-A1C4-0BAD3AC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7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EE2-1DD6-B148-A991-0D94DEFB2D45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4F11-6CE9-F84E-A1C4-0BAD3AC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0EE2-1DD6-B148-A991-0D94DEFB2D45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B4F11-6CE9-F84E-A1C4-0BAD3AC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4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A0EE2-1DD6-B148-A991-0D94DEFB2D45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B4F11-6CE9-F84E-A1C4-0BAD3ACB5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5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4039" y="-614597"/>
            <a:ext cx="9144000" cy="2387600"/>
          </a:xfrm>
        </p:spPr>
        <p:txBody>
          <a:bodyPr/>
          <a:lstStyle/>
          <a:p>
            <a:r>
              <a:rPr lang="en-US" dirty="0" smtClean="0"/>
              <a:t>The Brain </a:t>
            </a:r>
            <a:endParaRPr lang="en-US" dirty="0"/>
          </a:p>
        </p:txBody>
      </p:sp>
      <p:pic>
        <p:nvPicPr>
          <p:cNvPr id="4" name="Picture 7" descr="ch40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33" y="1773003"/>
            <a:ext cx="3656012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6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Cerebellum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788" y="1732458"/>
            <a:ext cx="6881734" cy="4721902"/>
          </a:xfrm>
        </p:spPr>
        <p:txBody>
          <a:bodyPr>
            <a:normAutofit/>
          </a:bodyPr>
          <a:lstStyle/>
          <a:p>
            <a:r>
              <a:rPr lang="en-AU" sz="2400" dirty="0"/>
              <a:t>Plays an important role in the function of the human body:</a:t>
            </a:r>
          </a:p>
          <a:p>
            <a:pPr lvl="1"/>
            <a:r>
              <a:rPr lang="en-AU" sz="2000" dirty="0">
                <a:solidFill>
                  <a:schemeClr val="accent6"/>
                </a:solidFill>
              </a:rPr>
              <a:t>Controls posture and balance</a:t>
            </a:r>
          </a:p>
          <a:p>
            <a:pPr lvl="1"/>
            <a:r>
              <a:rPr lang="en-AU" sz="2000" dirty="0">
                <a:solidFill>
                  <a:schemeClr val="accent6"/>
                </a:solidFill>
              </a:rPr>
              <a:t>Fine coordination of voluntary muscle movement</a:t>
            </a:r>
          </a:p>
          <a:p>
            <a:r>
              <a:rPr lang="en-AU" sz="2400" dirty="0"/>
              <a:t>Takes place </a:t>
            </a:r>
            <a:r>
              <a:rPr lang="en-AU" sz="2400" dirty="0">
                <a:solidFill>
                  <a:schemeClr val="accent2"/>
                </a:solidFill>
              </a:rPr>
              <a:t>below the conscious</a:t>
            </a:r>
            <a:r>
              <a:rPr lang="en-AU" sz="2400" dirty="0"/>
              <a:t> </a:t>
            </a:r>
            <a:r>
              <a:rPr lang="en-AU" sz="2400" dirty="0" smtClean="0"/>
              <a:t>level</a:t>
            </a:r>
            <a:endParaRPr lang="en-AU" sz="2400" dirty="0"/>
          </a:p>
          <a:p>
            <a:r>
              <a:rPr lang="en-AU" sz="2400" dirty="0"/>
              <a:t>Keeps our movements </a:t>
            </a:r>
            <a:r>
              <a:rPr lang="en-AU" sz="2400" dirty="0" smtClean="0">
                <a:solidFill>
                  <a:schemeClr val="accent2"/>
                </a:solidFill>
              </a:rPr>
              <a:t>smooth</a:t>
            </a:r>
            <a:endParaRPr lang="en-AU" sz="2400" dirty="0">
              <a:solidFill>
                <a:schemeClr val="accent2"/>
              </a:solidFill>
            </a:endParaRPr>
          </a:p>
          <a:p>
            <a:r>
              <a:rPr lang="en-AU" sz="2400" dirty="0"/>
              <a:t>Takes information from </a:t>
            </a:r>
            <a:r>
              <a:rPr lang="en-AU" sz="2400" dirty="0">
                <a:solidFill>
                  <a:schemeClr val="accent6"/>
                </a:solidFill>
              </a:rPr>
              <a:t>stretch receptors</a:t>
            </a:r>
            <a:r>
              <a:rPr lang="en-AU" sz="2400" dirty="0"/>
              <a:t> in the </a:t>
            </a:r>
            <a:r>
              <a:rPr lang="en-AU" sz="2400" dirty="0">
                <a:solidFill>
                  <a:schemeClr val="accent6"/>
                </a:solidFill>
              </a:rPr>
              <a:t>muscles</a:t>
            </a:r>
            <a:r>
              <a:rPr lang="en-AU" sz="2400" dirty="0"/>
              <a:t> and the </a:t>
            </a:r>
            <a:r>
              <a:rPr lang="en-AU" sz="2400" dirty="0">
                <a:solidFill>
                  <a:schemeClr val="accent6"/>
                </a:solidFill>
              </a:rPr>
              <a:t>inner ear</a:t>
            </a:r>
            <a:r>
              <a:rPr lang="en-AU" sz="2400" dirty="0"/>
              <a:t>, processes this information and sends information back to the appropriate skeletal </a:t>
            </a:r>
            <a:r>
              <a:rPr lang="en-AU" sz="2400" dirty="0" smtClean="0"/>
              <a:t>muscles</a:t>
            </a:r>
            <a:endParaRPr lang="en-AU" sz="2400" dirty="0"/>
          </a:p>
          <a:p>
            <a:r>
              <a:rPr lang="en-AU" sz="2400" dirty="0"/>
              <a:t>Very important in learning new motor </a:t>
            </a:r>
            <a:r>
              <a:rPr lang="en-AU" sz="2400" dirty="0" smtClean="0"/>
              <a:t>skills</a:t>
            </a:r>
            <a:endParaRPr lang="en-AU" sz="2400" dirty="0"/>
          </a:p>
        </p:txBody>
      </p:sp>
      <p:pic>
        <p:nvPicPr>
          <p:cNvPr id="2050" name="Picture 2" descr="mage result for cerebell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25" y="0"/>
            <a:ext cx="5400576" cy="307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ge result for cerebell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306" y="2772743"/>
            <a:ext cx="3997009" cy="394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0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Hypothalamus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55082"/>
          </a:xfrm>
        </p:spPr>
        <p:txBody>
          <a:bodyPr>
            <a:normAutofit/>
          </a:bodyPr>
          <a:lstStyle/>
          <a:p>
            <a:r>
              <a:rPr lang="en-US" dirty="0" smtClean="0"/>
              <a:t>Mostly concerned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chemeClr val="accent6"/>
                </a:solidFill>
              </a:rPr>
              <a:t>homeostasis </a:t>
            </a:r>
          </a:p>
          <a:p>
            <a:r>
              <a:rPr lang="en-AU" dirty="0" smtClean="0"/>
              <a:t>Coordinates secretion of hormones and coordination of parts of the </a:t>
            </a:r>
            <a:r>
              <a:rPr lang="en-AU" dirty="0" smtClean="0">
                <a:solidFill>
                  <a:schemeClr val="accent6"/>
                </a:solidFill>
              </a:rPr>
              <a:t>endocrine</a:t>
            </a:r>
            <a:r>
              <a:rPr lang="en-AU" dirty="0" smtClean="0"/>
              <a:t> system</a:t>
            </a:r>
          </a:p>
          <a:p>
            <a:r>
              <a:rPr lang="en-AU" dirty="0" smtClean="0"/>
              <a:t>Also regulates: </a:t>
            </a:r>
          </a:p>
          <a:p>
            <a:pPr lvl="1"/>
            <a:r>
              <a:rPr lang="en-AU" dirty="0" smtClean="0"/>
              <a:t>Autonomic nervous </a:t>
            </a:r>
            <a:r>
              <a:rPr lang="en-AU" dirty="0"/>
              <a:t>system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dirty="0"/>
              <a:t>heart rate, blood pressure, parts of digestion)</a:t>
            </a:r>
          </a:p>
          <a:p>
            <a:pPr lvl="1"/>
            <a:r>
              <a:rPr lang="en-AU" dirty="0"/>
              <a:t>Body temperature</a:t>
            </a:r>
          </a:p>
          <a:p>
            <a:pPr lvl="1"/>
            <a:r>
              <a:rPr lang="en-AU" dirty="0"/>
              <a:t>Food and water intake</a:t>
            </a:r>
          </a:p>
          <a:p>
            <a:pPr lvl="1"/>
            <a:r>
              <a:rPr lang="en-AU" dirty="0"/>
              <a:t>Patterns of waking and sleeping</a:t>
            </a:r>
          </a:p>
          <a:p>
            <a:pPr lvl="1"/>
            <a:r>
              <a:rPr lang="en-AU" dirty="0"/>
              <a:t>C</a:t>
            </a:r>
            <a:r>
              <a:rPr lang="en-AU" dirty="0" smtClean="0"/>
              <a:t>ontraction </a:t>
            </a:r>
            <a:r>
              <a:rPr lang="en-AU" dirty="0"/>
              <a:t>of the bladder</a:t>
            </a:r>
          </a:p>
          <a:p>
            <a:pPr lvl="1"/>
            <a:r>
              <a:rPr lang="en-AU" dirty="0"/>
              <a:t>Emotional responses</a:t>
            </a:r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Medulla oblongata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96528" cy="4351338"/>
          </a:xfrm>
        </p:spPr>
        <p:txBody>
          <a:bodyPr/>
          <a:lstStyle/>
          <a:p>
            <a:r>
              <a:rPr lang="en-US" dirty="0" smtClean="0"/>
              <a:t>Continuation of the spinal cord - 3cm long </a:t>
            </a:r>
          </a:p>
          <a:p>
            <a:r>
              <a:rPr lang="en-US" dirty="0" smtClean="0"/>
              <a:t>Connecting the brain to the spinal cord </a:t>
            </a:r>
          </a:p>
          <a:p>
            <a:r>
              <a:rPr lang="en-US" dirty="0" smtClean="0"/>
              <a:t>Contains: </a:t>
            </a:r>
          </a:p>
          <a:p>
            <a:pPr lvl="1"/>
            <a:r>
              <a:rPr lang="en-AU" dirty="0"/>
              <a:t>The </a:t>
            </a:r>
            <a:r>
              <a:rPr lang="en-AU" dirty="0">
                <a:solidFill>
                  <a:schemeClr val="accent6"/>
                </a:solidFill>
              </a:rPr>
              <a:t>cardiac centre</a:t>
            </a:r>
            <a:r>
              <a:rPr lang="en-AU" dirty="0"/>
              <a:t>: regulates the </a:t>
            </a:r>
            <a:r>
              <a:rPr lang="en-AU" dirty="0">
                <a:solidFill>
                  <a:schemeClr val="accent2"/>
                </a:solidFill>
              </a:rPr>
              <a:t>rate </a:t>
            </a:r>
            <a:r>
              <a:rPr lang="en-AU" dirty="0"/>
              <a:t>and</a:t>
            </a:r>
            <a:r>
              <a:rPr lang="en-AU" dirty="0">
                <a:solidFill>
                  <a:schemeClr val="accent2"/>
                </a:solidFill>
              </a:rPr>
              <a:t> force</a:t>
            </a:r>
            <a:r>
              <a:rPr lang="en-AU" dirty="0"/>
              <a:t> of </a:t>
            </a:r>
            <a:r>
              <a:rPr lang="en-AU" dirty="0">
                <a:solidFill>
                  <a:schemeClr val="accent6"/>
                </a:solidFill>
              </a:rPr>
              <a:t>heart beat</a:t>
            </a:r>
          </a:p>
          <a:p>
            <a:pPr lvl="1"/>
            <a:r>
              <a:rPr lang="en-AU" dirty="0"/>
              <a:t>The </a:t>
            </a:r>
            <a:r>
              <a:rPr lang="en-AU" dirty="0">
                <a:solidFill>
                  <a:schemeClr val="accent6"/>
                </a:solidFill>
              </a:rPr>
              <a:t>respiratory centre</a:t>
            </a:r>
            <a:r>
              <a:rPr lang="en-AU" dirty="0"/>
              <a:t>: regulate the </a:t>
            </a:r>
            <a:r>
              <a:rPr lang="en-AU" dirty="0">
                <a:solidFill>
                  <a:schemeClr val="accent2"/>
                </a:solidFill>
              </a:rPr>
              <a:t>rate</a:t>
            </a:r>
            <a:r>
              <a:rPr lang="en-AU" dirty="0"/>
              <a:t> and </a:t>
            </a:r>
            <a:r>
              <a:rPr lang="en-AU" dirty="0">
                <a:solidFill>
                  <a:schemeClr val="accent2"/>
                </a:solidFill>
              </a:rPr>
              <a:t>depth </a:t>
            </a:r>
            <a:r>
              <a:rPr lang="en-AU" dirty="0"/>
              <a:t>of </a:t>
            </a:r>
            <a:r>
              <a:rPr lang="en-AU" dirty="0">
                <a:solidFill>
                  <a:schemeClr val="accent6"/>
                </a:solidFill>
              </a:rPr>
              <a:t>breathing</a:t>
            </a:r>
          </a:p>
          <a:p>
            <a:pPr lvl="1"/>
            <a:r>
              <a:rPr lang="en-AU" dirty="0"/>
              <a:t>The </a:t>
            </a:r>
            <a:r>
              <a:rPr lang="en-AU" dirty="0">
                <a:solidFill>
                  <a:schemeClr val="accent6"/>
                </a:solidFill>
              </a:rPr>
              <a:t>vasomotor centre</a:t>
            </a:r>
            <a:r>
              <a:rPr lang="en-AU" dirty="0"/>
              <a:t>: regulates the </a:t>
            </a:r>
            <a:r>
              <a:rPr lang="en-AU" dirty="0" smtClean="0">
                <a:solidFill>
                  <a:schemeClr val="accent2"/>
                </a:solidFill>
              </a:rPr>
              <a:t>diameter</a:t>
            </a:r>
            <a:r>
              <a:rPr lang="en-AU" dirty="0" smtClean="0"/>
              <a:t> </a:t>
            </a:r>
            <a:r>
              <a:rPr lang="en-AU" dirty="0"/>
              <a:t>of </a:t>
            </a:r>
            <a:r>
              <a:rPr lang="en-AU" dirty="0">
                <a:solidFill>
                  <a:schemeClr val="accent6"/>
                </a:solidFill>
              </a:rPr>
              <a:t>blood </a:t>
            </a:r>
            <a:r>
              <a:rPr lang="en-AU" dirty="0" smtClean="0">
                <a:solidFill>
                  <a:schemeClr val="accent6"/>
                </a:solidFill>
              </a:rPr>
              <a:t>vessels </a:t>
            </a:r>
            <a:endParaRPr lang="en-AU" dirty="0">
              <a:solidFill>
                <a:schemeClr val="accent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mage result for medulla oblong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369" y="1349114"/>
            <a:ext cx="4017699" cy="44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45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Spinal cord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21352" cy="4351338"/>
          </a:xfrm>
        </p:spPr>
        <p:txBody>
          <a:bodyPr/>
          <a:lstStyle/>
          <a:p>
            <a:r>
              <a:rPr lang="en-AU" dirty="0"/>
              <a:t>Made up of a grey matter shaped like </a:t>
            </a:r>
            <a:r>
              <a:rPr lang="en-AU" dirty="0" smtClean="0"/>
              <a:t>an </a:t>
            </a:r>
            <a:r>
              <a:rPr lang="en-AU" b="1" dirty="0" smtClean="0">
                <a:solidFill>
                  <a:schemeClr val="accent6"/>
                </a:solidFill>
              </a:rPr>
              <a:t>H</a:t>
            </a:r>
            <a:r>
              <a:rPr lang="en-AU" dirty="0" smtClean="0"/>
              <a:t> </a:t>
            </a:r>
            <a:r>
              <a:rPr lang="en-AU" dirty="0"/>
              <a:t>surrounded by white </a:t>
            </a:r>
            <a:r>
              <a:rPr lang="en-AU" dirty="0" smtClean="0"/>
              <a:t>matter</a:t>
            </a:r>
            <a:br>
              <a:rPr lang="en-AU" dirty="0" smtClean="0"/>
            </a:br>
            <a:endParaRPr lang="en-AU" dirty="0"/>
          </a:p>
          <a:p>
            <a:r>
              <a:rPr lang="en-AU" dirty="0"/>
              <a:t>In the middle is the </a:t>
            </a:r>
            <a:r>
              <a:rPr lang="en-AU" dirty="0">
                <a:solidFill>
                  <a:schemeClr val="accent6"/>
                </a:solidFill>
              </a:rPr>
              <a:t>central canal </a:t>
            </a:r>
            <a:r>
              <a:rPr lang="en-AU" dirty="0"/>
              <a:t>which runs the length of the spinal cord and contains </a:t>
            </a:r>
            <a:r>
              <a:rPr lang="en-AU" dirty="0" smtClean="0"/>
              <a:t>CSF </a:t>
            </a:r>
            <a:endParaRPr lang="en-AU" dirty="0"/>
          </a:p>
          <a:p>
            <a:endParaRPr lang="en-AU" dirty="0"/>
          </a:p>
          <a:p>
            <a:endParaRPr lang="en-US" dirty="0"/>
          </a:p>
        </p:txBody>
      </p:sp>
      <p:pic>
        <p:nvPicPr>
          <p:cNvPr id="6" name="Picture 4" descr="CORD%20CROSS%20S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257800" cy="442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76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Spinal cord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042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accent6"/>
                </a:solidFill>
              </a:rPr>
              <a:t>Ascending </a:t>
            </a:r>
            <a:r>
              <a:rPr lang="en-AU" dirty="0" smtClean="0">
                <a:solidFill>
                  <a:schemeClr val="accent6"/>
                </a:solidFill>
              </a:rPr>
              <a:t>tracts</a:t>
            </a:r>
          </a:p>
          <a:p>
            <a:pPr lvl="1"/>
            <a:r>
              <a:rPr lang="en-AU" dirty="0" smtClean="0"/>
              <a:t>bundles </a:t>
            </a:r>
            <a:r>
              <a:rPr lang="en-AU" dirty="0"/>
              <a:t>of </a:t>
            </a:r>
            <a:r>
              <a:rPr lang="en-AU" dirty="0">
                <a:solidFill>
                  <a:schemeClr val="accent2"/>
                </a:solidFill>
              </a:rPr>
              <a:t>sensory axons </a:t>
            </a:r>
            <a:r>
              <a:rPr lang="en-AU" dirty="0"/>
              <a:t>that carry impulses </a:t>
            </a:r>
            <a:r>
              <a:rPr lang="en-AU" dirty="0">
                <a:solidFill>
                  <a:schemeClr val="accent2"/>
                </a:solidFill>
              </a:rPr>
              <a:t>toward</a:t>
            </a:r>
            <a:r>
              <a:rPr lang="en-AU" dirty="0"/>
              <a:t> the </a:t>
            </a:r>
            <a:r>
              <a:rPr lang="en-AU" dirty="0">
                <a:solidFill>
                  <a:schemeClr val="accent2"/>
                </a:solidFill>
              </a:rPr>
              <a:t>brain</a:t>
            </a:r>
            <a:r>
              <a:rPr lang="en-AU" dirty="0"/>
              <a:t> (upward)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6"/>
                </a:solidFill>
              </a:rPr>
              <a:t>Descending </a:t>
            </a:r>
            <a:r>
              <a:rPr lang="en-AU" dirty="0" smtClean="0">
                <a:solidFill>
                  <a:schemeClr val="accent6"/>
                </a:solidFill>
              </a:rPr>
              <a:t>tracts</a:t>
            </a:r>
          </a:p>
          <a:p>
            <a:pPr lvl="1"/>
            <a:r>
              <a:rPr lang="en-AU" dirty="0" smtClean="0"/>
              <a:t>bundles </a:t>
            </a:r>
            <a:r>
              <a:rPr lang="en-AU" dirty="0"/>
              <a:t>of </a:t>
            </a:r>
            <a:r>
              <a:rPr lang="en-AU" dirty="0">
                <a:solidFill>
                  <a:schemeClr val="accent2"/>
                </a:solidFill>
              </a:rPr>
              <a:t>motor axons</a:t>
            </a:r>
            <a:r>
              <a:rPr lang="en-AU" dirty="0"/>
              <a:t> that carry impulses </a:t>
            </a:r>
            <a:r>
              <a:rPr lang="en-AU" dirty="0">
                <a:solidFill>
                  <a:schemeClr val="accent2"/>
                </a:solidFill>
              </a:rPr>
              <a:t>away</a:t>
            </a:r>
            <a:r>
              <a:rPr lang="en-AU" dirty="0"/>
              <a:t> from the </a:t>
            </a:r>
            <a:r>
              <a:rPr lang="en-AU" dirty="0">
                <a:solidFill>
                  <a:schemeClr val="accent2"/>
                </a:solidFill>
              </a:rPr>
              <a:t>brain</a:t>
            </a:r>
            <a:r>
              <a:rPr lang="en-AU" dirty="0"/>
              <a:t> to the </a:t>
            </a:r>
            <a:r>
              <a:rPr lang="en-AU" dirty="0">
                <a:solidFill>
                  <a:schemeClr val="accent2"/>
                </a:solidFill>
              </a:rPr>
              <a:t>muscles</a:t>
            </a:r>
            <a:r>
              <a:rPr lang="en-AU" dirty="0"/>
              <a:t> (</a:t>
            </a:r>
            <a:r>
              <a:rPr lang="en-AU" dirty="0" smtClean="0"/>
              <a:t>downward)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6"/>
                </a:solidFill>
              </a:rPr>
              <a:t>Spinal reflexes</a:t>
            </a:r>
          </a:p>
          <a:p>
            <a:pPr lvl="1"/>
            <a:r>
              <a:rPr lang="en-AU" dirty="0" smtClean="0"/>
              <a:t>allow </a:t>
            </a:r>
            <a:r>
              <a:rPr lang="en-AU" dirty="0"/>
              <a:t>for fast </a:t>
            </a:r>
            <a:r>
              <a:rPr lang="en-AU" dirty="0">
                <a:solidFill>
                  <a:schemeClr val="accent2"/>
                </a:solidFill>
              </a:rPr>
              <a:t>automatic responses </a:t>
            </a:r>
            <a:r>
              <a:rPr lang="en-AU" dirty="0"/>
              <a:t>or reflexes by nerve cells in the spinal cord without input from the brain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cerebrum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75696" cy="4351338"/>
          </a:xfrm>
        </p:spPr>
        <p:txBody>
          <a:bodyPr/>
          <a:lstStyle/>
          <a:p>
            <a:r>
              <a:rPr lang="en-US" dirty="0" smtClean="0"/>
              <a:t>Outer layer – 2-4mm grey matter 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(cerebral cortex) 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Middle layer – white matter </a:t>
            </a:r>
          </a:p>
          <a:p>
            <a:endParaRPr lang="en-US" dirty="0" smtClean="0"/>
          </a:p>
          <a:p>
            <a:r>
              <a:rPr lang="en-US" dirty="0" smtClean="0"/>
              <a:t>Inner most layer – grey matter </a:t>
            </a:r>
            <a:br>
              <a:rPr lang="en-US" dirty="0" smtClean="0"/>
            </a:br>
            <a:r>
              <a:rPr lang="en-US" dirty="0" smtClean="0">
                <a:solidFill>
                  <a:schemeClr val="accent6"/>
                </a:solidFill>
              </a:rPr>
              <a:t>(basal ganglia)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506" y="1825625"/>
            <a:ext cx="4569294" cy="36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1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cerebrum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234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Convolutions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6"/>
                </a:solidFill>
              </a:rPr>
              <a:t>gyri</a:t>
            </a:r>
            <a:r>
              <a:rPr lang="en-US" dirty="0" smtClean="0"/>
              <a:t>, singular; </a:t>
            </a:r>
            <a:r>
              <a:rPr lang="en-US" dirty="0" smtClean="0">
                <a:solidFill>
                  <a:schemeClr val="accent6"/>
                </a:solidFill>
              </a:rPr>
              <a:t>gyrus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Folds that increase the surface area 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Sulci </a:t>
            </a:r>
          </a:p>
          <a:p>
            <a:pPr lvl="1"/>
            <a:r>
              <a:rPr lang="en-US" dirty="0" smtClean="0"/>
              <a:t>Shallow </a:t>
            </a:r>
            <a:r>
              <a:rPr lang="en-US" dirty="0" err="1" smtClean="0"/>
              <a:t>downfolds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Fissures</a:t>
            </a:r>
          </a:p>
          <a:p>
            <a:pPr lvl="1"/>
            <a:r>
              <a:rPr lang="en-US" dirty="0" smtClean="0"/>
              <a:t>Deep </a:t>
            </a:r>
            <a:r>
              <a:rPr lang="en-US" dirty="0" err="1" smtClean="0"/>
              <a:t>downfolds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Longitudinal fissure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separates cerebral hemisphere into left and right </a:t>
            </a:r>
          </a:p>
          <a:p>
            <a:pPr lvl="1"/>
            <a:endParaRPr lang="en-US" dirty="0" smtClean="0"/>
          </a:p>
        </p:txBody>
      </p:sp>
      <p:pic>
        <p:nvPicPr>
          <p:cNvPr id="4" name="Picture 5" descr="Human_brain_longitudinal_fiss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5" t="15877" r="7286"/>
          <a:stretch>
            <a:fillRect/>
          </a:stretch>
        </p:blipFill>
        <p:spPr bwMode="auto">
          <a:xfrm>
            <a:off x="8394491" y="4692092"/>
            <a:ext cx="1713226" cy="194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mage result for fissures sul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44" y="997396"/>
            <a:ext cx="4921120" cy="369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9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cerebrum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n-AU" dirty="0"/>
              <a:t>The folding pattern of the brain divides the brain into four distinct lobes</a:t>
            </a:r>
            <a:r>
              <a:rPr lang="en-AU" dirty="0" smtClean="0"/>
              <a:t>:</a:t>
            </a:r>
            <a:br>
              <a:rPr lang="en-AU" dirty="0" smtClean="0"/>
            </a:br>
            <a:endParaRPr lang="en-AU" dirty="0"/>
          </a:p>
          <a:p>
            <a:pPr lvl="1"/>
            <a:r>
              <a:rPr lang="en-AU" dirty="0">
                <a:solidFill>
                  <a:schemeClr val="accent1"/>
                </a:solidFill>
              </a:rPr>
              <a:t>Frontal</a:t>
            </a:r>
          </a:p>
          <a:p>
            <a:pPr lvl="1"/>
            <a:r>
              <a:rPr lang="en-AU" dirty="0">
                <a:solidFill>
                  <a:schemeClr val="accent6"/>
                </a:solidFill>
              </a:rPr>
              <a:t>Temporal</a:t>
            </a:r>
          </a:p>
          <a:p>
            <a:pPr lvl="1"/>
            <a:r>
              <a:rPr lang="en-AU" dirty="0">
                <a:solidFill>
                  <a:schemeClr val="accent4"/>
                </a:solidFill>
              </a:rPr>
              <a:t>Occipital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Parietal</a:t>
            </a:r>
          </a:p>
          <a:p>
            <a:pPr lvl="1"/>
            <a:endParaRPr lang="en-AU" dirty="0"/>
          </a:p>
        </p:txBody>
      </p:sp>
      <p:pic>
        <p:nvPicPr>
          <p:cNvPr id="4" name="Picture 5" descr="brai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471" y="1031134"/>
            <a:ext cx="5114171" cy="514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cerebrum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accent6"/>
                </a:solidFill>
              </a:rPr>
              <a:t>Tracts</a:t>
            </a:r>
            <a:endParaRPr lang="en-AU" dirty="0"/>
          </a:p>
          <a:p>
            <a:pPr lvl="1"/>
            <a:r>
              <a:rPr lang="en-AU" dirty="0"/>
              <a:t>B</a:t>
            </a:r>
            <a:r>
              <a:rPr lang="en-AU" dirty="0" smtClean="0"/>
              <a:t>undles </a:t>
            </a:r>
            <a:r>
              <a:rPr lang="en-AU" dirty="0"/>
              <a:t>of nerve fibres </a:t>
            </a:r>
            <a:r>
              <a:rPr lang="en-AU" dirty="0" smtClean="0">
                <a:solidFill>
                  <a:schemeClr val="accent2"/>
                </a:solidFill>
              </a:rPr>
              <a:t>found in the CNS </a:t>
            </a:r>
          </a:p>
          <a:p>
            <a:pPr lvl="1"/>
            <a:r>
              <a:rPr lang="en-AU" dirty="0" smtClean="0"/>
              <a:t>Comprised </a:t>
            </a:r>
            <a:r>
              <a:rPr lang="en-AU" dirty="0"/>
              <a:t>of white </a:t>
            </a:r>
            <a:r>
              <a:rPr lang="en-AU" dirty="0" smtClean="0"/>
              <a:t>matter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r>
              <a:rPr lang="en-AU" sz="2400" dirty="0">
                <a:solidFill>
                  <a:schemeClr val="accent2"/>
                </a:solidFill>
              </a:rPr>
              <a:t>Connect</a:t>
            </a:r>
            <a:r>
              <a:rPr lang="en-AU" sz="2400" dirty="0"/>
              <a:t> different parts of the cortex within the </a:t>
            </a:r>
            <a:r>
              <a:rPr lang="en-AU" sz="2400" dirty="0">
                <a:solidFill>
                  <a:schemeClr val="accent2"/>
                </a:solidFill>
              </a:rPr>
              <a:t>same</a:t>
            </a:r>
            <a:r>
              <a:rPr lang="en-AU" sz="2400" dirty="0"/>
              <a:t> </a:t>
            </a:r>
            <a:r>
              <a:rPr lang="en-AU" sz="2400" dirty="0" smtClean="0"/>
              <a:t>hemisphere</a:t>
            </a:r>
          </a:p>
          <a:p>
            <a:r>
              <a:rPr lang="en-AU" sz="2400" dirty="0" smtClean="0"/>
              <a:t>Carry impulses </a:t>
            </a:r>
            <a:r>
              <a:rPr lang="en-AU" sz="2400" dirty="0" smtClean="0">
                <a:solidFill>
                  <a:schemeClr val="accent2"/>
                </a:solidFill>
              </a:rPr>
              <a:t>between </a:t>
            </a:r>
            <a:r>
              <a:rPr lang="en-AU" sz="2400" dirty="0">
                <a:solidFill>
                  <a:schemeClr val="accent2"/>
                </a:solidFill>
              </a:rPr>
              <a:t>the left and right </a:t>
            </a:r>
            <a:r>
              <a:rPr lang="en-AU" sz="2400" dirty="0" smtClean="0"/>
              <a:t>hemisphere</a:t>
            </a:r>
          </a:p>
          <a:p>
            <a:r>
              <a:rPr lang="en-AU" sz="2400" dirty="0" smtClean="0"/>
              <a:t>Connect the the </a:t>
            </a:r>
            <a:r>
              <a:rPr lang="en-AU" sz="2400" dirty="0">
                <a:solidFill>
                  <a:schemeClr val="accent2"/>
                </a:solidFill>
              </a:rPr>
              <a:t>cortex and other parts of the </a:t>
            </a:r>
            <a:r>
              <a:rPr lang="en-AU" sz="2400" dirty="0" smtClean="0">
                <a:solidFill>
                  <a:schemeClr val="accent2"/>
                </a:solidFill>
              </a:rPr>
              <a:t>CNS </a:t>
            </a:r>
            <a:r>
              <a:rPr lang="en-AU" sz="2400" dirty="0" smtClean="0"/>
              <a:t>(spinal cord, cerebellum, hypothalamus)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cerebrum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4187" cy="4351338"/>
          </a:xfrm>
        </p:spPr>
        <p:txBody>
          <a:bodyPr/>
          <a:lstStyle/>
          <a:p>
            <a:r>
              <a:rPr lang="en-AU" dirty="0"/>
              <a:t>Scientist’</a:t>
            </a:r>
            <a:r>
              <a:rPr lang="en-AU" altLang="ja-JP" dirty="0"/>
              <a:t>s have investigated the functions of various parts of the cortex </a:t>
            </a:r>
            <a:r>
              <a:rPr lang="en-AU" altLang="ja-JP" dirty="0" smtClean="0"/>
              <a:t>by: </a:t>
            </a:r>
            <a:endParaRPr lang="en-AU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Studying </a:t>
            </a:r>
            <a:r>
              <a:rPr lang="en-AU" dirty="0">
                <a:solidFill>
                  <a:schemeClr val="accent2"/>
                </a:solidFill>
              </a:rPr>
              <a:t>brain waves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>
                <a:solidFill>
                  <a:schemeClr val="accent2"/>
                </a:solidFill>
              </a:rPr>
              <a:t>Stimulated</a:t>
            </a:r>
            <a:r>
              <a:rPr lang="en-AU" dirty="0"/>
              <a:t> particular areas and </a:t>
            </a:r>
            <a:r>
              <a:rPr lang="en-AU" dirty="0">
                <a:solidFill>
                  <a:schemeClr val="accent2"/>
                </a:solidFill>
              </a:rPr>
              <a:t>observed response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>
                <a:solidFill>
                  <a:schemeClr val="accent2"/>
                </a:solidFill>
              </a:rPr>
              <a:t>Examined changes in blood flow </a:t>
            </a:r>
            <a:r>
              <a:rPr lang="en-AU" dirty="0"/>
              <a:t>when a subject engages in certain mental or physical activity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Observed the effects on people who have suffered brain damage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cerebrum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There are three types of functional areas: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accent6"/>
                </a:solidFill>
              </a:rPr>
              <a:t>Sensory </a:t>
            </a:r>
            <a:r>
              <a:rPr lang="en-AU" dirty="0" smtClean="0">
                <a:solidFill>
                  <a:schemeClr val="accent6"/>
                </a:solidFill>
              </a:rPr>
              <a:t>areas</a:t>
            </a:r>
            <a:br>
              <a:rPr lang="en-AU" dirty="0" smtClean="0">
                <a:solidFill>
                  <a:schemeClr val="accent6"/>
                </a:solidFill>
              </a:rPr>
            </a:br>
            <a:r>
              <a:rPr lang="en-AU" dirty="0" smtClean="0"/>
              <a:t>interpret </a:t>
            </a:r>
            <a:r>
              <a:rPr lang="en-AU" dirty="0"/>
              <a:t>impulses from </a:t>
            </a:r>
            <a:r>
              <a:rPr lang="en-AU" dirty="0">
                <a:solidFill>
                  <a:schemeClr val="accent2"/>
                </a:solidFill>
              </a:rPr>
              <a:t>receptors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accent6"/>
                </a:solidFill>
              </a:rPr>
              <a:t>Motor </a:t>
            </a:r>
            <a:r>
              <a:rPr lang="en-AU" dirty="0" smtClean="0">
                <a:solidFill>
                  <a:schemeClr val="accent6"/>
                </a:solidFill>
              </a:rPr>
              <a:t>areas</a:t>
            </a:r>
            <a:br>
              <a:rPr lang="en-AU" dirty="0" smtClean="0">
                <a:solidFill>
                  <a:schemeClr val="accent6"/>
                </a:solidFill>
              </a:rPr>
            </a:br>
            <a:r>
              <a:rPr lang="en-AU" dirty="0" smtClean="0">
                <a:solidFill>
                  <a:schemeClr val="accent2"/>
                </a:solidFill>
              </a:rPr>
              <a:t>control</a:t>
            </a:r>
            <a:r>
              <a:rPr lang="en-AU" dirty="0" smtClean="0"/>
              <a:t> </a:t>
            </a:r>
            <a:r>
              <a:rPr lang="en-AU" dirty="0"/>
              <a:t>muscular movement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accent6"/>
                </a:solidFill>
              </a:rPr>
              <a:t>Association areas: </a:t>
            </a:r>
            <a:r>
              <a:rPr lang="en-AU" dirty="0" smtClean="0">
                <a:solidFill>
                  <a:schemeClr val="accent6"/>
                </a:solidFill>
              </a:rPr>
              <a:t/>
            </a:r>
            <a:br>
              <a:rPr lang="en-AU" dirty="0" smtClean="0">
                <a:solidFill>
                  <a:schemeClr val="accent6"/>
                </a:solidFill>
              </a:rPr>
            </a:br>
            <a:r>
              <a:rPr lang="en-AU" dirty="0" smtClean="0"/>
              <a:t>intellectual </a:t>
            </a:r>
            <a:r>
              <a:rPr lang="en-AU" dirty="0"/>
              <a:t>and emotional </a:t>
            </a:r>
            <a:r>
              <a:rPr lang="en-AU" dirty="0" smtClean="0"/>
              <a:t>processes, </a:t>
            </a:r>
            <a:r>
              <a:rPr lang="en-AU" dirty="0"/>
              <a:t>and </a:t>
            </a:r>
            <a:r>
              <a:rPr lang="en-AU" dirty="0" smtClean="0"/>
              <a:t>memory</a:t>
            </a:r>
          </a:p>
          <a:p>
            <a:pPr lvl="1"/>
            <a:r>
              <a:rPr lang="en-AU" dirty="0" smtClean="0"/>
              <a:t>memories </a:t>
            </a:r>
            <a:r>
              <a:rPr lang="en-AU" dirty="0"/>
              <a:t>are not stored in a nerve </a:t>
            </a:r>
            <a:r>
              <a:rPr lang="en-AU" dirty="0" smtClean="0"/>
              <a:t>cell</a:t>
            </a:r>
            <a:br>
              <a:rPr lang="en-AU" dirty="0" smtClean="0"/>
            </a:br>
            <a:r>
              <a:rPr lang="en-AU" dirty="0" smtClean="0"/>
              <a:t>they </a:t>
            </a:r>
            <a:r>
              <a:rPr lang="en-AU" dirty="0"/>
              <a:t>are pathways of nerve cells that is links between neurons. </a:t>
            </a:r>
          </a:p>
        </p:txBody>
      </p:sp>
    </p:spTree>
    <p:extLst>
      <p:ext uri="{BB962C8B-B14F-4D97-AF65-F5344CB8AC3E}">
        <p14:creationId xmlns:p14="http://schemas.microsoft.com/office/powerpoint/2010/main" val="1638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cerebrum</a:t>
            </a:r>
            <a:endParaRPr lang="en-US" dirty="0"/>
          </a:p>
        </p:txBody>
      </p:sp>
      <p:pic>
        <p:nvPicPr>
          <p:cNvPr id="4" name="Picture 5" descr="99532-004-2B7BE4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11" y="1499016"/>
            <a:ext cx="8362265" cy="501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6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callosum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36567" cy="4351338"/>
          </a:xfrm>
        </p:spPr>
        <p:txBody>
          <a:bodyPr/>
          <a:lstStyle/>
          <a:p>
            <a:r>
              <a:rPr lang="en-US" dirty="0" smtClean="0"/>
              <a:t>Wide band of </a:t>
            </a:r>
            <a:r>
              <a:rPr lang="en-US" dirty="0" smtClean="0">
                <a:solidFill>
                  <a:schemeClr val="accent6"/>
                </a:solidFill>
              </a:rPr>
              <a:t>nerve fibres </a:t>
            </a:r>
          </a:p>
          <a:p>
            <a:pPr lvl="1"/>
            <a:r>
              <a:rPr lang="en-US" dirty="0" smtClean="0"/>
              <a:t>Underneath the cerebrum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ase of the longitudinal fissure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Fibres </a:t>
            </a:r>
            <a:r>
              <a:rPr lang="en-US" dirty="0">
                <a:solidFill>
                  <a:schemeClr val="accent6"/>
                </a:solidFill>
              </a:rPr>
              <a:t>connect</a:t>
            </a:r>
            <a:r>
              <a:rPr lang="en-US" dirty="0"/>
              <a:t> </a:t>
            </a:r>
            <a:r>
              <a:rPr lang="en-US" dirty="0" smtClean="0"/>
              <a:t>and allow </a:t>
            </a:r>
            <a:r>
              <a:rPr lang="en-US" dirty="0" smtClean="0">
                <a:solidFill>
                  <a:schemeClr val="accent6"/>
                </a:solidFill>
              </a:rPr>
              <a:t>communication </a:t>
            </a:r>
            <a:r>
              <a:rPr lang="en-US" dirty="0" smtClean="0"/>
              <a:t>between the two </a:t>
            </a:r>
            <a:r>
              <a:rPr lang="en-US" dirty="0" smtClean="0">
                <a:solidFill>
                  <a:schemeClr val="accent6"/>
                </a:solidFill>
              </a:rPr>
              <a:t>hemispheres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mage result for corpus callos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90" y="0"/>
            <a:ext cx="6263381" cy="356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corpus callos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98" y="3506865"/>
            <a:ext cx="5026702" cy="335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0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401</Words>
  <Application>Microsoft Macintosh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Yu Gothic</vt:lpstr>
      <vt:lpstr>Arial</vt:lpstr>
      <vt:lpstr>Office Theme</vt:lpstr>
      <vt:lpstr>The Brain </vt:lpstr>
      <vt:lpstr>The cerebrum</vt:lpstr>
      <vt:lpstr>The cerebrum </vt:lpstr>
      <vt:lpstr>The cerebrum </vt:lpstr>
      <vt:lpstr>The cerebrum </vt:lpstr>
      <vt:lpstr>The cerebrum </vt:lpstr>
      <vt:lpstr>The cerebrum </vt:lpstr>
      <vt:lpstr>The cerebrum</vt:lpstr>
      <vt:lpstr>Corpus callosum </vt:lpstr>
      <vt:lpstr>Cerebellum </vt:lpstr>
      <vt:lpstr>Hypothalamus</vt:lpstr>
      <vt:lpstr>Medulla oblongata </vt:lpstr>
      <vt:lpstr>Spinal cord </vt:lpstr>
      <vt:lpstr>Spinal cord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Brain </dc:title>
  <dc:creator>Microsoft Office User</dc:creator>
  <cp:lastModifiedBy>Microsoft Office User</cp:lastModifiedBy>
  <cp:revision>14</cp:revision>
  <dcterms:created xsi:type="dcterms:W3CDTF">2019-03-04T14:22:45Z</dcterms:created>
  <dcterms:modified xsi:type="dcterms:W3CDTF">2019-03-06T10:25:30Z</dcterms:modified>
</cp:coreProperties>
</file>