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8"/>
    <p:restoredTop sz="94707"/>
  </p:normalViewPr>
  <p:slideViewPr>
    <p:cSldViewPr snapToGrid="0" snapToObjects="1">
      <p:cViewPr varScale="1">
        <p:scale>
          <a:sx n="70" d="100"/>
          <a:sy n="70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C18D-5C49-FD4A-A884-9276DA7CA2B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Detecting &amp; Regulating Change</a:t>
            </a:r>
            <a:endParaRPr lang="en-US" dirty="0"/>
          </a:p>
        </p:txBody>
      </p:sp>
      <p:pic>
        <p:nvPicPr>
          <p:cNvPr id="1028" name="Picture 4" descr="mage result for receptor awkward y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60" y="2605089"/>
            <a:ext cx="5165479" cy="42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8"/>
            <a:ext cx="5148263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Detects</a:t>
            </a:r>
            <a:r>
              <a:rPr lang="en-US" dirty="0" smtClean="0"/>
              <a:t> change in the body’s </a:t>
            </a:r>
            <a:r>
              <a:rPr lang="en-US" dirty="0" smtClean="0">
                <a:solidFill>
                  <a:schemeClr val="accent6"/>
                </a:solidFill>
              </a:rPr>
              <a:t>internal and external </a:t>
            </a:r>
            <a:r>
              <a:rPr lang="en-US" dirty="0" smtClean="0"/>
              <a:t>environment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Sense organs </a:t>
            </a:r>
          </a:p>
          <a:p>
            <a:pPr lvl="1"/>
            <a:r>
              <a:rPr lang="en-US" dirty="0" smtClean="0"/>
              <a:t>Contain a group of receptor cells of a </a:t>
            </a:r>
            <a:r>
              <a:rPr lang="en-US" dirty="0" smtClean="0">
                <a:solidFill>
                  <a:schemeClr val="accent2"/>
                </a:solidFill>
              </a:rPr>
              <a:t>particular type  </a:t>
            </a:r>
          </a:p>
          <a:p>
            <a:pPr lvl="1"/>
            <a:r>
              <a:rPr lang="en-US" dirty="0" smtClean="0"/>
              <a:t>E.g. light receptors in the eye </a:t>
            </a:r>
          </a:p>
        </p:txBody>
      </p:sp>
      <p:pic>
        <p:nvPicPr>
          <p:cNvPr id="2050" name="Picture 2" descr="mage result for awkward yeti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65125"/>
            <a:ext cx="6224588" cy="62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1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Thermoreceptors – detect change in body temperature</a:t>
            </a:r>
          </a:p>
          <a:p>
            <a:endParaRPr lang="en-US" dirty="0" smtClean="0"/>
          </a:p>
          <a:p>
            <a:r>
              <a:rPr lang="en-US" dirty="0" err="1" smtClean="0"/>
              <a:t>Osmoreceptors</a:t>
            </a:r>
            <a:r>
              <a:rPr lang="en-US" dirty="0" smtClean="0"/>
              <a:t> – detect changes in </a:t>
            </a:r>
            <a:r>
              <a:rPr lang="en-US" dirty="0" smtClean="0">
                <a:solidFill>
                  <a:schemeClr val="accent6"/>
                </a:solidFill>
              </a:rPr>
              <a:t>osmotic pressure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Chemoreceptors – detect changes in concentrations of </a:t>
            </a:r>
            <a:r>
              <a:rPr lang="en-US" dirty="0" smtClean="0">
                <a:solidFill>
                  <a:schemeClr val="accent6"/>
                </a:solidFill>
              </a:rPr>
              <a:t>chemicals</a:t>
            </a:r>
            <a:r>
              <a:rPr lang="en-US" dirty="0" smtClean="0"/>
              <a:t> (oxygen, carbon dioxide, hydrogen, glucose)</a:t>
            </a:r>
          </a:p>
          <a:p>
            <a:endParaRPr lang="en-US" dirty="0" smtClean="0"/>
          </a:p>
          <a:p>
            <a:r>
              <a:rPr lang="en-US" dirty="0" smtClean="0"/>
              <a:t>Touch receptors – detect touch/pressure </a:t>
            </a:r>
          </a:p>
          <a:p>
            <a:endParaRPr lang="en-US" dirty="0" smtClean="0"/>
          </a:p>
          <a:p>
            <a:r>
              <a:rPr lang="en-US" dirty="0" smtClean="0"/>
              <a:t>Pain (</a:t>
            </a:r>
            <a:r>
              <a:rPr lang="en-US" dirty="0" smtClean="0">
                <a:solidFill>
                  <a:schemeClr val="accent6"/>
                </a:solidFill>
              </a:rPr>
              <a:t>nociceptor</a:t>
            </a:r>
            <a:r>
              <a:rPr lang="en-US" dirty="0" smtClean="0"/>
              <a:t>) receptors – stimulated by damage to tissue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22728"/>
              </p:ext>
            </p:extLst>
          </p:nvPr>
        </p:nvGraphicFramePr>
        <p:xfrm>
          <a:off x="838200" y="3300412"/>
          <a:ext cx="10791825" cy="310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141"/>
                <a:gridCol w="4524521"/>
                <a:gridCol w="3878163"/>
              </a:tblGrid>
              <a:tr h="943596"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(are they located in different areas?)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Detects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(what stimuli)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382534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TASK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your text book (pg72-73); in a table summarise each type of receptor, where </a:t>
            </a:r>
            <a:r>
              <a:rPr lang="en-US" sz="2400" dirty="0" smtClean="0"/>
              <a:t>they are located,</a:t>
            </a:r>
            <a:r>
              <a:rPr lang="en-US" sz="2400" dirty="0" smtClean="0"/>
              <a:t> and what it is they are stimulated by. </a:t>
            </a:r>
            <a:br>
              <a:rPr lang="en-US" sz="2400" dirty="0" smtClean="0"/>
            </a:br>
            <a:r>
              <a:rPr lang="en-US" sz="2400" dirty="0" smtClean="0"/>
              <a:t>(Also use information from Chapters 7 and 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four properties of a reflex?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S</a:t>
            </a:r>
          </a:p>
          <a:p>
            <a:r>
              <a:rPr lang="en-US" sz="3600" b="1" dirty="0" smtClean="0">
                <a:solidFill>
                  <a:schemeClr val="accent6"/>
                </a:solidFill>
              </a:rPr>
              <a:t>I</a:t>
            </a:r>
          </a:p>
          <a:p>
            <a:r>
              <a:rPr lang="en-US" sz="3600" b="1" dirty="0" smtClean="0">
                <a:solidFill>
                  <a:schemeClr val="accent6"/>
                </a:solidFill>
              </a:rPr>
              <a:t>R</a:t>
            </a:r>
          </a:p>
          <a:p>
            <a:r>
              <a:rPr lang="en-US" sz="3600" b="1" dirty="0" smtClean="0">
                <a:solidFill>
                  <a:schemeClr val="accent6"/>
                </a:solidFill>
              </a:rPr>
              <a:t>S </a:t>
            </a:r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reflex: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270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timulus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required to trigger – not spontaneous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Involuntary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occurs </a:t>
            </a:r>
            <a:r>
              <a:rPr lang="en-US" dirty="0" smtClean="0">
                <a:solidFill>
                  <a:schemeClr val="accent2"/>
                </a:solidFill>
              </a:rPr>
              <a:t>without conscious </a:t>
            </a:r>
            <a:r>
              <a:rPr lang="en-US" dirty="0" smtClean="0"/>
              <a:t>thought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rapid</a:t>
            </a:r>
            <a:r>
              <a:rPr lang="en-US" dirty="0" smtClean="0"/>
              <a:t> – only a </a:t>
            </a:r>
            <a:r>
              <a:rPr lang="en-US" dirty="0" smtClean="0">
                <a:solidFill>
                  <a:schemeClr val="accent2"/>
                </a:solidFill>
              </a:rPr>
              <a:t>small number of neurons </a:t>
            </a:r>
            <a:r>
              <a:rPr lang="en-US" dirty="0" smtClean="0"/>
              <a:t>involved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stereotyped</a:t>
            </a:r>
            <a:r>
              <a:rPr lang="en-US" dirty="0" smtClean="0"/>
              <a:t> – impulses travel the </a:t>
            </a:r>
            <a:r>
              <a:rPr lang="en-US" dirty="0" smtClean="0">
                <a:solidFill>
                  <a:schemeClr val="accent2"/>
                </a:solidFill>
              </a:rPr>
              <a:t>same way </a:t>
            </a:r>
            <a:r>
              <a:rPr lang="en-US" dirty="0" smtClean="0"/>
              <a:t>each time it happens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difference between an innate reflex and an acquired reflex? |Give an example of each.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reflexes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Innate reflexes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complex motor patterns appear </a:t>
            </a:r>
            <a:r>
              <a:rPr lang="en-US" dirty="0" smtClean="0">
                <a:solidFill>
                  <a:schemeClr val="accent2"/>
                </a:solidFill>
              </a:rPr>
              <a:t>during development</a:t>
            </a:r>
          </a:p>
          <a:p>
            <a:pPr lvl="1"/>
            <a:r>
              <a:rPr lang="en-US" dirty="0" smtClean="0"/>
              <a:t>Determined genetically </a:t>
            </a:r>
          </a:p>
          <a:p>
            <a:pPr lvl="1"/>
            <a:r>
              <a:rPr lang="en-US" dirty="0" smtClean="0"/>
              <a:t>Suckling </a:t>
            </a:r>
          </a:p>
          <a:p>
            <a:pPr lvl="1"/>
            <a:r>
              <a:rPr lang="en-US" dirty="0" smtClean="0"/>
              <a:t>Chewing </a:t>
            </a:r>
          </a:p>
          <a:p>
            <a:pPr lvl="1"/>
            <a:r>
              <a:rPr lang="en-US" dirty="0" smtClean="0"/>
              <a:t>Following movements with their eyes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Acquired reflexes </a:t>
            </a:r>
            <a:r>
              <a:rPr lang="en-US" dirty="0" smtClean="0"/>
              <a:t>– through </a:t>
            </a:r>
            <a:r>
              <a:rPr lang="en-US" dirty="0" smtClean="0">
                <a:solidFill>
                  <a:schemeClr val="accent2"/>
                </a:solidFill>
              </a:rPr>
              <a:t>constant repetition</a:t>
            </a:r>
          </a:p>
          <a:p>
            <a:pPr lvl="1"/>
            <a:r>
              <a:rPr lang="en-US" dirty="0" smtClean="0"/>
              <a:t>Muscular adjustments required for bike riding </a:t>
            </a:r>
          </a:p>
          <a:p>
            <a:pPr lvl="1"/>
            <a:r>
              <a:rPr lang="en-US" dirty="0" smtClean="0"/>
              <a:t>Jamming the brakes of a car </a:t>
            </a:r>
          </a:p>
          <a:p>
            <a:pPr lvl="1"/>
            <a:r>
              <a:rPr lang="en-US" dirty="0" smtClean="0"/>
              <a:t>Catching a ball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2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174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Detecting &amp; Regulating Change</vt:lpstr>
      <vt:lpstr>Receptors </vt:lpstr>
      <vt:lpstr>Receptors</vt:lpstr>
      <vt:lpstr>Receptors </vt:lpstr>
      <vt:lpstr>What are the four properties of a reflex? </vt:lpstr>
      <vt:lpstr>Properties of a reflex: </vt:lpstr>
      <vt:lpstr>What is the difference between an innate reflex and an acquired reflex? |Give an example of each. </vt:lpstr>
      <vt:lpstr>Learned reflexes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&amp; Regulating Change</dc:title>
  <dc:creator>Microsoft Office User</dc:creator>
  <cp:lastModifiedBy>Microsoft Office User</cp:lastModifiedBy>
  <cp:revision>4</cp:revision>
  <dcterms:created xsi:type="dcterms:W3CDTF">2019-03-12T00:15:45Z</dcterms:created>
  <dcterms:modified xsi:type="dcterms:W3CDTF">2019-03-12T02:36:26Z</dcterms:modified>
</cp:coreProperties>
</file>