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0022-9078-2646-BFC8-04029C3C2CD3}" type="datetimeFigureOut">
              <a:rPr lang="en-US" smtClean="0"/>
              <a:t>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4769-FA95-A042-866C-F08634C8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9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0022-9078-2646-BFC8-04029C3C2CD3}" type="datetimeFigureOut">
              <a:rPr lang="en-US" smtClean="0"/>
              <a:t>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4769-FA95-A042-866C-F08634C8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7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0022-9078-2646-BFC8-04029C3C2CD3}" type="datetimeFigureOut">
              <a:rPr lang="en-US" smtClean="0"/>
              <a:t>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4769-FA95-A042-866C-F08634C8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76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3EA90022-9078-2646-BFC8-04029C3C2CD3}" type="datetimeFigureOut">
              <a:rPr lang="en-US" smtClean="0"/>
              <a:t>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0022-9078-2646-BFC8-04029C3C2CD3}" type="datetimeFigureOut">
              <a:rPr lang="en-US" smtClean="0"/>
              <a:t>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4769-FA95-A042-866C-F08634C83F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0022-9078-2646-BFC8-04029C3C2CD3}" type="datetimeFigureOut">
              <a:rPr lang="en-US" smtClean="0"/>
              <a:t>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4769-FA95-A042-866C-F08634C83F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3EA90022-9078-2646-BFC8-04029C3C2CD3}" type="datetimeFigureOut">
              <a:rPr lang="en-US" smtClean="0"/>
              <a:t>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3EA90022-9078-2646-BFC8-04029C3C2CD3}" type="datetimeFigureOut">
              <a:rPr lang="en-US" smtClean="0"/>
              <a:t>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954B4769-FA95-A042-866C-F08634C83FD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0022-9078-2646-BFC8-04029C3C2CD3}" type="datetimeFigureOut">
              <a:rPr lang="en-US" smtClean="0"/>
              <a:t>2/03/2016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4769-FA95-A042-866C-F08634C83F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0022-9078-2646-BFC8-04029C3C2CD3}" type="datetimeFigureOut">
              <a:rPr lang="en-US" smtClean="0"/>
              <a:t>2/03/2016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4769-FA95-A042-866C-F08634C83FD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0022-9078-2646-BFC8-04029C3C2CD3}" type="datetimeFigureOut">
              <a:rPr lang="en-US" smtClean="0"/>
              <a:t>2/03/2016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954B4769-FA95-A042-866C-F08634C83F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0022-9078-2646-BFC8-04029C3C2CD3}" type="datetimeFigureOut">
              <a:rPr lang="en-US" smtClean="0"/>
              <a:t>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4769-FA95-A042-866C-F08634C8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042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0022-9078-2646-BFC8-04029C3C2CD3}" type="datetimeFigureOut">
              <a:rPr lang="en-US" smtClean="0"/>
              <a:t>2/03/2016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4769-FA95-A042-866C-F08634C83FD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0022-9078-2646-BFC8-04029C3C2CD3}" type="datetimeFigureOut">
              <a:rPr lang="en-US" smtClean="0"/>
              <a:t>2/03/2016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4769-FA95-A042-866C-F08634C83FD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0022-9078-2646-BFC8-04029C3C2CD3}" type="datetimeFigureOut">
              <a:rPr lang="en-US" smtClean="0"/>
              <a:t>2/03/2016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4769-FA95-A042-866C-F08634C83F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0022-9078-2646-BFC8-04029C3C2CD3}" type="datetimeFigureOut">
              <a:rPr lang="en-US" smtClean="0"/>
              <a:t>2/03/2016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4769-FA95-A042-866C-F08634C83F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3EA90022-9078-2646-BFC8-04029C3C2CD3}" type="datetimeFigureOut">
              <a:rPr lang="en-US" smtClean="0"/>
              <a:t>2/03/2016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3EA90022-9078-2646-BFC8-04029C3C2CD3}" type="datetimeFigureOut">
              <a:rPr lang="en-US" smtClean="0"/>
              <a:t>2/03/2016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4769-FA95-A042-866C-F08634C83FD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0022-9078-2646-BFC8-04029C3C2CD3}" type="datetimeFigureOut">
              <a:rPr lang="en-US" smtClean="0"/>
              <a:t>2/03/2016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4769-FA95-A042-866C-F08634C83FD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A90022-9078-2646-BFC8-04029C3C2CD3}" type="datetimeFigureOut">
              <a:rPr lang="en-US" smtClean="0"/>
              <a:t>2/03/2016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4769-FA95-A042-866C-F08634C83F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A90022-9078-2646-BFC8-04029C3C2CD3}" type="datetimeFigureOut">
              <a:rPr lang="en-US" smtClean="0"/>
              <a:t>2/03/2016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4769-FA95-A042-866C-F08634C83F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3EA90022-9078-2646-BFC8-04029C3C2CD3}" type="datetimeFigureOut">
              <a:rPr lang="en-US" smtClean="0"/>
              <a:t>2/03/2016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4769-FA95-A042-866C-F08634C83FD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0022-9078-2646-BFC8-04029C3C2CD3}" type="datetimeFigureOut">
              <a:rPr lang="en-US" smtClean="0"/>
              <a:t>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4769-FA95-A042-866C-F08634C8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528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0022-9078-2646-BFC8-04029C3C2CD3}" type="datetimeFigureOut">
              <a:rPr lang="en-US" smtClean="0"/>
              <a:t>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4769-FA95-A042-866C-F08634C83F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0022-9078-2646-BFC8-04029C3C2CD3}" type="datetimeFigureOut">
              <a:rPr lang="en-US" smtClean="0"/>
              <a:t>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4769-FA95-A042-866C-F08634C83F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0022-9078-2646-BFC8-04029C3C2CD3}" type="datetimeFigureOut">
              <a:rPr lang="en-US" smtClean="0"/>
              <a:t>2/03/2016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4769-FA95-A042-866C-F08634C8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4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0022-9078-2646-BFC8-04029C3C2CD3}" type="datetimeFigureOut">
              <a:rPr lang="en-US" smtClean="0"/>
              <a:t>2/03/2016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4769-FA95-A042-866C-F08634C8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2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0022-9078-2646-BFC8-04029C3C2CD3}" type="datetimeFigureOut">
              <a:rPr lang="en-US" smtClean="0"/>
              <a:t>2/03/2016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4769-FA95-A042-866C-F08634C8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6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0022-9078-2646-BFC8-04029C3C2CD3}" type="datetimeFigureOut">
              <a:rPr lang="en-US" smtClean="0"/>
              <a:t>2/03/2016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4769-FA95-A042-866C-F08634C8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2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0022-9078-2646-BFC8-04029C3C2CD3}" type="datetimeFigureOut">
              <a:rPr lang="en-US" smtClean="0"/>
              <a:t>2/03/2016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4769-FA95-A042-866C-F08634C8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2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0022-9078-2646-BFC8-04029C3C2CD3}" type="datetimeFigureOut">
              <a:rPr lang="en-US" smtClean="0"/>
              <a:t>2/03/2016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4769-FA95-A042-866C-F08634C8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4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90022-9078-2646-BFC8-04029C3C2CD3}" type="datetimeFigureOut">
              <a:rPr lang="en-US" smtClean="0"/>
              <a:t>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B4769-FA95-A042-866C-F08634C8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2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A90022-9078-2646-BFC8-04029C3C2CD3}" type="datetimeFigureOut">
              <a:rPr lang="en-US" smtClean="0"/>
              <a:t>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54B4769-FA95-A042-866C-F08634C83FD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Central Nervous system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 structure of the CNS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46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>
                <a:latin typeface="Rockwell" charset="0"/>
              </a:rPr>
              <a:t>Cerebrum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AU">
                <a:latin typeface="Rockwell" charset="0"/>
              </a:rPr>
              <a:t>Scientist</a:t>
            </a:r>
            <a:r>
              <a:rPr lang="en-AU">
                <a:latin typeface="Arial" charset="0"/>
              </a:rPr>
              <a:t>’</a:t>
            </a:r>
            <a:r>
              <a:rPr lang="en-AU" altLang="ja-JP">
                <a:latin typeface="Rockwell" charset="0"/>
              </a:rPr>
              <a:t>s have investigated the functions of various parts of the cortex by</a:t>
            </a:r>
          </a:p>
          <a:p>
            <a:pPr lvl="1">
              <a:lnSpc>
                <a:spcPct val="90000"/>
              </a:lnSpc>
            </a:pPr>
            <a:r>
              <a:rPr lang="en-AU">
                <a:latin typeface="Rockwell" charset="0"/>
              </a:rPr>
              <a:t>Studying brain waves </a:t>
            </a:r>
          </a:p>
          <a:p>
            <a:pPr lvl="1">
              <a:lnSpc>
                <a:spcPct val="90000"/>
              </a:lnSpc>
            </a:pPr>
            <a:r>
              <a:rPr lang="en-AU">
                <a:latin typeface="Rockwell" charset="0"/>
              </a:rPr>
              <a:t>Stimulated particular areas and observed response</a:t>
            </a:r>
          </a:p>
          <a:p>
            <a:pPr lvl="1">
              <a:lnSpc>
                <a:spcPct val="90000"/>
              </a:lnSpc>
            </a:pPr>
            <a:r>
              <a:rPr lang="en-AU">
                <a:latin typeface="Rockwell" charset="0"/>
              </a:rPr>
              <a:t>Examined changes in blood flow when a subject engages in certain mental or physical activity</a:t>
            </a:r>
          </a:p>
          <a:p>
            <a:pPr lvl="1">
              <a:lnSpc>
                <a:spcPct val="90000"/>
              </a:lnSpc>
            </a:pPr>
            <a:r>
              <a:rPr lang="en-AU">
                <a:latin typeface="Rockwell" charset="0"/>
              </a:rPr>
              <a:t>Observed the effects on people who have suffered brain damage</a:t>
            </a:r>
          </a:p>
        </p:txBody>
      </p:sp>
    </p:spTree>
    <p:extLst>
      <p:ext uri="{BB962C8B-B14F-4D97-AF65-F5344CB8AC3E}">
        <p14:creationId xmlns:p14="http://schemas.microsoft.com/office/powerpoint/2010/main" val="4246435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>
                <a:latin typeface="Rockwell" charset="0"/>
              </a:rPr>
              <a:t>Cerebrum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>
                <a:latin typeface="Rockwell" charset="0"/>
              </a:rPr>
              <a:t>There are three types of functional areas:</a:t>
            </a:r>
          </a:p>
          <a:p>
            <a:pPr lvl="1"/>
            <a:r>
              <a:rPr lang="en-AU">
                <a:latin typeface="Rockwell" charset="0"/>
              </a:rPr>
              <a:t>Sensory areas: interpret impulses from receptors</a:t>
            </a:r>
          </a:p>
          <a:p>
            <a:pPr lvl="1"/>
            <a:r>
              <a:rPr lang="en-AU">
                <a:latin typeface="Rockwell" charset="0"/>
              </a:rPr>
              <a:t>Motor areas: control muscular movement</a:t>
            </a:r>
          </a:p>
          <a:p>
            <a:pPr lvl="1"/>
            <a:r>
              <a:rPr lang="en-AU">
                <a:latin typeface="Rockwell" charset="0"/>
              </a:rPr>
              <a:t>Association areas: intellectual and emotional processes and memory – memories are not stored in a nerve cell – they are pathways of nerve cells that is links between neurons. </a:t>
            </a:r>
          </a:p>
        </p:txBody>
      </p:sp>
    </p:spTree>
    <p:extLst>
      <p:ext uri="{BB962C8B-B14F-4D97-AF65-F5344CB8AC3E}">
        <p14:creationId xmlns:p14="http://schemas.microsoft.com/office/powerpoint/2010/main" val="3753977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5" descr="99532-004-2B7BE4E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92150"/>
            <a:ext cx="8532813" cy="511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477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The cerebellum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AU" sz="2800" dirty="0"/>
              <a:t>Plays an important role in the function of the human body:</a:t>
            </a:r>
          </a:p>
          <a:p>
            <a:pPr lvl="1">
              <a:lnSpc>
                <a:spcPct val="90000"/>
              </a:lnSpc>
            </a:pPr>
            <a:r>
              <a:rPr lang="en-AU" sz="2400" dirty="0"/>
              <a:t>Controls posture and balance</a:t>
            </a:r>
          </a:p>
          <a:p>
            <a:pPr lvl="1">
              <a:lnSpc>
                <a:spcPct val="90000"/>
              </a:lnSpc>
            </a:pPr>
            <a:r>
              <a:rPr lang="en-AU" sz="2400" dirty="0"/>
              <a:t>Fine coordination of voluntary muscle movement</a:t>
            </a:r>
          </a:p>
          <a:p>
            <a:pPr>
              <a:lnSpc>
                <a:spcPct val="90000"/>
              </a:lnSpc>
            </a:pPr>
            <a:r>
              <a:rPr lang="en-AU" sz="2800" dirty="0"/>
              <a:t>Takes place below the conscious level.</a:t>
            </a:r>
          </a:p>
          <a:p>
            <a:pPr>
              <a:lnSpc>
                <a:spcPct val="90000"/>
              </a:lnSpc>
            </a:pPr>
            <a:r>
              <a:rPr lang="en-AU" sz="2800" dirty="0"/>
              <a:t>Keeps our movements smooth.</a:t>
            </a:r>
          </a:p>
          <a:p>
            <a:pPr>
              <a:lnSpc>
                <a:spcPct val="90000"/>
              </a:lnSpc>
            </a:pPr>
            <a:r>
              <a:rPr lang="en-AU" sz="2800" dirty="0"/>
              <a:t>Takes information from stretch receptors in the </a:t>
            </a:r>
            <a:r>
              <a:rPr lang="en-AU" sz="2800" dirty="0" smtClean="0"/>
              <a:t>muscles </a:t>
            </a:r>
            <a:r>
              <a:rPr lang="en-AU" sz="2800" dirty="0"/>
              <a:t>and the inner ear, processes this information and sends information back to the appropriate skeletal muscles.</a:t>
            </a:r>
          </a:p>
          <a:p>
            <a:pPr>
              <a:lnSpc>
                <a:spcPct val="90000"/>
              </a:lnSpc>
            </a:pPr>
            <a:r>
              <a:rPr lang="en-AU" sz="2800" dirty="0"/>
              <a:t>Very important in learning new motor skills.</a:t>
            </a:r>
          </a:p>
        </p:txBody>
      </p:sp>
    </p:spTree>
    <p:extLst>
      <p:ext uri="{BB962C8B-B14F-4D97-AF65-F5344CB8AC3E}">
        <p14:creationId xmlns:p14="http://schemas.microsoft.com/office/powerpoint/2010/main" val="3379896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9" name="Picture 5" descr="f15-22a_cerebellum_mids_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8" y="260350"/>
            <a:ext cx="5275262" cy="640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937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Hypothalamus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>
            <a:normAutofit lnSpcReduction="10000"/>
          </a:bodyPr>
          <a:lstStyle/>
          <a:p>
            <a:r>
              <a:rPr lang="en-AU" sz="2800"/>
              <a:t>As we have seen coordinates the endocrine system by controlling the function of the pituitary gland</a:t>
            </a:r>
          </a:p>
          <a:p>
            <a:r>
              <a:rPr lang="en-AU" sz="2800"/>
              <a:t>Also:</a:t>
            </a:r>
          </a:p>
          <a:p>
            <a:pPr lvl="1"/>
            <a:r>
              <a:rPr lang="en-AU" sz="2400"/>
              <a:t>Regulates the autonomic nervous system (heart rate, blood pressure, parts of digestion)</a:t>
            </a:r>
          </a:p>
          <a:p>
            <a:pPr lvl="1"/>
            <a:r>
              <a:rPr lang="en-AU" sz="2400"/>
              <a:t>Body temperature</a:t>
            </a:r>
          </a:p>
          <a:p>
            <a:pPr lvl="1"/>
            <a:r>
              <a:rPr lang="en-AU" sz="2400"/>
              <a:t>Food and water intake</a:t>
            </a:r>
          </a:p>
          <a:p>
            <a:pPr lvl="1"/>
            <a:r>
              <a:rPr lang="en-AU" sz="2400"/>
              <a:t>Patterns of waking and sleeping</a:t>
            </a:r>
          </a:p>
          <a:p>
            <a:pPr lvl="1"/>
            <a:r>
              <a:rPr lang="en-AU" sz="2400"/>
              <a:t> contraction of the bladder</a:t>
            </a:r>
          </a:p>
          <a:p>
            <a:pPr lvl="1"/>
            <a:r>
              <a:rPr lang="en-AU" sz="2400"/>
              <a:t>Emotional responses.</a:t>
            </a:r>
          </a:p>
        </p:txBody>
      </p:sp>
    </p:spTree>
    <p:extLst>
      <p:ext uri="{BB962C8B-B14F-4D97-AF65-F5344CB8AC3E}">
        <p14:creationId xmlns:p14="http://schemas.microsoft.com/office/powerpoint/2010/main" val="3082974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The medulla oblongata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AU"/>
              <a:t>About 3cm long, part of the brain stem which connects the brain to the spinal cord.</a:t>
            </a:r>
          </a:p>
          <a:p>
            <a:pPr>
              <a:lnSpc>
                <a:spcPct val="90000"/>
              </a:lnSpc>
            </a:pPr>
            <a:r>
              <a:rPr lang="en-AU"/>
              <a:t>Contains:</a:t>
            </a:r>
          </a:p>
          <a:p>
            <a:pPr lvl="1">
              <a:lnSpc>
                <a:spcPct val="90000"/>
              </a:lnSpc>
            </a:pPr>
            <a:r>
              <a:rPr lang="en-AU"/>
              <a:t>The cardiac centre: regulates the rate and force of heart beat</a:t>
            </a:r>
          </a:p>
          <a:p>
            <a:pPr lvl="1">
              <a:lnSpc>
                <a:spcPct val="90000"/>
              </a:lnSpc>
            </a:pPr>
            <a:r>
              <a:rPr lang="en-AU"/>
              <a:t>The respiratory centre: regulate the rate and depth of breathing</a:t>
            </a:r>
          </a:p>
          <a:p>
            <a:pPr lvl="1">
              <a:lnSpc>
                <a:spcPct val="90000"/>
              </a:lnSpc>
            </a:pPr>
            <a:r>
              <a:rPr lang="en-AU"/>
              <a:t>The vasomotor centre: regulates the diamater of blood vessels.</a:t>
            </a:r>
          </a:p>
        </p:txBody>
      </p:sp>
    </p:spTree>
    <p:extLst>
      <p:ext uri="{BB962C8B-B14F-4D97-AF65-F5344CB8AC3E}">
        <p14:creationId xmlns:p14="http://schemas.microsoft.com/office/powerpoint/2010/main" val="1349839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5" name="Picture 5" descr="f15-20a_pons_longitudin_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60350"/>
            <a:ext cx="5567362" cy="612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310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The medulla oblongata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AU" dirty="0"/>
              <a:t>Other functions that the medulla regulates </a:t>
            </a:r>
            <a:r>
              <a:rPr lang="en-AU" dirty="0" smtClean="0"/>
              <a:t>which we </a:t>
            </a:r>
            <a:r>
              <a:rPr lang="en-AU" dirty="0"/>
              <a:t>will not look at specifically include:</a:t>
            </a:r>
          </a:p>
          <a:p>
            <a:pPr lvl="1">
              <a:lnSpc>
                <a:spcPct val="90000"/>
              </a:lnSpc>
            </a:pPr>
            <a:r>
              <a:rPr lang="en-AU" dirty="0"/>
              <a:t>Swallowing</a:t>
            </a:r>
          </a:p>
          <a:p>
            <a:pPr lvl="1">
              <a:lnSpc>
                <a:spcPct val="90000"/>
              </a:lnSpc>
            </a:pPr>
            <a:r>
              <a:rPr lang="en-AU" dirty="0"/>
              <a:t>Sneezing</a:t>
            </a:r>
          </a:p>
          <a:p>
            <a:pPr lvl="1">
              <a:lnSpc>
                <a:spcPct val="90000"/>
              </a:lnSpc>
            </a:pPr>
            <a:r>
              <a:rPr lang="en-AU" dirty="0"/>
              <a:t>Coughing</a:t>
            </a:r>
          </a:p>
          <a:p>
            <a:pPr lvl="1">
              <a:lnSpc>
                <a:spcPct val="90000"/>
              </a:lnSpc>
            </a:pPr>
            <a:r>
              <a:rPr lang="en-AU" dirty="0"/>
              <a:t>Vomiting</a:t>
            </a:r>
          </a:p>
          <a:p>
            <a:pPr>
              <a:lnSpc>
                <a:spcPct val="90000"/>
              </a:lnSpc>
            </a:pPr>
            <a:r>
              <a:rPr lang="en-AU" dirty="0"/>
              <a:t>The hypothalamus and other higher areas of the brain play an important role in controlling the medulla. </a:t>
            </a:r>
          </a:p>
        </p:txBody>
      </p:sp>
    </p:spTree>
    <p:extLst>
      <p:ext uri="{BB962C8B-B14F-4D97-AF65-F5344CB8AC3E}">
        <p14:creationId xmlns:p14="http://schemas.microsoft.com/office/powerpoint/2010/main" val="3720278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The spinal cord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Roughly cylindrical structure that runs from the foramen magnum to the second lumbar vertebrae</a:t>
            </a:r>
          </a:p>
          <a:p>
            <a:r>
              <a:rPr lang="en-AU"/>
              <a:t>Surrounded by a space containing fat , connective tissue and blood vessels which pad out the spinal cord and allow it to bend when the spine bends.</a:t>
            </a:r>
          </a:p>
        </p:txBody>
      </p:sp>
    </p:spTree>
    <p:extLst>
      <p:ext uri="{BB962C8B-B14F-4D97-AF65-F5344CB8AC3E}">
        <p14:creationId xmlns:p14="http://schemas.microsoft.com/office/powerpoint/2010/main" val="1965356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>
                <a:latin typeface="Rockwell" charset="0"/>
              </a:rPr>
              <a:t>The brain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>
                <a:latin typeface="Rockwell" charset="0"/>
              </a:rPr>
              <a:t>Cerebrum</a:t>
            </a:r>
          </a:p>
          <a:p>
            <a:r>
              <a:rPr lang="en-AU">
                <a:latin typeface="Rockwell" charset="0"/>
              </a:rPr>
              <a:t>Cerebellum</a:t>
            </a:r>
          </a:p>
          <a:p>
            <a:r>
              <a:rPr lang="en-AU">
                <a:latin typeface="Rockwell" charset="0"/>
              </a:rPr>
              <a:t>Hypothalamus</a:t>
            </a:r>
          </a:p>
          <a:p>
            <a:r>
              <a:rPr lang="en-AU">
                <a:latin typeface="Rockwell" charset="0"/>
              </a:rPr>
              <a:t>Medulla oblongata </a:t>
            </a:r>
            <a:br>
              <a:rPr lang="en-AU">
                <a:latin typeface="Rockwell" charset="0"/>
              </a:rPr>
            </a:br>
            <a:r>
              <a:rPr lang="en-AU">
                <a:latin typeface="Rockwell" charset="0"/>
              </a:rPr>
              <a:t>(part of the brain stem)</a:t>
            </a:r>
          </a:p>
        </p:txBody>
      </p:sp>
      <p:pic>
        <p:nvPicPr>
          <p:cNvPr id="18435" name="Picture 7" descr="ch40c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113" y="2349500"/>
            <a:ext cx="3656012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856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The spinal cord</a:t>
            </a:r>
          </a:p>
        </p:txBody>
      </p:sp>
      <p:pic>
        <p:nvPicPr>
          <p:cNvPr id="43015" name="Picture 7" descr="foramenmagn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2919413" cy="324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988840"/>
            <a:ext cx="5080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3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The spinal cord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Made up of a grey matter shaped like a H surrounded by white matter.</a:t>
            </a:r>
          </a:p>
          <a:p>
            <a:r>
              <a:rPr lang="en-AU"/>
              <a:t>In the middle is the central canal which runs the length of the spinal cord and contains CSF.</a:t>
            </a:r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940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The spinal cord</a:t>
            </a:r>
          </a:p>
        </p:txBody>
      </p:sp>
      <p:pic>
        <p:nvPicPr>
          <p:cNvPr id="45060" name="Picture 4" descr="CORD%20CROSS%20S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254125"/>
            <a:ext cx="6337300" cy="533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034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The spinal cord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r>
              <a:rPr lang="en-AU"/>
              <a:t>Ascending tracts – bundles of sensory axons that carry impulses toward the brain (upward)</a:t>
            </a:r>
          </a:p>
          <a:p>
            <a:r>
              <a:rPr lang="en-AU"/>
              <a:t>Descending tracts – bundles of motor axons that carry impulses away from the brain to the muscles (downward)</a:t>
            </a:r>
          </a:p>
          <a:p>
            <a:r>
              <a:rPr lang="en-AU"/>
              <a:t>Spinal reflexes – allow for fast automatic responses or reflexes by nerve cells in the spinal cord without input from the brain</a:t>
            </a:r>
          </a:p>
        </p:txBody>
      </p:sp>
    </p:spTree>
    <p:extLst>
      <p:ext uri="{BB962C8B-B14F-4D97-AF65-F5344CB8AC3E}">
        <p14:creationId xmlns:p14="http://schemas.microsoft.com/office/powerpoint/2010/main" val="342094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>
                <a:latin typeface="Rockwell" charset="0"/>
              </a:rPr>
              <a:t>The cerebrum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>
                <a:latin typeface="Rockwell" charset="0"/>
              </a:rPr>
              <a:t>Has a distinct organisation.</a:t>
            </a:r>
          </a:p>
          <a:p>
            <a:r>
              <a:rPr lang="en-AU">
                <a:latin typeface="Rockwell" charset="0"/>
              </a:rPr>
              <a:t>Outermost layer 2 – 4 mm of grey matter (called the cerebral cortex)</a:t>
            </a:r>
          </a:p>
          <a:p>
            <a:r>
              <a:rPr lang="en-AU">
                <a:latin typeface="Rockwell" charset="0"/>
              </a:rPr>
              <a:t>Middle layer: White matter</a:t>
            </a:r>
          </a:p>
          <a:p>
            <a:r>
              <a:rPr lang="en-AU">
                <a:latin typeface="Rockwell" charset="0"/>
              </a:rPr>
              <a:t>Inner most area: grey matter </a:t>
            </a:r>
            <a:br>
              <a:rPr lang="en-AU">
                <a:latin typeface="Rockwell" charset="0"/>
              </a:rPr>
            </a:br>
            <a:r>
              <a:rPr lang="en-AU">
                <a:latin typeface="Rockwell" charset="0"/>
              </a:rPr>
              <a:t>(called the basal ganglia)</a:t>
            </a:r>
          </a:p>
        </p:txBody>
      </p:sp>
      <p:pic>
        <p:nvPicPr>
          <p:cNvPr id="1945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3141663"/>
            <a:ext cx="3835400" cy="306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425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>
                <a:latin typeface="Rockwell" charset="0"/>
              </a:rPr>
              <a:t>The cerebrum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84313"/>
            <a:ext cx="7554912" cy="4144962"/>
          </a:xfrm>
        </p:spPr>
        <p:txBody>
          <a:bodyPr/>
          <a:lstStyle/>
          <a:p>
            <a:r>
              <a:rPr lang="en-AU">
                <a:latin typeface="Rockwell" charset="0"/>
              </a:rPr>
              <a:t>The cerebral cortex is folded – increasing the surface area of the cortex. </a:t>
            </a:r>
          </a:p>
          <a:p>
            <a:r>
              <a:rPr lang="en-AU">
                <a:latin typeface="Rockwell" charset="0"/>
              </a:rPr>
              <a:t>Rounded ridges – called convolutions or gyri</a:t>
            </a:r>
          </a:p>
          <a:p>
            <a:r>
              <a:rPr lang="en-AU">
                <a:latin typeface="Rockwell" charset="0"/>
              </a:rPr>
              <a:t>Separated by down folds. Shallow folds are called sulci. Deep folds are called fissures.</a:t>
            </a:r>
          </a:p>
        </p:txBody>
      </p:sp>
      <p:pic>
        <p:nvPicPr>
          <p:cNvPr id="2048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88" y="3282950"/>
            <a:ext cx="3479800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02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>
                <a:latin typeface="Rockwell" charset="0"/>
              </a:rPr>
              <a:t>The cerebrum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>
                <a:latin typeface="Rockwell" charset="0"/>
              </a:rPr>
              <a:t>The largest longitudinal fissure runs down the centre and divides the brain into the left and right hemispheres. </a:t>
            </a:r>
            <a:br>
              <a:rPr lang="en-AU">
                <a:latin typeface="Rockwell" charset="0"/>
              </a:rPr>
            </a:br>
            <a:r>
              <a:rPr lang="en-AU">
                <a:latin typeface="Rockwell" charset="0"/>
              </a:rPr>
              <a:t>At the base of the fissure a bundle of white matter connects the two halves.</a:t>
            </a:r>
          </a:p>
        </p:txBody>
      </p:sp>
      <p:pic>
        <p:nvPicPr>
          <p:cNvPr id="21507" name="Picture 5" descr="Human_brain_longitudinal_fiss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5" t="15877" r="7286"/>
          <a:stretch>
            <a:fillRect/>
          </a:stretch>
        </p:blipFill>
        <p:spPr bwMode="auto">
          <a:xfrm>
            <a:off x="6489700" y="4076700"/>
            <a:ext cx="2265363" cy="257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284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>
                <a:latin typeface="Rockwell" charset="0"/>
              </a:rPr>
              <a:t>The cerebrum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>
                <a:latin typeface="Rockwell" charset="0"/>
              </a:rPr>
              <a:t>The folding pattern of the brain divides the brain into four distinct lobes:</a:t>
            </a:r>
          </a:p>
          <a:p>
            <a:pPr lvl="1"/>
            <a:r>
              <a:rPr lang="en-AU">
                <a:latin typeface="Rockwell" charset="0"/>
              </a:rPr>
              <a:t>Frontal</a:t>
            </a:r>
          </a:p>
          <a:p>
            <a:pPr lvl="1"/>
            <a:r>
              <a:rPr lang="en-AU">
                <a:latin typeface="Rockwell" charset="0"/>
              </a:rPr>
              <a:t>Temporal</a:t>
            </a:r>
          </a:p>
          <a:p>
            <a:pPr lvl="1"/>
            <a:r>
              <a:rPr lang="en-AU">
                <a:latin typeface="Rockwell" charset="0"/>
              </a:rPr>
              <a:t>Occipital</a:t>
            </a:r>
          </a:p>
          <a:p>
            <a:pPr lvl="1"/>
            <a:r>
              <a:rPr lang="en-AU">
                <a:latin typeface="Rockwell" charset="0"/>
              </a:rPr>
              <a:t>Parietal</a:t>
            </a:r>
          </a:p>
          <a:p>
            <a:pPr lvl="1"/>
            <a:endParaRPr lang="en-AU">
              <a:latin typeface="Rockwel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614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brain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404813"/>
            <a:ext cx="6154738" cy="619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88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>
                <a:latin typeface="Rockwell" charset="0"/>
              </a:rPr>
              <a:t>The cerebrum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>
                <a:latin typeface="Rockwell" charset="0"/>
              </a:rPr>
              <a:t>Tracts – the name given to bundles of nerve fibres when found in the brain. Comprised of white matter. They:</a:t>
            </a:r>
          </a:p>
          <a:p>
            <a:pPr lvl="1"/>
            <a:r>
              <a:rPr lang="en-AU">
                <a:latin typeface="Rockwell" charset="0"/>
              </a:rPr>
              <a:t>Connect different parts of the cortex within the same hemisphere, between the left and right hemisphere and between the cortex and other parts of the CNS (spinal cord, cerebellum, hypothalamus)</a:t>
            </a:r>
          </a:p>
        </p:txBody>
      </p:sp>
    </p:spTree>
    <p:extLst>
      <p:ext uri="{BB962C8B-B14F-4D97-AF65-F5344CB8AC3E}">
        <p14:creationId xmlns:p14="http://schemas.microsoft.com/office/powerpoint/2010/main" val="290520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>
                <a:latin typeface="Rockwell" charset="0"/>
              </a:rPr>
              <a:t>The cerebrum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AU" sz="280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Functions: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n"/>
              <a:defRPr/>
            </a:pPr>
            <a:r>
              <a:rPr lang="en-AU" sz="240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Thinking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n"/>
              <a:defRPr/>
            </a:pPr>
            <a:r>
              <a:rPr lang="en-AU" sz="240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Reasoning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n"/>
              <a:defRPr/>
            </a:pPr>
            <a:r>
              <a:rPr lang="en-AU" sz="240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Learning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n"/>
              <a:defRPr/>
            </a:pPr>
            <a:r>
              <a:rPr lang="en-AU" sz="240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Memory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n"/>
              <a:defRPr/>
            </a:pPr>
            <a:r>
              <a:rPr lang="en-AU" sz="240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Intelligence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n"/>
              <a:defRPr/>
            </a:pPr>
            <a:r>
              <a:rPr lang="en-AU" sz="240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Sense of responsibility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n"/>
              <a:defRPr/>
            </a:pPr>
            <a:r>
              <a:rPr lang="en-AU" sz="240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Perception of senses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n"/>
              <a:defRPr/>
            </a:pPr>
            <a:r>
              <a:rPr lang="en-AU" sz="240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Initiation and control of voluntary muscle contraction.</a:t>
            </a:r>
          </a:p>
        </p:txBody>
      </p:sp>
    </p:spTree>
    <p:extLst>
      <p:ext uri="{BB962C8B-B14F-4D97-AF65-F5344CB8AC3E}">
        <p14:creationId xmlns:p14="http://schemas.microsoft.com/office/powerpoint/2010/main" val="1794587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682</Words>
  <Application>Microsoft Macintosh PowerPoint</Application>
  <PresentationFormat>On-screen Show (4:3)</PresentationFormat>
  <Paragraphs>90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Advantage</vt:lpstr>
      <vt:lpstr>Central Nervous system</vt:lpstr>
      <vt:lpstr>The brain</vt:lpstr>
      <vt:lpstr>The cerebrum</vt:lpstr>
      <vt:lpstr>The cerebrum</vt:lpstr>
      <vt:lpstr>The cerebrum</vt:lpstr>
      <vt:lpstr>The cerebrum</vt:lpstr>
      <vt:lpstr>PowerPoint Presentation</vt:lpstr>
      <vt:lpstr>The cerebrum</vt:lpstr>
      <vt:lpstr>The cerebrum</vt:lpstr>
      <vt:lpstr>Cerebrum</vt:lpstr>
      <vt:lpstr>Cerebrum</vt:lpstr>
      <vt:lpstr>PowerPoint Presentation</vt:lpstr>
      <vt:lpstr>The cerebellum</vt:lpstr>
      <vt:lpstr>PowerPoint Presentation</vt:lpstr>
      <vt:lpstr>Hypothalamus</vt:lpstr>
      <vt:lpstr>The medulla oblongata</vt:lpstr>
      <vt:lpstr>PowerPoint Presentation</vt:lpstr>
      <vt:lpstr>The medulla oblongata</vt:lpstr>
      <vt:lpstr>The spinal cord</vt:lpstr>
      <vt:lpstr>The spinal cord</vt:lpstr>
      <vt:lpstr>The spinal cord</vt:lpstr>
      <vt:lpstr>The spinal cord</vt:lpstr>
      <vt:lpstr>The spinal cord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Nervous system</dc:title>
  <dc:creator>Luke Chapman</dc:creator>
  <cp:lastModifiedBy>file</cp:lastModifiedBy>
  <cp:revision>4</cp:revision>
  <dcterms:created xsi:type="dcterms:W3CDTF">2013-03-12T02:27:49Z</dcterms:created>
  <dcterms:modified xsi:type="dcterms:W3CDTF">2016-03-02T04:40:01Z</dcterms:modified>
</cp:coreProperties>
</file>