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1" r:id="rId9"/>
    <p:sldId id="262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9BAA3-F0BC-4E4B-BA24-11935A64A940}" v="2" dt="2021-03-10T03:09:26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EY David [John Forrest Secondary College]" userId="75ed8336-e78f-4813-bc9f-d0b19357ceb3" providerId="ADAL" clId="{3939BAA3-F0BC-4E4B-BA24-11935A64A940}"/>
    <pc:docChg chg="modSld">
      <pc:chgData name="MOREY David [John Forrest Secondary College]" userId="75ed8336-e78f-4813-bc9f-d0b19357ceb3" providerId="ADAL" clId="{3939BAA3-F0BC-4E4B-BA24-11935A64A940}" dt="2021-03-10T03:09:26.534" v="3" actId="767"/>
      <pc:docMkLst>
        <pc:docMk/>
      </pc:docMkLst>
      <pc:sldChg chg="addSp delSp modSp mod">
        <pc:chgData name="MOREY David [John Forrest Secondary College]" userId="75ed8336-e78f-4813-bc9f-d0b19357ceb3" providerId="ADAL" clId="{3939BAA3-F0BC-4E4B-BA24-11935A64A940}" dt="2021-03-10T03:09:26.534" v="3" actId="767"/>
        <pc:sldMkLst>
          <pc:docMk/>
          <pc:sldMk cId="3573136972" sldId="256"/>
        </pc:sldMkLst>
        <pc:spChg chg="add mod">
          <ac:chgData name="MOREY David [John Forrest Secondary College]" userId="75ed8336-e78f-4813-bc9f-d0b19357ceb3" providerId="ADAL" clId="{3939BAA3-F0BC-4E4B-BA24-11935A64A940}" dt="2021-03-10T03:09:26.534" v="3" actId="767"/>
          <ac:spMkLst>
            <pc:docMk/>
            <pc:sldMk cId="3573136972" sldId="256"/>
            <ac:spMk id="4" creationId="{760B1E10-CBE1-AE48-806A-4124D5CC6797}"/>
          </ac:spMkLst>
        </pc:spChg>
        <pc:spChg chg="add del mod">
          <ac:chgData name="MOREY David [John Forrest Secondary College]" userId="75ed8336-e78f-4813-bc9f-d0b19357ceb3" providerId="ADAL" clId="{3939BAA3-F0BC-4E4B-BA24-11935A64A940}" dt="2021-03-09T23:58:08.169" v="2"/>
          <ac:spMkLst>
            <pc:docMk/>
            <pc:sldMk cId="3573136972" sldId="256"/>
            <ac:spMk id="4" creationId="{DB18FF44-3628-DF44-81AD-12C4C7FFE7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AU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CA1A5F-A525-E845-9C65-5F2FF94B4C00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2E6CA6A-8DC4-1744-A1A7-7F13F898D2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of movement and balance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B1E10-CBE1-AE48-806A-4124D5CC6797}"/>
              </a:ext>
            </a:extLst>
          </p:cNvPr>
          <p:cNvSpPr txBox="1"/>
          <p:nvPr/>
        </p:nvSpPr>
        <p:spPr>
          <a:xfrm>
            <a:off x="3877056" y="1719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3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Cerebellum -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715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Balance requires constant contraction and relaxation of muscles while walking, siting or running.</a:t>
            </a:r>
          </a:p>
          <a:p>
            <a:r>
              <a:rPr lang="en-US" dirty="0"/>
              <a:t>The cerebellum receives input from various senses regarding balance:</a:t>
            </a:r>
          </a:p>
          <a:p>
            <a:pPr lvl="1"/>
            <a:r>
              <a:rPr lang="en-US" dirty="0"/>
              <a:t>The cerebrum (awareness of what the body is doing)</a:t>
            </a:r>
          </a:p>
          <a:p>
            <a:pPr lvl="1"/>
            <a:r>
              <a:rPr lang="en-US" dirty="0"/>
              <a:t>Inner ear: semicircular canals – movement of head, </a:t>
            </a:r>
            <a:r>
              <a:rPr lang="en-US" dirty="0" err="1"/>
              <a:t>saccule</a:t>
            </a:r>
            <a:r>
              <a:rPr lang="en-US" dirty="0"/>
              <a:t> and utricle – position of the head</a:t>
            </a:r>
          </a:p>
          <a:p>
            <a:pPr lvl="1"/>
            <a:r>
              <a:rPr lang="en-US" dirty="0"/>
              <a:t>Eyes – able to observe body's position</a:t>
            </a:r>
          </a:p>
          <a:p>
            <a:pPr lvl="1"/>
            <a:r>
              <a:rPr lang="en-US" dirty="0"/>
              <a:t>Pressure receptors in skin – how much pressure is being put on the different parts of the body. Especially feet when standing, running or walking</a:t>
            </a:r>
          </a:p>
          <a:p>
            <a:pPr lvl="1"/>
            <a:r>
              <a:rPr lang="en-US" dirty="0"/>
              <a:t>Stretch receptors – how the body is moving around the joints</a:t>
            </a:r>
          </a:p>
          <a:p>
            <a:r>
              <a:rPr lang="en-US" dirty="0"/>
              <a:t>The cerebellum directs muscle movement in order to maintain balance.</a:t>
            </a:r>
          </a:p>
        </p:txBody>
      </p:sp>
    </p:spTree>
    <p:extLst>
      <p:ext uri="{BB962C8B-B14F-4D97-AF65-F5344CB8AC3E}">
        <p14:creationId xmlns:p14="http://schemas.microsoft.com/office/powerpoint/2010/main" val="411444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Cerebellum - balance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725" r="-22725"/>
          <a:stretch>
            <a:fillRect/>
          </a:stretch>
        </p:blipFill>
        <p:spPr>
          <a:xfrm>
            <a:off x="-196093" y="1600200"/>
            <a:ext cx="9585027" cy="5257800"/>
          </a:xfrm>
        </p:spPr>
      </p:pic>
    </p:spTree>
    <p:extLst>
      <p:ext uri="{BB962C8B-B14F-4D97-AF65-F5344CB8AC3E}">
        <p14:creationId xmlns:p14="http://schemas.microsoft.com/office/powerpoint/2010/main" val="379277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Reflexes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dirty="0"/>
              <a:t>Reflex: rapid, automatic response to a change in the external or internal environment:</a:t>
            </a:r>
          </a:p>
          <a:p>
            <a:pPr>
              <a:lnSpc>
                <a:spcPct val="90000"/>
              </a:lnSpc>
            </a:pPr>
            <a:r>
              <a:rPr lang="en-AU" dirty="0"/>
              <a:t>Stimulus – triggers the reflex</a:t>
            </a:r>
          </a:p>
          <a:p>
            <a:pPr>
              <a:lnSpc>
                <a:spcPct val="90000"/>
              </a:lnSpc>
            </a:pPr>
            <a:r>
              <a:rPr lang="en-AU" dirty="0"/>
              <a:t>Involuntary – occurs without conscious thoughts</a:t>
            </a:r>
          </a:p>
          <a:p>
            <a:pPr>
              <a:lnSpc>
                <a:spcPct val="90000"/>
              </a:lnSpc>
            </a:pPr>
            <a:r>
              <a:rPr lang="en-AU" dirty="0"/>
              <a:t>Rapid – only a small number of neurons are involved</a:t>
            </a:r>
          </a:p>
          <a:p>
            <a:pPr>
              <a:lnSpc>
                <a:spcPct val="90000"/>
              </a:lnSpc>
            </a:pPr>
            <a:r>
              <a:rPr lang="en-AU" dirty="0"/>
              <a:t>Stereotyped – the same response occurs every time</a:t>
            </a:r>
          </a:p>
        </p:txBody>
      </p:sp>
    </p:spTree>
    <p:extLst>
      <p:ext uri="{BB962C8B-B14F-4D97-AF65-F5344CB8AC3E}">
        <p14:creationId xmlns:p14="http://schemas.microsoft.com/office/powerpoint/2010/main" val="256640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Reflexes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AU" sz="2800" dirty="0"/>
              <a:t>Most reflexes are coordinated by the spinal cord. These are called spinal reflexes and make up a spinal reflex arc.</a:t>
            </a:r>
          </a:p>
          <a:p>
            <a:pPr lvl="1">
              <a:lnSpc>
                <a:spcPct val="80000"/>
              </a:lnSpc>
            </a:pPr>
            <a:r>
              <a:rPr lang="en-AU" sz="2400" dirty="0"/>
              <a:t>Receptor: reacts to a change in the internal or external environment. Initiates a nerve impulse in the sensory neuron.</a:t>
            </a:r>
          </a:p>
          <a:p>
            <a:pPr lvl="1">
              <a:lnSpc>
                <a:spcPct val="80000"/>
              </a:lnSpc>
            </a:pPr>
            <a:r>
              <a:rPr lang="en-AU" sz="2400" dirty="0"/>
              <a:t>Sensory neuron: carries impulse to the CNS</a:t>
            </a:r>
          </a:p>
          <a:p>
            <a:pPr lvl="1">
              <a:lnSpc>
                <a:spcPct val="80000"/>
              </a:lnSpc>
            </a:pPr>
            <a:r>
              <a:rPr lang="en-AU" sz="2400" dirty="0"/>
              <a:t>Synapse: may be a motor neuron or may be an interneuron which passes the impulse on to a motor neuron.</a:t>
            </a:r>
          </a:p>
          <a:p>
            <a:pPr lvl="1">
              <a:lnSpc>
                <a:spcPct val="80000"/>
              </a:lnSpc>
            </a:pPr>
            <a:r>
              <a:rPr lang="en-AU" sz="2400" dirty="0"/>
              <a:t>Motor neuron: carries a nerve impulse to an effector</a:t>
            </a:r>
          </a:p>
          <a:p>
            <a:pPr lvl="1">
              <a:lnSpc>
                <a:spcPct val="80000"/>
              </a:lnSpc>
            </a:pPr>
            <a:r>
              <a:rPr lang="en-AU" sz="2400" dirty="0"/>
              <a:t>Effector: receives the nerve impulse and carries out the response (usually muscle cells or secretory cells)</a:t>
            </a:r>
          </a:p>
        </p:txBody>
      </p:sp>
    </p:spTree>
    <p:extLst>
      <p:ext uri="{BB962C8B-B14F-4D97-AF65-F5344CB8AC3E}">
        <p14:creationId xmlns:p14="http://schemas.microsoft.com/office/powerpoint/2010/main" val="367927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 descr="ReflexArc_fig46_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8207375" cy="6156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88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human-blockhead-reflex-ar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7056437" cy="5680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34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Learned reflexes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Acquired reflexes: complex motor patterns that can be learned. Maintaining balance while riding a bike, catching a ball. </a:t>
            </a:r>
          </a:p>
          <a:p>
            <a:r>
              <a:rPr lang="en-AU"/>
              <a:t>These are learned through practice/repetition.</a:t>
            </a:r>
          </a:p>
        </p:txBody>
      </p:sp>
    </p:spTree>
    <p:extLst>
      <p:ext uri="{BB962C8B-B14F-4D97-AF65-F5344CB8AC3E}">
        <p14:creationId xmlns:p14="http://schemas.microsoft.com/office/powerpoint/2010/main" val="224407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Control of movement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Involves the coordination of the motor association area and primary motor area of the cerebral cortex, the cerebellum and the muscles. 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7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Motor association area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Plans behaviour. Make a program for a planned movement such as kicking a ball and sends it to the primary motor area. Sends this program to the primary motor area.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91" y="2971499"/>
            <a:ext cx="5804293" cy="38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9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Primary motor area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Sends nerve impulses through the brain stem, and spinal cord targeting a specific muscle with the instructions.</a:t>
            </a:r>
          </a:p>
          <a:p>
            <a:r>
              <a:rPr lang="en-AU" dirty="0"/>
              <a:t>The primary motor area is divided into the various parts of the body containing muscles that are controlled by the motor area.</a:t>
            </a:r>
          </a:p>
        </p:txBody>
      </p:sp>
    </p:spTree>
    <p:extLst>
      <p:ext uri="{BB962C8B-B14F-4D97-AF65-F5344CB8AC3E}">
        <p14:creationId xmlns:p14="http://schemas.microsoft.com/office/powerpoint/2010/main" val="266912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5" descr="homuncu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3417887" cy="38877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3" name="Picture 7" descr="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196975"/>
            <a:ext cx="4108450" cy="3960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77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and lower motor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 motor neurons – carry nerve impulses away from the primary motor area. This creates a connection between the brain and the appropriate level of the spinal cord.</a:t>
            </a:r>
          </a:p>
          <a:p>
            <a:r>
              <a:rPr lang="en-US" dirty="0"/>
              <a:t>Lower motor neurons – will carry the impulses from the spinal cord to the muscles. </a:t>
            </a:r>
          </a:p>
        </p:txBody>
      </p:sp>
    </p:spTree>
    <p:extLst>
      <p:ext uri="{BB962C8B-B14F-4D97-AF65-F5344CB8AC3E}">
        <p14:creationId xmlns:p14="http://schemas.microsoft.com/office/powerpoint/2010/main" val="136626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7521" r="-57521"/>
          <a:stretch>
            <a:fillRect/>
          </a:stretch>
        </p:blipFill>
        <p:spPr>
          <a:xfrm>
            <a:off x="-151984" y="484094"/>
            <a:ext cx="10851216" cy="5952212"/>
          </a:xfrm>
        </p:spPr>
      </p:pic>
    </p:spTree>
    <p:extLst>
      <p:ext uri="{BB962C8B-B14F-4D97-AF65-F5344CB8AC3E}">
        <p14:creationId xmlns:p14="http://schemas.microsoft.com/office/powerpoint/2010/main" val="404157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Cerebellum - movement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en-AU" dirty="0"/>
              <a:t>The cortex sends impulses to the cerebellum about muscle contraction.</a:t>
            </a:r>
          </a:p>
          <a:p>
            <a:r>
              <a:rPr lang="en-AU" dirty="0"/>
              <a:t>The cerebellum also receives information from:</a:t>
            </a:r>
          </a:p>
          <a:p>
            <a:pPr lvl="1"/>
            <a:r>
              <a:rPr lang="en-AU" dirty="0"/>
              <a:t>The inner ear</a:t>
            </a:r>
          </a:p>
          <a:p>
            <a:pPr lvl="1"/>
            <a:r>
              <a:rPr lang="en-AU" dirty="0"/>
              <a:t>Eye</a:t>
            </a:r>
          </a:p>
          <a:p>
            <a:pPr lvl="1"/>
            <a:r>
              <a:rPr lang="en-AU" dirty="0"/>
              <a:t>Muscle and joint receptors</a:t>
            </a:r>
          </a:p>
          <a:p>
            <a:r>
              <a:rPr lang="en-AU" dirty="0"/>
              <a:t>The cerebellum coordinates all of this information and creates a smooth coordinated movement for complex movements such as walking, throwing or jumping.</a:t>
            </a:r>
          </a:p>
        </p:txBody>
      </p:sp>
    </p:spTree>
    <p:extLst>
      <p:ext uri="{BB962C8B-B14F-4D97-AF65-F5344CB8AC3E}">
        <p14:creationId xmlns:p14="http://schemas.microsoft.com/office/powerpoint/2010/main" val="2249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Cerebellum - movement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Using this information the cerebellum critiques a person</a:t>
            </a:r>
            <a:r>
              <a:rPr lang="en-AU" dirty="0">
                <a:latin typeface="Arial"/>
              </a:rPr>
              <a:t>’</a:t>
            </a:r>
            <a:r>
              <a:rPr lang="en-AU" dirty="0"/>
              <a:t>s intentions and their actual performance.</a:t>
            </a:r>
          </a:p>
          <a:p>
            <a:r>
              <a:rPr lang="en-AU" dirty="0"/>
              <a:t>This allows you to practice and skill and to improve the execution of a skill.</a:t>
            </a:r>
          </a:p>
          <a:p>
            <a:r>
              <a:rPr lang="en-AU" dirty="0"/>
              <a:t>Babies and young children display jerky and uncoordinated movement due to the cerebellum being undeveloped as yet. </a:t>
            </a:r>
          </a:p>
        </p:txBody>
      </p:sp>
    </p:spTree>
    <p:extLst>
      <p:ext uri="{BB962C8B-B14F-4D97-AF65-F5344CB8AC3E}">
        <p14:creationId xmlns:p14="http://schemas.microsoft.com/office/powerpoint/2010/main" val="281681712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565</TotalTime>
  <Words>565</Words>
  <Application>Microsoft Macintosh PowerPoint</Application>
  <PresentationFormat>On-screen Show (4:3)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Rockwell</vt:lpstr>
      <vt:lpstr>Wingdings</vt:lpstr>
      <vt:lpstr>Advantage</vt:lpstr>
      <vt:lpstr>Control of movement and balance</vt:lpstr>
      <vt:lpstr>Control of movement</vt:lpstr>
      <vt:lpstr>Motor association area</vt:lpstr>
      <vt:lpstr>Primary motor area</vt:lpstr>
      <vt:lpstr>PowerPoint Presentation</vt:lpstr>
      <vt:lpstr>Upper and lower motor neurons</vt:lpstr>
      <vt:lpstr>PowerPoint Presentation</vt:lpstr>
      <vt:lpstr>Cerebellum - movement</vt:lpstr>
      <vt:lpstr>Cerebellum - movement</vt:lpstr>
      <vt:lpstr>Cerebellum - balance</vt:lpstr>
      <vt:lpstr>Cerebellum - balance</vt:lpstr>
      <vt:lpstr>Reflexes</vt:lpstr>
      <vt:lpstr>Reflexes</vt:lpstr>
      <vt:lpstr>PowerPoint Presentation</vt:lpstr>
      <vt:lpstr>PowerPoint Presentation</vt:lpstr>
      <vt:lpstr>Learned reflexes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of movement and balance</dc:title>
  <dc:creator>Luke Chapman</dc:creator>
  <cp:lastModifiedBy>MOREY David [John Forrest Secondary College]</cp:lastModifiedBy>
  <cp:revision>10</cp:revision>
  <dcterms:created xsi:type="dcterms:W3CDTF">2013-03-12T01:05:44Z</dcterms:created>
  <dcterms:modified xsi:type="dcterms:W3CDTF">2021-03-10T03:09:52Z</dcterms:modified>
</cp:coreProperties>
</file>