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36"/>
    <p:restoredTop sz="95789"/>
  </p:normalViewPr>
  <p:slideViewPr>
    <p:cSldViewPr snapToGrid="0" snapToObjects="1">
      <p:cViewPr varScale="1">
        <p:scale>
          <a:sx n="108" d="100"/>
          <a:sy n="108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EY David [John Forrest Secondary College]" userId="75ed8336-e78f-4813-bc9f-d0b19357ceb3" providerId="ADAL" clId="{948052AB-121A-A646-B142-32A3DA5B79A6}"/>
    <pc:docChg chg="custSel addSld modSld">
      <pc:chgData name="MOREY David [John Forrest Secondary College]" userId="75ed8336-e78f-4813-bc9f-d0b19357ceb3" providerId="ADAL" clId="{948052AB-121A-A646-B142-32A3DA5B79A6}" dt="2020-03-17T06:29:51.300" v="4"/>
      <pc:docMkLst>
        <pc:docMk/>
      </pc:docMkLst>
      <pc:sldChg chg="delSp modSp add">
        <pc:chgData name="MOREY David [John Forrest Secondary College]" userId="75ed8336-e78f-4813-bc9f-d0b19357ceb3" providerId="ADAL" clId="{948052AB-121A-A646-B142-32A3DA5B79A6}" dt="2020-03-17T06:29:51.300" v="4"/>
        <pc:sldMkLst>
          <pc:docMk/>
          <pc:sldMk cId="2765615980" sldId="265"/>
        </pc:sldMkLst>
        <pc:spChg chg="del">
          <ac:chgData name="MOREY David [John Forrest Secondary College]" userId="75ed8336-e78f-4813-bc9f-d0b19357ceb3" providerId="ADAL" clId="{948052AB-121A-A646-B142-32A3DA5B79A6}" dt="2020-03-17T06:27:54.032" v="2" actId="478"/>
          <ac:spMkLst>
            <pc:docMk/>
            <pc:sldMk cId="2765615980" sldId="265"/>
            <ac:spMk id="2" creationId="{0988D996-98FF-5A4B-B603-37C5DA8C6E74}"/>
          </ac:spMkLst>
        </pc:spChg>
        <pc:spChg chg="mod">
          <ac:chgData name="MOREY David [John Forrest Secondary College]" userId="75ed8336-e78f-4813-bc9f-d0b19357ceb3" providerId="ADAL" clId="{948052AB-121A-A646-B142-32A3DA5B79A6}" dt="2020-03-17T06:29:51.300" v="4"/>
          <ac:spMkLst>
            <pc:docMk/>
            <pc:sldMk cId="2765615980" sldId="265"/>
            <ac:spMk id="3" creationId="{170A442D-2F9A-9F44-AABD-0AD94D16B188}"/>
          </ac:spMkLst>
        </pc:spChg>
      </pc:sldChg>
    </pc:docChg>
  </pc:docChgLst>
  <pc:docChgLst>
    <pc:chgData name="MOREY David [John Forrest Secondary College]" userId="75ed8336-e78f-4813-bc9f-d0b19357ceb3" providerId="ADAL" clId="{C5E7DA5F-7C35-D047-AED8-872989373E33}"/>
    <pc:docChg chg="delSld modSld">
      <pc:chgData name="MOREY David [John Forrest Secondary College]" userId="75ed8336-e78f-4813-bc9f-d0b19357ceb3" providerId="ADAL" clId="{C5E7DA5F-7C35-D047-AED8-872989373E33}" dt="2022-02-15T02:48:19.671" v="13" actId="20577"/>
      <pc:docMkLst>
        <pc:docMk/>
      </pc:docMkLst>
      <pc:sldChg chg="modSp mod">
        <pc:chgData name="MOREY David [John Forrest Secondary College]" userId="75ed8336-e78f-4813-bc9f-d0b19357ceb3" providerId="ADAL" clId="{C5E7DA5F-7C35-D047-AED8-872989373E33}" dt="2022-02-15T02:48:19.671" v="13" actId="20577"/>
        <pc:sldMkLst>
          <pc:docMk/>
          <pc:sldMk cId="392742634" sldId="258"/>
        </pc:sldMkLst>
        <pc:spChg chg="mod">
          <ac:chgData name="MOREY David [John Forrest Secondary College]" userId="75ed8336-e78f-4813-bc9f-d0b19357ceb3" providerId="ADAL" clId="{C5E7DA5F-7C35-D047-AED8-872989373E33}" dt="2022-02-15T02:48:19.671" v="13" actId="20577"/>
          <ac:spMkLst>
            <pc:docMk/>
            <pc:sldMk cId="392742634" sldId="258"/>
            <ac:spMk id="5" creationId="{00000000-0000-0000-0000-000000000000}"/>
          </ac:spMkLst>
        </pc:spChg>
      </pc:sldChg>
      <pc:sldChg chg="del">
        <pc:chgData name="MOREY David [John Forrest Secondary College]" userId="75ed8336-e78f-4813-bc9f-d0b19357ceb3" providerId="ADAL" clId="{C5E7DA5F-7C35-D047-AED8-872989373E33}" dt="2022-02-15T02:22:38.984" v="0" actId="2696"/>
        <pc:sldMkLst>
          <pc:docMk/>
          <pc:sldMk cId="2765615980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18D-5C49-FD4A-A884-9276DA7CA2B5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972A-A21A-7E49-8CC0-03B3820D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7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18D-5C49-FD4A-A884-9276DA7CA2B5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972A-A21A-7E49-8CC0-03B3820D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5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18D-5C49-FD4A-A884-9276DA7CA2B5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972A-A21A-7E49-8CC0-03B3820D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7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18D-5C49-FD4A-A884-9276DA7CA2B5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972A-A21A-7E49-8CC0-03B3820D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3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18D-5C49-FD4A-A884-9276DA7CA2B5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972A-A21A-7E49-8CC0-03B3820D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3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18D-5C49-FD4A-A884-9276DA7CA2B5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972A-A21A-7E49-8CC0-03B3820D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8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18D-5C49-FD4A-A884-9276DA7CA2B5}" type="datetimeFigureOut">
              <a:rPr lang="en-US" smtClean="0"/>
              <a:t>2/15/22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972A-A21A-7E49-8CC0-03B3820D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18D-5C49-FD4A-A884-9276DA7CA2B5}" type="datetimeFigureOut">
              <a:rPr lang="en-US" smtClean="0"/>
              <a:t>2/15/22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972A-A21A-7E49-8CC0-03B3820D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6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18D-5C49-FD4A-A884-9276DA7CA2B5}" type="datetimeFigureOut">
              <a:rPr lang="en-US" smtClean="0"/>
              <a:t>2/15/22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972A-A21A-7E49-8CC0-03B3820D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7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18D-5C49-FD4A-A884-9276DA7CA2B5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972A-A21A-7E49-8CC0-03B3820D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18D-5C49-FD4A-A884-9276DA7CA2B5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972A-A21A-7E49-8CC0-03B3820D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2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2C18D-5C49-FD4A-A884-9276DA7CA2B5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972A-A21A-7E49-8CC0-03B3820D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9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dirty="0"/>
              <a:t>Detecting &amp; Regulating Change</a:t>
            </a:r>
          </a:p>
        </p:txBody>
      </p:sp>
      <p:pic>
        <p:nvPicPr>
          <p:cNvPr id="1028" name="Picture 4" descr="mage result for receptor awkward yet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260" y="2605089"/>
            <a:ext cx="5165479" cy="425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3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Receptors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8488"/>
            <a:ext cx="5148263" cy="4351338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Detects</a:t>
            </a:r>
            <a:r>
              <a:rPr lang="en-US" dirty="0"/>
              <a:t> change in the body’s </a:t>
            </a:r>
            <a:r>
              <a:rPr lang="en-US" dirty="0">
                <a:solidFill>
                  <a:schemeClr val="accent6"/>
                </a:solidFill>
              </a:rPr>
              <a:t>internal and external </a:t>
            </a:r>
            <a:r>
              <a:rPr lang="en-US" dirty="0"/>
              <a:t>environment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/>
                </a:solidFill>
              </a:rPr>
              <a:t>Sense organs </a:t>
            </a:r>
          </a:p>
          <a:p>
            <a:pPr lvl="1"/>
            <a:r>
              <a:rPr lang="en-US" dirty="0"/>
              <a:t>Contain a group of receptor cells of a </a:t>
            </a:r>
            <a:r>
              <a:rPr lang="en-US" dirty="0">
                <a:solidFill>
                  <a:schemeClr val="accent2"/>
                </a:solidFill>
              </a:rPr>
              <a:t>particular type  </a:t>
            </a:r>
          </a:p>
          <a:p>
            <a:pPr lvl="1"/>
            <a:r>
              <a:rPr lang="en-US" dirty="0"/>
              <a:t>E.g. light receptors in the eye </a:t>
            </a:r>
          </a:p>
        </p:txBody>
      </p:sp>
      <p:pic>
        <p:nvPicPr>
          <p:cNvPr id="2050" name="Picture 2" descr="mage result for awkward yeti ey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912" y="365125"/>
            <a:ext cx="6224588" cy="622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46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Receptors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791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Thermoreceptors – detect change in body temperature</a:t>
            </a:r>
          </a:p>
          <a:p>
            <a:endParaRPr lang="en-US" dirty="0"/>
          </a:p>
          <a:p>
            <a:r>
              <a:rPr lang="en-US" dirty="0" err="1"/>
              <a:t>Osmoreceptors</a:t>
            </a:r>
            <a:r>
              <a:rPr lang="en-US" dirty="0"/>
              <a:t> – detect changes in </a:t>
            </a:r>
            <a:r>
              <a:rPr lang="en-US" dirty="0">
                <a:solidFill>
                  <a:schemeClr val="accent6"/>
                </a:solidFill>
              </a:rPr>
              <a:t>osmotic pressure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/>
              <a:t>Chemoreceptors – detect changes in concentrations of </a:t>
            </a:r>
            <a:r>
              <a:rPr lang="en-US" dirty="0">
                <a:solidFill>
                  <a:schemeClr val="accent6"/>
                </a:solidFill>
              </a:rPr>
              <a:t>chemicals</a:t>
            </a:r>
            <a:r>
              <a:rPr lang="en-US" dirty="0"/>
              <a:t> (oxygen, carbon dioxide, hydrogen, glucose)</a:t>
            </a:r>
          </a:p>
          <a:p>
            <a:endParaRPr lang="en-US" dirty="0"/>
          </a:p>
          <a:p>
            <a:r>
              <a:rPr lang="en-US" dirty="0"/>
              <a:t>Touch receptors – detect touch/pressure </a:t>
            </a:r>
          </a:p>
          <a:p>
            <a:endParaRPr lang="en-US" dirty="0"/>
          </a:p>
          <a:p>
            <a:r>
              <a:rPr lang="en-US" dirty="0"/>
              <a:t>Pain (</a:t>
            </a:r>
            <a:r>
              <a:rPr lang="en-US" dirty="0">
                <a:solidFill>
                  <a:schemeClr val="accent6"/>
                </a:solidFill>
              </a:rPr>
              <a:t>nociceptor</a:t>
            </a:r>
            <a:r>
              <a:rPr lang="en-US" dirty="0"/>
              <a:t>) receptors – stimulated by damage to tissue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7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Receptors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122728"/>
              </p:ext>
            </p:extLst>
          </p:nvPr>
        </p:nvGraphicFramePr>
        <p:xfrm>
          <a:off x="838200" y="3300412"/>
          <a:ext cx="10791825" cy="3100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9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4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8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3596">
                <a:tc>
                  <a:txBody>
                    <a:bodyPr/>
                    <a:lstStyle/>
                    <a:p>
                      <a:r>
                        <a:rPr lang="en-US" dirty="0"/>
                        <a:t>Receptor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r>
                        <a:rPr lang="en-US" baseline="0" dirty="0"/>
                        <a:t> 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(are they located in different areas?)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Detects </a:t>
                      </a:r>
                      <a:br>
                        <a:rPr lang="en-US" dirty="0"/>
                      </a:br>
                      <a:r>
                        <a:rPr lang="en-US" dirty="0"/>
                        <a:t>(what stimuli)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1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1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1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1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1382534"/>
            <a:ext cx="1051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TASK</a:t>
            </a:r>
            <a:br>
              <a:rPr lang="en-US" sz="2400" dirty="0"/>
            </a:br>
            <a:r>
              <a:rPr lang="en-US" sz="2400" dirty="0"/>
              <a:t>Using your text book (</a:t>
            </a:r>
            <a:r>
              <a:rPr lang="en-US" sz="2400" dirty="0" err="1"/>
              <a:t>pg</a:t>
            </a:r>
            <a:r>
              <a:rPr lang="en-US" sz="2400" dirty="0"/>
              <a:t> 61-64); in a table summarise each type of receptor, where they are located, and what it is they are stimulated by. </a:t>
            </a:r>
            <a:br>
              <a:rPr lang="en-US" sz="2400" dirty="0"/>
            </a:br>
            <a:r>
              <a:rPr lang="en-US" sz="2400"/>
              <a:t>–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742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four properties of a reflex?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6"/>
                </a:solidFill>
              </a:rPr>
              <a:t>S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I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R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S </a:t>
            </a:r>
          </a:p>
        </p:txBody>
      </p:sp>
    </p:spTree>
    <p:extLst>
      <p:ext uri="{BB962C8B-B14F-4D97-AF65-F5344CB8AC3E}">
        <p14:creationId xmlns:p14="http://schemas.microsoft.com/office/powerpoint/2010/main" val="100043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 reflex: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552709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Stimulus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is required to trigger – not spontaneous 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Involuntary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– occurs </a:t>
            </a:r>
            <a:r>
              <a:rPr lang="en-US" dirty="0">
                <a:solidFill>
                  <a:schemeClr val="accent2"/>
                </a:solidFill>
              </a:rPr>
              <a:t>without conscious </a:t>
            </a:r>
            <a:r>
              <a:rPr lang="en-US" dirty="0"/>
              <a:t>thought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Response is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rapid</a:t>
            </a:r>
            <a:r>
              <a:rPr lang="en-US" dirty="0"/>
              <a:t> – only a </a:t>
            </a:r>
            <a:r>
              <a:rPr lang="en-US" dirty="0">
                <a:solidFill>
                  <a:schemeClr val="accent2"/>
                </a:solidFill>
              </a:rPr>
              <a:t>small number of neurons </a:t>
            </a:r>
            <a:r>
              <a:rPr lang="en-US" dirty="0"/>
              <a:t>involved 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Response is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stereotyped</a:t>
            </a:r>
            <a:r>
              <a:rPr lang="en-US" dirty="0"/>
              <a:t> – impulses travel the </a:t>
            </a:r>
            <a:r>
              <a:rPr lang="en-US" dirty="0">
                <a:solidFill>
                  <a:schemeClr val="accent2"/>
                </a:solidFill>
              </a:rPr>
              <a:t>same way </a:t>
            </a:r>
            <a:r>
              <a:rPr lang="en-US" dirty="0"/>
              <a:t>each time it happens </a:t>
            </a:r>
          </a:p>
        </p:txBody>
      </p:sp>
    </p:spTree>
    <p:extLst>
      <p:ext uri="{BB962C8B-B14F-4D97-AF65-F5344CB8AC3E}">
        <p14:creationId xmlns:p14="http://schemas.microsoft.com/office/powerpoint/2010/main" val="156162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4231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difference between an innate reflex and an acquired reflex? |Give an example of each. </a:t>
            </a:r>
          </a:p>
        </p:txBody>
      </p:sp>
    </p:spTree>
    <p:extLst>
      <p:ext uri="{BB962C8B-B14F-4D97-AF65-F5344CB8AC3E}">
        <p14:creationId xmlns:p14="http://schemas.microsoft.com/office/powerpoint/2010/main" val="468556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Learned reflexes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Innate reflexes </a:t>
            </a:r>
            <a:r>
              <a:rPr lang="en-US" dirty="0"/>
              <a:t>- complex motor patterns appear </a:t>
            </a:r>
            <a:r>
              <a:rPr lang="en-US" dirty="0">
                <a:solidFill>
                  <a:schemeClr val="accent2"/>
                </a:solidFill>
              </a:rPr>
              <a:t>during development</a:t>
            </a:r>
          </a:p>
          <a:p>
            <a:pPr lvl="1"/>
            <a:r>
              <a:rPr lang="en-US" dirty="0"/>
              <a:t>Determined genetically </a:t>
            </a:r>
          </a:p>
          <a:p>
            <a:pPr lvl="1"/>
            <a:r>
              <a:rPr lang="en-US" dirty="0"/>
              <a:t>Suckling </a:t>
            </a:r>
          </a:p>
          <a:p>
            <a:pPr lvl="1"/>
            <a:r>
              <a:rPr lang="en-US" dirty="0"/>
              <a:t>Chewing </a:t>
            </a:r>
          </a:p>
          <a:p>
            <a:pPr lvl="1"/>
            <a:r>
              <a:rPr lang="en-US" dirty="0"/>
              <a:t>Following movements with their eyes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Acquired reflexes </a:t>
            </a:r>
            <a:r>
              <a:rPr lang="en-US" dirty="0"/>
              <a:t>– through </a:t>
            </a:r>
            <a:r>
              <a:rPr lang="en-US" dirty="0">
                <a:solidFill>
                  <a:schemeClr val="accent2"/>
                </a:solidFill>
              </a:rPr>
              <a:t>constant repetition</a:t>
            </a:r>
          </a:p>
          <a:p>
            <a:pPr lvl="1"/>
            <a:r>
              <a:rPr lang="en-US" dirty="0"/>
              <a:t>Muscular adjustments required for bike riding </a:t>
            </a:r>
          </a:p>
          <a:p>
            <a:pPr lvl="1"/>
            <a:r>
              <a:rPr lang="en-US" dirty="0"/>
              <a:t>Jamming the brakes of a car </a:t>
            </a:r>
          </a:p>
          <a:p>
            <a:pPr lvl="1"/>
            <a:r>
              <a:rPr lang="en-US" dirty="0"/>
              <a:t>Catching a ball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3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259</Words>
  <Application>Microsoft Macintosh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Detecting &amp; Regulating Change</vt:lpstr>
      <vt:lpstr>Receptors </vt:lpstr>
      <vt:lpstr>Receptors</vt:lpstr>
      <vt:lpstr>Receptors </vt:lpstr>
      <vt:lpstr>What are the four properties of a reflex? </vt:lpstr>
      <vt:lpstr>Properties of a reflex: </vt:lpstr>
      <vt:lpstr>What is the difference between an innate reflex and an acquired reflex? |Give an example of each. </vt:lpstr>
      <vt:lpstr>Learned reflexes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&amp; Regulating Change</dc:title>
  <dc:creator>Microsoft Office User</dc:creator>
  <cp:lastModifiedBy>MOREY David [John Forrest Secondary College]</cp:lastModifiedBy>
  <cp:revision>4</cp:revision>
  <dcterms:created xsi:type="dcterms:W3CDTF">2019-03-12T00:15:45Z</dcterms:created>
  <dcterms:modified xsi:type="dcterms:W3CDTF">2022-02-15T02:48:29Z</dcterms:modified>
</cp:coreProperties>
</file>