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sldIdLst>
    <p:sldId id="289" r:id="rId2"/>
    <p:sldId id="271" r:id="rId3"/>
    <p:sldId id="276" r:id="rId4"/>
    <p:sldId id="272" r:id="rId5"/>
    <p:sldId id="290" r:id="rId6"/>
    <p:sldId id="279" r:id="rId7"/>
    <p:sldId id="280" r:id="rId8"/>
    <p:sldId id="281" r:id="rId9"/>
    <p:sldId id="291" r:id="rId10"/>
    <p:sldId id="296" r:id="rId11"/>
    <p:sldId id="292" r:id="rId12"/>
    <p:sldId id="287" r:id="rId13"/>
    <p:sldId id="288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D6009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9" d="100"/>
          <a:sy n="6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3B83-3C0C-45A2-82B4-CA23A979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7A77-D606-4675-B1F5-D3B2CF67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D2471-0C86-45F6-93FB-F13EEDC2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2D7CD-B9E3-4110-A8AE-9A4CF3203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59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274320" rIns="274320" bIns="274320" rtlCol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2FFE0F-E16B-444E-A388-407F4506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749505-D1AF-491F-85CC-C058556C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F588B1-E021-4AD3-97EB-D5D4BE7E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8F128-79D6-498A-B6CB-F5416B8EBD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09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39E78A-7DE8-43D8-A8A7-CE84B93AD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10D32DC-FE79-4C28-B4A6-C6DA5818AC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9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543E618-3FD0-4FF1-A456-DF478BB072C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8079204-96DD-46C3-B79D-33CAA04FB3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907CF08-DA8C-4293-9A04-6737A28A588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509D62E-9717-47EC-8FB6-8828E78F6A3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48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70A2-ABE7-419B-A4E5-33528A39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0E68-FD1E-4A14-BD6D-5A71B547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2FC91-FAEC-4826-B245-79F1CB9F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6ED34-62C2-4A6E-9D45-EA33CB420F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666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9DCA-0BBD-409B-99EF-2E475B40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DE8C-7237-4412-B9FA-7030D49E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1A1C-FE8F-4B3F-9840-8FD8A889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6C8A7-96B4-4BFD-94C3-DB239AAFF4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41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3ECB4-1D40-4F8C-9032-4F8396AB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52F34-DC90-4461-8334-3CCAEF5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AECD2-FA80-44C9-BCAB-271D2C41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7BA744-FF2F-4692-8BAD-733FC092DD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06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F10A5-E409-409D-97DD-4FBF0133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6179-604D-4DA1-989A-07E52D8E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597D-E44D-4301-B7C5-8E19E617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597C4-73C3-4900-B433-B0A91FD531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11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AU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42DA085-2986-4AE8-ACAA-5E1354BC9A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57A9FB-80BE-40F0-91D5-9C2964D1DE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0EFC-F0E2-4BCF-B465-73A6BB2B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DA9D-CEF8-46A6-853F-C25741A4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A98B-4459-425D-AB87-3CD72DEB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70560-3FEB-4002-BCAC-23A6B486E8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46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94940B-F7DB-49E0-90DF-E39FFE56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314C54-9689-4BF0-AE5D-4A9616BD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2DD432-6CD1-4B33-9C2B-C103B006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2E794-0E04-4255-8A6C-5BAF9A9064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72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106534-03FF-4303-A123-05E6B9AAC146}"/>
              </a:ext>
            </a:extLst>
          </p:cNvPr>
          <p:cNvCxnSpPr/>
          <p:nvPr/>
        </p:nvCxnSpPr>
        <p:spPr>
          <a:xfrm>
            <a:off x="1211263" y="2905125"/>
            <a:ext cx="338455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22845C-FBA3-456C-8155-19BE9374E4E5}"/>
              </a:ext>
            </a:extLst>
          </p:cNvPr>
          <p:cNvCxnSpPr/>
          <p:nvPr/>
        </p:nvCxnSpPr>
        <p:spPr>
          <a:xfrm>
            <a:off x="5238750" y="2905125"/>
            <a:ext cx="338296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7E9101-58F0-4173-AA9C-491D99AFC59F}"/>
              </a:ext>
            </a:extLst>
          </p:cNvPr>
          <p:cNvCxnSpPr/>
          <p:nvPr/>
        </p:nvCxnSpPr>
        <p:spPr>
          <a:xfrm>
            <a:off x="1211263" y="2905125"/>
            <a:ext cx="338455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8B3E36-AF68-4071-BD31-8C114005C922}"/>
              </a:ext>
            </a:extLst>
          </p:cNvPr>
          <p:cNvCxnSpPr/>
          <p:nvPr/>
        </p:nvCxnSpPr>
        <p:spPr>
          <a:xfrm>
            <a:off x="5238750" y="2905125"/>
            <a:ext cx="338296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E6991-E76E-4D52-984F-3F6763BD2507}"/>
              </a:ext>
            </a:extLst>
          </p:cNvPr>
          <p:cNvCxnSpPr/>
          <p:nvPr/>
        </p:nvCxnSpPr>
        <p:spPr>
          <a:xfrm>
            <a:off x="1211263" y="2905125"/>
            <a:ext cx="338455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114438-37E7-48AE-842E-90CB18103F59}"/>
              </a:ext>
            </a:extLst>
          </p:cNvPr>
          <p:cNvCxnSpPr/>
          <p:nvPr/>
        </p:nvCxnSpPr>
        <p:spPr>
          <a:xfrm>
            <a:off x="5238750" y="2905125"/>
            <a:ext cx="338296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A38869F0-3FDD-431F-B834-2819B75A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99AC2C3-0F61-4953-BE57-665F27B2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18D4FCEC-C7AA-4DD5-8802-2C92CC68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892D2-C2E8-4628-A0FC-34F4338F66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49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A6EFB99-47D4-410F-A04A-C9B26CFA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DBD0102-A3B4-43B8-992D-F3112CD9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13109D7-5FA0-4A45-8835-E3D6F190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A5B1D-865A-46F5-AF4F-E6DE8959DF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90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7BF87A-1210-4DA7-B722-67E3A5A7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968336-0A47-4BAD-8ABD-1CDEE33E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521C0A-1BC2-494A-8A4E-7F443F7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39926-A5EE-4612-BC87-8775DBF4B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70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274320" rIns="274320" bIns="2743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56FAEA-F271-434A-B23F-E0498651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519C53-DB80-444E-909F-FA10BF0B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F12009-92DC-4A74-B4D2-46B9A535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E676A-A72C-4596-BBCF-71C2711CAB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80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FC9CAA2-44CE-41FF-B014-6788D6D475A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23950"/>
            <a:ext cx="8913813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985149D-CFBE-4A13-A7A2-58D59A38BE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14425" y="2595563"/>
            <a:ext cx="7610475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4525-1552-459B-8C37-4D163FF3F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B5B22-C8F1-4524-A861-F09700C92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A835E-6A17-4D9E-8B86-4D45BDBD1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00B990FD-6C7D-4B37-AD1A-DE05220E5D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6FDBF-1D09-46F9-97D8-AC2029252A37}"/>
              </a:ext>
            </a:extLst>
          </p:cNvPr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A89258-CFDB-4977-8BC7-516E54CC726B}"/>
              </a:ext>
            </a:extLst>
          </p:cNvPr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20" r:id="rId3"/>
    <p:sldLayoutId id="2147483712" r:id="rId4"/>
    <p:sldLayoutId id="2147483713" r:id="rId5"/>
    <p:sldLayoutId id="2147483721" r:id="rId6"/>
    <p:sldLayoutId id="2147483714" r:id="rId7"/>
    <p:sldLayoutId id="2147483715" r:id="rId8"/>
    <p:sldLayoutId id="2147483716" r:id="rId9"/>
    <p:sldLayoutId id="2147483717" r:id="rId10"/>
    <p:sldLayoutId id="2147483722" r:id="rId11"/>
    <p:sldLayoutId id="2147483723" r:id="rId12"/>
    <p:sldLayoutId id="2147483724" r:id="rId13"/>
    <p:sldLayoutId id="2147483718" r:id="rId14"/>
    <p:sldLayoutId id="2147483719" r:id="rId15"/>
    <p:sldLayoutId id="2147483725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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51640B"/>
        </a:buClr>
        <a:buFont typeface="Wingdings 2" panose="05020102010507070707" pitchFamily="18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1640B"/>
        </a:buClr>
        <a:buFont typeface="Wingdings 2" panose="05020102010507070707" pitchFamily="18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4">
            <a:extLst>
              <a:ext uri="{FF2B5EF4-FFF2-40B4-BE49-F238E27FC236}">
                <a16:creationId xmlns:a16="http://schemas.microsoft.com/office/drawing/2014/main" id="{FF2D07C2-BBFB-4814-8ABB-ECFB6F571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7413"/>
            <a:ext cx="8915400" cy="877887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Homeostasis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F72FF4F-C459-4820-B211-27021F0A0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035300"/>
            <a:ext cx="8001000" cy="38227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Fluid levels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61AD75BE-49A7-43C5-B1F3-1DCBF2D9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Behavioural response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CB22832F-FFBF-4CA6-A4BA-B2420C9DC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When the thirst center is stimulated other stimuli are involved as well including a dry mouth and “feeling thirsty”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This causes the conscious part of the brain to get a drink.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This extra fluid is taken into the blood plasma from the alimentary canal increasing the blood volume.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6769-8E11-4C6C-B34B-4598574C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The role of Antidiuretic hormone (ADH)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C6889684-4BFA-49B6-97BB-DBA84FDB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thirst center (hypothalamus) will stimulate the posterior lobe of the pituitary to release ADH into the blood.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ADH targets the </a:t>
            </a:r>
            <a:r>
              <a:rPr lang="en-US" altLang="en-US" b="1">
                <a:ea typeface="ＭＳ Ｐゴシック" panose="020B0600070205080204" pitchFamily="34" charset="-128"/>
              </a:rPr>
              <a:t>distal convoluted tubule </a:t>
            </a:r>
            <a:r>
              <a:rPr lang="en-US" altLang="en-US">
                <a:ea typeface="ＭＳ Ｐゴシック" panose="020B0600070205080204" pitchFamily="34" charset="-128"/>
              </a:rPr>
              <a:t>and </a:t>
            </a:r>
            <a:r>
              <a:rPr lang="en-US" altLang="en-US" b="1">
                <a:ea typeface="ＭＳ Ｐゴシック" panose="020B0600070205080204" pitchFamily="34" charset="-128"/>
              </a:rPr>
              <a:t>collecting tubule</a:t>
            </a:r>
            <a:r>
              <a:rPr lang="en-US" altLang="en-US">
                <a:ea typeface="ＭＳ Ｐゴシック" panose="020B0600070205080204" pitchFamily="34" charset="-128"/>
              </a:rPr>
              <a:t> of the nephron tubules in the kidney.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This causes more water to be reabsorbed into the blood plasma.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1" descr="fig 9">
            <a:extLst>
              <a:ext uri="{FF2B5EF4-FFF2-40B4-BE49-F238E27FC236}">
                <a16:creationId xmlns:a16="http://schemas.microsoft.com/office/drawing/2014/main" id="{772D3286-994B-46D9-8656-21C5D78D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47838"/>
            <a:ext cx="50165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ext Box 4">
            <a:extLst>
              <a:ext uri="{FF2B5EF4-FFF2-40B4-BE49-F238E27FC236}">
                <a16:creationId xmlns:a16="http://schemas.microsoft.com/office/drawing/2014/main" id="{09C35143-26BD-43AE-BC0C-C241F1C8C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150938"/>
            <a:ext cx="2246312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Gill Sans MT" panose="020B0502020104020203" pitchFamily="34" charset="0"/>
              </a:rPr>
              <a:t>ADH increases </a:t>
            </a:r>
          </a:p>
          <a:p>
            <a:pPr algn="r" eaLnBrk="1" hangingPunct="1"/>
            <a:r>
              <a:rPr lang="en-US" altLang="en-US" sz="1600">
                <a:latin typeface="Gill Sans MT" panose="020B0502020104020203" pitchFamily="34" charset="0"/>
              </a:rPr>
              <a:t>permeability of  tubule</a:t>
            </a:r>
            <a:endParaRPr lang="en-US" altLang="en-US" sz="1600"/>
          </a:p>
        </p:txBody>
      </p:sp>
      <p:sp>
        <p:nvSpPr>
          <p:cNvPr id="29699" name="Arc 5">
            <a:extLst>
              <a:ext uri="{FF2B5EF4-FFF2-40B4-BE49-F238E27FC236}">
                <a16:creationId xmlns:a16="http://schemas.microsoft.com/office/drawing/2014/main" id="{F30504F7-DAFA-4EE1-869A-5F9DC0ABC7DD}"/>
              </a:ext>
            </a:extLst>
          </p:cNvPr>
          <p:cNvSpPr>
            <a:spLocks/>
          </p:cNvSpPr>
          <p:nvPr/>
        </p:nvSpPr>
        <p:spPr bwMode="auto">
          <a:xfrm flipH="1" flipV="1">
            <a:off x="4841875" y="0"/>
            <a:ext cx="949325" cy="2176463"/>
          </a:xfrm>
          <a:custGeom>
            <a:avLst/>
            <a:gdLst>
              <a:gd name="T0" fmla="*/ 9277104 w 17230"/>
              <a:gd name="T1" fmla="*/ 0 h 21383"/>
              <a:gd name="T2" fmla="*/ 52305163 w 17230"/>
              <a:gd name="T3" fmla="*/ 86569241 h 21383"/>
              <a:gd name="T4" fmla="*/ 0 w 17230"/>
              <a:gd name="T5" fmla="*/ 221530711 h 213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30" h="21383" fill="none" extrusionOk="0">
                <a:moveTo>
                  <a:pt x="3055" y="0"/>
                </a:moveTo>
                <a:cubicBezTo>
                  <a:pt x="8697" y="806"/>
                  <a:pt x="13792" y="3810"/>
                  <a:pt x="17229" y="8356"/>
                </a:cubicBezTo>
              </a:path>
              <a:path w="17230" h="21383" stroke="0" extrusionOk="0">
                <a:moveTo>
                  <a:pt x="3055" y="0"/>
                </a:moveTo>
                <a:cubicBezTo>
                  <a:pt x="8697" y="806"/>
                  <a:pt x="13792" y="3810"/>
                  <a:pt x="17229" y="8356"/>
                </a:cubicBezTo>
                <a:lnTo>
                  <a:pt x="0" y="21383"/>
                </a:lnTo>
                <a:lnTo>
                  <a:pt x="3055" y="0"/>
                </a:lnTo>
                <a:close/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Text Box 6">
            <a:extLst>
              <a:ext uri="{FF2B5EF4-FFF2-40B4-BE49-F238E27FC236}">
                <a16:creationId xmlns:a16="http://schemas.microsoft.com/office/drawing/2014/main" id="{BFE932E9-56BC-49E3-A077-446E1C8D7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1947863"/>
            <a:ext cx="1185862" cy="904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Gill Sans MT" panose="020B0502020104020203" pitchFamily="34" charset="0"/>
              </a:rPr>
              <a:t>Relatively</a:t>
            </a:r>
          </a:p>
          <a:p>
            <a:pPr eaLnBrk="1" hangingPunct="1"/>
            <a:r>
              <a:rPr lang="en-US" altLang="en-US" sz="1600">
                <a:latin typeface="Gill Sans MT" panose="020B0502020104020203" pitchFamily="34" charset="0"/>
              </a:rPr>
              <a:t>dilute</a:t>
            </a:r>
          </a:p>
          <a:p>
            <a:pPr eaLnBrk="1" hangingPunct="1"/>
            <a:r>
              <a:rPr lang="en-US" altLang="en-US" sz="1600">
                <a:latin typeface="Gill Sans MT" panose="020B0502020104020203" pitchFamily="34" charset="0"/>
              </a:rPr>
              <a:t>filtrate</a:t>
            </a:r>
            <a:endParaRPr lang="en-US" altLang="en-US" sz="1600"/>
          </a:p>
        </p:txBody>
      </p:sp>
      <p:sp>
        <p:nvSpPr>
          <p:cNvPr id="29701" name="Text Box 7">
            <a:extLst>
              <a:ext uri="{FF2B5EF4-FFF2-40B4-BE49-F238E27FC236}">
                <a16:creationId xmlns:a16="http://schemas.microsoft.com/office/drawing/2014/main" id="{D4B72CDF-CFB1-4B65-8568-7351ECADF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4083050"/>
            <a:ext cx="1581150" cy="100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Gill Sans MT" panose="020B0502020104020203" pitchFamily="34" charset="0"/>
              </a:rPr>
              <a:t>Relatively</a:t>
            </a:r>
          </a:p>
          <a:p>
            <a:pPr eaLnBrk="1" hangingPunct="1"/>
            <a:r>
              <a:rPr lang="en-US" altLang="en-US" sz="1600">
                <a:latin typeface="Gill Sans MT" panose="020B0502020104020203" pitchFamily="34" charset="0"/>
              </a:rPr>
              <a:t>concentrated </a:t>
            </a:r>
          </a:p>
          <a:p>
            <a:pPr eaLnBrk="1" hangingPunct="1"/>
            <a:r>
              <a:rPr lang="en-US" altLang="en-US" sz="1600">
                <a:latin typeface="Gill Sans MT" panose="020B0502020104020203" pitchFamily="34" charset="0"/>
              </a:rPr>
              <a:t>tissue fluid</a:t>
            </a:r>
            <a:endParaRPr lang="en-US" altLang="en-US" sz="1600"/>
          </a:p>
        </p:txBody>
      </p:sp>
      <p:sp>
        <p:nvSpPr>
          <p:cNvPr id="29702" name="Arc 8">
            <a:extLst>
              <a:ext uri="{FF2B5EF4-FFF2-40B4-BE49-F238E27FC236}">
                <a16:creationId xmlns:a16="http://schemas.microsoft.com/office/drawing/2014/main" id="{5B602890-60E4-4E00-B4B4-88B107D40205}"/>
              </a:ext>
            </a:extLst>
          </p:cNvPr>
          <p:cNvSpPr>
            <a:spLocks/>
          </p:cNvSpPr>
          <p:nvPr/>
        </p:nvSpPr>
        <p:spPr bwMode="auto">
          <a:xfrm rot="19272207" flipH="1">
            <a:off x="4373563" y="2287588"/>
            <a:ext cx="468312" cy="854075"/>
          </a:xfrm>
          <a:custGeom>
            <a:avLst/>
            <a:gdLst>
              <a:gd name="T0" fmla="*/ 4288459 w 21600"/>
              <a:gd name="T1" fmla="*/ 0 h 35274"/>
              <a:gd name="T2" fmla="*/ 6975854 w 21600"/>
              <a:gd name="T3" fmla="*/ 20679370 h 35274"/>
              <a:gd name="T4" fmla="*/ 0 w 21600"/>
              <a:gd name="T5" fmla="*/ 11478173 h 352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5274" fill="none" extrusionOk="0">
                <a:moveTo>
                  <a:pt x="9122" y="0"/>
                </a:moveTo>
                <a:cubicBezTo>
                  <a:pt x="16733" y="3546"/>
                  <a:pt x="21600" y="11182"/>
                  <a:pt x="21600" y="19579"/>
                </a:cubicBezTo>
                <a:cubicBezTo>
                  <a:pt x="21600" y="25517"/>
                  <a:pt x="19155" y="31194"/>
                  <a:pt x="14840" y="35274"/>
                </a:cubicBezTo>
              </a:path>
              <a:path w="21600" h="35274" stroke="0" extrusionOk="0">
                <a:moveTo>
                  <a:pt x="9122" y="0"/>
                </a:moveTo>
                <a:cubicBezTo>
                  <a:pt x="16733" y="3546"/>
                  <a:pt x="21600" y="11182"/>
                  <a:pt x="21600" y="19579"/>
                </a:cubicBezTo>
                <a:cubicBezTo>
                  <a:pt x="21600" y="25517"/>
                  <a:pt x="19155" y="31194"/>
                  <a:pt x="14840" y="35274"/>
                </a:cubicBezTo>
                <a:lnTo>
                  <a:pt x="0" y="19579"/>
                </a:lnTo>
                <a:lnTo>
                  <a:pt x="9122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Arc 9">
            <a:extLst>
              <a:ext uri="{FF2B5EF4-FFF2-40B4-BE49-F238E27FC236}">
                <a16:creationId xmlns:a16="http://schemas.microsoft.com/office/drawing/2014/main" id="{232F63A5-D65C-4201-B1D4-145204565A82}"/>
              </a:ext>
            </a:extLst>
          </p:cNvPr>
          <p:cNvSpPr>
            <a:spLocks/>
          </p:cNvSpPr>
          <p:nvPr/>
        </p:nvSpPr>
        <p:spPr bwMode="auto">
          <a:xfrm rot="1244323">
            <a:off x="5435600" y="2468563"/>
            <a:ext cx="300038" cy="744537"/>
          </a:xfrm>
          <a:custGeom>
            <a:avLst/>
            <a:gdLst>
              <a:gd name="T0" fmla="*/ 3235382 w 21600"/>
              <a:gd name="T1" fmla="*/ 0 h 29981"/>
              <a:gd name="T2" fmla="*/ 2720206 w 21600"/>
              <a:gd name="T3" fmla="*/ 18489555 h 29981"/>
              <a:gd name="T4" fmla="*/ 0 w 21600"/>
              <a:gd name="T5" fmla="*/ 8397119 h 299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9981" fill="none" extrusionOk="0">
                <a:moveTo>
                  <a:pt x="16767" y="0"/>
                </a:moveTo>
                <a:cubicBezTo>
                  <a:pt x="19893" y="3849"/>
                  <a:pt x="21600" y="8657"/>
                  <a:pt x="21600" y="13616"/>
                </a:cubicBezTo>
                <a:cubicBezTo>
                  <a:pt x="21600" y="19902"/>
                  <a:pt x="18860" y="25877"/>
                  <a:pt x="14097" y="29980"/>
                </a:cubicBezTo>
              </a:path>
              <a:path w="21600" h="29981" stroke="0" extrusionOk="0">
                <a:moveTo>
                  <a:pt x="16767" y="0"/>
                </a:moveTo>
                <a:cubicBezTo>
                  <a:pt x="19893" y="3849"/>
                  <a:pt x="21600" y="8657"/>
                  <a:pt x="21600" y="13616"/>
                </a:cubicBezTo>
                <a:cubicBezTo>
                  <a:pt x="21600" y="19902"/>
                  <a:pt x="18860" y="25877"/>
                  <a:pt x="14097" y="29980"/>
                </a:cubicBezTo>
                <a:lnTo>
                  <a:pt x="0" y="13616"/>
                </a:lnTo>
                <a:lnTo>
                  <a:pt x="16767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Text Box 10">
            <a:extLst>
              <a:ext uri="{FF2B5EF4-FFF2-40B4-BE49-F238E27FC236}">
                <a16:creationId xmlns:a16="http://schemas.microsoft.com/office/drawing/2014/main" id="{8655646C-9E4B-4343-81AD-BD782079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752725"/>
            <a:ext cx="15652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Gill Sans MT" panose="020B0502020104020203" pitchFamily="34" charset="0"/>
              </a:rPr>
              <a:t>Water</a:t>
            </a:r>
          </a:p>
          <a:p>
            <a:pPr algn="ctr" eaLnBrk="1" hangingPunct="1"/>
            <a:r>
              <a:rPr lang="en-US" altLang="en-US" sz="1600">
                <a:latin typeface="Gill Sans MT" panose="020B0502020104020203" pitchFamily="34" charset="0"/>
              </a:rPr>
              <a:t> leaves</a:t>
            </a:r>
          </a:p>
          <a:p>
            <a:pPr algn="ctr" eaLnBrk="1" hangingPunct="1"/>
            <a:r>
              <a:rPr lang="en-US" altLang="en-US" sz="1600">
                <a:latin typeface="Gill Sans MT" panose="020B0502020104020203" pitchFamily="34" charset="0"/>
              </a:rPr>
              <a:t>the filtrate</a:t>
            </a:r>
          </a:p>
          <a:p>
            <a:pPr algn="ctr" eaLnBrk="1" hangingPunct="1"/>
            <a:r>
              <a:rPr lang="en-US" altLang="en-US" sz="1600">
                <a:latin typeface="Gill Sans MT" panose="020B0502020104020203" pitchFamily="34" charset="0"/>
              </a:rPr>
              <a:t>by osmosis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CC534A33-5504-4B5B-8525-2D18198C0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8913813" cy="914400"/>
          </a:xfrm>
        </p:spPr>
        <p:txBody>
          <a:bodyPr/>
          <a:lstStyle/>
          <a:p>
            <a:pPr eaLnBrk="1" hangingPunct="1"/>
            <a:r>
              <a:rPr lang="en-AU" altLang="en-US" sz="2800" b="1">
                <a:solidFill>
                  <a:srgbClr val="FFFFFF"/>
                </a:solidFill>
                <a:ea typeface="ＭＳ Ｐゴシック" panose="020B0600070205080204" pitchFamily="34" charset="-128"/>
              </a:rPr>
              <a:t>Negative feedback loop – low fluid levels</a:t>
            </a:r>
            <a:endParaRPr lang="en-US" altLang="en-US" sz="2800" b="1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20BABFD-EF48-4F49-AAF5-EF8EC4C33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700213"/>
            <a:ext cx="8229600" cy="4525962"/>
          </a:xfrm>
        </p:spPr>
        <p:txBody>
          <a:bodyPr/>
          <a:lstStyle/>
          <a:p>
            <a:pPr eaLnBrk="1" hangingPunct="1"/>
            <a:endParaRPr lang="en-AU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AU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AU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0661" name="Arc 5">
            <a:extLst>
              <a:ext uri="{FF2B5EF4-FFF2-40B4-BE49-F238E27FC236}">
                <a16:creationId xmlns:a16="http://schemas.microsoft.com/office/drawing/2014/main" id="{B0344DA0-8286-47F7-BFF4-9B0C20164160}"/>
              </a:ext>
            </a:extLst>
          </p:cNvPr>
          <p:cNvSpPr>
            <a:spLocks/>
          </p:cNvSpPr>
          <p:nvPr/>
        </p:nvSpPr>
        <p:spPr bwMode="auto">
          <a:xfrm rot="937346">
            <a:off x="5940425" y="3063875"/>
            <a:ext cx="1295400" cy="2409825"/>
          </a:xfrm>
          <a:custGeom>
            <a:avLst/>
            <a:gdLst>
              <a:gd name="T0" fmla="*/ 268376 w 21600"/>
              <a:gd name="T1" fmla="*/ 0 h 34398"/>
              <a:gd name="T2" fmla="*/ 1022227 w 21600"/>
              <a:gd name="T3" fmla="*/ 2409825 h 34398"/>
              <a:gd name="T4" fmla="*/ 0 w 21600"/>
              <a:gd name="T5" fmla="*/ 1480377 h 343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4398" fill="none" extrusionOk="0">
                <a:moveTo>
                  <a:pt x="4475" y="-1"/>
                </a:moveTo>
                <a:cubicBezTo>
                  <a:pt x="14458" y="2113"/>
                  <a:pt x="21600" y="10926"/>
                  <a:pt x="21600" y="21131"/>
                </a:cubicBezTo>
                <a:cubicBezTo>
                  <a:pt x="21600" y="25936"/>
                  <a:pt x="19997" y="30605"/>
                  <a:pt x="17045" y="34398"/>
                </a:cubicBezTo>
              </a:path>
              <a:path w="21600" h="34398" stroke="0" extrusionOk="0">
                <a:moveTo>
                  <a:pt x="4475" y="-1"/>
                </a:moveTo>
                <a:cubicBezTo>
                  <a:pt x="14458" y="2113"/>
                  <a:pt x="21600" y="10926"/>
                  <a:pt x="21600" y="21131"/>
                </a:cubicBezTo>
                <a:cubicBezTo>
                  <a:pt x="21600" y="25936"/>
                  <a:pt x="19997" y="30605"/>
                  <a:pt x="17045" y="34398"/>
                </a:cubicBezTo>
                <a:lnTo>
                  <a:pt x="0" y="21131"/>
                </a:lnTo>
                <a:lnTo>
                  <a:pt x="4475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CA181512-37F6-4CB7-B4FA-ED8363854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703513"/>
            <a:ext cx="10795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>
                <a:latin typeface="Arial" charset="0"/>
                <a:ea typeface="ＭＳ Ｐゴシック" charset="0"/>
              </a:rPr>
              <a:t>Stimulus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EA57D58E-5410-4ED4-915A-D3799A610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438775"/>
            <a:ext cx="1295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>
                <a:latin typeface="Arial" charset="0"/>
                <a:ea typeface="ＭＳ Ｐゴシック" charset="0"/>
              </a:rPr>
              <a:t>Response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4" name="Text Box 8">
            <a:extLst>
              <a:ext uri="{FF2B5EF4-FFF2-40B4-BE49-F238E27FC236}">
                <a16:creationId xmlns:a16="http://schemas.microsoft.com/office/drawing/2014/main" id="{20F483F7-ADDC-40AC-A1A1-92CC85223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438775"/>
            <a:ext cx="10810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>
                <a:latin typeface="Arial" charset="0"/>
                <a:ea typeface="ＭＳ Ｐゴシック" charset="0"/>
              </a:rPr>
              <a:t>Effector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5" name="Text Box 9">
            <a:extLst>
              <a:ext uri="{FF2B5EF4-FFF2-40B4-BE49-F238E27FC236}">
                <a16:creationId xmlns:a16="http://schemas.microsoft.com/office/drawing/2014/main" id="{59F90E3C-E5BF-474F-A313-CF85C651E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703513"/>
            <a:ext cx="11525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>
                <a:latin typeface="Arial" charset="0"/>
                <a:ea typeface="ＭＳ Ｐゴシック" charset="0"/>
              </a:rPr>
              <a:t>Receptor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7486B7A9-BFCD-46AE-9ADC-6CEE6F8E2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919413"/>
            <a:ext cx="1439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3590914A-1FB1-474A-A9B8-7A5F1D1CCF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565626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2AFF3664-AD5C-4823-A9E9-63E174A71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3640138"/>
            <a:ext cx="936625" cy="788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>
                <a:latin typeface="Arial" charset="0"/>
                <a:ea typeface="ＭＳ Ｐゴシック" charset="0"/>
              </a:rPr>
              <a:t>Control</a:t>
            </a:r>
          </a:p>
          <a:p>
            <a:pPr>
              <a:spcBef>
                <a:spcPct val="50000"/>
              </a:spcBef>
              <a:defRPr/>
            </a:pPr>
            <a:r>
              <a:rPr lang="en-AU">
                <a:latin typeface="Arial" charset="0"/>
                <a:ea typeface="ＭＳ Ｐゴシック" charset="0"/>
              </a:rPr>
              <a:t>centre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9" name="Arc 13">
            <a:extLst>
              <a:ext uri="{FF2B5EF4-FFF2-40B4-BE49-F238E27FC236}">
                <a16:creationId xmlns:a16="http://schemas.microsoft.com/office/drawing/2014/main" id="{0CCBB7F8-D481-4F23-AF95-1B9952300769}"/>
              </a:ext>
            </a:extLst>
          </p:cNvPr>
          <p:cNvSpPr>
            <a:spLocks/>
          </p:cNvSpPr>
          <p:nvPr/>
        </p:nvSpPr>
        <p:spPr bwMode="auto">
          <a:xfrm rot="-9903470">
            <a:off x="1763713" y="2990850"/>
            <a:ext cx="1295400" cy="2409825"/>
          </a:xfrm>
          <a:custGeom>
            <a:avLst/>
            <a:gdLst>
              <a:gd name="T0" fmla="*/ 268376 w 21600"/>
              <a:gd name="T1" fmla="*/ 0 h 34398"/>
              <a:gd name="T2" fmla="*/ 1022227 w 21600"/>
              <a:gd name="T3" fmla="*/ 2409825 h 34398"/>
              <a:gd name="T4" fmla="*/ 0 w 21600"/>
              <a:gd name="T5" fmla="*/ 1480377 h 343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4398" fill="none" extrusionOk="0">
                <a:moveTo>
                  <a:pt x="4475" y="-1"/>
                </a:moveTo>
                <a:cubicBezTo>
                  <a:pt x="14458" y="2113"/>
                  <a:pt x="21600" y="10926"/>
                  <a:pt x="21600" y="21131"/>
                </a:cubicBezTo>
                <a:cubicBezTo>
                  <a:pt x="21600" y="25936"/>
                  <a:pt x="19997" y="30605"/>
                  <a:pt x="17045" y="34398"/>
                </a:cubicBezTo>
              </a:path>
              <a:path w="21600" h="34398" stroke="0" extrusionOk="0">
                <a:moveTo>
                  <a:pt x="4475" y="-1"/>
                </a:moveTo>
                <a:cubicBezTo>
                  <a:pt x="14458" y="2113"/>
                  <a:pt x="21600" y="10926"/>
                  <a:pt x="21600" y="21131"/>
                </a:cubicBezTo>
                <a:cubicBezTo>
                  <a:pt x="21600" y="25936"/>
                  <a:pt x="19997" y="30605"/>
                  <a:pt x="17045" y="34398"/>
                </a:cubicBezTo>
                <a:lnTo>
                  <a:pt x="0" y="21131"/>
                </a:lnTo>
                <a:lnTo>
                  <a:pt x="4475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Text Box 14">
            <a:extLst>
              <a:ext uri="{FF2B5EF4-FFF2-40B4-BE49-F238E27FC236}">
                <a16:creationId xmlns:a16="http://schemas.microsoft.com/office/drawing/2014/main" id="{53DCE864-9A59-4D48-AE0E-898BEDFE2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856038"/>
            <a:ext cx="122555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>
                <a:latin typeface="Arial" charset="0"/>
                <a:ea typeface="ＭＳ Ｐゴシック" charset="0"/>
              </a:rPr>
              <a:t>Feedback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71" name="Text Box 15">
            <a:extLst>
              <a:ext uri="{FF2B5EF4-FFF2-40B4-BE49-F238E27FC236}">
                <a16:creationId xmlns:a16="http://schemas.microsoft.com/office/drawing/2014/main" id="{78145BC3-ED07-4122-8C53-5CE94203A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557338"/>
            <a:ext cx="374491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Decreased blood volume</a:t>
            </a:r>
            <a:b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</a:b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 → reduced blood pressure</a:t>
            </a:r>
            <a:b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</a:b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 → increased osmotic pressure</a:t>
            </a:r>
          </a:p>
        </p:txBody>
      </p:sp>
      <p:sp>
        <p:nvSpPr>
          <p:cNvPr id="70672" name="Text Box 16">
            <a:extLst>
              <a:ext uri="{FF2B5EF4-FFF2-40B4-BE49-F238E27FC236}">
                <a16:creationId xmlns:a16="http://schemas.microsoft.com/office/drawing/2014/main" id="{ADD7119F-AC8B-4E59-BD4D-533927304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989138"/>
            <a:ext cx="2592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Osmoreceptors in hypothalamus</a:t>
            </a:r>
          </a:p>
        </p:txBody>
      </p:sp>
      <p:sp>
        <p:nvSpPr>
          <p:cNvPr id="70673" name="Text Box 17">
            <a:extLst>
              <a:ext uri="{FF2B5EF4-FFF2-40B4-BE49-F238E27FC236}">
                <a16:creationId xmlns:a16="http://schemas.microsoft.com/office/drawing/2014/main" id="{AC342590-88B4-4353-9A7C-C1925020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3" y="3284538"/>
            <a:ext cx="21605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Hypothalamus</a:t>
            </a:r>
            <a:b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	</a:t>
            </a:r>
          </a:p>
        </p:txBody>
      </p:sp>
      <p:sp>
        <p:nvSpPr>
          <p:cNvPr id="70674" name="Text Box 18">
            <a:extLst>
              <a:ext uri="{FF2B5EF4-FFF2-40B4-BE49-F238E27FC236}">
                <a16:creationId xmlns:a16="http://schemas.microsoft.com/office/drawing/2014/main" id="{E776661D-E01C-45AC-BD05-F02C7263E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79278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DCT and collecting duct</a:t>
            </a:r>
          </a:p>
        </p:txBody>
      </p:sp>
      <p:sp>
        <p:nvSpPr>
          <p:cNvPr id="70675" name="Text Box 19">
            <a:extLst>
              <a:ext uri="{FF2B5EF4-FFF2-40B4-BE49-F238E27FC236}">
                <a16:creationId xmlns:a16="http://schemas.microsoft.com/office/drawing/2014/main" id="{E313445D-DC2A-4557-9C3E-BAE9864D2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5799138"/>
            <a:ext cx="2986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Increases permeability of DCT and collecting duct </a:t>
            </a:r>
          </a:p>
        </p:txBody>
      </p:sp>
      <p:sp>
        <p:nvSpPr>
          <p:cNvPr id="70676" name="Text Box 20">
            <a:extLst>
              <a:ext uri="{FF2B5EF4-FFF2-40B4-BE49-F238E27FC236}">
                <a16:creationId xmlns:a16="http://schemas.microsoft.com/office/drawing/2014/main" id="{6EF412E2-CFAF-44E6-ADC0-5FBBE571D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08500"/>
            <a:ext cx="1979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Water</a:t>
            </a:r>
            <a:b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</a:b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reabsorbed</a:t>
            </a:r>
            <a:endParaRPr lang="en-US">
              <a:solidFill>
                <a:schemeClr val="accent2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0677" name="Text Box 21">
            <a:extLst>
              <a:ext uri="{FF2B5EF4-FFF2-40B4-BE49-F238E27FC236}">
                <a16:creationId xmlns:a16="http://schemas.microsoft.com/office/drawing/2014/main" id="{B85D57D1-6AB5-48C8-B87A-866B3ED83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924175"/>
            <a:ext cx="19796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Osmotic pressure maintained or reduced</a:t>
            </a:r>
          </a:p>
        </p:txBody>
      </p:sp>
      <p:sp>
        <p:nvSpPr>
          <p:cNvPr id="70678" name="Line 22">
            <a:extLst>
              <a:ext uri="{FF2B5EF4-FFF2-40B4-BE49-F238E27FC236}">
                <a16:creationId xmlns:a16="http://schemas.microsoft.com/office/drawing/2014/main" id="{BAB89CD5-F47D-4237-8C2D-81EEE119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4149725"/>
            <a:ext cx="40322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79" name="Text Box 23">
            <a:extLst>
              <a:ext uri="{FF2B5EF4-FFF2-40B4-BE49-F238E27FC236}">
                <a16:creationId xmlns:a16="http://schemas.microsoft.com/office/drawing/2014/main" id="{4E79C4A7-DCC9-4B32-BED8-AE9D3E794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175" y="3783013"/>
            <a:ext cx="226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Thirst reflex</a:t>
            </a:r>
          </a:p>
        </p:txBody>
      </p:sp>
      <p:sp>
        <p:nvSpPr>
          <p:cNvPr id="70680" name="Text Box 24">
            <a:extLst>
              <a:ext uri="{FF2B5EF4-FFF2-40B4-BE49-F238E27FC236}">
                <a16:creationId xmlns:a16="http://schemas.microsoft.com/office/drawing/2014/main" id="{8F34215D-299F-4B55-8759-58D7DD8AE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933825"/>
            <a:ext cx="7921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Drink</a:t>
            </a:r>
          </a:p>
        </p:txBody>
      </p:sp>
      <p:sp>
        <p:nvSpPr>
          <p:cNvPr id="30743" name="TextBox 1">
            <a:extLst>
              <a:ext uri="{FF2B5EF4-FFF2-40B4-BE49-F238E27FC236}">
                <a16:creationId xmlns:a16="http://schemas.microsoft.com/office/drawing/2014/main" id="{3EDF0AF0-50B9-4CB0-8C0D-BE180679D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4941888"/>
            <a:ext cx="1439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Via posterior pituitary ADH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2139126E-0745-475F-8B7C-27DF9B02D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8913813" cy="914400"/>
          </a:xfrm>
        </p:spPr>
        <p:txBody>
          <a:bodyPr/>
          <a:lstStyle/>
          <a:p>
            <a:pPr eaLnBrk="1" hangingPunct="1"/>
            <a:r>
              <a:rPr lang="en-AU" altLang="en-US" sz="2800" b="1">
                <a:solidFill>
                  <a:srgbClr val="FFFFFF"/>
                </a:solidFill>
                <a:ea typeface="ＭＳ Ｐゴシック" panose="020B0600070205080204" pitchFamily="34" charset="-128"/>
              </a:rPr>
              <a:t>Negative feedback loop – high fluid levels</a:t>
            </a:r>
            <a:endParaRPr lang="en-US" altLang="en-US" sz="2800" b="1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FC243B7F-2468-4654-BD72-156C26BB39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700213"/>
            <a:ext cx="8229600" cy="4525962"/>
          </a:xfrm>
        </p:spPr>
        <p:txBody>
          <a:bodyPr/>
          <a:lstStyle/>
          <a:p>
            <a:pPr eaLnBrk="1" hangingPunct="1"/>
            <a:endParaRPr lang="en-AU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AU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AU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0661" name="Arc 5">
            <a:extLst>
              <a:ext uri="{FF2B5EF4-FFF2-40B4-BE49-F238E27FC236}">
                <a16:creationId xmlns:a16="http://schemas.microsoft.com/office/drawing/2014/main" id="{FF485BC2-80E0-487A-A265-BA1427D433D0}"/>
              </a:ext>
            </a:extLst>
          </p:cNvPr>
          <p:cNvSpPr>
            <a:spLocks/>
          </p:cNvSpPr>
          <p:nvPr/>
        </p:nvSpPr>
        <p:spPr bwMode="auto">
          <a:xfrm rot="937346">
            <a:off x="5940425" y="3063875"/>
            <a:ext cx="1295400" cy="2409825"/>
          </a:xfrm>
          <a:custGeom>
            <a:avLst/>
            <a:gdLst>
              <a:gd name="T0" fmla="*/ 268376 w 21600"/>
              <a:gd name="T1" fmla="*/ 0 h 34398"/>
              <a:gd name="T2" fmla="*/ 1022227 w 21600"/>
              <a:gd name="T3" fmla="*/ 2409825 h 34398"/>
              <a:gd name="T4" fmla="*/ 0 w 21600"/>
              <a:gd name="T5" fmla="*/ 1480377 h 343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4398" fill="none" extrusionOk="0">
                <a:moveTo>
                  <a:pt x="4475" y="-1"/>
                </a:moveTo>
                <a:cubicBezTo>
                  <a:pt x="14458" y="2113"/>
                  <a:pt x="21600" y="10926"/>
                  <a:pt x="21600" y="21131"/>
                </a:cubicBezTo>
                <a:cubicBezTo>
                  <a:pt x="21600" y="25936"/>
                  <a:pt x="19997" y="30605"/>
                  <a:pt x="17045" y="34398"/>
                </a:cubicBezTo>
              </a:path>
              <a:path w="21600" h="34398" stroke="0" extrusionOk="0">
                <a:moveTo>
                  <a:pt x="4475" y="-1"/>
                </a:moveTo>
                <a:cubicBezTo>
                  <a:pt x="14458" y="2113"/>
                  <a:pt x="21600" y="10926"/>
                  <a:pt x="21600" y="21131"/>
                </a:cubicBezTo>
                <a:cubicBezTo>
                  <a:pt x="21600" y="25936"/>
                  <a:pt x="19997" y="30605"/>
                  <a:pt x="17045" y="34398"/>
                </a:cubicBezTo>
                <a:lnTo>
                  <a:pt x="0" y="21131"/>
                </a:lnTo>
                <a:lnTo>
                  <a:pt x="4475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FDB74AB7-BCFC-40CF-BC56-4517F30A6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703513"/>
            <a:ext cx="10795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>
                <a:latin typeface="Arial" charset="0"/>
                <a:ea typeface="ＭＳ Ｐゴシック" charset="0"/>
              </a:rPr>
              <a:t>Stimulus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10943489-F439-4ED1-BE8A-BAA02C84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438775"/>
            <a:ext cx="1295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>
                <a:latin typeface="Arial" charset="0"/>
                <a:ea typeface="ＭＳ Ｐゴシック" charset="0"/>
              </a:rPr>
              <a:t>Response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4" name="Text Box 8">
            <a:extLst>
              <a:ext uri="{FF2B5EF4-FFF2-40B4-BE49-F238E27FC236}">
                <a16:creationId xmlns:a16="http://schemas.microsoft.com/office/drawing/2014/main" id="{829CFB16-2D89-4432-A50D-FC0C71644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438775"/>
            <a:ext cx="10810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>
                <a:latin typeface="Arial" charset="0"/>
                <a:ea typeface="ＭＳ Ｐゴシック" charset="0"/>
              </a:rPr>
              <a:t>Effector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5" name="Text Box 9">
            <a:extLst>
              <a:ext uri="{FF2B5EF4-FFF2-40B4-BE49-F238E27FC236}">
                <a16:creationId xmlns:a16="http://schemas.microsoft.com/office/drawing/2014/main" id="{A7712114-06EC-45EB-97A2-4125EA9B2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703513"/>
            <a:ext cx="11525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>
                <a:latin typeface="Arial" charset="0"/>
                <a:ea typeface="ＭＳ Ｐゴシック" charset="0"/>
              </a:rPr>
              <a:t>Receptor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1085B225-70EC-4161-A0D9-1BF7CBE59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919413"/>
            <a:ext cx="1439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A67684CF-EF61-4597-9397-945A08D213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565626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1E1C0A7F-1579-48A6-B890-3C5C053A5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40138"/>
            <a:ext cx="936625" cy="788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>
                <a:latin typeface="Arial" charset="0"/>
                <a:ea typeface="ＭＳ Ｐゴシック" charset="0"/>
              </a:rPr>
              <a:t>Control</a:t>
            </a:r>
          </a:p>
          <a:p>
            <a:pPr>
              <a:spcBef>
                <a:spcPct val="50000"/>
              </a:spcBef>
              <a:defRPr/>
            </a:pPr>
            <a:r>
              <a:rPr lang="en-AU">
                <a:latin typeface="Arial" charset="0"/>
                <a:ea typeface="ＭＳ Ｐゴシック" charset="0"/>
              </a:rPr>
              <a:t>centre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9" name="Arc 13">
            <a:extLst>
              <a:ext uri="{FF2B5EF4-FFF2-40B4-BE49-F238E27FC236}">
                <a16:creationId xmlns:a16="http://schemas.microsoft.com/office/drawing/2014/main" id="{D4F3E3EF-B87F-493C-878C-59F2686EBFA7}"/>
              </a:ext>
            </a:extLst>
          </p:cNvPr>
          <p:cNvSpPr>
            <a:spLocks/>
          </p:cNvSpPr>
          <p:nvPr/>
        </p:nvSpPr>
        <p:spPr bwMode="auto">
          <a:xfrm rot="-9903470">
            <a:off x="1763713" y="2990850"/>
            <a:ext cx="1295400" cy="2409825"/>
          </a:xfrm>
          <a:custGeom>
            <a:avLst/>
            <a:gdLst>
              <a:gd name="T0" fmla="*/ 268376 w 21600"/>
              <a:gd name="T1" fmla="*/ 0 h 34398"/>
              <a:gd name="T2" fmla="*/ 1022227 w 21600"/>
              <a:gd name="T3" fmla="*/ 2409825 h 34398"/>
              <a:gd name="T4" fmla="*/ 0 w 21600"/>
              <a:gd name="T5" fmla="*/ 1480377 h 343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4398" fill="none" extrusionOk="0">
                <a:moveTo>
                  <a:pt x="4475" y="-1"/>
                </a:moveTo>
                <a:cubicBezTo>
                  <a:pt x="14458" y="2113"/>
                  <a:pt x="21600" y="10926"/>
                  <a:pt x="21600" y="21131"/>
                </a:cubicBezTo>
                <a:cubicBezTo>
                  <a:pt x="21600" y="25936"/>
                  <a:pt x="19997" y="30605"/>
                  <a:pt x="17045" y="34398"/>
                </a:cubicBezTo>
              </a:path>
              <a:path w="21600" h="34398" stroke="0" extrusionOk="0">
                <a:moveTo>
                  <a:pt x="4475" y="-1"/>
                </a:moveTo>
                <a:cubicBezTo>
                  <a:pt x="14458" y="2113"/>
                  <a:pt x="21600" y="10926"/>
                  <a:pt x="21600" y="21131"/>
                </a:cubicBezTo>
                <a:cubicBezTo>
                  <a:pt x="21600" y="25936"/>
                  <a:pt x="19997" y="30605"/>
                  <a:pt x="17045" y="34398"/>
                </a:cubicBezTo>
                <a:lnTo>
                  <a:pt x="0" y="21131"/>
                </a:lnTo>
                <a:lnTo>
                  <a:pt x="4475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Text Box 14">
            <a:extLst>
              <a:ext uri="{FF2B5EF4-FFF2-40B4-BE49-F238E27FC236}">
                <a16:creationId xmlns:a16="http://schemas.microsoft.com/office/drawing/2014/main" id="{86C36A59-9BB1-43E6-B512-F69C654AC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856038"/>
            <a:ext cx="122555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dirty="0">
                <a:latin typeface="Arial" charset="0"/>
                <a:ea typeface="ＭＳ Ｐゴシック" charset="0"/>
              </a:rPr>
              <a:t>Feedback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0671" name="Text Box 15">
            <a:extLst>
              <a:ext uri="{FF2B5EF4-FFF2-40B4-BE49-F238E27FC236}">
                <a16:creationId xmlns:a16="http://schemas.microsoft.com/office/drawing/2014/main" id="{9A40B52B-8739-459B-8183-8F66543C4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557338"/>
            <a:ext cx="374491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Increased blood volume</a:t>
            </a:r>
            <a:b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 → increased blood pressure</a:t>
            </a:r>
            <a:b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 → decreased osmotic pressure</a:t>
            </a:r>
          </a:p>
        </p:txBody>
      </p:sp>
      <p:sp>
        <p:nvSpPr>
          <p:cNvPr id="70672" name="Text Box 16">
            <a:extLst>
              <a:ext uri="{FF2B5EF4-FFF2-40B4-BE49-F238E27FC236}">
                <a16:creationId xmlns:a16="http://schemas.microsoft.com/office/drawing/2014/main" id="{2CED66DF-3926-4B0B-8799-E9890D865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989138"/>
            <a:ext cx="2592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Osmoreceptors in hypothalamus</a:t>
            </a:r>
          </a:p>
        </p:txBody>
      </p:sp>
      <p:sp>
        <p:nvSpPr>
          <p:cNvPr id="70673" name="Text Box 17">
            <a:extLst>
              <a:ext uri="{FF2B5EF4-FFF2-40B4-BE49-F238E27FC236}">
                <a16:creationId xmlns:a16="http://schemas.microsoft.com/office/drawing/2014/main" id="{E75633F3-E756-479F-8D16-A271A86CF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3" y="4581525"/>
            <a:ext cx="2160587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Decrease in the release of ADH from posterior pituitary gland</a:t>
            </a:r>
            <a:b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	</a:t>
            </a:r>
          </a:p>
        </p:txBody>
      </p:sp>
      <p:sp>
        <p:nvSpPr>
          <p:cNvPr id="70674" name="Text Box 18">
            <a:extLst>
              <a:ext uri="{FF2B5EF4-FFF2-40B4-BE49-F238E27FC236}">
                <a16:creationId xmlns:a16="http://schemas.microsoft.com/office/drawing/2014/main" id="{94DB83FC-737F-4CBE-950C-4258ACA54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79278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DCT and collecting duct</a:t>
            </a:r>
          </a:p>
        </p:txBody>
      </p:sp>
      <p:sp>
        <p:nvSpPr>
          <p:cNvPr id="70675" name="Text Box 19">
            <a:extLst>
              <a:ext uri="{FF2B5EF4-FFF2-40B4-BE49-F238E27FC236}">
                <a16:creationId xmlns:a16="http://schemas.microsoft.com/office/drawing/2014/main" id="{5859DA5D-DF12-4CD2-82D3-7016DD066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5799138"/>
            <a:ext cx="2986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Decreased permeability of DCT and collecting duct </a:t>
            </a:r>
          </a:p>
        </p:txBody>
      </p:sp>
      <p:sp>
        <p:nvSpPr>
          <p:cNvPr id="70676" name="Text Box 20">
            <a:extLst>
              <a:ext uri="{FF2B5EF4-FFF2-40B4-BE49-F238E27FC236}">
                <a16:creationId xmlns:a16="http://schemas.microsoft.com/office/drawing/2014/main" id="{64707FA5-A421-4FB2-B169-D1748A82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08500"/>
            <a:ext cx="197961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Water</a:t>
            </a:r>
            <a:b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 not reabsorbed, urine more dilute</a:t>
            </a:r>
            <a:endParaRPr lang="en-US" dirty="0">
              <a:solidFill>
                <a:schemeClr val="accent2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0677" name="Text Box 21">
            <a:extLst>
              <a:ext uri="{FF2B5EF4-FFF2-40B4-BE49-F238E27FC236}">
                <a16:creationId xmlns:a16="http://schemas.microsoft.com/office/drawing/2014/main" id="{90ACC20C-82D5-4066-B751-08F1954D5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924175"/>
            <a:ext cx="197961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Osmotic pressure maintained or increased</a:t>
            </a:r>
          </a:p>
        </p:txBody>
      </p:sp>
      <p:sp>
        <p:nvSpPr>
          <p:cNvPr id="31764" name="TextBox 1">
            <a:extLst>
              <a:ext uri="{FF2B5EF4-FFF2-40B4-BE49-F238E27FC236}">
                <a16:creationId xmlns:a16="http://schemas.microsoft.com/office/drawing/2014/main" id="{A4700BF0-3D83-4F5E-88ED-5F1CF5BAD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141663"/>
            <a:ext cx="183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Hypothalamus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AF96043C-2222-492E-9BBA-EF09770D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Dehydration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7F2733F0-DFC5-41F8-BC3C-820DAFD1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Becomes noticeable when you have lost 2% of your normal fluid levels.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Results in severe thirst, low blood pressure, dizziness and a headache.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If left untreated it will result in death.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70D481E9-4B53-4C91-8CCB-9AA79346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Water Intoxication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A3AF4A04-9976-465E-A1DD-959E99F6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When fluid levels are too high body fluids become high. Cells then will take in extra water via osmosis.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Excessive physical activity resulting in sweat (loss of fluids and salts) only being replaced by water can result in this.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Symptoms include lightheadedness, headache and vomiting.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16D4FC0-D5CB-4946-88C0-B0C346A5B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513" y="850900"/>
            <a:ext cx="8229601" cy="777875"/>
          </a:xfrm>
        </p:spPr>
        <p:txBody>
          <a:bodyPr/>
          <a:lstStyle/>
          <a:p>
            <a:pPr eaLnBrk="1" hangingPunct="1"/>
            <a:r>
              <a:rPr lang="en-AU" altLang="en-US" sz="4000" b="1">
                <a:solidFill>
                  <a:srgbClr val="FFFFFF"/>
                </a:solidFill>
                <a:ea typeface="ＭＳ Ｐゴシック" panose="020B0600070205080204" pitchFamily="34" charset="-128"/>
              </a:rPr>
              <a:t>Fluid balance: Water in</a:t>
            </a:r>
            <a:endParaRPr lang="en-US" altLang="en-US" sz="4000" b="1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346DCC4C-5F59-414D-B0C8-9E9D4CBC6F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AU" altLang="en-US" sz="2800" b="1">
              <a:solidFill>
                <a:srgbClr val="D60093"/>
              </a:solidFill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AU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Food		1000 ml</a:t>
            </a:r>
          </a:p>
          <a:p>
            <a:pPr lvl="1" eaLnBrk="1" hangingPunct="1"/>
            <a:r>
              <a:rPr lang="en-AU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Fluids		1200 ml</a:t>
            </a:r>
          </a:p>
          <a:p>
            <a:pPr lvl="1" eaLnBrk="1" hangingPunct="1"/>
            <a:r>
              <a:rPr lang="en-AU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Metabolic water </a:t>
            </a:r>
            <a:br>
              <a:rPr lang="en-AU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AU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(from respiration)			            300 ml</a:t>
            </a:r>
          </a:p>
          <a:p>
            <a:pPr lvl="1" eaLnBrk="1" hangingPunct="1">
              <a:buFontTx/>
              <a:buNone/>
            </a:pPr>
            <a:r>
              <a:rPr lang="en-AU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	</a:t>
            </a:r>
            <a:r>
              <a:rPr lang="en-AU" altLang="en-US" sz="2400" b="1">
                <a:solidFill>
                  <a:schemeClr val="tx1"/>
                </a:solidFill>
                <a:ea typeface="ＭＳ Ｐゴシック" panose="020B0600070205080204" pitchFamily="34" charset="-128"/>
              </a:rPr>
              <a:t>TOTAL	          2500 ml</a:t>
            </a:r>
          </a:p>
          <a:p>
            <a:pPr lvl="1" eaLnBrk="1" hangingPunct="1">
              <a:buFontTx/>
              <a:buNone/>
            </a:pPr>
            <a:endParaRPr lang="en-AU" altLang="en-US" sz="2400" b="1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4037" name="Picture 5" descr="AS 0000192FC16 anthea sieveking">
            <a:extLst>
              <a:ext uri="{FF2B5EF4-FFF2-40B4-BE49-F238E27FC236}">
                <a16:creationId xmlns:a16="http://schemas.microsoft.com/office/drawing/2014/main" id="{F4786A02-9A4E-4A75-9B3C-03EACD84B6F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1" b="13811"/>
          <a:stretch>
            <a:fillRect/>
          </a:stretch>
        </p:blipFill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4038" name="Rectangle 6">
            <a:extLst>
              <a:ext uri="{FF2B5EF4-FFF2-40B4-BE49-F238E27FC236}">
                <a16:creationId xmlns:a16="http://schemas.microsoft.com/office/drawing/2014/main" id="{3B585354-3EB5-41A7-B2CE-8C72FEB89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6381750"/>
            <a:ext cx="26590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Anthea Sieveking, Wellcome Images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>
            <a:extLst>
              <a:ext uri="{FF2B5EF4-FFF2-40B4-BE49-F238E27FC236}">
                <a16:creationId xmlns:a16="http://schemas.microsoft.com/office/drawing/2014/main" id="{CF116D9C-8901-4286-845F-20B9F6C6A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513" y="490538"/>
            <a:ext cx="8229601" cy="850900"/>
          </a:xfrm>
        </p:spPr>
        <p:txBody>
          <a:bodyPr/>
          <a:lstStyle/>
          <a:p>
            <a:pPr eaLnBrk="1" hangingPunct="1"/>
            <a:r>
              <a:rPr lang="en-AU" altLang="en-US" b="1">
                <a:ea typeface="ＭＳ Ｐゴシック" panose="020B0600070205080204" pitchFamily="34" charset="-128"/>
              </a:rPr>
              <a:t>Water out</a:t>
            </a:r>
            <a:endParaRPr lang="en-US" altLang="en-US" b="1">
              <a:ea typeface="ＭＳ Ｐゴシック" panose="020B0600070205080204" pitchFamily="34" charset="-128"/>
            </a:endParaRP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561BEEE9-5844-43B9-8003-193B8C2A60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eaLnBrk="1" hangingPunct="1"/>
            <a:r>
              <a:rPr lang="en-AU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Urine		1200 ml</a:t>
            </a:r>
          </a:p>
          <a:p>
            <a:pPr lvl="1" eaLnBrk="1" hangingPunct="1"/>
            <a:r>
              <a:rPr lang="en-AU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Sweating	 750 ml</a:t>
            </a:r>
          </a:p>
          <a:p>
            <a:pPr lvl="1" eaLnBrk="1" hangingPunct="1"/>
            <a:r>
              <a:rPr lang="en-AU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Lungs		 400 ml</a:t>
            </a:r>
          </a:p>
          <a:p>
            <a:pPr lvl="1" eaLnBrk="1" hangingPunct="1"/>
            <a:r>
              <a:rPr lang="en-AU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Faeces  	 150 ml</a:t>
            </a:r>
          </a:p>
          <a:p>
            <a:pPr lvl="1" eaLnBrk="1" hangingPunct="1">
              <a:buFontTx/>
              <a:buNone/>
            </a:pPr>
            <a:r>
              <a:rPr lang="en-AU" altLang="en-US" sz="2400" b="1">
                <a:solidFill>
                  <a:schemeClr val="tx1"/>
                </a:solidFill>
                <a:ea typeface="ＭＳ Ｐゴシック" panose="020B0600070205080204" pitchFamily="34" charset="-128"/>
              </a:rPr>
              <a:t>TOTAL	         2500 ml</a:t>
            </a:r>
            <a:endParaRPr lang="en-US" altLang="en-US" sz="2400" b="1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>
              <a:ea typeface="ＭＳ Ｐゴシック" panose="020B0600070205080204" pitchFamily="34" charset="-128"/>
            </a:endParaRPr>
          </a:p>
        </p:txBody>
      </p:sp>
      <p:pic>
        <p:nvPicPr>
          <p:cNvPr id="53254" name="Picture 6" descr="AS 0000026F03 anthea sieveking">
            <a:extLst>
              <a:ext uri="{FF2B5EF4-FFF2-40B4-BE49-F238E27FC236}">
                <a16:creationId xmlns:a16="http://schemas.microsoft.com/office/drawing/2014/main" id="{55D2C1A4-833E-4812-A9AB-8485A62BDD3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8950" y="1341438"/>
            <a:ext cx="2974975" cy="46799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53255" name="Text Box 7">
            <a:extLst>
              <a:ext uri="{FF2B5EF4-FFF2-40B4-BE49-F238E27FC236}">
                <a16:creationId xmlns:a16="http://schemas.microsoft.com/office/drawing/2014/main" id="{516E49BF-DE19-449F-B2D2-31D8DFAA6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6467475"/>
            <a:ext cx="280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Anthea Sieveking, Wellcome Images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DFB75261-C9B7-4B05-A277-7C5F2EB14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>
                <a:ea typeface="ＭＳ Ｐゴシック" panose="020B0600070205080204" pitchFamily="34" charset="-128"/>
              </a:rPr>
              <a:t>Water in the body</a:t>
            </a:r>
            <a:endParaRPr lang="en-US" altLang="en-US" b="1">
              <a:ea typeface="ＭＳ Ｐゴシック" panose="020B0600070205080204" pitchFamily="34" charset="-128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6795B70-7996-4862-92AA-0B016FCC88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AU" sz="2800" dirty="0">
                <a:solidFill>
                  <a:schemeClr val="tx1"/>
                </a:solidFill>
                <a:ea typeface="+mn-ea"/>
                <a:cs typeface="+mn-cs"/>
              </a:rPr>
              <a:t>Approximate fluid make-up of a 70 kg person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AU" sz="2800" dirty="0">
                <a:solidFill>
                  <a:schemeClr val="tx1"/>
                </a:solidFill>
                <a:ea typeface="+mn-ea"/>
                <a:cs typeface="+mn-cs"/>
              </a:rPr>
              <a:t>Intracellular fluid			  21 L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AU" sz="2800" dirty="0">
                <a:solidFill>
                  <a:schemeClr val="tx1"/>
                </a:solidFill>
                <a:ea typeface="+mn-ea"/>
                <a:cs typeface="+mn-cs"/>
              </a:rPr>
              <a:t>Extracellular fluids			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en-AU" sz="2400" dirty="0">
                <a:solidFill>
                  <a:schemeClr val="tx1"/>
                </a:solidFill>
                <a:ea typeface="+mn-ea"/>
              </a:rPr>
              <a:t>Interstitial (tissue) fluid	 		13.8 L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en-AU" sz="2400" dirty="0">
                <a:solidFill>
                  <a:schemeClr val="tx1"/>
                </a:solidFill>
                <a:ea typeface="+mn-ea"/>
              </a:rPr>
              <a:t>Blood plasma		 	  	 3.0 L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en-AU" sz="2400" dirty="0">
                <a:solidFill>
                  <a:schemeClr val="tx1"/>
                </a:solidFill>
                <a:ea typeface="+mn-ea"/>
              </a:rPr>
              <a:t>Other				  	 </a:t>
            </a:r>
            <a:r>
              <a:rPr lang="en-AU" sz="2400" u="sng" dirty="0">
                <a:solidFill>
                  <a:schemeClr val="tx1"/>
                </a:solidFill>
                <a:ea typeface="+mn-ea"/>
              </a:rPr>
              <a:t>0.7 L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AU" sz="2800" dirty="0">
                <a:solidFill>
                  <a:schemeClr val="tx1"/>
                </a:solidFill>
                <a:ea typeface="+mn-ea"/>
                <a:cs typeface="+mn-cs"/>
              </a:rPr>
              <a:t>							17.5 L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AU" sz="2800" b="1" dirty="0">
                <a:solidFill>
                  <a:schemeClr val="tx1"/>
                </a:solidFill>
                <a:ea typeface="+mn-ea"/>
                <a:cs typeface="+mn-cs"/>
              </a:rPr>
              <a:t>TOTAL					38.5 L</a:t>
            </a:r>
            <a:endParaRPr lang="en-US" sz="2800" b="1" dirty="0">
              <a:solidFill>
                <a:schemeClr val="tx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91AD7916-62EF-41F4-AC50-7F344DC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The Kidneys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BBA8C94-1C6F-4BF1-BEE4-CA962DA12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only source of water loss that can be regulated (increased or decreased) is urine. As a result the kidneys play a crucial role as the effector in regulating fluid levels in the body.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You should be familiar with the structure and function of the kidney from your stage 2 studies last year.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>
            <a:extLst>
              <a:ext uri="{FF2B5EF4-FFF2-40B4-BE49-F238E27FC236}">
                <a16:creationId xmlns:a16="http://schemas.microsoft.com/office/drawing/2014/main" id="{FA7A54A0-1429-4B5C-8C07-7CB3C82F3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513" y="274638"/>
            <a:ext cx="8229601" cy="5619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FFFF"/>
                </a:solidFill>
                <a:ea typeface="+mj-ea"/>
                <a:cs typeface="+mj-cs"/>
              </a:rPr>
              <a:t>Structure of the kidney</a:t>
            </a:r>
          </a:p>
        </p:txBody>
      </p:sp>
      <p:pic>
        <p:nvPicPr>
          <p:cNvPr id="58374" name="Picture 6" descr="N 0026029 Wel Ph Lib">
            <a:extLst>
              <a:ext uri="{FF2B5EF4-FFF2-40B4-BE49-F238E27FC236}">
                <a16:creationId xmlns:a16="http://schemas.microsoft.com/office/drawing/2014/main" id="{8E132903-8C2E-49D3-ACBC-7198A9E13A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268413"/>
            <a:ext cx="6624637" cy="53133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58375" name="AutoShape 7">
            <a:extLst>
              <a:ext uri="{FF2B5EF4-FFF2-40B4-BE49-F238E27FC236}">
                <a16:creationId xmlns:a16="http://schemas.microsoft.com/office/drawing/2014/main" id="{FF77A6E4-56FE-4437-85A7-6F5980559179}"/>
              </a:ext>
            </a:extLst>
          </p:cNvPr>
          <p:cNvSpPr>
            <a:spLocks/>
          </p:cNvSpPr>
          <p:nvPr/>
        </p:nvSpPr>
        <p:spPr bwMode="auto">
          <a:xfrm rot="-2217272">
            <a:off x="2195513" y="2133600"/>
            <a:ext cx="431800" cy="1366838"/>
          </a:xfrm>
          <a:prstGeom prst="leftBrace">
            <a:avLst>
              <a:gd name="adj1" fmla="val 26379"/>
              <a:gd name="adj2" fmla="val 50000"/>
            </a:avLst>
          </a:pr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AU">
              <a:latin typeface="Arial" charset="0"/>
              <a:ea typeface="ＭＳ Ｐゴシック" charset="0"/>
            </a:endParaRPr>
          </a:p>
        </p:txBody>
      </p:sp>
      <p:sp>
        <p:nvSpPr>
          <p:cNvPr id="58376" name="Text Box 8">
            <a:extLst>
              <a:ext uri="{FF2B5EF4-FFF2-40B4-BE49-F238E27FC236}">
                <a16:creationId xmlns:a16="http://schemas.microsoft.com/office/drawing/2014/main" id="{DADDD3C9-AC27-4015-A9E7-4617DB2C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492375"/>
            <a:ext cx="1150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Medulla</a:t>
            </a:r>
          </a:p>
        </p:txBody>
      </p:sp>
      <p:sp>
        <p:nvSpPr>
          <p:cNvPr id="58378" name="Text Box 10">
            <a:extLst>
              <a:ext uri="{FF2B5EF4-FFF2-40B4-BE49-F238E27FC236}">
                <a16:creationId xmlns:a16="http://schemas.microsoft.com/office/drawing/2014/main" id="{FC63F08C-2776-4E15-9193-A74E3877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916113"/>
            <a:ext cx="1150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Cortex</a:t>
            </a:r>
          </a:p>
        </p:txBody>
      </p:sp>
      <p:sp>
        <p:nvSpPr>
          <p:cNvPr id="58379" name="Text Box 11">
            <a:extLst>
              <a:ext uri="{FF2B5EF4-FFF2-40B4-BE49-F238E27FC236}">
                <a16:creationId xmlns:a16="http://schemas.microsoft.com/office/drawing/2014/main" id="{D417671C-D2B0-46E6-8ADB-62F80724D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557338"/>
            <a:ext cx="1150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Capsule</a:t>
            </a:r>
          </a:p>
        </p:txBody>
      </p:sp>
      <p:sp>
        <p:nvSpPr>
          <p:cNvPr id="58381" name="Line 13">
            <a:extLst>
              <a:ext uri="{FF2B5EF4-FFF2-40B4-BE49-F238E27FC236}">
                <a16:creationId xmlns:a16="http://schemas.microsoft.com/office/drawing/2014/main" id="{E7737CC8-9040-4D7E-9AA4-E2E1AF751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1773238"/>
            <a:ext cx="142875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82" name="Line 14">
            <a:extLst>
              <a:ext uri="{FF2B5EF4-FFF2-40B4-BE49-F238E27FC236}">
                <a16:creationId xmlns:a16="http://schemas.microsoft.com/office/drawing/2014/main" id="{2B330576-B1C5-449C-8DB1-10A47940F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33600"/>
            <a:ext cx="287338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83" name="Line 15">
            <a:extLst>
              <a:ext uri="{FF2B5EF4-FFF2-40B4-BE49-F238E27FC236}">
                <a16:creationId xmlns:a16="http://schemas.microsoft.com/office/drawing/2014/main" id="{E7F073DB-BE2A-45AD-AC73-686A79DFD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708275"/>
            <a:ext cx="100965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84" name="Text Box 16">
            <a:extLst>
              <a:ext uri="{FF2B5EF4-FFF2-40B4-BE49-F238E27FC236}">
                <a16:creationId xmlns:a16="http://schemas.microsoft.com/office/drawing/2014/main" id="{7EF8837E-555B-40F8-B793-5D711762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887663"/>
            <a:ext cx="1150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Pyramid</a:t>
            </a:r>
          </a:p>
        </p:txBody>
      </p:sp>
      <p:sp>
        <p:nvSpPr>
          <p:cNvPr id="58385" name="Line 17">
            <a:extLst>
              <a:ext uri="{FF2B5EF4-FFF2-40B4-BE49-F238E27FC236}">
                <a16:creationId xmlns:a16="http://schemas.microsoft.com/office/drawing/2014/main" id="{0E3B47B2-7C96-43B3-A208-2A54F92C1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141663"/>
            <a:ext cx="6477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86" name="AutoShape 18">
            <a:extLst>
              <a:ext uri="{FF2B5EF4-FFF2-40B4-BE49-F238E27FC236}">
                <a16:creationId xmlns:a16="http://schemas.microsoft.com/office/drawing/2014/main" id="{262E97F1-65C0-4CE7-B2BC-9B1AD90EB3FF}"/>
              </a:ext>
            </a:extLst>
          </p:cNvPr>
          <p:cNvSpPr>
            <a:spLocks noChangeArrowheads="1"/>
          </p:cNvSpPr>
          <p:nvPr/>
        </p:nvSpPr>
        <p:spPr bwMode="auto">
          <a:xfrm rot="-6093230">
            <a:off x="1424782" y="3318669"/>
            <a:ext cx="1079500" cy="833437"/>
          </a:xfrm>
          <a:custGeom>
            <a:avLst/>
            <a:gdLst>
              <a:gd name="T0" fmla="*/ 879393 w 21600"/>
              <a:gd name="T1" fmla="*/ 416719 h 21600"/>
              <a:gd name="T2" fmla="*/ 539750 w 21600"/>
              <a:gd name="T3" fmla="*/ 833437 h 21600"/>
              <a:gd name="T4" fmla="*/ 200107 w 21600"/>
              <a:gd name="T5" fmla="*/ 416719 h 21600"/>
              <a:gd name="T6" fmla="*/ 53975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804 w 21600"/>
              <a:gd name="T13" fmla="*/ 5804 h 21600"/>
              <a:gd name="T14" fmla="*/ 15796 w 21600"/>
              <a:gd name="T15" fmla="*/ 1579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007" y="21600"/>
                </a:lnTo>
                <a:lnTo>
                  <a:pt x="135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FF99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>
            <a:extLst>
              <a:ext uri="{FF2B5EF4-FFF2-40B4-BE49-F238E27FC236}">
                <a16:creationId xmlns:a16="http://schemas.microsoft.com/office/drawing/2014/main" id="{7B3DF785-F489-4FB9-AACA-35C361F5F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213100"/>
            <a:ext cx="1150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Renal artery</a:t>
            </a:r>
          </a:p>
        </p:txBody>
      </p:sp>
      <p:sp>
        <p:nvSpPr>
          <p:cNvPr id="58388" name="Text Box 20">
            <a:extLst>
              <a:ext uri="{FF2B5EF4-FFF2-40B4-BE49-F238E27FC236}">
                <a16:creationId xmlns:a16="http://schemas.microsoft.com/office/drawing/2014/main" id="{6CDA720A-1416-4928-966B-57218071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860800"/>
            <a:ext cx="1150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Renal vein</a:t>
            </a:r>
          </a:p>
        </p:txBody>
      </p:sp>
      <p:sp>
        <p:nvSpPr>
          <p:cNvPr id="58390" name="Text Box 22">
            <a:extLst>
              <a:ext uri="{FF2B5EF4-FFF2-40B4-BE49-F238E27FC236}">
                <a16:creationId xmlns:a16="http://schemas.microsoft.com/office/drawing/2014/main" id="{88B9A48D-5759-497E-ACE5-D9C174B1A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508500"/>
            <a:ext cx="1582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Pelvis of ureter</a:t>
            </a:r>
          </a:p>
        </p:txBody>
      </p:sp>
      <p:sp>
        <p:nvSpPr>
          <p:cNvPr id="58391" name="Text Box 23">
            <a:extLst>
              <a:ext uri="{FF2B5EF4-FFF2-40B4-BE49-F238E27FC236}">
                <a16:creationId xmlns:a16="http://schemas.microsoft.com/office/drawing/2014/main" id="{1956DB76-3F6C-4452-A9DC-C1E1D5CF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00" y="3573463"/>
            <a:ext cx="1441450" cy="70167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D6009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Collecting duct</a:t>
            </a:r>
          </a:p>
        </p:txBody>
      </p:sp>
      <p:sp>
        <p:nvSpPr>
          <p:cNvPr id="58392" name="Text Box 24">
            <a:extLst>
              <a:ext uri="{FF2B5EF4-FFF2-40B4-BE49-F238E27FC236}">
                <a16:creationId xmlns:a16="http://schemas.microsoft.com/office/drawing/2014/main" id="{B6D99D85-23B2-4538-8EAE-6E6A26B6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908050"/>
            <a:ext cx="2520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Proximal convolute tubule</a:t>
            </a:r>
          </a:p>
        </p:txBody>
      </p:sp>
      <p:sp>
        <p:nvSpPr>
          <p:cNvPr id="58393" name="Text Box 25">
            <a:extLst>
              <a:ext uri="{FF2B5EF4-FFF2-40B4-BE49-F238E27FC236}">
                <a16:creationId xmlns:a16="http://schemas.microsoft.com/office/drawing/2014/main" id="{41D603A1-439F-4177-B320-E982127D7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908050"/>
            <a:ext cx="2232025" cy="70167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Distal convolute tubule</a:t>
            </a:r>
          </a:p>
        </p:txBody>
      </p:sp>
      <p:sp>
        <p:nvSpPr>
          <p:cNvPr id="58394" name="Line 26">
            <a:extLst>
              <a:ext uri="{FF2B5EF4-FFF2-40B4-BE49-F238E27FC236}">
                <a16:creationId xmlns:a16="http://schemas.microsoft.com/office/drawing/2014/main" id="{DE2E05ED-A456-4F03-B5BB-C9D86886E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1412875"/>
            <a:ext cx="3603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95" name="Line 27">
            <a:extLst>
              <a:ext uri="{FF2B5EF4-FFF2-40B4-BE49-F238E27FC236}">
                <a16:creationId xmlns:a16="http://schemas.microsoft.com/office/drawing/2014/main" id="{C4D2585C-D3CC-439E-89A5-A924938C8B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4025" y="1484313"/>
            <a:ext cx="431800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96" name="Line 28">
            <a:extLst>
              <a:ext uri="{FF2B5EF4-FFF2-40B4-BE49-F238E27FC236}">
                <a16:creationId xmlns:a16="http://schemas.microsoft.com/office/drawing/2014/main" id="{32EE260A-D7B9-4C3C-BAE7-D2D9A31933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56325" y="443706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97" name="Line 29">
            <a:extLst>
              <a:ext uri="{FF2B5EF4-FFF2-40B4-BE49-F238E27FC236}">
                <a16:creationId xmlns:a16="http://schemas.microsoft.com/office/drawing/2014/main" id="{FBCEA0DE-B404-4B20-A8CF-7B902CC2FE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4163" y="3068638"/>
            <a:ext cx="20161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98" name="Line 30">
            <a:extLst>
              <a:ext uri="{FF2B5EF4-FFF2-40B4-BE49-F238E27FC236}">
                <a16:creationId xmlns:a16="http://schemas.microsoft.com/office/drawing/2014/main" id="{9A7754AE-1770-4AEB-9848-A321C4BD52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7175" y="3284538"/>
            <a:ext cx="504825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99" name="Line 31">
            <a:extLst>
              <a:ext uri="{FF2B5EF4-FFF2-40B4-BE49-F238E27FC236}">
                <a16:creationId xmlns:a16="http://schemas.microsoft.com/office/drawing/2014/main" id="{168F351E-0B13-4ED3-808D-EC1ED5A6D2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3573463"/>
            <a:ext cx="136683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400" name="Line 32">
            <a:extLst>
              <a:ext uri="{FF2B5EF4-FFF2-40B4-BE49-F238E27FC236}">
                <a16:creationId xmlns:a16="http://schemas.microsoft.com/office/drawing/2014/main" id="{FBAF7F69-AF53-4D3E-A961-239484DC8B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7175" y="3716338"/>
            <a:ext cx="5048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401" name="Line 33">
            <a:extLst>
              <a:ext uri="{FF2B5EF4-FFF2-40B4-BE49-F238E27FC236}">
                <a16:creationId xmlns:a16="http://schemas.microsoft.com/office/drawing/2014/main" id="{B10CE86B-AE67-4BD4-A8AA-56B6BDE30D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5375" y="3933825"/>
            <a:ext cx="865188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402" name="Text Box 34">
            <a:extLst>
              <a:ext uri="{FF2B5EF4-FFF2-40B4-BE49-F238E27FC236}">
                <a16:creationId xmlns:a16="http://schemas.microsoft.com/office/drawing/2014/main" id="{E176CEF0-ABF0-4A64-97F9-D65A1E79F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4221163"/>
            <a:ext cx="1152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Loop of Henle</a:t>
            </a:r>
          </a:p>
        </p:txBody>
      </p:sp>
      <p:sp>
        <p:nvSpPr>
          <p:cNvPr id="58403" name="Text Box 35">
            <a:extLst>
              <a:ext uri="{FF2B5EF4-FFF2-40B4-BE49-F238E27FC236}">
                <a16:creationId xmlns:a16="http://schemas.microsoft.com/office/drawing/2014/main" id="{CE333DC3-6475-445C-B673-86EF49719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941888"/>
            <a:ext cx="1441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Peritubular capillaries</a:t>
            </a:r>
          </a:p>
        </p:txBody>
      </p:sp>
      <p:sp>
        <p:nvSpPr>
          <p:cNvPr id="58404" name="Line 36">
            <a:extLst>
              <a:ext uri="{FF2B5EF4-FFF2-40B4-BE49-F238E27FC236}">
                <a16:creationId xmlns:a16="http://schemas.microsoft.com/office/drawing/2014/main" id="{FDB5793A-669D-49C9-92BE-4A8B722EA2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788" y="515778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405" name="Line 37">
            <a:extLst>
              <a:ext uri="{FF2B5EF4-FFF2-40B4-BE49-F238E27FC236}">
                <a16:creationId xmlns:a16="http://schemas.microsoft.com/office/drawing/2014/main" id="{7FDCC4FE-1501-4831-91C6-137B39A674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2950" y="3860800"/>
            <a:ext cx="64770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406" name="Text Box 38">
            <a:extLst>
              <a:ext uri="{FF2B5EF4-FFF2-40B4-BE49-F238E27FC236}">
                <a16:creationId xmlns:a16="http://schemas.microsoft.com/office/drawing/2014/main" id="{79FE7546-BFE4-4CFB-84E2-40B3DA799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276475"/>
            <a:ext cx="1296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Renal corpuscle</a:t>
            </a:r>
          </a:p>
        </p:txBody>
      </p:sp>
      <p:sp>
        <p:nvSpPr>
          <p:cNvPr id="58407" name="Line 39">
            <a:extLst>
              <a:ext uri="{FF2B5EF4-FFF2-40B4-BE49-F238E27FC236}">
                <a16:creationId xmlns:a16="http://schemas.microsoft.com/office/drawing/2014/main" id="{A2AB3F3F-AB2E-4C0E-A2B7-D5ABCA864B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2349500"/>
            <a:ext cx="1728788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408" name="Text Box 40">
            <a:extLst>
              <a:ext uri="{FF2B5EF4-FFF2-40B4-BE49-F238E27FC236}">
                <a16:creationId xmlns:a16="http://schemas.microsoft.com/office/drawing/2014/main" id="{82CC1A33-E6F1-4941-A7DE-14873093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805488"/>
            <a:ext cx="1944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A NEPHRON</a:t>
            </a:r>
          </a:p>
        </p:txBody>
      </p:sp>
      <p:sp>
        <p:nvSpPr>
          <p:cNvPr id="58409" name="Text Box 41">
            <a:extLst>
              <a:ext uri="{FF2B5EF4-FFF2-40B4-BE49-F238E27FC236}">
                <a16:creationId xmlns:a16="http://schemas.microsoft.com/office/drawing/2014/main" id="{A3BB1086-3E97-483D-82DE-B329C28DD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192713"/>
            <a:ext cx="1150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Ureter</a:t>
            </a:r>
          </a:p>
        </p:txBody>
      </p:sp>
      <p:sp>
        <p:nvSpPr>
          <p:cNvPr id="58410" name="Line 42">
            <a:extLst>
              <a:ext uri="{FF2B5EF4-FFF2-40B4-BE49-F238E27FC236}">
                <a16:creationId xmlns:a16="http://schemas.microsoft.com/office/drawing/2014/main" id="{E7101EC2-9345-4789-A4EC-2CB5F133AF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95738" y="4797425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411" name="Text Box 43">
            <a:extLst>
              <a:ext uri="{FF2B5EF4-FFF2-40B4-BE49-F238E27FC236}">
                <a16:creationId xmlns:a16="http://schemas.microsoft.com/office/drawing/2014/main" id="{2116E6EE-C7F6-498B-ADDB-FC9A5548A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759450"/>
            <a:ext cx="1944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LS of KIDNEY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7B394697-C183-4244-A81E-ADA5A4A92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513" y="908050"/>
            <a:ext cx="8229601" cy="706438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FFFFFF"/>
                </a:solidFill>
                <a:ea typeface="ＭＳ Ｐゴシック" panose="020B0600070205080204" pitchFamily="34" charset="-128"/>
              </a:rPr>
              <a:t>Urine formation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BD78D721-F869-442F-8C4B-6FA523298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5354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ea typeface="ＭＳ Ｐゴシック" panose="020B0600070205080204" pitchFamily="34" charset="-128"/>
              </a:rPr>
              <a:t>There are three stages in urine formation:</a:t>
            </a:r>
          </a:p>
          <a:p>
            <a:pPr eaLnBrk="1" hangingPunct="1"/>
            <a:r>
              <a:rPr lang="en-US" altLang="en-US" sz="2400" b="1">
                <a:solidFill>
                  <a:schemeClr val="tx1"/>
                </a:solidFill>
                <a:ea typeface="ＭＳ Ｐゴシック" panose="020B0600070205080204" pitchFamily="34" charset="-128"/>
              </a:rPr>
              <a:t>Filtration</a:t>
            </a:r>
            <a:r>
              <a:rPr lang="en-US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 (in the renal corpuscle)</a:t>
            </a:r>
          </a:p>
          <a:p>
            <a:pPr eaLnBrk="1" hangingPunct="1"/>
            <a:r>
              <a:rPr lang="en-US" altLang="en-US" sz="2400" b="1">
                <a:solidFill>
                  <a:schemeClr val="tx1"/>
                </a:solidFill>
                <a:ea typeface="ＭＳ Ｐゴシック" panose="020B0600070205080204" pitchFamily="34" charset="-128"/>
              </a:rPr>
              <a:t>Selective reabsorption</a:t>
            </a:r>
            <a:r>
              <a:rPr lang="en-US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 (mainly in the proximal convolute tubule – some water and salts are reabsorbed in the loop of Henle and the distal convolute tubule)</a:t>
            </a:r>
          </a:p>
          <a:p>
            <a:pPr eaLnBrk="1" hangingPunct="1"/>
            <a:r>
              <a:rPr lang="en-US" altLang="en-US" sz="2400" b="1">
                <a:solidFill>
                  <a:schemeClr val="tx1"/>
                </a:solidFill>
                <a:ea typeface="ＭＳ Ｐゴシック" panose="020B0600070205080204" pitchFamily="34" charset="-128"/>
              </a:rPr>
              <a:t>Tubular secretion</a:t>
            </a:r>
            <a:r>
              <a:rPr lang="en-US" altLang="en-US" sz="2400">
                <a:solidFill>
                  <a:schemeClr val="tx1"/>
                </a:solidFill>
                <a:ea typeface="ＭＳ Ｐゴシック" panose="020B0600070205080204" pitchFamily="34" charset="-128"/>
              </a:rPr>
              <a:t> (in the proximal convolute tubule and the distal convolute tubule)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C1B9461-6120-4BC9-87DD-2D4AF4FD2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23950"/>
            <a:ext cx="8604250" cy="9144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Water reabsorption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E6BCEE2B-EBF1-4A98-908A-5D25E6D9F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492375"/>
            <a:ext cx="8229600" cy="4105275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60-70 % of water reabsorption occurs in the proximal convolute tubule.</a:t>
            </a:r>
          </a:p>
          <a:p>
            <a:pPr eaLnBrk="1" hangingPunct="1"/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The remaining 30-40 % is </a:t>
            </a:r>
            <a:r>
              <a:rPr lang="en-US" altLang="en-US" sz="2400" b="1">
                <a:solidFill>
                  <a:srgbClr val="000000"/>
                </a:solidFill>
                <a:ea typeface="ＭＳ Ｐゴシック" panose="020B0600070205080204" pitchFamily="34" charset="-128"/>
              </a:rPr>
              <a:t>selectively reabsorbed </a:t>
            </a: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in the loop of Henle, distal convolute tubule and collecting duct, depending on our state of dehydration. </a:t>
            </a:r>
          </a:p>
          <a:p>
            <a:pPr eaLnBrk="1" hangingPunct="1"/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The reabsorption of water in the distal convolute tubule (DCT) and collecting duct is an </a:t>
            </a:r>
            <a:r>
              <a:rPr lang="en-US" altLang="en-US" sz="2400" b="1">
                <a:solidFill>
                  <a:srgbClr val="000000"/>
                </a:solidFill>
                <a:ea typeface="ＭＳ Ｐゴシック" panose="020B0600070205080204" pitchFamily="34" charset="-128"/>
              </a:rPr>
              <a:t>active transport process</a:t>
            </a: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8077E630-A1EC-477C-B039-02A8B25C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Receptors – measuring fluid levels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53CB123E-6200-41D5-A7E2-9AB05851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Osmoreceptors: measure the osmotic pressure of the blood.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If blood volume decreases (fluid loss) then osmotic pressure is raised.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If blood volume increases (fluid excess) then osmotic pressure is lowered.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osmorecoptors are located in the thirst centre in the hypothalamus.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1297</TotalTime>
  <Words>629</Words>
  <Application>Microsoft Office PowerPoint</Application>
  <PresentationFormat>On-screen Show (4:3)</PresentationFormat>
  <Paragraphs>125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Perception</vt:lpstr>
      <vt:lpstr>Homeostasis</vt:lpstr>
      <vt:lpstr>Fluid balance: Water in</vt:lpstr>
      <vt:lpstr>Water out</vt:lpstr>
      <vt:lpstr>Water in the body</vt:lpstr>
      <vt:lpstr>The Kidneys</vt:lpstr>
      <vt:lpstr>Structure of the kidney</vt:lpstr>
      <vt:lpstr>Urine formation</vt:lpstr>
      <vt:lpstr>Water reabsorption</vt:lpstr>
      <vt:lpstr>Receptors – measuring fluid levels</vt:lpstr>
      <vt:lpstr>Behavioural response</vt:lpstr>
      <vt:lpstr>The role of Antidiuretic hormone (ADH)</vt:lpstr>
      <vt:lpstr>PowerPoint Presentation</vt:lpstr>
      <vt:lpstr>Negative feedback loop – low fluid levels</vt:lpstr>
      <vt:lpstr>Negative feedback loop – high fluid levels</vt:lpstr>
      <vt:lpstr>Dehydration</vt:lpstr>
      <vt:lpstr>Water Intoxication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Deamination</dc:title>
  <dc:creator>Owner</dc:creator>
  <cp:lastModifiedBy>file</cp:lastModifiedBy>
  <cp:revision>29</cp:revision>
  <dcterms:created xsi:type="dcterms:W3CDTF">2008-02-29T00:52:53Z</dcterms:created>
  <dcterms:modified xsi:type="dcterms:W3CDTF">2020-03-24T03:47:43Z</dcterms:modified>
</cp:coreProperties>
</file>