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9"/>
  </p:normalViewPr>
  <p:slideViewPr>
    <p:cSldViewPr snapToGrid="0" snapToObjects="1">
      <p:cViewPr varScale="1">
        <p:scale>
          <a:sx n="105" d="100"/>
          <a:sy n="105" d="100"/>
        </p:scale>
        <p:origin x="1840"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EY David [John Forrest Secondary College]" userId="S::david.morey@education.wa.edu.au::75ed8336-e78f-4813-bc9f-d0b19357ceb3" providerId="AD" clId="Web-{422DAE91-32DF-E4D0-0E13-8343BD481462}"/>
    <pc:docChg chg="modSld">
      <pc:chgData name="MOREY David [John Forrest Secondary College]" userId="S::david.morey@education.wa.edu.au::75ed8336-e78f-4813-bc9f-d0b19357ceb3" providerId="AD" clId="Web-{422DAE91-32DF-E4D0-0E13-8343BD481462}" dt="2020-05-04T23:57:33.100" v="21" actId="20577"/>
      <pc:docMkLst>
        <pc:docMk/>
      </pc:docMkLst>
      <pc:sldChg chg="modSp">
        <pc:chgData name="MOREY David [John Forrest Secondary College]" userId="S::david.morey@education.wa.edu.au::75ed8336-e78f-4813-bc9f-d0b19357ceb3" providerId="AD" clId="Web-{422DAE91-32DF-E4D0-0E13-8343BD481462}" dt="2020-05-04T23:56:17.319" v="7"/>
        <pc:sldMkLst>
          <pc:docMk/>
          <pc:sldMk cId="360484308" sldId="257"/>
        </pc:sldMkLst>
        <pc:spChg chg="mod">
          <ac:chgData name="MOREY David [John Forrest Secondary College]" userId="S::david.morey@education.wa.edu.au::75ed8336-e78f-4813-bc9f-d0b19357ceb3" providerId="AD" clId="Web-{422DAE91-32DF-E4D0-0E13-8343BD481462}" dt="2020-05-04T23:56:17.319" v="7"/>
          <ac:spMkLst>
            <pc:docMk/>
            <pc:sldMk cId="360484308" sldId="257"/>
            <ac:spMk id="3" creationId="{00000000-0000-0000-0000-000000000000}"/>
          </ac:spMkLst>
        </pc:spChg>
      </pc:sldChg>
      <pc:sldChg chg="modSp">
        <pc:chgData name="MOREY David [John Forrest Secondary College]" userId="S::david.morey@education.wa.edu.au::75ed8336-e78f-4813-bc9f-d0b19357ceb3" providerId="AD" clId="Web-{422DAE91-32DF-E4D0-0E13-8343BD481462}" dt="2020-05-04T23:56:27.897" v="13" actId="20577"/>
        <pc:sldMkLst>
          <pc:docMk/>
          <pc:sldMk cId="988352626" sldId="258"/>
        </pc:sldMkLst>
        <pc:spChg chg="mod">
          <ac:chgData name="MOREY David [John Forrest Secondary College]" userId="S::david.morey@education.wa.edu.au::75ed8336-e78f-4813-bc9f-d0b19357ceb3" providerId="AD" clId="Web-{422DAE91-32DF-E4D0-0E13-8343BD481462}" dt="2020-05-04T23:56:27.897" v="13" actId="20577"/>
          <ac:spMkLst>
            <pc:docMk/>
            <pc:sldMk cId="988352626" sldId="258"/>
            <ac:spMk id="3" creationId="{00000000-0000-0000-0000-000000000000}"/>
          </ac:spMkLst>
        </pc:spChg>
      </pc:sldChg>
      <pc:sldChg chg="modSp">
        <pc:chgData name="MOREY David [John Forrest Secondary College]" userId="S::david.morey@education.wa.edu.au::75ed8336-e78f-4813-bc9f-d0b19357ceb3" providerId="AD" clId="Web-{422DAE91-32DF-E4D0-0E13-8343BD481462}" dt="2020-05-04T23:57:33.100" v="20" actId="20577"/>
        <pc:sldMkLst>
          <pc:docMk/>
          <pc:sldMk cId="2507740769" sldId="264"/>
        </pc:sldMkLst>
        <pc:spChg chg="mod">
          <ac:chgData name="MOREY David [John Forrest Secondary College]" userId="S::david.morey@education.wa.edu.au::75ed8336-e78f-4813-bc9f-d0b19357ceb3" providerId="AD" clId="Web-{422DAE91-32DF-E4D0-0E13-8343BD481462}" dt="2020-05-04T23:57:33.100" v="20" actId="20577"/>
          <ac:spMkLst>
            <pc:docMk/>
            <pc:sldMk cId="2507740769" sldId="264"/>
            <ac:spMk id="3" creationId="{00000000-0000-0000-0000-000000000000}"/>
          </ac:spMkLst>
        </pc:spChg>
      </pc:sldChg>
      <pc:sldChg chg="modSp">
        <pc:chgData name="MOREY David [John Forrest Secondary College]" userId="S::david.morey@education.wa.edu.au::75ed8336-e78f-4813-bc9f-d0b19357ceb3" providerId="AD" clId="Web-{422DAE91-32DF-E4D0-0E13-8343BD481462}" dt="2020-05-04T23:56:52.678" v="15" actId="14100"/>
        <pc:sldMkLst>
          <pc:docMk/>
          <pc:sldMk cId="3200291460" sldId="265"/>
        </pc:sldMkLst>
        <pc:spChg chg="mod">
          <ac:chgData name="MOREY David [John Forrest Secondary College]" userId="S::david.morey@education.wa.edu.au::75ed8336-e78f-4813-bc9f-d0b19357ceb3" providerId="AD" clId="Web-{422DAE91-32DF-E4D0-0E13-8343BD481462}" dt="2020-05-04T23:56:52.678" v="15" actId="14100"/>
          <ac:spMkLst>
            <pc:docMk/>
            <pc:sldMk cId="3200291460" sldId="265"/>
            <ac:spMk id="3" creationId="{00000000-0000-0000-0000-000000000000}"/>
          </ac:spMkLst>
        </pc:spChg>
      </pc:sldChg>
    </pc:docChg>
  </pc:docChgLst>
  <pc:docChgLst>
    <pc:chgData name="MOREY David [John Forrest Secondary College]" userId="75ed8336-e78f-4813-bc9f-d0b19357ceb3" providerId="ADAL" clId="{459ACD02-4D04-A244-A7A0-E80CAB586B2D}"/>
    <pc:docChg chg="custSel modSld">
      <pc:chgData name="MOREY David [John Forrest Secondary College]" userId="75ed8336-e78f-4813-bc9f-d0b19357ceb3" providerId="ADAL" clId="{459ACD02-4D04-A244-A7A0-E80CAB586B2D}" dt="2021-04-23T04:39:57.440" v="165" actId="20577"/>
      <pc:docMkLst>
        <pc:docMk/>
      </pc:docMkLst>
      <pc:sldChg chg="modSp mod">
        <pc:chgData name="MOREY David [John Forrest Secondary College]" userId="75ed8336-e78f-4813-bc9f-d0b19357ceb3" providerId="ADAL" clId="{459ACD02-4D04-A244-A7A0-E80CAB586B2D}" dt="2021-04-20T02:44:01.187" v="144" actId="20577"/>
        <pc:sldMkLst>
          <pc:docMk/>
          <pc:sldMk cId="988352626" sldId="258"/>
        </pc:sldMkLst>
        <pc:spChg chg="mod">
          <ac:chgData name="MOREY David [John Forrest Secondary College]" userId="75ed8336-e78f-4813-bc9f-d0b19357ceb3" providerId="ADAL" clId="{459ACD02-4D04-A244-A7A0-E80CAB586B2D}" dt="2021-04-20T02:44:01.187" v="144" actId="20577"/>
          <ac:spMkLst>
            <pc:docMk/>
            <pc:sldMk cId="988352626" sldId="258"/>
            <ac:spMk id="3" creationId="{00000000-0000-0000-0000-000000000000}"/>
          </ac:spMkLst>
        </pc:spChg>
      </pc:sldChg>
      <pc:sldChg chg="modSp mod">
        <pc:chgData name="MOREY David [John Forrest Secondary College]" userId="75ed8336-e78f-4813-bc9f-d0b19357ceb3" providerId="ADAL" clId="{459ACD02-4D04-A244-A7A0-E80CAB586B2D}" dt="2021-04-20T02:44:42.571" v="157" actId="20577"/>
        <pc:sldMkLst>
          <pc:docMk/>
          <pc:sldMk cId="1632922723" sldId="259"/>
        </pc:sldMkLst>
        <pc:spChg chg="mod">
          <ac:chgData name="MOREY David [John Forrest Secondary College]" userId="75ed8336-e78f-4813-bc9f-d0b19357ceb3" providerId="ADAL" clId="{459ACD02-4D04-A244-A7A0-E80CAB586B2D}" dt="2021-04-20T02:44:42.571" v="157" actId="20577"/>
          <ac:spMkLst>
            <pc:docMk/>
            <pc:sldMk cId="1632922723" sldId="259"/>
            <ac:spMk id="3" creationId="{00000000-0000-0000-0000-000000000000}"/>
          </ac:spMkLst>
        </pc:spChg>
      </pc:sldChg>
      <pc:sldChg chg="modSp mod">
        <pc:chgData name="MOREY David [John Forrest Secondary College]" userId="75ed8336-e78f-4813-bc9f-d0b19357ceb3" providerId="ADAL" clId="{459ACD02-4D04-A244-A7A0-E80CAB586B2D}" dt="2021-04-23T04:39:57.440" v="165" actId="20577"/>
        <pc:sldMkLst>
          <pc:docMk/>
          <pc:sldMk cId="1630849778" sldId="276"/>
        </pc:sldMkLst>
        <pc:spChg chg="mod">
          <ac:chgData name="MOREY David [John Forrest Secondary College]" userId="75ed8336-e78f-4813-bc9f-d0b19357ceb3" providerId="ADAL" clId="{459ACD02-4D04-A244-A7A0-E80CAB586B2D}" dt="2021-04-23T04:39:57.440" v="165" actId="20577"/>
          <ac:spMkLst>
            <pc:docMk/>
            <pc:sldMk cId="1630849778" sldId="27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AU"/>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A6618FE3-3C8E-594B-8F20-80AE7320A381}" type="datetimeFigureOut">
              <a:rPr lang="en-US" smtClean="0"/>
              <a:t>4/21/21</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AU"/>
              <a:t>Click to edit Master title style</a:t>
            </a:r>
            <a:endParaRPr/>
          </a:p>
        </p:txBody>
      </p:sp>
      <p:sp>
        <p:nvSpPr>
          <p:cNvPr id="5" name="Date Placeholder 4"/>
          <p:cNvSpPr>
            <a:spLocks noGrp="1"/>
          </p:cNvSpPr>
          <p:nvPr>
            <p:ph type="dt" sz="half" idx="10"/>
          </p:nvPr>
        </p:nvSpPr>
        <p:spPr/>
        <p:txBody>
          <a:bodyPr/>
          <a:lstStyle/>
          <a:p>
            <a:fld id="{A6618FE3-3C8E-594B-8F20-80AE7320A381}" type="datetimeFigureOut">
              <a:rPr lang="en-US" smtClean="0"/>
              <a:t>4/21/21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989D8E-13F4-6040-8119-3AF5D76FB9DE}"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AU"/>
              <a:t>Click to edit Master title style</a:t>
            </a:r>
            <a:endParaRPr/>
          </a:p>
        </p:txBody>
      </p:sp>
      <p:sp>
        <p:nvSpPr>
          <p:cNvPr id="3" name="Date Placeholder 2"/>
          <p:cNvSpPr>
            <a:spLocks noGrp="1"/>
          </p:cNvSpPr>
          <p:nvPr>
            <p:ph type="dt" sz="half" idx="10"/>
          </p:nvPr>
        </p:nvSpPr>
        <p:spPr/>
        <p:txBody>
          <a:bodyPr/>
          <a:lstStyle/>
          <a:p>
            <a:fld id="{A6618FE3-3C8E-594B-8F20-80AE7320A381}" type="datetimeFigureOut">
              <a:rPr lang="en-US" smtClean="0"/>
              <a:t>4/21/21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989D8E-13F4-6040-8119-3AF5D76FB9D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A6618FE3-3C8E-594B-8F20-80AE7320A381}" type="datetimeFigureOut">
              <a:rPr lang="en-US" smtClean="0"/>
              <a:t>4/21/21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989D8E-13F4-6040-8119-3AF5D76FB9D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AU"/>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A6618FE3-3C8E-594B-8F20-80AE7320A381}" type="datetimeFigureOut">
              <a:rPr lang="en-US" smtClean="0"/>
              <a:t>4/21/21</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AU"/>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A6618FE3-3C8E-594B-8F20-80AE7320A381}" type="datetimeFigureOut">
              <a:rPr lang="en-US" smtClean="0"/>
              <a:t>4/21/21</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44989D8E-13F4-6040-8119-3AF5D76FB9DE}"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AU"/>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fld id="{A6618FE3-3C8E-594B-8F20-80AE7320A381}" type="datetimeFigureOut">
              <a:rPr lang="en-US" smtClean="0"/>
              <a:t>4/21/21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989D8E-13F4-6040-8119-3AF5D76FB9DE}"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AU"/>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A6618FE3-3C8E-594B-8F20-80AE7320A381}" type="datetimeFigureOut">
              <a:rPr lang="en-US" smtClean="0"/>
              <a:t>4/21/21</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44989D8E-13F4-6040-8119-3AF5D76FB9DE}"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AU"/>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AU"/>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AU"/>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A6618FE3-3C8E-594B-8F20-80AE7320A381}" type="datetimeFigureOut">
              <a:rPr lang="en-US" smtClean="0"/>
              <a:t>4/21/21</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44989D8E-13F4-6040-8119-3AF5D76FB9DE}"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AU"/>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AU"/>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AU"/>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AU"/>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A6618FE3-3C8E-594B-8F20-80AE7320A381}" type="datetimeFigureOut">
              <a:rPr lang="en-US" smtClean="0"/>
              <a:t>4/21/21</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44989D8E-13F4-6040-8119-3AF5D76FB9DE}"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AU"/>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AU"/>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AU"/>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4" name="Date Placeholder 3"/>
          <p:cNvSpPr>
            <a:spLocks noGrp="1"/>
          </p:cNvSpPr>
          <p:nvPr>
            <p:ph type="dt" sz="half" idx="10"/>
          </p:nvPr>
        </p:nvSpPr>
        <p:spPr/>
        <p:txBody>
          <a:bodyPr/>
          <a:lstStyle/>
          <a:p>
            <a:fld id="{A6618FE3-3C8E-594B-8F20-80AE7320A381}" type="datetimeFigureOut">
              <a:rPr lang="en-US" smtClean="0"/>
              <a:t>4/21/21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89D8E-13F4-6040-8119-3AF5D76FB9D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AU"/>
              <a:t>Click to edit Master title style</a:t>
            </a:r>
            <a:endParaRPr/>
          </a:p>
        </p:txBody>
      </p:sp>
      <p:sp>
        <p:nvSpPr>
          <p:cNvPr id="3" name="Content Placeholder 2"/>
          <p:cNvSpPr>
            <a:spLocks noGrp="1"/>
          </p:cNvSpPr>
          <p:nvPr>
            <p:ph idx="1"/>
          </p:nvPr>
        </p:nvSpPr>
        <p:spPr/>
        <p:txBody>
          <a:bodyPr/>
          <a:lstStyle>
            <a:lvl5pPr>
              <a:defRPr/>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4" name="Date Placeholder 3"/>
          <p:cNvSpPr>
            <a:spLocks noGrp="1"/>
          </p:cNvSpPr>
          <p:nvPr>
            <p:ph type="dt" sz="half" idx="10"/>
          </p:nvPr>
        </p:nvSpPr>
        <p:spPr/>
        <p:txBody>
          <a:bodyPr/>
          <a:lstStyle/>
          <a:p>
            <a:fld id="{A6618FE3-3C8E-594B-8F20-80AE7320A381}" type="datetimeFigureOut">
              <a:rPr lang="en-US" smtClean="0"/>
              <a:t>4/21/21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89D8E-13F4-6040-8119-3AF5D76FB9DE}"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AU"/>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4" name="Date Placeholder 3"/>
          <p:cNvSpPr>
            <a:spLocks noGrp="1"/>
          </p:cNvSpPr>
          <p:nvPr>
            <p:ph type="dt" sz="half" idx="10"/>
          </p:nvPr>
        </p:nvSpPr>
        <p:spPr/>
        <p:txBody>
          <a:bodyPr/>
          <a:lstStyle/>
          <a:p>
            <a:fld id="{A6618FE3-3C8E-594B-8F20-80AE7320A381}" type="datetimeFigureOut">
              <a:rPr lang="en-US" smtClean="0"/>
              <a:t>4/21/21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89D8E-13F4-6040-8119-3AF5D76FB9DE}"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AU"/>
              <a:t>Click to edit Master title style</a:t>
            </a:r>
            <a:endParaRPr/>
          </a:p>
        </p:txBody>
      </p:sp>
      <p:sp>
        <p:nvSpPr>
          <p:cNvPr id="3" name="Content Placeholder 2"/>
          <p:cNvSpPr>
            <a:spLocks noGrp="1"/>
          </p:cNvSpPr>
          <p:nvPr>
            <p:ph idx="1"/>
          </p:nvPr>
        </p:nvSpPr>
        <p:spPr/>
        <p:txBody>
          <a:bodyPr/>
          <a:lstStyle>
            <a:lvl5pPr>
              <a:defRPr/>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4" name="Date Placeholder 3"/>
          <p:cNvSpPr>
            <a:spLocks noGrp="1"/>
          </p:cNvSpPr>
          <p:nvPr>
            <p:ph type="dt" sz="half" idx="10"/>
          </p:nvPr>
        </p:nvSpPr>
        <p:spPr/>
        <p:txBody>
          <a:bodyPr/>
          <a:lstStyle/>
          <a:p>
            <a:fld id="{A6618FE3-3C8E-594B-8F20-80AE7320A381}" type="datetimeFigureOut">
              <a:rPr lang="en-US" smtClean="0"/>
              <a:t>4/21/21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89D8E-13F4-6040-8119-3AF5D76FB9DE}"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AU"/>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AU"/>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A6618FE3-3C8E-594B-8F20-80AE7320A381}" type="datetimeFigureOut">
              <a:rPr lang="en-US" smtClean="0"/>
              <a:t>4/21/21</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AU"/>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AU"/>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AU"/>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AU"/>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A6618FE3-3C8E-594B-8F20-80AE7320A381}" type="datetimeFigureOut">
              <a:rPr lang="en-US" smtClean="0"/>
              <a:t>4/21/21</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44989D8E-13F4-6040-8119-3AF5D76FB9DE}"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AU"/>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5" name="Date Placeholder 4"/>
          <p:cNvSpPr>
            <a:spLocks noGrp="1"/>
          </p:cNvSpPr>
          <p:nvPr>
            <p:ph type="dt" sz="half" idx="10"/>
          </p:nvPr>
        </p:nvSpPr>
        <p:spPr/>
        <p:txBody>
          <a:bodyPr/>
          <a:lstStyle/>
          <a:p>
            <a:fld id="{A6618FE3-3C8E-594B-8F20-80AE7320A381}" type="datetimeFigureOut">
              <a:rPr lang="en-US" smtClean="0"/>
              <a:t>4/21/21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989D8E-13F4-6040-8119-3AF5D76FB9D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AU"/>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7" name="Date Placeholder 6"/>
          <p:cNvSpPr>
            <a:spLocks noGrp="1"/>
          </p:cNvSpPr>
          <p:nvPr>
            <p:ph type="dt" sz="half" idx="10"/>
          </p:nvPr>
        </p:nvSpPr>
        <p:spPr/>
        <p:txBody>
          <a:bodyPr/>
          <a:lstStyle/>
          <a:p>
            <a:fld id="{A6618FE3-3C8E-594B-8F20-80AE7320A381}" type="datetimeFigureOut">
              <a:rPr lang="en-US" smtClean="0"/>
              <a:t>4/21/21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989D8E-13F4-6040-8119-3AF5D76FB9DE}"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AU"/>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5" name="Date Placeholder 4"/>
          <p:cNvSpPr>
            <a:spLocks noGrp="1"/>
          </p:cNvSpPr>
          <p:nvPr>
            <p:ph type="dt" sz="half" idx="10"/>
          </p:nvPr>
        </p:nvSpPr>
        <p:spPr/>
        <p:txBody>
          <a:bodyPr/>
          <a:lstStyle/>
          <a:p>
            <a:fld id="{A6618FE3-3C8E-594B-8F20-80AE7320A381}" type="datetimeFigureOut">
              <a:rPr lang="en-US" smtClean="0"/>
              <a:t>4/21/21</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44989D8E-13F4-6040-8119-3AF5D76FB9D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AU"/>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5" name="Date Placeholder 4"/>
          <p:cNvSpPr>
            <a:spLocks noGrp="1"/>
          </p:cNvSpPr>
          <p:nvPr>
            <p:ph type="dt" sz="half" idx="10"/>
          </p:nvPr>
        </p:nvSpPr>
        <p:spPr/>
        <p:txBody>
          <a:bodyPr/>
          <a:lstStyle/>
          <a:p>
            <a:fld id="{A6618FE3-3C8E-594B-8F20-80AE7320A381}" type="datetimeFigureOut">
              <a:rPr lang="en-US" smtClean="0"/>
              <a:t>4/21/21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989D8E-13F4-6040-8119-3AF5D76FB9DE}"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AU"/>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A6618FE3-3C8E-594B-8F20-80AE7320A381}" type="datetimeFigureOut">
              <a:rPr lang="en-US" smtClean="0"/>
              <a:t>4/21/21</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44989D8E-13F4-6040-8119-3AF5D76FB9D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Protection against invaders</a:t>
            </a:r>
          </a:p>
        </p:txBody>
      </p:sp>
      <p:sp>
        <p:nvSpPr>
          <p:cNvPr id="3" name="Subtitle 2"/>
          <p:cNvSpPr>
            <a:spLocks noGrp="1"/>
          </p:cNvSpPr>
          <p:nvPr>
            <p:ph type="subTitle" idx="1"/>
          </p:nvPr>
        </p:nvSpPr>
        <p:spPr/>
        <p:txBody>
          <a:bodyPr/>
          <a:lstStyle/>
          <a:p>
            <a:r>
              <a:rPr lang="en-US" dirty="0"/>
              <a:t>Bacteria and Virus</a:t>
            </a:r>
          </a:p>
        </p:txBody>
      </p:sp>
    </p:spTree>
    <p:extLst>
      <p:ext uri="{BB962C8B-B14F-4D97-AF65-F5344CB8AC3E}">
        <p14:creationId xmlns:p14="http://schemas.microsoft.com/office/powerpoint/2010/main" val="1154259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Defenses </a:t>
            </a:r>
            <a:r>
              <a:rPr lang="en-US"/>
              <a:t>against disease</a:t>
            </a:r>
          </a:p>
        </p:txBody>
      </p:sp>
      <p:sp>
        <p:nvSpPr>
          <p:cNvPr id="3" name="Content Placeholder 2"/>
          <p:cNvSpPr>
            <a:spLocks noGrp="1"/>
          </p:cNvSpPr>
          <p:nvPr>
            <p:ph idx="1"/>
          </p:nvPr>
        </p:nvSpPr>
        <p:spPr>
          <a:xfrm>
            <a:off x="498474" y="1717589"/>
            <a:ext cx="7370962" cy="4408574"/>
          </a:xfrm>
        </p:spPr>
        <p:txBody>
          <a:bodyPr>
            <a:noAutofit/>
          </a:bodyPr>
          <a:lstStyle/>
          <a:p>
            <a:pPr marL="0" indent="0">
              <a:buNone/>
            </a:pPr>
            <a:r>
              <a:rPr lang="en-US" sz="2800" dirty="0"/>
              <a:t>Most pathogenic organisms are never able to enter the body, and if they do they are destroyed before they cause symptoms of disease. </a:t>
            </a:r>
          </a:p>
          <a:p>
            <a:pPr marL="0" indent="0">
              <a:buNone/>
            </a:pPr>
            <a:r>
              <a:rPr lang="en-US" sz="2800" dirty="0"/>
              <a:t>Our bodies defense system against pathogens can be broken down into two categories, </a:t>
            </a:r>
            <a:r>
              <a:rPr lang="en-US" sz="2800" u="sng" dirty="0"/>
              <a:t>non-specific </a:t>
            </a:r>
            <a:r>
              <a:rPr lang="en-US" sz="2800" dirty="0"/>
              <a:t>defense and specific </a:t>
            </a:r>
            <a:r>
              <a:rPr lang="en-US" sz="2800" u="sng" dirty="0"/>
              <a:t>defense</a:t>
            </a:r>
            <a:r>
              <a:rPr lang="en-US" sz="2800" dirty="0"/>
              <a:t>. </a:t>
            </a:r>
          </a:p>
          <a:p>
            <a:pPr marL="0" indent="0">
              <a:buNone/>
            </a:pPr>
            <a:r>
              <a:rPr lang="en-US" sz="2800" dirty="0"/>
              <a:t>This chapter will focus on NON-SPECIFIC defense.</a:t>
            </a:r>
          </a:p>
        </p:txBody>
      </p:sp>
    </p:spTree>
    <p:extLst>
      <p:ext uri="{BB962C8B-B14F-4D97-AF65-F5344CB8AC3E}">
        <p14:creationId xmlns:p14="http://schemas.microsoft.com/office/powerpoint/2010/main" val="3200291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 Specific Defenses</a:t>
            </a:r>
          </a:p>
        </p:txBody>
      </p:sp>
      <p:sp>
        <p:nvSpPr>
          <p:cNvPr id="3" name="Content Placeholder 2"/>
          <p:cNvSpPr>
            <a:spLocks noGrp="1"/>
          </p:cNvSpPr>
          <p:nvPr>
            <p:ph idx="1"/>
          </p:nvPr>
        </p:nvSpPr>
        <p:spPr>
          <a:xfrm>
            <a:off x="498474" y="1387059"/>
            <a:ext cx="7556313" cy="2874386"/>
          </a:xfrm>
        </p:spPr>
        <p:txBody>
          <a:bodyPr>
            <a:normAutofit lnSpcReduction="10000"/>
          </a:bodyPr>
          <a:lstStyle/>
          <a:p>
            <a:pPr marL="0" indent="0">
              <a:buNone/>
            </a:pPr>
            <a:r>
              <a:rPr lang="en-US" sz="2800" dirty="0"/>
              <a:t>Non-specific defenses are our bodies first line of defense. They are, as the name suggests, non-specific meaning they work against all pathogens. </a:t>
            </a:r>
          </a:p>
          <a:p>
            <a:pPr marL="0" indent="0">
              <a:buNone/>
            </a:pPr>
            <a:r>
              <a:rPr lang="en-US" sz="2800" dirty="0"/>
              <a:t>Non-specific defenses can be either external or internal defenses. These include:</a:t>
            </a:r>
          </a:p>
          <a:p>
            <a:pPr marL="228600" lvl="1" indent="0">
              <a:buNone/>
            </a:pPr>
            <a:endParaRPr lang="en-US" sz="2600" dirty="0"/>
          </a:p>
        </p:txBody>
      </p:sp>
      <p:sp>
        <p:nvSpPr>
          <p:cNvPr id="4" name="TextBox 3"/>
          <p:cNvSpPr txBox="1"/>
          <p:nvPr/>
        </p:nvSpPr>
        <p:spPr>
          <a:xfrm>
            <a:off x="498474" y="3927213"/>
            <a:ext cx="7556313" cy="8032968"/>
          </a:xfrm>
          <a:prstGeom prst="rect">
            <a:avLst/>
          </a:prstGeom>
          <a:noFill/>
        </p:spPr>
        <p:txBody>
          <a:bodyPr wrap="square" numCol="2" rtlCol="0">
            <a:spAutoFit/>
          </a:bodyPr>
          <a:lstStyle/>
          <a:p>
            <a:r>
              <a:rPr lang="en-US" sz="2000" u="sng" dirty="0">
                <a:solidFill>
                  <a:schemeClr val="tx1">
                    <a:lumMod val="65000"/>
                    <a:lumOff val="35000"/>
                  </a:schemeClr>
                </a:solidFill>
              </a:rPr>
              <a:t>External</a:t>
            </a:r>
          </a:p>
          <a:p>
            <a:pPr marL="285750" indent="-285750">
              <a:buFont typeface="Arial"/>
              <a:buChar char="•"/>
            </a:pPr>
            <a:r>
              <a:rPr lang="en-US" sz="2000" dirty="0">
                <a:solidFill>
                  <a:schemeClr val="tx1">
                    <a:lumMod val="65000"/>
                    <a:lumOff val="35000"/>
                  </a:schemeClr>
                </a:solidFill>
              </a:rPr>
              <a:t>Skin</a:t>
            </a:r>
          </a:p>
          <a:p>
            <a:pPr marL="285750" indent="-285750">
              <a:buFont typeface="Arial"/>
              <a:buChar char="•"/>
            </a:pPr>
            <a:r>
              <a:rPr lang="en-US" sz="2000" dirty="0">
                <a:solidFill>
                  <a:schemeClr val="tx1">
                    <a:lumMod val="65000"/>
                    <a:lumOff val="35000"/>
                  </a:schemeClr>
                </a:solidFill>
              </a:rPr>
              <a:t>Mucous membranes </a:t>
            </a:r>
          </a:p>
          <a:p>
            <a:pPr marL="285750" indent="-285750">
              <a:buFont typeface="Arial"/>
              <a:buChar char="•"/>
            </a:pPr>
            <a:r>
              <a:rPr lang="en-US" sz="2000" dirty="0">
                <a:solidFill>
                  <a:schemeClr val="tx1">
                    <a:lumMod val="65000"/>
                    <a:lumOff val="35000"/>
                  </a:schemeClr>
                </a:solidFill>
              </a:rPr>
              <a:t>Hairs </a:t>
            </a:r>
          </a:p>
          <a:p>
            <a:pPr marL="285750" indent="-285750">
              <a:buFont typeface="Arial"/>
              <a:buChar char="•"/>
            </a:pPr>
            <a:r>
              <a:rPr lang="en-US" sz="2000" dirty="0">
                <a:solidFill>
                  <a:schemeClr val="tx1">
                    <a:lumMod val="65000"/>
                    <a:lumOff val="35000"/>
                  </a:schemeClr>
                </a:solidFill>
              </a:rPr>
              <a:t>Cilia</a:t>
            </a:r>
          </a:p>
          <a:p>
            <a:pPr marL="285750" indent="-285750">
              <a:buFont typeface="Arial"/>
              <a:buChar char="•"/>
            </a:pPr>
            <a:r>
              <a:rPr lang="en-US" sz="2000" dirty="0">
                <a:solidFill>
                  <a:schemeClr val="tx1">
                    <a:lumMod val="65000"/>
                    <a:lumOff val="35000"/>
                  </a:schemeClr>
                </a:solidFill>
              </a:rPr>
              <a:t>Acids</a:t>
            </a:r>
          </a:p>
          <a:p>
            <a:pPr marL="285750" indent="-285750">
              <a:buFont typeface="Arial"/>
              <a:buChar char="•"/>
            </a:pPr>
            <a:r>
              <a:rPr lang="en-US" sz="2000" dirty="0">
                <a:solidFill>
                  <a:schemeClr val="tx1">
                    <a:lumMod val="65000"/>
                    <a:lumOff val="35000"/>
                  </a:schemeClr>
                </a:solidFill>
              </a:rPr>
              <a:t>Lysozyme</a:t>
            </a:r>
          </a:p>
          <a:p>
            <a:pPr marL="285750" indent="-285750">
              <a:buFont typeface="Arial"/>
              <a:buChar char="•"/>
            </a:pPr>
            <a:r>
              <a:rPr lang="en-US" sz="2000" dirty="0" err="1">
                <a:solidFill>
                  <a:schemeClr val="tx1">
                    <a:lumMod val="65000"/>
                    <a:lumOff val="35000"/>
                  </a:schemeClr>
                </a:solidFill>
              </a:rPr>
              <a:t>Cerumen</a:t>
            </a:r>
            <a:endParaRPr lang="en-US" sz="2000" dirty="0">
              <a:solidFill>
                <a:schemeClr val="tx1">
                  <a:lumMod val="65000"/>
                  <a:lumOff val="35000"/>
                </a:schemeClr>
              </a:solidFill>
            </a:endParaRPr>
          </a:p>
          <a:p>
            <a:pPr marL="342900" indent="-342900">
              <a:buFont typeface="Arial"/>
              <a:buChar char="•"/>
            </a:pPr>
            <a:r>
              <a:rPr lang="en-US" sz="2000" dirty="0">
                <a:solidFill>
                  <a:schemeClr val="tx1">
                    <a:lumMod val="65000"/>
                    <a:lumOff val="35000"/>
                  </a:schemeClr>
                </a:solidFill>
              </a:rPr>
              <a:t>Flushing action	</a:t>
            </a:r>
          </a:p>
          <a:p>
            <a:endParaRPr lang="en-US" sz="2000" dirty="0">
              <a:solidFill>
                <a:schemeClr val="tx1">
                  <a:lumMod val="65000"/>
                  <a:lumOff val="35000"/>
                </a:schemeClr>
              </a:solidFill>
            </a:endParaRPr>
          </a:p>
          <a:p>
            <a:endParaRPr lang="en-US" sz="2000" dirty="0">
              <a:solidFill>
                <a:schemeClr val="tx1">
                  <a:lumMod val="65000"/>
                  <a:lumOff val="35000"/>
                </a:schemeClr>
              </a:solidFill>
            </a:endParaRPr>
          </a:p>
          <a:p>
            <a:endParaRPr lang="en-US" sz="2000" dirty="0">
              <a:solidFill>
                <a:schemeClr val="tx1">
                  <a:lumMod val="65000"/>
                  <a:lumOff val="35000"/>
                </a:schemeClr>
              </a:solidFill>
            </a:endParaRPr>
          </a:p>
          <a:p>
            <a:endParaRPr lang="en-US" sz="2000" dirty="0">
              <a:solidFill>
                <a:schemeClr val="tx1">
                  <a:lumMod val="65000"/>
                  <a:lumOff val="35000"/>
                </a:schemeClr>
              </a:solidFill>
            </a:endParaRPr>
          </a:p>
          <a:p>
            <a:endParaRPr lang="en-US" sz="2000" dirty="0">
              <a:solidFill>
                <a:schemeClr val="tx1">
                  <a:lumMod val="65000"/>
                  <a:lumOff val="35000"/>
                </a:schemeClr>
              </a:solidFill>
            </a:endParaRPr>
          </a:p>
          <a:p>
            <a:endParaRPr lang="en-US" sz="2000" dirty="0">
              <a:solidFill>
                <a:schemeClr val="tx1">
                  <a:lumMod val="65000"/>
                  <a:lumOff val="35000"/>
                </a:schemeClr>
              </a:solidFill>
            </a:endParaRPr>
          </a:p>
          <a:p>
            <a:endParaRPr lang="en-US" sz="2000" dirty="0">
              <a:solidFill>
                <a:schemeClr val="tx1">
                  <a:lumMod val="65000"/>
                  <a:lumOff val="35000"/>
                </a:schemeClr>
              </a:solidFill>
            </a:endParaRPr>
          </a:p>
          <a:p>
            <a:endParaRPr lang="en-US" sz="2000" dirty="0">
              <a:solidFill>
                <a:schemeClr val="tx1">
                  <a:lumMod val="65000"/>
                  <a:lumOff val="35000"/>
                </a:schemeClr>
              </a:solidFill>
            </a:endParaRPr>
          </a:p>
          <a:p>
            <a:endParaRPr lang="en-US" sz="2000" dirty="0">
              <a:solidFill>
                <a:schemeClr val="tx1">
                  <a:lumMod val="65000"/>
                  <a:lumOff val="35000"/>
                </a:schemeClr>
              </a:solidFill>
            </a:endParaRPr>
          </a:p>
          <a:p>
            <a:endParaRPr lang="en-US" sz="2000" dirty="0">
              <a:solidFill>
                <a:schemeClr val="tx1">
                  <a:lumMod val="65000"/>
                  <a:lumOff val="35000"/>
                </a:schemeClr>
              </a:solidFill>
            </a:endParaRPr>
          </a:p>
          <a:p>
            <a:endParaRPr lang="en-US" sz="2000" dirty="0">
              <a:solidFill>
                <a:schemeClr val="tx1">
                  <a:lumMod val="65000"/>
                  <a:lumOff val="35000"/>
                </a:schemeClr>
              </a:solidFill>
            </a:endParaRPr>
          </a:p>
          <a:p>
            <a:endParaRPr lang="en-US" sz="2000" dirty="0">
              <a:solidFill>
                <a:schemeClr val="tx1">
                  <a:lumMod val="65000"/>
                  <a:lumOff val="35000"/>
                </a:schemeClr>
              </a:solidFill>
            </a:endParaRPr>
          </a:p>
          <a:p>
            <a:endParaRPr lang="en-US" sz="2000" dirty="0">
              <a:solidFill>
                <a:schemeClr val="tx1">
                  <a:lumMod val="65000"/>
                  <a:lumOff val="35000"/>
                </a:schemeClr>
              </a:solidFill>
            </a:endParaRPr>
          </a:p>
          <a:p>
            <a:endParaRPr lang="en-US" sz="2000" dirty="0">
              <a:solidFill>
                <a:schemeClr val="tx1">
                  <a:lumMod val="65000"/>
                  <a:lumOff val="35000"/>
                </a:schemeClr>
              </a:solidFill>
            </a:endParaRPr>
          </a:p>
          <a:p>
            <a:endParaRPr lang="en-US" sz="2000" dirty="0">
              <a:solidFill>
                <a:schemeClr val="tx1">
                  <a:lumMod val="65000"/>
                  <a:lumOff val="35000"/>
                </a:schemeClr>
              </a:solidFill>
            </a:endParaRPr>
          </a:p>
          <a:p>
            <a:endParaRPr lang="en-US" sz="2000" dirty="0">
              <a:solidFill>
                <a:schemeClr val="tx1">
                  <a:lumMod val="65000"/>
                  <a:lumOff val="35000"/>
                </a:schemeClr>
              </a:solidFill>
            </a:endParaRPr>
          </a:p>
          <a:p>
            <a:endParaRPr lang="en-US" sz="2000" dirty="0">
              <a:solidFill>
                <a:schemeClr val="tx1">
                  <a:lumMod val="65000"/>
                  <a:lumOff val="35000"/>
                </a:schemeClr>
              </a:solidFill>
            </a:endParaRPr>
          </a:p>
          <a:p>
            <a:r>
              <a:rPr lang="en-US" sz="2000" u="sng" dirty="0">
                <a:solidFill>
                  <a:schemeClr val="tx1">
                    <a:lumMod val="65000"/>
                    <a:lumOff val="35000"/>
                  </a:schemeClr>
                </a:solidFill>
              </a:rPr>
              <a:t>Internal</a:t>
            </a:r>
          </a:p>
          <a:p>
            <a:pPr marL="285750" indent="-285750">
              <a:buFont typeface="Arial"/>
              <a:buChar char="•"/>
            </a:pPr>
            <a:r>
              <a:rPr lang="en-US" sz="2000" dirty="0">
                <a:solidFill>
                  <a:schemeClr val="tx1">
                    <a:lumMod val="65000"/>
                    <a:lumOff val="35000"/>
                  </a:schemeClr>
                </a:solidFill>
              </a:rPr>
              <a:t>Phagocytes</a:t>
            </a:r>
          </a:p>
          <a:p>
            <a:pPr marL="742950" lvl="1" indent="-285750">
              <a:buFont typeface="Wingdings" charset="2"/>
              <a:buChar char="Ø"/>
            </a:pPr>
            <a:r>
              <a:rPr lang="en-US" sz="2000" dirty="0">
                <a:solidFill>
                  <a:schemeClr val="tx1">
                    <a:lumMod val="65000"/>
                    <a:lumOff val="35000"/>
                  </a:schemeClr>
                </a:solidFill>
              </a:rPr>
              <a:t>Leucocytes</a:t>
            </a:r>
          </a:p>
          <a:p>
            <a:pPr marL="742950" lvl="1" indent="-285750">
              <a:buFont typeface="Wingdings" charset="2"/>
              <a:buChar char="Ø"/>
            </a:pPr>
            <a:r>
              <a:rPr lang="en-US" sz="2000" dirty="0">
                <a:solidFill>
                  <a:schemeClr val="tx1">
                    <a:lumMod val="65000"/>
                    <a:lumOff val="35000"/>
                  </a:schemeClr>
                </a:solidFill>
              </a:rPr>
              <a:t>Macrophages</a:t>
            </a:r>
          </a:p>
          <a:p>
            <a:pPr marL="285750" indent="-285750">
              <a:buFont typeface="Arial"/>
              <a:buChar char="•"/>
            </a:pPr>
            <a:r>
              <a:rPr lang="en-US" sz="2000" dirty="0">
                <a:solidFill>
                  <a:schemeClr val="tx1">
                    <a:lumMod val="65000"/>
                    <a:lumOff val="35000"/>
                  </a:schemeClr>
                </a:solidFill>
              </a:rPr>
              <a:t>Inflammation</a:t>
            </a:r>
          </a:p>
          <a:p>
            <a:pPr marL="285750" indent="-285750">
              <a:buFont typeface="Arial"/>
              <a:buChar char="•"/>
            </a:pPr>
            <a:r>
              <a:rPr lang="en-US" sz="2000" dirty="0">
                <a:solidFill>
                  <a:schemeClr val="tx1">
                    <a:lumMod val="65000"/>
                    <a:lumOff val="35000"/>
                  </a:schemeClr>
                </a:solidFill>
              </a:rPr>
              <a:t>Fever</a:t>
            </a:r>
          </a:p>
          <a:p>
            <a:pPr lvl="1"/>
            <a:endParaRPr lang="en-US" u="sng"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987339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non-specific defenses</a:t>
            </a:r>
          </a:p>
        </p:txBody>
      </p:sp>
      <p:sp>
        <p:nvSpPr>
          <p:cNvPr id="3" name="Content Placeholder 2"/>
          <p:cNvSpPr>
            <a:spLocks noGrp="1"/>
          </p:cNvSpPr>
          <p:nvPr>
            <p:ph idx="1"/>
          </p:nvPr>
        </p:nvSpPr>
        <p:spPr>
          <a:xfrm>
            <a:off x="498474" y="1286790"/>
            <a:ext cx="7556313" cy="4839374"/>
          </a:xfrm>
        </p:spPr>
        <p:txBody>
          <a:bodyPr>
            <a:normAutofit/>
          </a:bodyPr>
          <a:lstStyle/>
          <a:p>
            <a:pPr marL="0" indent="0">
              <a:buNone/>
            </a:pPr>
            <a:r>
              <a:rPr lang="en-US" sz="2800" b="1" dirty="0"/>
              <a:t>Skin</a:t>
            </a:r>
          </a:p>
          <a:p>
            <a:pPr lvl="1"/>
            <a:r>
              <a:rPr lang="en-US" sz="2000" dirty="0"/>
              <a:t>Acts a physical barrier between the internal and external environment of the body. It is difficult for pathogens to become established on the skin as it is continually occupied by other bacteria. </a:t>
            </a:r>
          </a:p>
          <a:p>
            <a:pPr lvl="1"/>
            <a:r>
              <a:rPr lang="en-US" sz="2000" dirty="0"/>
              <a:t>Secretes </a:t>
            </a:r>
            <a:r>
              <a:rPr lang="en-US" sz="2000" u="sng" dirty="0"/>
              <a:t>sebum</a:t>
            </a:r>
            <a:r>
              <a:rPr lang="en-US" sz="2000" dirty="0"/>
              <a:t>, an oily fluid that can kill pathogens. </a:t>
            </a:r>
          </a:p>
          <a:p>
            <a:pPr lvl="1"/>
            <a:r>
              <a:rPr lang="en-US" sz="2000" dirty="0"/>
              <a:t>Fatty acids and salts in sweat also prevents micro-organisms from growing. </a:t>
            </a:r>
          </a:p>
          <a:p>
            <a:pPr marL="0" indent="0">
              <a:buNone/>
            </a:pPr>
            <a:r>
              <a:rPr lang="en-US" sz="2800" b="1" dirty="0"/>
              <a:t>Mucous membranes</a:t>
            </a:r>
          </a:p>
          <a:p>
            <a:pPr lvl="1"/>
            <a:r>
              <a:rPr lang="en-US" sz="2000" dirty="0"/>
              <a:t>Line body cavities and secrete mucous which prevents entry of pathogens into the body. </a:t>
            </a:r>
          </a:p>
        </p:txBody>
      </p:sp>
    </p:spTree>
    <p:extLst>
      <p:ext uri="{BB962C8B-B14F-4D97-AF65-F5344CB8AC3E}">
        <p14:creationId xmlns:p14="http://schemas.microsoft.com/office/powerpoint/2010/main" val="1383858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non-specific defenses cont.</a:t>
            </a:r>
          </a:p>
        </p:txBody>
      </p:sp>
      <p:sp>
        <p:nvSpPr>
          <p:cNvPr id="3" name="Content Placeholder 2"/>
          <p:cNvSpPr>
            <a:spLocks noGrp="1"/>
          </p:cNvSpPr>
          <p:nvPr>
            <p:ph idx="1"/>
          </p:nvPr>
        </p:nvSpPr>
        <p:spPr>
          <a:xfrm>
            <a:off x="498474" y="1833400"/>
            <a:ext cx="7556313" cy="4722393"/>
          </a:xfrm>
        </p:spPr>
        <p:txBody>
          <a:bodyPr>
            <a:normAutofit/>
          </a:bodyPr>
          <a:lstStyle/>
          <a:p>
            <a:pPr marL="0" indent="0">
              <a:buNone/>
            </a:pPr>
            <a:r>
              <a:rPr lang="en-US" sz="2800" b="1" dirty="0"/>
              <a:t>Hairs</a:t>
            </a:r>
          </a:p>
          <a:p>
            <a:pPr lvl="1"/>
            <a:r>
              <a:rPr lang="en-US" sz="2000" dirty="0"/>
              <a:t>Used to trap particles and prevent them moving through respiratory system.</a:t>
            </a:r>
          </a:p>
          <a:p>
            <a:pPr marL="0" indent="0">
              <a:buNone/>
            </a:pPr>
            <a:r>
              <a:rPr lang="en-US" sz="2800" b="1" dirty="0"/>
              <a:t>Cilia</a:t>
            </a:r>
          </a:p>
          <a:p>
            <a:pPr lvl="1"/>
            <a:r>
              <a:rPr lang="en-US" sz="2000" dirty="0"/>
              <a:t>Tiny hairs which move with a beating motion. Their role is to move mucous contain trapped micro-organisms to the throat. </a:t>
            </a:r>
          </a:p>
        </p:txBody>
      </p:sp>
      <p:pic>
        <p:nvPicPr>
          <p:cNvPr id="4" name="Picture 3"/>
          <p:cNvPicPr>
            <a:picLocks noChangeAspect="1"/>
          </p:cNvPicPr>
          <p:nvPr/>
        </p:nvPicPr>
        <p:blipFill rotWithShape="1">
          <a:blip r:embed="rId2"/>
          <a:srcRect t="10026"/>
          <a:stretch/>
        </p:blipFill>
        <p:spPr>
          <a:xfrm>
            <a:off x="2606865" y="4537382"/>
            <a:ext cx="3429000" cy="2136791"/>
          </a:xfrm>
          <a:prstGeom prst="rect">
            <a:avLst/>
          </a:prstGeom>
        </p:spPr>
      </p:pic>
    </p:spTree>
    <p:extLst>
      <p:ext uri="{BB962C8B-B14F-4D97-AF65-F5344CB8AC3E}">
        <p14:creationId xmlns:p14="http://schemas.microsoft.com/office/powerpoint/2010/main" val="2386279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non-specific defenses cont.</a:t>
            </a:r>
          </a:p>
        </p:txBody>
      </p:sp>
      <p:sp>
        <p:nvSpPr>
          <p:cNvPr id="3" name="Content Placeholder 2"/>
          <p:cNvSpPr>
            <a:spLocks noGrp="1"/>
          </p:cNvSpPr>
          <p:nvPr>
            <p:ph idx="1"/>
          </p:nvPr>
        </p:nvSpPr>
        <p:spPr>
          <a:xfrm>
            <a:off x="498474" y="1800739"/>
            <a:ext cx="7556313" cy="4805951"/>
          </a:xfrm>
        </p:spPr>
        <p:txBody>
          <a:bodyPr>
            <a:normAutofit/>
          </a:bodyPr>
          <a:lstStyle/>
          <a:p>
            <a:pPr marL="0" indent="0">
              <a:buNone/>
            </a:pPr>
            <a:r>
              <a:rPr lang="en-US" sz="2800" b="1" dirty="0"/>
              <a:t>Acids</a:t>
            </a:r>
          </a:p>
          <a:p>
            <a:pPr lvl="1"/>
            <a:r>
              <a:rPr lang="en-US" sz="2000" dirty="0"/>
              <a:t>Acidic fluids which can destroy micro-organisms. Example include stomach juices, acidic secretions from the vagina and also sweat. </a:t>
            </a:r>
          </a:p>
          <a:p>
            <a:pPr marL="0" indent="0">
              <a:buNone/>
            </a:pPr>
            <a:r>
              <a:rPr lang="en-US" sz="2800" b="1" dirty="0"/>
              <a:t>Lysozyme</a:t>
            </a:r>
            <a:endParaRPr lang="en-US" b="1" dirty="0"/>
          </a:p>
          <a:p>
            <a:pPr lvl="1"/>
            <a:r>
              <a:rPr lang="en-US" sz="2000" dirty="0"/>
              <a:t>Bacteria killing enzyme. Found in tear, sweat, saliva and secretions of nose and tissue fluid. </a:t>
            </a:r>
          </a:p>
          <a:p>
            <a:pPr marL="0" indent="0">
              <a:buNone/>
            </a:pPr>
            <a:r>
              <a:rPr lang="en-US" sz="2800" b="1" dirty="0" err="1"/>
              <a:t>Cerumen</a:t>
            </a:r>
            <a:r>
              <a:rPr lang="en-US" sz="2800" b="1" dirty="0"/>
              <a:t> (ear wax)</a:t>
            </a:r>
          </a:p>
          <a:p>
            <a:pPr lvl="1"/>
            <a:r>
              <a:rPr lang="en-US" sz="2000" dirty="0"/>
              <a:t>Slightly acidic and contains Lysozyme, protecting the outer ear.  </a:t>
            </a:r>
            <a:r>
              <a:rPr lang="en-US" sz="2600" dirty="0"/>
              <a:t> </a:t>
            </a:r>
          </a:p>
          <a:p>
            <a:pPr lvl="1"/>
            <a:endParaRPr lang="en-US" sz="2000" b="1" dirty="0"/>
          </a:p>
        </p:txBody>
      </p:sp>
    </p:spTree>
    <p:extLst>
      <p:ext uri="{BB962C8B-B14F-4D97-AF65-F5344CB8AC3E}">
        <p14:creationId xmlns:p14="http://schemas.microsoft.com/office/powerpoint/2010/main" val="1288989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non-specific defenses cont. </a:t>
            </a:r>
          </a:p>
        </p:txBody>
      </p:sp>
      <p:sp>
        <p:nvSpPr>
          <p:cNvPr id="3" name="Content Placeholder 2"/>
          <p:cNvSpPr>
            <a:spLocks noGrp="1"/>
          </p:cNvSpPr>
          <p:nvPr>
            <p:ph idx="1"/>
          </p:nvPr>
        </p:nvSpPr>
        <p:spPr>
          <a:xfrm>
            <a:off x="498474" y="1821560"/>
            <a:ext cx="7556313" cy="4755816"/>
          </a:xfrm>
        </p:spPr>
        <p:txBody>
          <a:bodyPr>
            <a:normAutofit/>
          </a:bodyPr>
          <a:lstStyle/>
          <a:p>
            <a:pPr marL="0" indent="0">
              <a:buNone/>
            </a:pPr>
            <a:r>
              <a:rPr lang="en-US" sz="2800" b="1" dirty="0"/>
              <a:t>Flushing action</a:t>
            </a:r>
          </a:p>
          <a:p>
            <a:pPr lvl="1"/>
            <a:r>
              <a:rPr lang="en-US" sz="2000" dirty="0"/>
              <a:t>Movement of fluids prevent pathogens from infecting the body. Examples include tears, sweat, saliva and the movement of urine through the urethra to be expelled. Can prevent bladder or kidney infections are bacteria cannot move up urethra. </a:t>
            </a:r>
          </a:p>
          <a:p>
            <a:pPr marL="228600" lvl="1" indent="0">
              <a:buNone/>
            </a:pPr>
            <a:endParaRPr lang="en-US" sz="2000" b="1" dirty="0"/>
          </a:p>
        </p:txBody>
      </p:sp>
    </p:spTree>
    <p:extLst>
      <p:ext uri="{BB962C8B-B14F-4D97-AF65-F5344CB8AC3E}">
        <p14:creationId xmlns:p14="http://schemas.microsoft.com/office/powerpoint/2010/main" val="2190189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non-specific defenses</a:t>
            </a:r>
            <a:br>
              <a:rPr lang="en-US" dirty="0"/>
            </a:br>
            <a:r>
              <a:rPr lang="en-US" dirty="0"/>
              <a:t>Summary</a:t>
            </a:r>
          </a:p>
        </p:txBody>
      </p:sp>
      <p:pic>
        <p:nvPicPr>
          <p:cNvPr id="4" name="Content Placeholder 3" descr="Untitled.png"/>
          <p:cNvPicPr>
            <a:picLocks noGrp="1" noChangeAspect="1"/>
          </p:cNvPicPr>
          <p:nvPr>
            <p:ph idx="1"/>
          </p:nvPr>
        </p:nvPicPr>
        <p:blipFill>
          <a:blip r:embed="rId2">
            <a:extLst>
              <a:ext uri="{28A0092B-C50C-407E-A947-70E740481C1C}">
                <a14:useLocalDpi xmlns:a14="http://schemas.microsoft.com/office/drawing/2010/main" val="0"/>
              </a:ext>
            </a:extLst>
          </a:blip>
          <a:srcRect l="-4603" r="-4603"/>
          <a:stretch>
            <a:fillRect/>
          </a:stretch>
        </p:blipFill>
        <p:spPr>
          <a:xfrm>
            <a:off x="498474" y="1600200"/>
            <a:ext cx="7556313" cy="4867168"/>
          </a:xfrm>
        </p:spPr>
      </p:pic>
    </p:spTree>
    <p:extLst>
      <p:ext uri="{BB962C8B-B14F-4D97-AF65-F5344CB8AC3E}">
        <p14:creationId xmlns:p14="http://schemas.microsoft.com/office/powerpoint/2010/main" val="727693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Protective reflexes</a:t>
            </a:r>
          </a:p>
        </p:txBody>
      </p:sp>
      <p:sp>
        <p:nvSpPr>
          <p:cNvPr id="3" name="Content Placeholder 2"/>
          <p:cNvSpPr>
            <a:spLocks noGrp="1"/>
          </p:cNvSpPr>
          <p:nvPr>
            <p:ph idx="1"/>
          </p:nvPr>
        </p:nvSpPr>
        <p:spPr>
          <a:xfrm>
            <a:off x="498474" y="1738002"/>
            <a:ext cx="7556313" cy="4388162"/>
          </a:xfrm>
        </p:spPr>
        <p:txBody>
          <a:bodyPr>
            <a:normAutofit/>
          </a:bodyPr>
          <a:lstStyle/>
          <a:p>
            <a:pPr marL="0" indent="0">
              <a:buNone/>
            </a:pPr>
            <a:r>
              <a:rPr lang="en-US" sz="2800" dirty="0"/>
              <a:t>Automatic response to a stimulus with the goal of protecting the body. Protective reflexes include:</a:t>
            </a:r>
          </a:p>
          <a:p>
            <a:r>
              <a:rPr lang="en-US" sz="2800" dirty="0"/>
              <a:t>Sneezing</a:t>
            </a:r>
          </a:p>
          <a:p>
            <a:r>
              <a:rPr lang="en-US" sz="2800" dirty="0"/>
              <a:t>Coughing</a:t>
            </a:r>
          </a:p>
          <a:p>
            <a:r>
              <a:rPr lang="en-US" sz="2800" dirty="0"/>
              <a:t>Vomiting</a:t>
            </a:r>
          </a:p>
          <a:p>
            <a:r>
              <a:rPr lang="en-US" sz="2800" dirty="0" err="1"/>
              <a:t>Diarrhoea</a:t>
            </a:r>
            <a:endParaRPr lang="en-US" sz="2800" dirty="0"/>
          </a:p>
        </p:txBody>
      </p:sp>
    </p:spTree>
    <p:extLst>
      <p:ext uri="{BB962C8B-B14F-4D97-AF65-F5344CB8AC3E}">
        <p14:creationId xmlns:p14="http://schemas.microsoft.com/office/powerpoint/2010/main" val="2916676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non-specific defenses</a:t>
            </a:r>
          </a:p>
        </p:txBody>
      </p:sp>
      <p:sp>
        <p:nvSpPr>
          <p:cNvPr id="3" name="Content Placeholder 2"/>
          <p:cNvSpPr>
            <a:spLocks noGrp="1"/>
          </p:cNvSpPr>
          <p:nvPr>
            <p:ph idx="1"/>
          </p:nvPr>
        </p:nvSpPr>
        <p:spPr>
          <a:xfrm>
            <a:off x="498474" y="1370348"/>
            <a:ext cx="7556313" cy="4755816"/>
          </a:xfrm>
        </p:spPr>
        <p:txBody>
          <a:bodyPr>
            <a:normAutofit/>
          </a:bodyPr>
          <a:lstStyle/>
          <a:p>
            <a:pPr marL="0" indent="0">
              <a:buNone/>
            </a:pPr>
            <a:r>
              <a:rPr lang="en-US" sz="2800" b="1" u="sng" dirty="0"/>
              <a:t>Phagocytes</a:t>
            </a:r>
          </a:p>
          <a:p>
            <a:r>
              <a:rPr lang="en-US" sz="2400" dirty="0"/>
              <a:t>cells which engulf and digest micro-organisms. </a:t>
            </a:r>
          </a:p>
          <a:p>
            <a:endParaRPr lang="en-US" sz="2800" b="1" dirty="0"/>
          </a:p>
        </p:txBody>
      </p:sp>
      <p:pic>
        <p:nvPicPr>
          <p:cNvPr id="4" name="Picture 3"/>
          <p:cNvPicPr>
            <a:picLocks noChangeAspect="1"/>
          </p:cNvPicPr>
          <p:nvPr/>
        </p:nvPicPr>
        <p:blipFill>
          <a:blip r:embed="rId2"/>
          <a:stretch>
            <a:fillRect/>
          </a:stretch>
        </p:blipFill>
        <p:spPr>
          <a:xfrm>
            <a:off x="720593" y="2757405"/>
            <a:ext cx="6934200" cy="3368759"/>
          </a:xfrm>
          <a:prstGeom prst="rect">
            <a:avLst/>
          </a:prstGeom>
        </p:spPr>
      </p:pic>
    </p:spTree>
    <p:extLst>
      <p:ext uri="{BB962C8B-B14F-4D97-AF65-F5344CB8AC3E}">
        <p14:creationId xmlns:p14="http://schemas.microsoft.com/office/powerpoint/2010/main" val="1820195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non-specific defenses cont. </a:t>
            </a:r>
          </a:p>
        </p:txBody>
      </p:sp>
      <p:sp>
        <p:nvSpPr>
          <p:cNvPr id="3" name="Content Placeholder 2"/>
          <p:cNvSpPr>
            <a:spLocks noGrp="1"/>
          </p:cNvSpPr>
          <p:nvPr>
            <p:ph idx="1"/>
          </p:nvPr>
        </p:nvSpPr>
        <p:spPr>
          <a:xfrm>
            <a:off x="150380" y="1955252"/>
            <a:ext cx="8705389" cy="501345"/>
          </a:xfrm>
        </p:spPr>
        <p:txBody>
          <a:bodyPr>
            <a:normAutofit/>
          </a:bodyPr>
          <a:lstStyle/>
          <a:p>
            <a:pPr marL="0" indent="0" algn="ctr">
              <a:buNone/>
            </a:pPr>
            <a:r>
              <a:rPr lang="en-US" sz="2400" dirty="0"/>
              <a:t>2 main types of phagocytes involved in non-specific defense</a:t>
            </a:r>
          </a:p>
          <a:p>
            <a:pPr marL="0" indent="0" algn="ctr">
              <a:buNone/>
            </a:pPr>
            <a:endParaRPr lang="en-US" sz="2400" dirty="0"/>
          </a:p>
        </p:txBody>
      </p:sp>
      <p:sp>
        <p:nvSpPr>
          <p:cNvPr id="4" name="TextBox 3"/>
          <p:cNvSpPr txBox="1"/>
          <p:nvPr/>
        </p:nvSpPr>
        <p:spPr>
          <a:xfrm>
            <a:off x="498474" y="2456597"/>
            <a:ext cx="8156788" cy="4093428"/>
          </a:xfrm>
          <a:prstGeom prst="rect">
            <a:avLst/>
          </a:prstGeom>
          <a:noFill/>
        </p:spPr>
        <p:txBody>
          <a:bodyPr wrap="square" numCol="1" rtlCol="0">
            <a:spAutoFit/>
          </a:bodyPr>
          <a:lstStyle/>
          <a:p>
            <a:r>
              <a:rPr lang="en-US" sz="2400" u="sng" dirty="0"/>
              <a:t>Leucocytes</a:t>
            </a:r>
          </a:p>
          <a:p>
            <a:endParaRPr lang="en-US" sz="2400" dirty="0"/>
          </a:p>
          <a:p>
            <a:r>
              <a:rPr lang="en-US" sz="2000" dirty="0"/>
              <a:t>Have the ability to leave the blood capillaries and migrate through tissues to the place of infection. Can secrete substances to kill bacteria before they engulf them. </a:t>
            </a:r>
          </a:p>
          <a:p>
            <a:endParaRPr lang="en-US" sz="2000" u="sng" dirty="0"/>
          </a:p>
          <a:p>
            <a:r>
              <a:rPr lang="en-US" sz="2400" u="sng" dirty="0"/>
              <a:t>Macrophages</a:t>
            </a:r>
          </a:p>
          <a:p>
            <a:endParaRPr lang="en-US" sz="2400" u="sng" dirty="0"/>
          </a:p>
          <a:p>
            <a:r>
              <a:rPr lang="en-US" sz="2000" dirty="0"/>
              <a:t>Develop from some leucocytes. Can be either fixed in one place waiting for bacteria to come to them or some can wander. </a:t>
            </a:r>
          </a:p>
          <a:p>
            <a:endParaRPr lang="en-US" sz="2000" u="sng" dirty="0"/>
          </a:p>
          <a:p>
            <a:endParaRPr lang="en-US" sz="2400" u="sng" dirty="0"/>
          </a:p>
        </p:txBody>
      </p:sp>
    </p:spTree>
    <p:extLst>
      <p:ext uri="{BB962C8B-B14F-4D97-AF65-F5344CB8AC3E}">
        <p14:creationId xmlns:p14="http://schemas.microsoft.com/office/powerpoint/2010/main" val="1833194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Pathogens </a:t>
            </a:r>
          </a:p>
        </p:txBody>
      </p:sp>
      <p:sp>
        <p:nvSpPr>
          <p:cNvPr id="3" name="Content Placeholder 2"/>
          <p:cNvSpPr>
            <a:spLocks noGrp="1"/>
          </p:cNvSpPr>
          <p:nvPr>
            <p:ph idx="1"/>
          </p:nvPr>
        </p:nvSpPr>
        <p:spPr/>
        <p:txBody>
          <a:bodyPr vert="horz" lIns="91440" tIns="45720" rIns="91440" bIns="45720" rtlCol="0" anchor="t">
            <a:normAutofit/>
          </a:bodyPr>
          <a:lstStyle/>
          <a:p>
            <a:pPr>
              <a:buClr>
                <a:schemeClr val="bg1">
                  <a:lumMod val="65000"/>
                </a:schemeClr>
              </a:buClr>
              <a:buFont typeface="Wingdings" pitchFamily="2" charset="2"/>
              <a:buChar char="n"/>
              <a:defRPr/>
            </a:pPr>
            <a:r>
              <a:rPr lang="en-AU" sz="3200" dirty="0">
                <a:solidFill>
                  <a:schemeClr val="tx1">
                    <a:lumMod val="85000"/>
                    <a:lumOff val="15000"/>
                  </a:schemeClr>
                </a:solidFill>
              </a:rPr>
              <a:t>a bacterium, virus, or other microorganism that can cause disease.</a:t>
            </a:r>
            <a:endParaRPr lang="en-US" sz="3200" dirty="0">
              <a:solidFill>
                <a:schemeClr val="tx1">
                  <a:lumMod val="85000"/>
                  <a:lumOff val="15000"/>
                </a:schemeClr>
              </a:solidFill>
            </a:endParaRPr>
          </a:p>
          <a:p>
            <a:pPr>
              <a:buClr>
                <a:schemeClr val="bg1">
                  <a:lumMod val="65000"/>
                </a:schemeClr>
              </a:buClr>
              <a:buFont typeface="Wingdings" pitchFamily="2" charset="2"/>
              <a:buChar char=""/>
              <a:defRPr/>
            </a:pPr>
            <a:r>
              <a:rPr lang="en-AU" sz="3200" dirty="0">
                <a:solidFill>
                  <a:schemeClr val="tx1">
                    <a:lumMod val="85000"/>
                    <a:lumOff val="15000"/>
                  </a:schemeClr>
                </a:solidFill>
              </a:rPr>
              <a:t>Pathogens must first enter the body and evade the non-specific defences such as skin, mucous, and patrolling phagocytes and granulocytes. </a:t>
            </a:r>
          </a:p>
          <a:p>
            <a:endParaRPr lang="en-US" dirty="0"/>
          </a:p>
        </p:txBody>
      </p:sp>
    </p:spTree>
    <p:extLst>
      <p:ext uri="{BB962C8B-B14F-4D97-AF65-F5344CB8AC3E}">
        <p14:creationId xmlns:p14="http://schemas.microsoft.com/office/powerpoint/2010/main" val="360484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non-specific defenses cont. </a:t>
            </a:r>
          </a:p>
        </p:txBody>
      </p:sp>
      <p:sp>
        <p:nvSpPr>
          <p:cNvPr id="3" name="Content Placeholder 2"/>
          <p:cNvSpPr>
            <a:spLocks noGrp="1"/>
          </p:cNvSpPr>
          <p:nvPr>
            <p:ph idx="1"/>
          </p:nvPr>
        </p:nvSpPr>
        <p:spPr/>
        <p:txBody>
          <a:bodyPr>
            <a:normAutofit/>
          </a:bodyPr>
          <a:lstStyle/>
          <a:p>
            <a:pPr marL="0" indent="0">
              <a:buNone/>
            </a:pPr>
            <a:r>
              <a:rPr lang="en-US" sz="2800" dirty="0"/>
              <a:t>Phagocytosis video</a:t>
            </a:r>
          </a:p>
          <a:p>
            <a:pPr marL="0" indent="0">
              <a:buNone/>
            </a:pPr>
            <a:r>
              <a:rPr lang="en-US" dirty="0"/>
              <a:t>http://</a:t>
            </a:r>
            <a:r>
              <a:rPr lang="en-US" dirty="0" err="1"/>
              <a:t>highered.mheducation.com</a:t>
            </a:r>
            <a:r>
              <a:rPr lang="en-US" dirty="0"/>
              <a:t>/sites/0072495855/student_view0/chapter2/animation__</a:t>
            </a:r>
            <a:r>
              <a:rPr lang="en-US" dirty="0" err="1"/>
              <a:t>phagocytosis.html</a:t>
            </a:r>
            <a:endParaRPr lang="en-US" dirty="0"/>
          </a:p>
        </p:txBody>
      </p:sp>
    </p:spTree>
    <p:extLst>
      <p:ext uri="{BB962C8B-B14F-4D97-AF65-F5344CB8AC3E}">
        <p14:creationId xmlns:p14="http://schemas.microsoft.com/office/powerpoint/2010/main" val="2810068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non-specific defenses cont. </a:t>
            </a:r>
          </a:p>
        </p:txBody>
      </p:sp>
      <p:sp>
        <p:nvSpPr>
          <p:cNvPr id="3" name="Content Placeholder 2"/>
          <p:cNvSpPr>
            <a:spLocks noGrp="1"/>
          </p:cNvSpPr>
          <p:nvPr>
            <p:ph idx="1"/>
          </p:nvPr>
        </p:nvSpPr>
        <p:spPr>
          <a:xfrm>
            <a:off x="498474" y="1981200"/>
            <a:ext cx="7556313" cy="4519591"/>
          </a:xfrm>
        </p:spPr>
        <p:txBody>
          <a:bodyPr>
            <a:normAutofit lnSpcReduction="10000"/>
          </a:bodyPr>
          <a:lstStyle/>
          <a:p>
            <a:pPr marL="0" indent="0">
              <a:buNone/>
            </a:pPr>
            <a:r>
              <a:rPr lang="en-US" sz="2800" b="1" dirty="0"/>
              <a:t>Inflammation</a:t>
            </a:r>
          </a:p>
          <a:p>
            <a:pPr marL="0" indent="0">
              <a:buNone/>
            </a:pPr>
            <a:r>
              <a:rPr lang="en-US" dirty="0"/>
              <a:t>A typical inflammatory response will show the signs of </a:t>
            </a:r>
            <a:r>
              <a:rPr lang="en-US" u="sng" dirty="0"/>
              <a:t>redness</a:t>
            </a:r>
            <a:r>
              <a:rPr lang="en-US" dirty="0"/>
              <a:t>, </a:t>
            </a:r>
            <a:r>
              <a:rPr lang="en-US" u="sng" dirty="0"/>
              <a:t>swelling</a:t>
            </a:r>
            <a:r>
              <a:rPr lang="en-US" dirty="0"/>
              <a:t> and </a:t>
            </a:r>
            <a:r>
              <a:rPr lang="en-US" u="sng" dirty="0"/>
              <a:t>heat</a:t>
            </a:r>
            <a:r>
              <a:rPr lang="en-US" dirty="0"/>
              <a:t> and </a:t>
            </a:r>
            <a:r>
              <a:rPr lang="en-US" u="sng" dirty="0"/>
              <a:t>pain</a:t>
            </a:r>
            <a:r>
              <a:rPr lang="en-US" dirty="0"/>
              <a:t>. </a:t>
            </a:r>
          </a:p>
          <a:p>
            <a:pPr marL="0" indent="0">
              <a:buNone/>
            </a:pPr>
            <a:r>
              <a:rPr lang="en-US" dirty="0"/>
              <a:t>These occur as a result of the process which occurs in response to an infection. </a:t>
            </a:r>
          </a:p>
          <a:p>
            <a:pPr marL="0" indent="0">
              <a:buNone/>
            </a:pPr>
            <a:r>
              <a:rPr lang="en-US" dirty="0"/>
              <a:t>In your text book , read and </a:t>
            </a:r>
            <a:r>
              <a:rPr lang="en-US" dirty="0" err="1"/>
              <a:t>summarise</a:t>
            </a:r>
            <a:r>
              <a:rPr lang="en-US" dirty="0"/>
              <a:t> in dot points/flowchart the seven steps involved in the inflammatory response. Highlight/underline key terms such as mast cells, histamine, heparin etc. </a:t>
            </a:r>
          </a:p>
          <a:p>
            <a:r>
              <a:rPr lang="en-US" dirty="0"/>
              <a:t>http://</a:t>
            </a:r>
            <a:r>
              <a:rPr lang="en-US" dirty="0" err="1"/>
              <a:t>www.sumanasinc.com</a:t>
            </a:r>
            <a:r>
              <a:rPr lang="en-US" dirty="0"/>
              <a:t>/</a:t>
            </a:r>
            <a:r>
              <a:rPr lang="en-US" dirty="0" err="1"/>
              <a:t>webcontent</a:t>
            </a:r>
            <a:r>
              <a:rPr lang="en-US" dirty="0"/>
              <a:t>/animations/content/</a:t>
            </a:r>
            <a:r>
              <a:rPr lang="en-US" dirty="0" err="1"/>
              <a:t>inflammatory.html</a:t>
            </a:r>
            <a:endParaRPr lang="en-US" dirty="0"/>
          </a:p>
        </p:txBody>
      </p:sp>
    </p:spTree>
    <p:extLst>
      <p:ext uri="{BB962C8B-B14F-4D97-AF65-F5344CB8AC3E}">
        <p14:creationId xmlns:p14="http://schemas.microsoft.com/office/powerpoint/2010/main" val="1630849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non-specific defenses cont. </a:t>
            </a:r>
          </a:p>
        </p:txBody>
      </p:sp>
      <p:sp>
        <p:nvSpPr>
          <p:cNvPr id="3" name="Content Placeholder 2"/>
          <p:cNvSpPr>
            <a:spLocks noGrp="1"/>
          </p:cNvSpPr>
          <p:nvPr>
            <p:ph idx="1"/>
          </p:nvPr>
        </p:nvSpPr>
        <p:spPr/>
        <p:txBody>
          <a:bodyPr>
            <a:normAutofit/>
          </a:bodyPr>
          <a:lstStyle/>
          <a:p>
            <a:pPr marL="0" indent="0">
              <a:buNone/>
            </a:pPr>
            <a:r>
              <a:rPr lang="en-US" sz="2800" b="1" dirty="0"/>
              <a:t>Fever</a:t>
            </a:r>
          </a:p>
          <a:p>
            <a:pPr marL="0" indent="0">
              <a:buNone/>
            </a:pPr>
            <a:r>
              <a:rPr lang="en-US" dirty="0"/>
              <a:t>An elevation of body temperature caused by an increase in the body’s thermostat (controlled by the hypothalamus)</a:t>
            </a:r>
          </a:p>
          <a:p>
            <a:pPr marL="0" indent="0">
              <a:buNone/>
            </a:pPr>
            <a:r>
              <a:rPr lang="en-US" dirty="0"/>
              <a:t>Increased body temperature will:</a:t>
            </a:r>
          </a:p>
          <a:p>
            <a:pPr lvl="1"/>
            <a:r>
              <a:rPr lang="en-US" dirty="0"/>
              <a:t>Inhibit growth of some bacteria and viruses. </a:t>
            </a:r>
          </a:p>
          <a:p>
            <a:pPr lvl="1"/>
            <a:r>
              <a:rPr lang="en-US" dirty="0"/>
              <a:t>Speed up the rate of chemical reactions, allowing cells to repair themselves at a faster rate. </a:t>
            </a:r>
          </a:p>
          <a:p>
            <a:pPr marL="0" indent="0">
              <a:buNone/>
            </a:pPr>
            <a:r>
              <a:rPr lang="en-US" u="sng" dirty="0" err="1"/>
              <a:t>Pyrogens</a:t>
            </a:r>
            <a:r>
              <a:rPr lang="en-US" dirty="0"/>
              <a:t> – chemicals released by white blood cells during inflammatory response which act directly on hypothalamus, causing it to lower body temperature. </a:t>
            </a:r>
            <a:endParaRPr lang="en-US" u="sng" dirty="0"/>
          </a:p>
        </p:txBody>
      </p:sp>
    </p:spTree>
    <p:extLst>
      <p:ext uri="{BB962C8B-B14F-4D97-AF65-F5344CB8AC3E}">
        <p14:creationId xmlns:p14="http://schemas.microsoft.com/office/powerpoint/2010/main" val="1532921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Lymphatic System</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dirty="0"/>
              <a:t>Lymph fluid will carry pathogens to lymph nodes</a:t>
            </a:r>
          </a:p>
          <a:p>
            <a:pPr marL="514350" indent="-514350">
              <a:buFont typeface="+mj-lt"/>
              <a:buAutoNum type="arabicPeriod"/>
            </a:pPr>
            <a:r>
              <a:rPr lang="en-US" sz="2800" dirty="0"/>
              <a:t>The lymph nodes form a mesh which traps in bacteria and foreign micro-organisms. </a:t>
            </a:r>
          </a:p>
          <a:p>
            <a:pPr marL="514350" indent="-514350">
              <a:buFont typeface="+mj-lt"/>
              <a:buAutoNum type="arabicPeriod"/>
            </a:pPr>
            <a:r>
              <a:rPr lang="en-US" sz="2800" dirty="0"/>
              <a:t>This allow macrophages to come into lymph node and engulf and destroy the pathogen </a:t>
            </a:r>
          </a:p>
        </p:txBody>
      </p:sp>
    </p:spTree>
    <p:extLst>
      <p:ext uri="{BB962C8B-B14F-4D97-AF65-F5344CB8AC3E}">
        <p14:creationId xmlns:p14="http://schemas.microsoft.com/office/powerpoint/2010/main" val="173016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Helping the body’s non-specific defense</a:t>
            </a:r>
          </a:p>
        </p:txBody>
      </p:sp>
      <p:sp>
        <p:nvSpPr>
          <p:cNvPr id="3" name="Content Placeholder 2"/>
          <p:cNvSpPr>
            <a:spLocks noGrp="1"/>
          </p:cNvSpPr>
          <p:nvPr>
            <p:ph idx="1"/>
          </p:nvPr>
        </p:nvSpPr>
        <p:spPr>
          <a:xfrm>
            <a:off x="498474" y="1981200"/>
            <a:ext cx="7556313" cy="4101802"/>
          </a:xfrm>
        </p:spPr>
        <p:txBody>
          <a:bodyPr>
            <a:normAutofit fontScale="55000" lnSpcReduction="20000"/>
          </a:bodyPr>
          <a:lstStyle/>
          <a:p>
            <a:pPr marL="0" indent="0">
              <a:buNone/>
            </a:pPr>
            <a:r>
              <a:rPr lang="en-US" sz="2800" b="1" dirty="0"/>
              <a:t>Good Hygiene</a:t>
            </a:r>
          </a:p>
          <a:p>
            <a:pPr lvl="1"/>
            <a:r>
              <a:rPr lang="en-US" sz="3200" dirty="0"/>
              <a:t>Wash hands</a:t>
            </a:r>
          </a:p>
          <a:p>
            <a:pPr lvl="1"/>
            <a:r>
              <a:rPr lang="en-US" sz="3200" dirty="0"/>
              <a:t>Cover mouth</a:t>
            </a:r>
          </a:p>
          <a:p>
            <a:pPr lvl="1"/>
            <a:r>
              <a:rPr lang="en-US" sz="3200" dirty="0"/>
              <a:t>Wear gloves</a:t>
            </a:r>
          </a:p>
          <a:p>
            <a:pPr lvl="1"/>
            <a:r>
              <a:rPr lang="en-US" sz="3200" dirty="0"/>
              <a:t>Wipe surfaces </a:t>
            </a:r>
          </a:p>
          <a:p>
            <a:pPr lvl="1"/>
            <a:r>
              <a:rPr lang="en-US" sz="3200" dirty="0"/>
              <a:t>Use tongs, tweezers, pliers</a:t>
            </a:r>
          </a:p>
          <a:p>
            <a:pPr lvl="1"/>
            <a:r>
              <a:rPr lang="en-US" sz="3200" dirty="0"/>
              <a:t>No sharing!</a:t>
            </a:r>
          </a:p>
          <a:p>
            <a:pPr marL="0" indent="0">
              <a:buNone/>
            </a:pPr>
            <a:r>
              <a:rPr lang="en-US" sz="2800" b="1" dirty="0"/>
              <a:t>Mechanical Barriers</a:t>
            </a:r>
            <a:br>
              <a:rPr lang="en-US" sz="2800" b="1" dirty="0"/>
            </a:br>
            <a:endParaRPr lang="en-US" sz="3300" b="1" dirty="0"/>
          </a:p>
          <a:p>
            <a:pPr marL="0" indent="0">
              <a:buNone/>
            </a:pPr>
            <a:r>
              <a:rPr lang="en-US" sz="3300" dirty="0"/>
              <a:t>Obstacles for invading pathogens </a:t>
            </a:r>
            <a:r>
              <a:rPr lang="en-US" sz="3300" dirty="0" err="1"/>
              <a:t>eg</a:t>
            </a:r>
            <a:r>
              <a:rPr lang="en-US" sz="3300" dirty="0"/>
              <a:t>. face masks protective clothing, gloves, safety glasses, condoms. </a:t>
            </a:r>
          </a:p>
          <a:p>
            <a:pPr marL="0" indent="0">
              <a:buNone/>
            </a:pPr>
            <a:r>
              <a:rPr lang="en-US" sz="3400" b="1" dirty="0"/>
              <a:t>   </a:t>
            </a:r>
          </a:p>
          <a:p>
            <a:pPr marL="0" indent="0">
              <a:buNone/>
            </a:pPr>
            <a:endParaRPr lang="en-US" sz="2800" b="1" dirty="0"/>
          </a:p>
        </p:txBody>
      </p:sp>
    </p:spTree>
    <p:extLst>
      <p:ext uri="{BB962C8B-B14F-4D97-AF65-F5344CB8AC3E}">
        <p14:creationId xmlns:p14="http://schemas.microsoft.com/office/powerpoint/2010/main" val="3153554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Bacteria </a:t>
            </a:r>
            <a:r>
              <a:rPr lang="en-US" dirty="0" err="1"/>
              <a:t>vs</a:t>
            </a:r>
            <a:r>
              <a:rPr lang="en-US" dirty="0"/>
              <a:t> Virus</a:t>
            </a:r>
          </a:p>
        </p:txBody>
      </p:sp>
      <p:sp>
        <p:nvSpPr>
          <p:cNvPr id="3" name="Content Placeholder 2"/>
          <p:cNvSpPr>
            <a:spLocks noGrp="1"/>
          </p:cNvSpPr>
          <p:nvPr>
            <p:ph idx="1"/>
          </p:nvPr>
        </p:nvSpPr>
        <p:spPr/>
        <p:txBody>
          <a:bodyPr vert="horz" lIns="91440" tIns="45720" rIns="91440" bIns="45720" rtlCol="0" anchor="t">
            <a:normAutofit/>
          </a:bodyPr>
          <a:lstStyle/>
          <a:p>
            <a:r>
              <a:rPr lang="en-US" sz="2800" dirty="0"/>
              <a:t>Both bacteria and viruses can be considered to be pathogens as they have the ability to cause disease.  There are some non-pathogenic bacteria in our bodies (”good” bacteria e.g. in the gut)</a:t>
            </a:r>
          </a:p>
          <a:p>
            <a:r>
              <a:rPr lang="en-US" sz="2800" dirty="0"/>
              <a:t>There are some similarities between the two pathogens and many differences. </a:t>
            </a:r>
          </a:p>
          <a:p>
            <a:pPr marL="0" indent="0">
              <a:buNone/>
            </a:pPr>
            <a:endParaRPr lang="en-US" sz="2800" dirty="0"/>
          </a:p>
        </p:txBody>
      </p:sp>
    </p:spTree>
    <p:extLst>
      <p:ext uri="{BB962C8B-B14F-4D97-AF65-F5344CB8AC3E}">
        <p14:creationId xmlns:p14="http://schemas.microsoft.com/office/powerpoint/2010/main" val="988352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Bacteria </a:t>
            </a:r>
            <a:r>
              <a:rPr lang="en-US" dirty="0" err="1"/>
              <a:t>vs</a:t>
            </a:r>
            <a:r>
              <a:rPr lang="en-US" dirty="0"/>
              <a:t> Virus</a:t>
            </a:r>
          </a:p>
        </p:txBody>
      </p:sp>
      <p:sp>
        <p:nvSpPr>
          <p:cNvPr id="3" name="Content Placeholder 2"/>
          <p:cNvSpPr>
            <a:spLocks noGrp="1"/>
          </p:cNvSpPr>
          <p:nvPr>
            <p:ph idx="1"/>
          </p:nvPr>
        </p:nvSpPr>
        <p:spPr/>
        <p:txBody>
          <a:bodyPr>
            <a:normAutofit lnSpcReduction="10000"/>
          </a:bodyPr>
          <a:lstStyle/>
          <a:p>
            <a:r>
              <a:rPr lang="en-US" sz="2800" dirty="0"/>
              <a:t>Your task is to </a:t>
            </a:r>
            <a:r>
              <a:rPr lang="en-US" sz="2800" u="sng" dirty="0"/>
              <a:t>in pairs</a:t>
            </a:r>
            <a:r>
              <a:rPr lang="en-US" sz="2800" dirty="0"/>
              <a:t> produce an A3 or larger poster detailing the differences and similarities.  (20 minutes)</a:t>
            </a:r>
          </a:p>
          <a:p>
            <a:r>
              <a:rPr lang="en-US" sz="2800" dirty="0"/>
              <a:t>Your poster should include at least:</a:t>
            </a:r>
          </a:p>
          <a:p>
            <a:pPr lvl="1"/>
            <a:r>
              <a:rPr lang="en-US" sz="2000" dirty="0"/>
              <a:t>A definition of both bacteria and virus</a:t>
            </a:r>
          </a:p>
          <a:p>
            <a:pPr lvl="1"/>
            <a:r>
              <a:rPr lang="en-US" sz="2000" dirty="0"/>
              <a:t>Information regarding differences and similarities </a:t>
            </a:r>
            <a:r>
              <a:rPr lang="en-US" sz="2000" dirty="0" err="1"/>
              <a:t>eg</a:t>
            </a:r>
            <a:r>
              <a:rPr lang="en-US" sz="2000" dirty="0"/>
              <a:t> size, cell wall,  cytoplasm, genetic material etc. (</a:t>
            </a:r>
            <a:r>
              <a:rPr lang="en-US" sz="2000" i="1" dirty="0"/>
              <a:t>should be able to get at least 7-8 minimum</a:t>
            </a:r>
            <a:r>
              <a:rPr lang="en-US" sz="2000" dirty="0"/>
              <a:t>)</a:t>
            </a:r>
          </a:p>
          <a:p>
            <a:pPr lvl="1"/>
            <a:r>
              <a:rPr lang="en-US" sz="2000" dirty="0"/>
              <a:t>10 examples of each </a:t>
            </a:r>
          </a:p>
          <a:p>
            <a:pPr lvl="1"/>
            <a:r>
              <a:rPr lang="en-US" sz="2000" dirty="0"/>
              <a:t>How you choose to present that information on your poster is up to you </a:t>
            </a:r>
            <a:r>
              <a:rPr lang="en-US" sz="2000" dirty="0" err="1"/>
              <a:t>eg</a:t>
            </a:r>
            <a:r>
              <a:rPr lang="en-US" sz="2000" dirty="0"/>
              <a:t>. paragraph, dot points, table etc. </a:t>
            </a:r>
          </a:p>
        </p:txBody>
      </p:sp>
      <p:sp>
        <p:nvSpPr>
          <p:cNvPr id="4" name="TextBox 3"/>
          <p:cNvSpPr txBox="1"/>
          <p:nvPr/>
        </p:nvSpPr>
        <p:spPr>
          <a:xfrm>
            <a:off x="-1541952" y="771135"/>
            <a:ext cx="184666" cy="369332"/>
          </a:xfrm>
          <a:prstGeom prst="rect">
            <a:avLst/>
          </a:prstGeom>
          <a:noFill/>
        </p:spPr>
        <p:txBody>
          <a:bodyPr wrap="none" rtlCol="0">
            <a:spAutoFit/>
          </a:bodyPr>
          <a:lstStyle/>
          <a:p>
            <a:endParaRPr lang="en-US" dirty="0"/>
          </a:p>
        </p:txBody>
      </p:sp>
      <p:sp>
        <p:nvSpPr>
          <p:cNvPr id="5" name="TextBox 4"/>
          <p:cNvSpPr txBox="1"/>
          <p:nvPr/>
        </p:nvSpPr>
        <p:spPr>
          <a:xfrm>
            <a:off x="-1746033" y="587423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32922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4"/>
            <a:ext cx="7556313" cy="719137"/>
          </a:xfrm>
        </p:spPr>
        <p:txBody>
          <a:bodyPr/>
          <a:lstStyle/>
          <a:p>
            <a:r>
              <a:rPr lang="en-US" dirty="0"/>
              <a:t>Transmission of Pathogens </a:t>
            </a:r>
          </a:p>
        </p:txBody>
      </p:sp>
      <p:sp>
        <p:nvSpPr>
          <p:cNvPr id="3" name="Content Placeholder 2"/>
          <p:cNvSpPr>
            <a:spLocks noGrp="1"/>
          </p:cNvSpPr>
          <p:nvPr>
            <p:ph idx="1"/>
          </p:nvPr>
        </p:nvSpPr>
        <p:spPr>
          <a:xfrm>
            <a:off x="498474" y="1420482"/>
            <a:ext cx="7556313" cy="4705682"/>
          </a:xfrm>
        </p:spPr>
        <p:txBody>
          <a:bodyPr>
            <a:normAutofit/>
          </a:bodyPr>
          <a:lstStyle/>
          <a:p>
            <a:pPr marL="0" indent="0">
              <a:buNone/>
            </a:pPr>
            <a:r>
              <a:rPr lang="en-US" sz="2400" dirty="0"/>
              <a:t>Bacteria and viruses are classed as </a:t>
            </a:r>
            <a:r>
              <a:rPr lang="en-US" sz="2400" u="sng" dirty="0"/>
              <a:t>communicable</a:t>
            </a:r>
            <a:r>
              <a:rPr lang="en-US" sz="2400" dirty="0"/>
              <a:t> or </a:t>
            </a:r>
            <a:r>
              <a:rPr lang="en-US" sz="2400" u="sng" dirty="0"/>
              <a:t> infectious diseases</a:t>
            </a:r>
            <a:r>
              <a:rPr lang="en-US" sz="2400" dirty="0"/>
              <a:t>, meaning they can be passed from one person to another. </a:t>
            </a:r>
          </a:p>
          <a:p>
            <a:pPr marL="0" indent="0">
              <a:buNone/>
            </a:pPr>
            <a:r>
              <a:rPr lang="en-US" sz="2400" dirty="0"/>
              <a:t>These pathogenic organisms can be passed in a number ways:</a:t>
            </a:r>
          </a:p>
          <a:p>
            <a:pPr marL="685800" lvl="1" indent="-457200">
              <a:buFont typeface="+mj-lt"/>
              <a:buAutoNum type="arabicPeriod"/>
            </a:pPr>
            <a:r>
              <a:rPr lang="en-US" sz="2200" dirty="0"/>
              <a:t>Transmission by contact</a:t>
            </a:r>
          </a:p>
          <a:p>
            <a:pPr marL="685800" lvl="1" indent="-457200">
              <a:buFont typeface="+mj-lt"/>
              <a:buAutoNum type="arabicPeriod"/>
            </a:pPr>
            <a:r>
              <a:rPr lang="en-US" sz="2200" dirty="0"/>
              <a:t>Transfer of body fluids</a:t>
            </a:r>
          </a:p>
          <a:p>
            <a:pPr marL="685800" lvl="1" indent="-457200">
              <a:buFont typeface="+mj-lt"/>
              <a:buAutoNum type="arabicPeriod"/>
            </a:pPr>
            <a:r>
              <a:rPr lang="en-US" sz="2200" dirty="0"/>
              <a:t>Infection by droplets</a:t>
            </a:r>
          </a:p>
          <a:p>
            <a:pPr marL="685800" lvl="1" indent="-457200">
              <a:buFont typeface="+mj-lt"/>
              <a:buAutoNum type="arabicPeriod"/>
            </a:pPr>
            <a:r>
              <a:rPr lang="en-US" sz="2200" dirty="0"/>
              <a:t>Ingestion </a:t>
            </a:r>
          </a:p>
          <a:p>
            <a:pPr marL="685800" lvl="1" indent="-457200">
              <a:buFont typeface="+mj-lt"/>
              <a:buAutoNum type="arabicPeriod"/>
            </a:pPr>
            <a:r>
              <a:rPr lang="en-US" sz="2200" dirty="0"/>
              <a:t>Airborne transmission</a:t>
            </a:r>
          </a:p>
          <a:p>
            <a:pPr marL="685800" lvl="1" indent="-457200">
              <a:buFont typeface="+mj-lt"/>
              <a:buAutoNum type="arabicPeriod"/>
            </a:pPr>
            <a:r>
              <a:rPr lang="en-US" sz="2200" dirty="0"/>
              <a:t>Transmission by vectors</a:t>
            </a:r>
          </a:p>
          <a:p>
            <a:pPr lvl="1"/>
            <a:endParaRPr lang="en-US" sz="2200" dirty="0"/>
          </a:p>
          <a:p>
            <a:pPr marL="0" indent="0">
              <a:buNone/>
            </a:pPr>
            <a:endParaRPr lang="en-US" sz="2800" dirty="0"/>
          </a:p>
        </p:txBody>
      </p:sp>
    </p:spTree>
    <p:extLst>
      <p:ext uri="{BB962C8B-B14F-4D97-AF65-F5344CB8AC3E}">
        <p14:creationId xmlns:p14="http://schemas.microsoft.com/office/powerpoint/2010/main" val="3422323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90000"/>
                    <a:lumOff val="10000"/>
                  </a:schemeClr>
                </a:solidFill>
              </a:rPr>
              <a:t>1. Transmission by contact</a:t>
            </a:r>
          </a:p>
        </p:txBody>
      </p:sp>
      <p:sp>
        <p:nvSpPr>
          <p:cNvPr id="3" name="Content Placeholder 2"/>
          <p:cNvSpPr>
            <a:spLocks noGrp="1"/>
          </p:cNvSpPr>
          <p:nvPr>
            <p:ph idx="1"/>
          </p:nvPr>
        </p:nvSpPr>
        <p:spPr>
          <a:xfrm>
            <a:off x="498474" y="1303500"/>
            <a:ext cx="7556313" cy="4822663"/>
          </a:xfrm>
        </p:spPr>
        <p:txBody>
          <a:bodyPr/>
          <a:lstStyle/>
          <a:p>
            <a:pPr marL="0" indent="0">
              <a:buNone/>
            </a:pPr>
            <a:r>
              <a:rPr lang="en-US" dirty="0"/>
              <a:t>Spread of pathogenic organisms through physical contact. Contact may be </a:t>
            </a:r>
            <a:r>
              <a:rPr lang="en-US" u="sng" dirty="0"/>
              <a:t>direct</a:t>
            </a:r>
            <a:r>
              <a:rPr lang="en-US" dirty="0"/>
              <a:t> or </a:t>
            </a:r>
            <a:r>
              <a:rPr lang="en-US" u="sng" dirty="0"/>
              <a:t>indirect</a:t>
            </a:r>
            <a:r>
              <a:rPr lang="en-US" dirty="0"/>
              <a:t>. </a:t>
            </a:r>
          </a:p>
          <a:p>
            <a:pPr lvl="1"/>
            <a:r>
              <a:rPr lang="en-US" u="sng" dirty="0"/>
              <a:t>Direct: </a:t>
            </a:r>
            <a:r>
              <a:rPr lang="en-US" dirty="0"/>
              <a:t>Physically touching an infected person</a:t>
            </a:r>
          </a:p>
          <a:p>
            <a:pPr lvl="1"/>
            <a:r>
              <a:rPr lang="en-US" u="sng" dirty="0"/>
              <a:t>Indirect: </a:t>
            </a:r>
            <a:r>
              <a:rPr lang="en-US" dirty="0"/>
              <a:t>Touching an object that has been touched by an infected person.</a:t>
            </a:r>
            <a:endParaRPr lang="en-US" u="sng" dirty="0"/>
          </a:p>
          <a:p>
            <a:pPr marL="228600" lvl="1" indent="0">
              <a:buNone/>
            </a:pPr>
            <a:r>
              <a:rPr lang="en-US" dirty="0"/>
              <a:t>Examples include skin infections such as some STI’s and athletes foot (</a:t>
            </a:r>
            <a:r>
              <a:rPr lang="en-US" dirty="0" err="1"/>
              <a:t>tinea</a:t>
            </a:r>
            <a:r>
              <a:rPr lang="en-US" dirty="0"/>
              <a:t>)</a:t>
            </a:r>
          </a:p>
          <a:p>
            <a:pPr marL="0" indent="0">
              <a:buNone/>
            </a:pPr>
            <a:r>
              <a:rPr lang="en-US" sz="3600" dirty="0">
                <a:solidFill>
                  <a:schemeClr val="tx2">
                    <a:lumMod val="90000"/>
                    <a:lumOff val="10000"/>
                  </a:schemeClr>
                </a:solidFill>
              </a:rPr>
              <a:t>2. Transmission of body fluids</a:t>
            </a:r>
          </a:p>
          <a:p>
            <a:pPr marL="0" indent="0">
              <a:buNone/>
            </a:pPr>
            <a:r>
              <a:rPr lang="en-US" sz="1800" dirty="0"/>
              <a:t>Blood or other bodily fluids from an infected person comes into contact with the mucous membrane (particularly in nose, mouth, throat and genitals) or bloodstream of uninfected person. </a:t>
            </a:r>
          </a:p>
          <a:p>
            <a:pPr marL="0" indent="0">
              <a:buNone/>
            </a:pPr>
            <a:r>
              <a:rPr lang="en-US" sz="1800" dirty="0"/>
              <a:t>Examples include HIV, Hepatitis B and C. </a:t>
            </a:r>
          </a:p>
        </p:txBody>
      </p:sp>
    </p:spTree>
    <p:extLst>
      <p:ext uri="{BB962C8B-B14F-4D97-AF65-F5344CB8AC3E}">
        <p14:creationId xmlns:p14="http://schemas.microsoft.com/office/powerpoint/2010/main" val="124967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90000"/>
                    <a:lumOff val="10000"/>
                  </a:schemeClr>
                </a:solidFill>
                <a:latin typeface="+mn-lt"/>
                <a:ea typeface="+mn-ea"/>
                <a:cs typeface="+mn-cs"/>
              </a:rPr>
              <a:t>3. Infection by droplets</a:t>
            </a:r>
          </a:p>
        </p:txBody>
      </p:sp>
      <p:sp>
        <p:nvSpPr>
          <p:cNvPr id="3" name="Content Placeholder 2"/>
          <p:cNvSpPr>
            <a:spLocks noGrp="1"/>
          </p:cNvSpPr>
          <p:nvPr>
            <p:ph idx="1"/>
          </p:nvPr>
        </p:nvSpPr>
        <p:spPr>
          <a:xfrm>
            <a:off x="498474" y="1188198"/>
            <a:ext cx="7556313" cy="4937965"/>
          </a:xfrm>
        </p:spPr>
        <p:txBody>
          <a:bodyPr>
            <a:normAutofit/>
          </a:bodyPr>
          <a:lstStyle/>
          <a:p>
            <a:pPr marL="0" indent="0">
              <a:buNone/>
            </a:pPr>
            <a:r>
              <a:rPr lang="en-US" sz="1800" dirty="0"/>
              <a:t>Tiny droplets of moisture containing pathogenic organisms are breathed in or ingested.</a:t>
            </a:r>
          </a:p>
          <a:p>
            <a:pPr marL="0" indent="0">
              <a:buNone/>
            </a:pPr>
            <a:r>
              <a:rPr lang="en-US" sz="1800" dirty="0"/>
              <a:t>These moisture droplets can be emitted through coughing, sneezing, breathing or talking. </a:t>
            </a:r>
          </a:p>
          <a:p>
            <a:pPr marL="0" indent="0">
              <a:buNone/>
            </a:pPr>
            <a:r>
              <a:rPr lang="en-US" sz="1800" dirty="0"/>
              <a:t>Examples include viral infections such as measles, mumps, colds and influenza. </a:t>
            </a:r>
          </a:p>
          <a:p>
            <a:pPr marL="0" indent="0">
              <a:buNone/>
            </a:pPr>
            <a:r>
              <a:rPr lang="en-US" sz="3600" dirty="0">
                <a:solidFill>
                  <a:schemeClr val="tx2">
                    <a:lumMod val="90000"/>
                    <a:lumOff val="10000"/>
                  </a:schemeClr>
                </a:solidFill>
              </a:rPr>
              <a:t>4. Ingestion</a:t>
            </a:r>
          </a:p>
          <a:p>
            <a:pPr marL="0" indent="0">
              <a:buNone/>
            </a:pPr>
            <a:r>
              <a:rPr lang="en-US" dirty="0"/>
              <a:t>Eating or drinking food which has been contaminated with pathogens. </a:t>
            </a:r>
          </a:p>
          <a:p>
            <a:pPr marL="0" indent="0">
              <a:buNone/>
            </a:pPr>
            <a:r>
              <a:rPr lang="en-US" dirty="0"/>
              <a:t>Examples include Dysentery typhoid fever and salmonella</a:t>
            </a:r>
          </a:p>
        </p:txBody>
      </p:sp>
      <p:sp>
        <p:nvSpPr>
          <p:cNvPr id="4" name="TextBox 3"/>
          <p:cNvSpPr txBox="1"/>
          <p:nvPr/>
        </p:nvSpPr>
        <p:spPr>
          <a:xfrm>
            <a:off x="985831" y="81886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172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90000"/>
                    <a:lumOff val="10000"/>
                  </a:schemeClr>
                </a:solidFill>
                <a:latin typeface="+mn-lt"/>
                <a:ea typeface="+mn-ea"/>
                <a:cs typeface="+mn-cs"/>
              </a:rPr>
              <a:t>5. Airborne transmission</a:t>
            </a:r>
          </a:p>
        </p:txBody>
      </p:sp>
      <p:sp>
        <p:nvSpPr>
          <p:cNvPr id="3" name="Content Placeholder 2"/>
          <p:cNvSpPr>
            <a:spLocks noGrp="1"/>
          </p:cNvSpPr>
          <p:nvPr>
            <p:ph idx="1"/>
          </p:nvPr>
        </p:nvSpPr>
        <p:spPr>
          <a:xfrm>
            <a:off x="498474" y="1186520"/>
            <a:ext cx="7556313" cy="4939643"/>
          </a:xfrm>
        </p:spPr>
        <p:txBody>
          <a:bodyPr>
            <a:normAutofit/>
          </a:bodyPr>
          <a:lstStyle/>
          <a:p>
            <a:pPr marL="0" indent="0">
              <a:buNone/>
            </a:pPr>
            <a:r>
              <a:rPr lang="en-US" dirty="0"/>
              <a:t>Similar to infections by droplets. Most often bacteria will die once exhaled, however virus and some bacteria may survive and when inhaled can cause infection. </a:t>
            </a:r>
          </a:p>
          <a:p>
            <a:pPr marL="0" indent="0">
              <a:buNone/>
            </a:pPr>
            <a:r>
              <a:rPr lang="en-US" sz="3600" dirty="0">
                <a:solidFill>
                  <a:schemeClr val="tx2">
                    <a:lumMod val="90000"/>
                    <a:lumOff val="10000"/>
                  </a:schemeClr>
                </a:solidFill>
              </a:rPr>
              <a:t>6. Transmission by vectors</a:t>
            </a:r>
          </a:p>
          <a:p>
            <a:pPr marL="0" indent="0">
              <a:buNone/>
            </a:pPr>
            <a:r>
              <a:rPr lang="en-US" dirty="0"/>
              <a:t>A vector is an agent such as an insect which is capable of transferring a pathogen from one person to another. </a:t>
            </a:r>
          </a:p>
          <a:p>
            <a:pPr marL="0" indent="0">
              <a:buNone/>
            </a:pPr>
            <a:r>
              <a:rPr lang="en-US" dirty="0"/>
              <a:t>Vectors may transfer a pathogen either directly or indirectly (pathogen being spread to food and water and then ingested). </a:t>
            </a:r>
          </a:p>
          <a:p>
            <a:pPr marL="0" indent="0">
              <a:buNone/>
            </a:pPr>
            <a:r>
              <a:rPr lang="en-US" dirty="0"/>
              <a:t>Vectors are quite often specific to a disease </a:t>
            </a:r>
            <a:r>
              <a:rPr lang="en-US" dirty="0" err="1"/>
              <a:t>eg</a:t>
            </a:r>
            <a:r>
              <a:rPr lang="en-US" dirty="0"/>
              <a:t>. malaria and dengue fever transferred by mosquitos</a:t>
            </a:r>
          </a:p>
        </p:txBody>
      </p:sp>
    </p:spTree>
    <p:extLst>
      <p:ext uri="{BB962C8B-B14F-4D97-AF65-F5344CB8AC3E}">
        <p14:creationId xmlns:p14="http://schemas.microsoft.com/office/powerpoint/2010/main" val="209257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498474" y="1714921"/>
            <a:ext cx="7562491" cy="4868443"/>
          </a:xfrm>
        </p:spPr>
        <p:txBody>
          <a:bodyPr vert="horz" lIns="91440" tIns="45720" rIns="91440" bIns="45720" rtlCol="0" anchor="t">
            <a:normAutofit/>
          </a:bodyPr>
          <a:lstStyle/>
          <a:p>
            <a:pPr marL="0" indent="0">
              <a:buNone/>
            </a:pPr>
            <a:r>
              <a:rPr lang="en-US" sz="2800"/>
              <a:t>book</a:t>
            </a:r>
            <a:r>
              <a:rPr lang="en-US" sz="2800" dirty="0"/>
              <a:t> and notes from the previous slides, draw up a table </a:t>
            </a:r>
            <a:r>
              <a:rPr lang="en-US" sz="2800" err="1"/>
              <a:t>summarising</a:t>
            </a:r>
            <a:r>
              <a:rPr lang="en-US" sz="2800" dirty="0"/>
              <a:t> how pathogens can be transferred. You should include information such as:</a:t>
            </a:r>
          </a:p>
          <a:p>
            <a:pPr lvl="1"/>
            <a:r>
              <a:rPr lang="en-US" sz="2400" dirty="0"/>
              <a:t>Where does the pathogen originate from</a:t>
            </a:r>
          </a:p>
          <a:p>
            <a:pPr lvl="1"/>
            <a:r>
              <a:rPr lang="en-US" sz="2400" dirty="0"/>
              <a:t>How is the pathogen taken up by a person </a:t>
            </a:r>
            <a:r>
              <a:rPr lang="en-US" sz="2400" err="1"/>
              <a:t>eg</a:t>
            </a:r>
            <a:r>
              <a:rPr lang="en-US" sz="2400" dirty="0"/>
              <a:t>. touch, inhalation</a:t>
            </a:r>
          </a:p>
          <a:p>
            <a:pPr lvl="1"/>
            <a:r>
              <a:rPr lang="en-US" sz="2400" dirty="0"/>
              <a:t>Examples of pathogens transferred in the way</a:t>
            </a:r>
          </a:p>
          <a:p>
            <a:pPr lvl="1"/>
            <a:endParaRPr lang="en-US" dirty="0"/>
          </a:p>
          <a:p>
            <a:pPr lvl="1"/>
            <a:endParaRPr lang="en-US" dirty="0"/>
          </a:p>
        </p:txBody>
      </p:sp>
    </p:spTree>
    <p:extLst>
      <p:ext uri="{BB962C8B-B14F-4D97-AF65-F5344CB8AC3E}">
        <p14:creationId xmlns:p14="http://schemas.microsoft.com/office/powerpoint/2010/main" val="2507740769"/>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4248</TotalTime>
  <Words>1308</Words>
  <Application>Microsoft Macintosh PowerPoint</Application>
  <PresentationFormat>On-screen Show (4:3)</PresentationFormat>
  <Paragraphs>169</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Rockwell</vt:lpstr>
      <vt:lpstr>Wingdings</vt:lpstr>
      <vt:lpstr>Advantage</vt:lpstr>
      <vt:lpstr>Protection against invaders</vt:lpstr>
      <vt:lpstr>Pathogens </vt:lpstr>
      <vt:lpstr>Bacteria vs Virus</vt:lpstr>
      <vt:lpstr>Bacteria vs Virus</vt:lpstr>
      <vt:lpstr>Transmission of Pathogens </vt:lpstr>
      <vt:lpstr>1. Transmission by contact</vt:lpstr>
      <vt:lpstr>3. Infection by droplets</vt:lpstr>
      <vt:lpstr>5. Airborne transmission</vt:lpstr>
      <vt:lpstr>Summary</vt:lpstr>
      <vt:lpstr>Defenses against disease</vt:lpstr>
      <vt:lpstr>Non Specific Defenses</vt:lpstr>
      <vt:lpstr>External non-specific defenses</vt:lpstr>
      <vt:lpstr>External non-specific defenses cont.</vt:lpstr>
      <vt:lpstr>External non-specific defenses cont.</vt:lpstr>
      <vt:lpstr>External non-specific defenses cont. </vt:lpstr>
      <vt:lpstr>External non-specific defenses Summary</vt:lpstr>
      <vt:lpstr>Protective reflexes</vt:lpstr>
      <vt:lpstr>Internal non-specific defenses</vt:lpstr>
      <vt:lpstr>Internal non-specific defenses cont. </vt:lpstr>
      <vt:lpstr>Internal non-specific defenses cont. </vt:lpstr>
      <vt:lpstr>Internal non-specific defenses cont. </vt:lpstr>
      <vt:lpstr>Internal non-specific defenses cont. </vt:lpstr>
      <vt:lpstr>Lymphatic System</vt:lpstr>
      <vt:lpstr>Helping the body’s non-specific defense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Bacteria and Viruses</dc:title>
  <dc:creator>file</dc:creator>
  <cp:lastModifiedBy>MOREY David [John Forrest Secondary College]</cp:lastModifiedBy>
  <cp:revision>43</cp:revision>
  <cp:lastPrinted>2016-05-10T14:37:28Z</cp:lastPrinted>
  <dcterms:created xsi:type="dcterms:W3CDTF">2016-05-10T14:36:58Z</dcterms:created>
  <dcterms:modified xsi:type="dcterms:W3CDTF">2021-04-23T04:40:25Z</dcterms:modified>
</cp:coreProperties>
</file>